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328" r:id="rId2"/>
    <p:sldId id="323" r:id="rId3"/>
    <p:sldId id="257" r:id="rId4"/>
    <p:sldId id="424" r:id="rId5"/>
    <p:sldId id="262" r:id="rId6"/>
    <p:sldId id="507" r:id="rId7"/>
    <p:sldId id="264" r:id="rId8"/>
    <p:sldId id="375" r:id="rId9"/>
    <p:sldId id="503" r:id="rId10"/>
    <p:sldId id="502" r:id="rId11"/>
    <p:sldId id="505" r:id="rId12"/>
    <p:sldId id="504" r:id="rId13"/>
    <p:sldId id="376" r:id="rId14"/>
    <p:sldId id="265" r:id="rId15"/>
    <p:sldId id="308" r:id="rId16"/>
    <p:sldId id="268" r:id="rId17"/>
    <p:sldId id="314" r:id="rId18"/>
    <p:sldId id="475" r:id="rId19"/>
    <p:sldId id="476" r:id="rId20"/>
    <p:sldId id="477" r:id="rId21"/>
    <p:sldId id="478" r:id="rId22"/>
    <p:sldId id="479" r:id="rId23"/>
    <p:sldId id="480" r:id="rId24"/>
    <p:sldId id="481" r:id="rId25"/>
    <p:sldId id="482" r:id="rId26"/>
    <p:sldId id="276" r:id="rId27"/>
    <p:sldId id="283" r:id="rId28"/>
    <p:sldId id="284" r:id="rId29"/>
    <p:sldId id="439" r:id="rId30"/>
    <p:sldId id="286" r:id="rId31"/>
    <p:sldId id="287" r:id="rId32"/>
    <p:sldId id="455" r:id="rId33"/>
    <p:sldId id="456" r:id="rId34"/>
    <p:sldId id="508" r:id="rId35"/>
    <p:sldId id="515" r:id="rId36"/>
    <p:sldId id="513" r:id="rId37"/>
    <p:sldId id="514" r:id="rId38"/>
    <p:sldId id="512" r:id="rId39"/>
    <p:sldId id="511" r:id="rId40"/>
    <p:sldId id="510" r:id="rId41"/>
    <p:sldId id="509" r:id="rId42"/>
    <p:sldId id="520" r:id="rId43"/>
    <p:sldId id="519" r:id="rId44"/>
    <p:sldId id="517" r:id="rId45"/>
    <p:sldId id="316" r:id="rId46"/>
    <p:sldId id="318" r:id="rId47"/>
    <p:sldId id="319" r:id="rId48"/>
    <p:sldId id="324" r:id="rId49"/>
    <p:sldId id="327" r:id="rId50"/>
    <p:sldId id="499" r:id="rId51"/>
    <p:sldId id="498" r:id="rId52"/>
    <p:sldId id="497" r:id="rId53"/>
    <p:sldId id="496" r:id="rId54"/>
    <p:sldId id="495" r:id="rId55"/>
    <p:sldId id="494" r:id="rId56"/>
    <p:sldId id="493" r:id="rId57"/>
    <p:sldId id="492" r:id="rId58"/>
    <p:sldId id="500" r:id="rId59"/>
    <p:sldId id="491" r:id="rId60"/>
    <p:sldId id="524" r:id="rId61"/>
    <p:sldId id="310" r:id="rId62"/>
    <p:sldId id="501" r:id="rId63"/>
    <p:sldId id="261" r:id="rId64"/>
    <p:sldId id="483" r:id="rId65"/>
    <p:sldId id="260" r:id="rId66"/>
    <p:sldId id="263" r:id="rId67"/>
    <p:sldId id="374" r:id="rId68"/>
    <p:sldId id="266" r:id="rId69"/>
    <p:sldId id="377" r:id="rId70"/>
    <p:sldId id="317" r:id="rId71"/>
    <p:sldId id="320" r:id="rId72"/>
    <p:sldId id="285" r:id="rId7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4" userDrawn="1">
          <p15:clr>
            <a:srgbClr val="A4A3A4"/>
          </p15:clr>
        </p15:guide>
        <p15:guide id="2" pos="3840" userDrawn="1">
          <p15:clr>
            <a:srgbClr val="A4A3A4"/>
          </p15:clr>
        </p15:guide>
        <p15:guide id="3" orient="horz" pos="1104">
          <p15:clr>
            <a:srgbClr val="A4A3A4"/>
          </p15:clr>
        </p15:guide>
        <p15:guide id="4" pos="442">
          <p15:clr>
            <a:srgbClr val="A4A3A4"/>
          </p15:clr>
        </p15:guide>
        <p15:guide id="5" pos="72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y Bronson" initials="J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6C1"/>
    <a:srgbClr val="10A24A"/>
    <a:srgbClr val="0FA24A"/>
    <a:srgbClr val="008000"/>
    <a:srgbClr val="00CC00"/>
    <a:srgbClr val="00FF00"/>
    <a:srgbClr val="0000FF"/>
    <a:srgbClr val="000000"/>
    <a:srgbClr val="4592D8"/>
    <a:srgbClr val="80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27" autoAdjust="0"/>
    <p:restoredTop sz="90519" autoAdjust="0"/>
  </p:normalViewPr>
  <p:slideViewPr>
    <p:cSldViewPr snapToGrid="0">
      <p:cViewPr varScale="1">
        <p:scale>
          <a:sx n="65" d="100"/>
          <a:sy n="65" d="100"/>
        </p:scale>
        <p:origin x="216" y="72"/>
      </p:cViewPr>
      <p:guideLst>
        <p:guide orient="horz" pos="744"/>
        <p:guide pos="3840"/>
        <p:guide orient="horz" pos="1104"/>
        <p:guide pos="442"/>
        <p:guide pos="7239"/>
      </p:guideLst>
    </p:cSldViewPr>
  </p:slideViewPr>
  <p:notesTextViewPr>
    <p:cViewPr>
      <p:scale>
        <a:sx n="3" d="2"/>
        <a:sy n="3" d="2"/>
      </p:scale>
      <p:origin x="0" y="0"/>
    </p:cViewPr>
  </p:notesTextViewPr>
  <p:sorterViewPr>
    <p:cViewPr varScale="1">
      <p:scale>
        <a:sx n="1" d="1"/>
        <a:sy n="1" d="1"/>
      </p:scale>
      <p:origin x="0" y="-1356"/>
    </p:cViewPr>
  </p:sorterViewPr>
  <p:notesViewPr>
    <p:cSldViewPr snapToGrid="0">
      <p:cViewPr varScale="1">
        <p:scale>
          <a:sx n="68" d="100"/>
          <a:sy n="68" d="100"/>
        </p:scale>
        <p:origin x="277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5A6A68D-ACE6-409B-A2D4-58DF2F2832A4}" type="datetimeFigureOut">
              <a:rPr lang="en-US" smtClean="0"/>
              <a:t>11/9/2018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90C051D-0227-4E4F-99C2-E87BC77ED8F9}" type="slidenum">
              <a:rPr lang="en-US" smtClean="0"/>
              <a:t>‹#›</a:t>
            </a:fld>
            <a:endParaRPr lang="en-US"/>
          </a:p>
        </p:txBody>
      </p:sp>
    </p:spTree>
    <p:extLst>
      <p:ext uri="{BB962C8B-B14F-4D97-AF65-F5344CB8AC3E}">
        <p14:creationId xmlns:p14="http://schemas.microsoft.com/office/powerpoint/2010/main" val="267994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490C051D-0227-4E4F-99C2-E87BC77ED8F9}" type="slidenum">
              <a:rPr lang="en-US" sz="1800" kern="0">
                <a:solidFill>
                  <a:sysClr val="windowText" lastClr="000000"/>
                </a:solidFill>
              </a:rPr>
              <a:pPr defTabSz="931774">
                <a:defRPr/>
              </a:pPr>
              <a:t>1</a:t>
            </a:fld>
            <a:endParaRPr lang="en-US" sz="1800" kern="0">
              <a:solidFill>
                <a:sysClr val="windowText" lastClr="000000"/>
              </a:solidFill>
            </a:endParaRPr>
          </a:p>
        </p:txBody>
      </p:sp>
    </p:spTree>
    <p:extLst>
      <p:ext uri="{BB962C8B-B14F-4D97-AF65-F5344CB8AC3E}">
        <p14:creationId xmlns:p14="http://schemas.microsoft.com/office/powerpoint/2010/main" val="3974386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C051D-0227-4E4F-99C2-E87BC77ED8F9}" type="slidenum">
              <a:rPr lang="en-US" smtClean="0"/>
              <a:t>36</a:t>
            </a:fld>
            <a:endParaRPr lang="en-US"/>
          </a:p>
        </p:txBody>
      </p:sp>
    </p:spTree>
    <p:extLst>
      <p:ext uri="{BB962C8B-B14F-4D97-AF65-F5344CB8AC3E}">
        <p14:creationId xmlns:p14="http://schemas.microsoft.com/office/powerpoint/2010/main" val="3371785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C051D-0227-4E4F-99C2-E87BC77ED8F9}" type="slidenum">
              <a:rPr lang="en-US" smtClean="0"/>
              <a:t>37</a:t>
            </a:fld>
            <a:endParaRPr lang="en-US"/>
          </a:p>
        </p:txBody>
      </p:sp>
    </p:spTree>
    <p:extLst>
      <p:ext uri="{BB962C8B-B14F-4D97-AF65-F5344CB8AC3E}">
        <p14:creationId xmlns:p14="http://schemas.microsoft.com/office/powerpoint/2010/main" val="2503467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C051D-0227-4E4F-99C2-E87BC77ED8F9}" type="slidenum">
              <a:rPr lang="en-US" smtClean="0"/>
              <a:t>38</a:t>
            </a:fld>
            <a:endParaRPr lang="en-US"/>
          </a:p>
        </p:txBody>
      </p:sp>
    </p:spTree>
    <p:extLst>
      <p:ext uri="{BB962C8B-B14F-4D97-AF65-F5344CB8AC3E}">
        <p14:creationId xmlns:p14="http://schemas.microsoft.com/office/powerpoint/2010/main" val="337066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C051D-0227-4E4F-99C2-E87BC77ED8F9}" type="slidenum">
              <a:rPr lang="en-US" smtClean="0"/>
              <a:t>39</a:t>
            </a:fld>
            <a:endParaRPr lang="en-US"/>
          </a:p>
        </p:txBody>
      </p:sp>
    </p:spTree>
    <p:extLst>
      <p:ext uri="{BB962C8B-B14F-4D97-AF65-F5344CB8AC3E}">
        <p14:creationId xmlns:p14="http://schemas.microsoft.com/office/powerpoint/2010/main" val="1752833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C051D-0227-4E4F-99C2-E87BC77ED8F9}" type="slidenum">
              <a:rPr lang="en-US" smtClean="0"/>
              <a:t>40</a:t>
            </a:fld>
            <a:endParaRPr lang="en-US"/>
          </a:p>
        </p:txBody>
      </p:sp>
    </p:spTree>
    <p:extLst>
      <p:ext uri="{BB962C8B-B14F-4D97-AF65-F5344CB8AC3E}">
        <p14:creationId xmlns:p14="http://schemas.microsoft.com/office/powerpoint/2010/main" val="1132839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C051D-0227-4E4F-99C2-E87BC77ED8F9}" type="slidenum">
              <a:rPr lang="en-US" smtClean="0"/>
              <a:t>41</a:t>
            </a:fld>
            <a:endParaRPr lang="en-US"/>
          </a:p>
        </p:txBody>
      </p:sp>
    </p:spTree>
    <p:extLst>
      <p:ext uri="{BB962C8B-B14F-4D97-AF65-F5344CB8AC3E}">
        <p14:creationId xmlns:p14="http://schemas.microsoft.com/office/powerpoint/2010/main" val="4154873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C051D-0227-4E4F-99C2-E87BC77ED8F9}" type="slidenum">
              <a:rPr lang="en-US" smtClean="0"/>
              <a:t>42</a:t>
            </a:fld>
            <a:endParaRPr lang="en-US"/>
          </a:p>
        </p:txBody>
      </p:sp>
    </p:spTree>
    <p:extLst>
      <p:ext uri="{BB962C8B-B14F-4D97-AF65-F5344CB8AC3E}">
        <p14:creationId xmlns:p14="http://schemas.microsoft.com/office/powerpoint/2010/main" val="3332579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C051D-0227-4E4F-99C2-E87BC77ED8F9}" type="slidenum">
              <a:rPr lang="en-US" smtClean="0"/>
              <a:t>43</a:t>
            </a:fld>
            <a:endParaRPr lang="en-US"/>
          </a:p>
        </p:txBody>
      </p:sp>
    </p:spTree>
    <p:extLst>
      <p:ext uri="{BB962C8B-B14F-4D97-AF65-F5344CB8AC3E}">
        <p14:creationId xmlns:p14="http://schemas.microsoft.com/office/powerpoint/2010/main" val="2303734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C051D-0227-4E4F-99C2-E87BC77ED8F9}" type="slidenum">
              <a:rPr lang="en-US" smtClean="0"/>
              <a:t>44</a:t>
            </a:fld>
            <a:endParaRPr lang="en-US"/>
          </a:p>
        </p:txBody>
      </p:sp>
    </p:spTree>
    <p:extLst>
      <p:ext uri="{BB962C8B-B14F-4D97-AF65-F5344CB8AC3E}">
        <p14:creationId xmlns:p14="http://schemas.microsoft.com/office/powerpoint/2010/main" val="3804350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C051D-0227-4E4F-99C2-E87BC77ED8F9}" type="slidenum">
              <a:rPr lang="en-US" smtClean="0"/>
              <a:t>46</a:t>
            </a:fld>
            <a:endParaRPr lang="en-US"/>
          </a:p>
        </p:txBody>
      </p:sp>
    </p:spTree>
    <p:extLst>
      <p:ext uri="{BB962C8B-B14F-4D97-AF65-F5344CB8AC3E}">
        <p14:creationId xmlns:p14="http://schemas.microsoft.com/office/powerpoint/2010/main" val="50701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C051D-0227-4E4F-99C2-E87BC77ED8F9}" type="slidenum">
              <a:rPr lang="en-US" smtClean="0"/>
              <a:t>6</a:t>
            </a:fld>
            <a:endParaRPr lang="en-US"/>
          </a:p>
        </p:txBody>
      </p:sp>
    </p:spTree>
    <p:extLst>
      <p:ext uri="{BB962C8B-B14F-4D97-AF65-F5344CB8AC3E}">
        <p14:creationId xmlns:p14="http://schemas.microsoft.com/office/powerpoint/2010/main" val="2114626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C051D-0227-4E4F-99C2-E87BC77ED8F9}" type="slidenum">
              <a:rPr lang="en-US" smtClean="0"/>
              <a:t>60</a:t>
            </a:fld>
            <a:endParaRPr lang="en-US"/>
          </a:p>
        </p:txBody>
      </p:sp>
    </p:spTree>
    <p:extLst>
      <p:ext uri="{BB962C8B-B14F-4D97-AF65-F5344CB8AC3E}">
        <p14:creationId xmlns:p14="http://schemas.microsoft.com/office/powerpoint/2010/main" val="2122771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C051D-0227-4E4F-99C2-E87BC77ED8F9}" type="slidenum">
              <a:rPr lang="en-US" smtClean="0"/>
              <a:t>61</a:t>
            </a:fld>
            <a:endParaRPr lang="en-US"/>
          </a:p>
        </p:txBody>
      </p:sp>
    </p:spTree>
    <p:extLst>
      <p:ext uri="{BB962C8B-B14F-4D97-AF65-F5344CB8AC3E}">
        <p14:creationId xmlns:p14="http://schemas.microsoft.com/office/powerpoint/2010/main" val="352097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C051D-0227-4E4F-99C2-E87BC77ED8F9}" type="slidenum">
              <a:rPr lang="en-US" smtClean="0"/>
              <a:t>63</a:t>
            </a:fld>
            <a:endParaRPr lang="en-US"/>
          </a:p>
        </p:txBody>
      </p:sp>
    </p:spTree>
    <p:extLst>
      <p:ext uri="{BB962C8B-B14F-4D97-AF65-F5344CB8AC3E}">
        <p14:creationId xmlns:p14="http://schemas.microsoft.com/office/powerpoint/2010/main" val="2894654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C051D-0227-4E4F-99C2-E87BC77ED8F9}" type="slidenum">
              <a:rPr lang="en-US" smtClean="0"/>
              <a:t>8</a:t>
            </a:fld>
            <a:endParaRPr lang="en-US"/>
          </a:p>
        </p:txBody>
      </p:sp>
    </p:spTree>
    <p:extLst>
      <p:ext uri="{BB962C8B-B14F-4D97-AF65-F5344CB8AC3E}">
        <p14:creationId xmlns:p14="http://schemas.microsoft.com/office/powerpoint/2010/main" val="1967788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C051D-0227-4E4F-99C2-E87BC77ED8F9}" type="slidenum">
              <a:rPr lang="en-US" smtClean="0"/>
              <a:t>9</a:t>
            </a:fld>
            <a:endParaRPr lang="en-US"/>
          </a:p>
        </p:txBody>
      </p:sp>
    </p:spTree>
    <p:extLst>
      <p:ext uri="{BB962C8B-B14F-4D97-AF65-F5344CB8AC3E}">
        <p14:creationId xmlns:p14="http://schemas.microsoft.com/office/powerpoint/2010/main" val="89202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C051D-0227-4E4F-99C2-E87BC77ED8F9}" type="slidenum">
              <a:rPr lang="en-US" smtClean="0"/>
              <a:t>10</a:t>
            </a:fld>
            <a:endParaRPr lang="en-US"/>
          </a:p>
        </p:txBody>
      </p:sp>
    </p:spTree>
    <p:extLst>
      <p:ext uri="{BB962C8B-B14F-4D97-AF65-F5344CB8AC3E}">
        <p14:creationId xmlns:p14="http://schemas.microsoft.com/office/powerpoint/2010/main" val="160983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C051D-0227-4E4F-99C2-E87BC77ED8F9}" type="slidenum">
              <a:rPr lang="en-US" smtClean="0"/>
              <a:t>17</a:t>
            </a:fld>
            <a:endParaRPr lang="en-US"/>
          </a:p>
        </p:txBody>
      </p:sp>
    </p:spTree>
    <p:extLst>
      <p:ext uri="{BB962C8B-B14F-4D97-AF65-F5344CB8AC3E}">
        <p14:creationId xmlns:p14="http://schemas.microsoft.com/office/powerpoint/2010/main" val="1555268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C051D-0227-4E4F-99C2-E87BC77ED8F9}" type="slidenum">
              <a:rPr lang="en-US" smtClean="0"/>
              <a:t>26</a:t>
            </a:fld>
            <a:endParaRPr lang="en-US"/>
          </a:p>
        </p:txBody>
      </p:sp>
    </p:spTree>
    <p:extLst>
      <p:ext uri="{BB962C8B-B14F-4D97-AF65-F5344CB8AC3E}">
        <p14:creationId xmlns:p14="http://schemas.microsoft.com/office/powerpoint/2010/main" val="2952153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C051D-0227-4E4F-99C2-E87BC77ED8F9}" type="slidenum">
              <a:rPr lang="en-US" smtClean="0"/>
              <a:t>34</a:t>
            </a:fld>
            <a:endParaRPr lang="en-US"/>
          </a:p>
        </p:txBody>
      </p:sp>
    </p:spTree>
    <p:extLst>
      <p:ext uri="{BB962C8B-B14F-4D97-AF65-F5344CB8AC3E}">
        <p14:creationId xmlns:p14="http://schemas.microsoft.com/office/powerpoint/2010/main" val="2424698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C051D-0227-4E4F-99C2-E87BC77ED8F9}" type="slidenum">
              <a:rPr lang="en-US" smtClean="0"/>
              <a:t>35</a:t>
            </a:fld>
            <a:endParaRPr lang="en-US"/>
          </a:p>
        </p:txBody>
      </p:sp>
    </p:spTree>
    <p:extLst>
      <p:ext uri="{BB962C8B-B14F-4D97-AF65-F5344CB8AC3E}">
        <p14:creationId xmlns:p14="http://schemas.microsoft.com/office/powerpoint/2010/main" val="331702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ED75-D928-4015-8815-15E57470DF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A96DFD-53E2-4CAB-B4B9-BCE70B1AA8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466A31-A755-40FE-9E79-DF292FBD4C1A}"/>
              </a:ext>
            </a:extLst>
          </p:cNvPr>
          <p:cNvSpPr>
            <a:spLocks noGrp="1"/>
          </p:cNvSpPr>
          <p:nvPr>
            <p:ph type="dt" sz="half" idx="10"/>
          </p:nvPr>
        </p:nvSpPr>
        <p:spPr/>
        <p:txBody>
          <a:bodyPr/>
          <a:lstStyle/>
          <a:p>
            <a:fld id="{3A3FFC7C-83AA-41C9-8221-30D3243C7168}" type="datetime1">
              <a:rPr lang="en-US" smtClean="0"/>
              <a:t>11/9/2018</a:t>
            </a:fld>
            <a:endParaRPr lang="en-US"/>
          </a:p>
        </p:txBody>
      </p:sp>
      <p:sp>
        <p:nvSpPr>
          <p:cNvPr id="5" name="Footer Placeholder 4">
            <a:extLst>
              <a:ext uri="{FF2B5EF4-FFF2-40B4-BE49-F238E27FC236}">
                <a16:creationId xmlns:a16="http://schemas.microsoft.com/office/drawing/2014/main" id="{6DFB809B-0CD7-4976-A59A-56311632E01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05946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8FA7-F276-45DC-B4C9-3EFA76D302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F5353B-2711-4642-B018-47327EDD09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BDA2E-9991-4D8D-BB88-89BFA498D906}"/>
              </a:ext>
            </a:extLst>
          </p:cNvPr>
          <p:cNvSpPr>
            <a:spLocks noGrp="1"/>
          </p:cNvSpPr>
          <p:nvPr>
            <p:ph type="dt" sz="half" idx="10"/>
          </p:nvPr>
        </p:nvSpPr>
        <p:spPr/>
        <p:txBody>
          <a:bodyPr/>
          <a:lstStyle/>
          <a:p>
            <a:fld id="{5CF711A2-0CCB-48AF-B95B-87B0EB6D5122}" type="datetime1">
              <a:rPr lang="en-US" smtClean="0"/>
              <a:t>11/9/2018</a:t>
            </a:fld>
            <a:endParaRPr lang="en-US"/>
          </a:p>
        </p:txBody>
      </p:sp>
      <p:sp>
        <p:nvSpPr>
          <p:cNvPr id="5" name="Footer Placeholder 4">
            <a:extLst>
              <a:ext uri="{FF2B5EF4-FFF2-40B4-BE49-F238E27FC236}">
                <a16:creationId xmlns:a16="http://schemas.microsoft.com/office/drawing/2014/main" id="{90A12AC0-A548-4FBF-BE87-E35BE5E0BB2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59045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A0746F-67BA-4CDB-BD44-1A4B72E87C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A6C16B-2E2C-441E-A685-A8C76F5A7B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15347D-97D3-4F44-A919-69CEA0923B18}"/>
              </a:ext>
            </a:extLst>
          </p:cNvPr>
          <p:cNvSpPr>
            <a:spLocks noGrp="1"/>
          </p:cNvSpPr>
          <p:nvPr>
            <p:ph type="dt" sz="half" idx="10"/>
          </p:nvPr>
        </p:nvSpPr>
        <p:spPr/>
        <p:txBody>
          <a:bodyPr/>
          <a:lstStyle/>
          <a:p>
            <a:fld id="{54C2A94F-4D73-48B0-916C-A6354B4B4D11}" type="datetime1">
              <a:rPr lang="en-US" smtClean="0"/>
              <a:t>11/9/2018</a:t>
            </a:fld>
            <a:endParaRPr lang="en-US"/>
          </a:p>
        </p:txBody>
      </p:sp>
      <p:sp>
        <p:nvSpPr>
          <p:cNvPr id="5" name="Footer Placeholder 4">
            <a:extLst>
              <a:ext uri="{FF2B5EF4-FFF2-40B4-BE49-F238E27FC236}">
                <a16:creationId xmlns:a16="http://schemas.microsoft.com/office/drawing/2014/main" id="{C8C5F87F-DE22-429F-AE67-03BB3A91660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0423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4E821-D8B0-4A88-A9DA-E8C2D47804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457ED1-B161-4DB7-B96C-C734B0DEFC4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306769-7410-43EB-90FF-CFF59A99EF5C}"/>
              </a:ext>
            </a:extLst>
          </p:cNvPr>
          <p:cNvSpPr>
            <a:spLocks noGrp="1"/>
          </p:cNvSpPr>
          <p:nvPr>
            <p:ph type="dt" sz="half" idx="10"/>
          </p:nvPr>
        </p:nvSpPr>
        <p:spPr/>
        <p:txBody>
          <a:bodyPr/>
          <a:lstStyle/>
          <a:p>
            <a:fld id="{D25083E1-E6C6-4B79-94C8-FBE0B3BBA559}" type="datetime1">
              <a:rPr lang="en-US" smtClean="0"/>
              <a:t>11/9/2018</a:t>
            </a:fld>
            <a:endParaRPr lang="en-US"/>
          </a:p>
        </p:txBody>
      </p:sp>
      <p:sp>
        <p:nvSpPr>
          <p:cNvPr id="5" name="Footer Placeholder 4">
            <a:extLst>
              <a:ext uri="{FF2B5EF4-FFF2-40B4-BE49-F238E27FC236}">
                <a16:creationId xmlns:a16="http://schemas.microsoft.com/office/drawing/2014/main" id="{323FEE37-7B18-47D0-8CC3-E2E4BC123AA6}"/>
              </a:ext>
            </a:extLst>
          </p:cNvPr>
          <p:cNvSpPr>
            <a:spLocks noGrp="1"/>
          </p:cNvSpPr>
          <p:nvPr>
            <p:ph type="ftr" sz="quarter" idx="11"/>
          </p:nvPr>
        </p:nvSpPr>
        <p:spPr/>
        <p:txBody>
          <a:bodyPr/>
          <a:lstStyle/>
          <a:p>
            <a:endParaRPr lang="en-US"/>
          </a:p>
        </p:txBody>
      </p:sp>
      <p:pic>
        <p:nvPicPr>
          <p:cNvPr id="7" name="Picture 2" descr="C:\Users\Dawn\Downloads\reduce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16972" y="210487"/>
            <a:ext cx="1334883" cy="53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10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2CFD-8CB4-4933-A58B-04F423C525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43F214-4D99-4049-8F8E-047D627F06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3462C4-E35C-49A4-BA02-6FAA61864FEA}"/>
              </a:ext>
            </a:extLst>
          </p:cNvPr>
          <p:cNvSpPr>
            <a:spLocks noGrp="1"/>
          </p:cNvSpPr>
          <p:nvPr>
            <p:ph type="dt" sz="half" idx="10"/>
          </p:nvPr>
        </p:nvSpPr>
        <p:spPr/>
        <p:txBody>
          <a:bodyPr/>
          <a:lstStyle/>
          <a:p>
            <a:fld id="{78F8CB29-D216-42B8-8A51-8704B554F54D}" type="datetime1">
              <a:rPr lang="en-US" smtClean="0"/>
              <a:t>11/9/2018</a:t>
            </a:fld>
            <a:endParaRPr lang="en-US"/>
          </a:p>
        </p:txBody>
      </p:sp>
      <p:sp>
        <p:nvSpPr>
          <p:cNvPr id="5" name="Footer Placeholder 4">
            <a:extLst>
              <a:ext uri="{FF2B5EF4-FFF2-40B4-BE49-F238E27FC236}">
                <a16:creationId xmlns:a16="http://schemas.microsoft.com/office/drawing/2014/main" id="{B010095E-AD0A-4ED1-8000-6BFDC7CC55C7}"/>
              </a:ext>
            </a:extLst>
          </p:cNvPr>
          <p:cNvSpPr>
            <a:spLocks noGrp="1"/>
          </p:cNvSpPr>
          <p:nvPr>
            <p:ph type="ftr" sz="quarter" idx="11"/>
          </p:nvPr>
        </p:nvSpPr>
        <p:spPr/>
        <p:txBody>
          <a:bodyPr/>
          <a:lstStyle/>
          <a:p>
            <a:endParaRPr lang="en-US"/>
          </a:p>
        </p:txBody>
      </p:sp>
      <p:pic>
        <p:nvPicPr>
          <p:cNvPr id="8" name="Picture 2" descr="C:\Users\Dawn\Downloads\reduce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16972" y="210487"/>
            <a:ext cx="1334883" cy="53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29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A4893-B6D7-422F-ACB6-6DE800062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F1148-4DD9-499C-B659-67229717618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DDDD25-0946-4E28-AB05-A1537A89EB1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A96EDB-40F9-4C3D-ABF5-DAA857C01C95}"/>
              </a:ext>
            </a:extLst>
          </p:cNvPr>
          <p:cNvSpPr>
            <a:spLocks noGrp="1"/>
          </p:cNvSpPr>
          <p:nvPr>
            <p:ph type="dt" sz="half" idx="10"/>
          </p:nvPr>
        </p:nvSpPr>
        <p:spPr/>
        <p:txBody>
          <a:bodyPr/>
          <a:lstStyle/>
          <a:p>
            <a:fld id="{6C4DE14E-36FD-4F1D-B53B-6BC25D4BD4FE}" type="datetime1">
              <a:rPr lang="en-US" smtClean="0"/>
              <a:t>11/9/2018</a:t>
            </a:fld>
            <a:endParaRPr lang="en-US"/>
          </a:p>
        </p:txBody>
      </p:sp>
      <p:sp>
        <p:nvSpPr>
          <p:cNvPr id="6" name="Footer Placeholder 5">
            <a:extLst>
              <a:ext uri="{FF2B5EF4-FFF2-40B4-BE49-F238E27FC236}">
                <a16:creationId xmlns:a16="http://schemas.microsoft.com/office/drawing/2014/main" id="{64EBA526-368B-4BB2-A8BC-3BDB4F23AC2E}"/>
              </a:ext>
            </a:extLst>
          </p:cNvPr>
          <p:cNvSpPr>
            <a:spLocks noGrp="1"/>
          </p:cNvSpPr>
          <p:nvPr>
            <p:ph type="ftr" sz="quarter" idx="11"/>
          </p:nvPr>
        </p:nvSpPr>
        <p:spPr/>
        <p:txBody>
          <a:bodyPr/>
          <a:lstStyle/>
          <a:p>
            <a:endParaRPr lang="en-US"/>
          </a:p>
        </p:txBody>
      </p:sp>
      <p:pic>
        <p:nvPicPr>
          <p:cNvPr id="9" name="Picture 2" descr="C:\Users\Dawn\Downloads\reduce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16972" y="210487"/>
            <a:ext cx="1334883" cy="53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15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41112-2F70-4211-A070-D5E1CD703F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1C36FB-37AA-4BBF-A97E-FF20C951FA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28067E-93E5-44AD-BC9C-9678B6034C0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FF4319-E7F3-4CA2-A892-731E0BEB0C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12AC45A-3D1D-40F6-A639-30EB992A3B1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9092E3-3B1A-47D5-8EF9-5B95DE3A5828}"/>
              </a:ext>
            </a:extLst>
          </p:cNvPr>
          <p:cNvSpPr>
            <a:spLocks noGrp="1"/>
          </p:cNvSpPr>
          <p:nvPr>
            <p:ph type="dt" sz="half" idx="10"/>
          </p:nvPr>
        </p:nvSpPr>
        <p:spPr/>
        <p:txBody>
          <a:bodyPr/>
          <a:lstStyle/>
          <a:p>
            <a:fld id="{5FD5EB2B-11BE-421C-B346-CCDC3EC20D9E}" type="datetime1">
              <a:rPr lang="en-US" smtClean="0"/>
              <a:t>11/9/2018</a:t>
            </a:fld>
            <a:endParaRPr lang="en-US"/>
          </a:p>
        </p:txBody>
      </p:sp>
      <p:sp>
        <p:nvSpPr>
          <p:cNvPr id="8" name="Footer Placeholder 7">
            <a:extLst>
              <a:ext uri="{FF2B5EF4-FFF2-40B4-BE49-F238E27FC236}">
                <a16:creationId xmlns:a16="http://schemas.microsoft.com/office/drawing/2014/main" id="{E0F8449F-F568-4A03-A109-DD42BB099F42}"/>
              </a:ext>
            </a:extLst>
          </p:cNvPr>
          <p:cNvSpPr>
            <a:spLocks noGrp="1"/>
          </p:cNvSpPr>
          <p:nvPr>
            <p:ph type="ftr" sz="quarter" idx="11"/>
          </p:nvPr>
        </p:nvSpPr>
        <p:spPr/>
        <p:txBody>
          <a:bodyPr/>
          <a:lstStyle/>
          <a:p>
            <a:endParaRPr lang="en-US"/>
          </a:p>
        </p:txBody>
      </p:sp>
      <p:pic>
        <p:nvPicPr>
          <p:cNvPr id="11" name="Picture 2" descr="C:\Users\Dawn\Downloads\reduce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16972" y="210487"/>
            <a:ext cx="1334883" cy="53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22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E4436-13D3-45ED-AB6F-1F7DC2029F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C77729-A0CD-4A7F-8F88-0C0D7C6D4A3D}"/>
              </a:ext>
            </a:extLst>
          </p:cNvPr>
          <p:cNvSpPr>
            <a:spLocks noGrp="1"/>
          </p:cNvSpPr>
          <p:nvPr>
            <p:ph type="dt" sz="half" idx="10"/>
          </p:nvPr>
        </p:nvSpPr>
        <p:spPr/>
        <p:txBody>
          <a:bodyPr/>
          <a:lstStyle/>
          <a:p>
            <a:fld id="{EAA41CE9-26AF-472F-8918-4511F1E17F05}" type="datetime1">
              <a:rPr lang="en-US" smtClean="0"/>
              <a:t>11/9/2018</a:t>
            </a:fld>
            <a:endParaRPr lang="en-US"/>
          </a:p>
        </p:txBody>
      </p:sp>
      <p:sp>
        <p:nvSpPr>
          <p:cNvPr id="4" name="Footer Placeholder 3">
            <a:extLst>
              <a:ext uri="{FF2B5EF4-FFF2-40B4-BE49-F238E27FC236}">
                <a16:creationId xmlns:a16="http://schemas.microsoft.com/office/drawing/2014/main" id="{96E01B03-33E6-4609-AA1F-A2809D91D839}"/>
              </a:ext>
            </a:extLst>
          </p:cNvPr>
          <p:cNvSpPr>
            <a:spLocks noGrp="1"/>
          </p:cNvSpPr>
          <p:nvPr>
            <p:ph type="ftr" sz="quarter" idx="11"/>
          </p:nvPr>
        </p:nvSpPr>
        <p:spPr/>
        <p:txBody>
          <a:bodyPr/>
          <a:lstStyle/>
          <a:p>
            <a:endParaRPr lang="en-US"/>
          </a:p>
        </p:txBody>
      </p:sp>
      <p:pic>
        <p:nvPicPr>
          <p:cNvPr id="7" name="Picture 2" descr="C:\Users\Dawn\Downloads\reduce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16972" y="210487"/>
            <a:ext cx="1334883" cy="53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357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C52AB5-83D9-472E-B4EC-69C52F840CC7}"/>
              </a:ext>
            </a:extLst>
          </p:cNvPr>
          <p:cNvSpPr>
            <a:spLocks noGrp="1"/>
          </p:cNvSpPr>
          <p:nvPr>
            <p:ph type="dt" sz="half" idx="10"/>
          </p:nvPr>
        </p:nvSpPr>
        <p:spPr/>
        <p:txBody>
          <a:bodyPr/>
          <a:lstStyle/>
          <a:p>
            <a:fld id="{66F4A10E-596A-4C28-BEA2-9437F72D8130}" type="datetime1">
              <a:rPr lang="en-US" smtClean="0"/>
              <a:t>11/9/2018</a:t>
            </a:fld>
            <a:endParaRPr lang="en-US"/>
          </a:p>
        </p:txBody>
      </p:sp>
      <p:sp>
        <p:nvSpPr>
          <p:cNvPr id="3" name="Footer Placeholder 2">
            <a:extLst>
              <a:ext uri="{FF2B5EF4-FFF2-40B4-BE49-F238E27FC236}">
                <a16:creationId xmlns:a16="http://schemas.microsoft.com/office/drawing/2014/main" id="{37B372F3-0013-4267-816D-1FF4CD940C5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069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736D4-AFCC-418E-A2E9-C994769F16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6718ED-45B9-47F9-88B8-53534A4F32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323418-8C98-40F7-8CBA-543290484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F18FD3-0574-409A-93B2-0D27EDF0EDC9}"/>
              </a:ext>
            </a:extLst>
          </p:cNvPr>
          <p:cNvSpPr>
            <a:spLocks noGrp="1"/>
          </p:cNvSpPr>
          <p:nvPr>
            <p:ph type="dt" sz="half" idx="10"/>
          </p:nvPr>
        </p:nvSpPr>
        <p:spPr/>
        <p:txBody>
          <a:bodyPr/>
          <a:lstStyle/>
          <a:p>
            <a:fld id="{34D3A1DC-535C-4DD8-AA8A-80DC8538B202}" type="datetime1">
              <a:rPr lang="en-US" smtClean="0"/>
              <a:t>11/9/2018</a:t>
            </a:fld>
            <a:endParaRPr lang="en-US"/>
          </a:p>
        </p:txBody>
      </p:sp>
      <p:sp>
        <p:nvSpPr>
          <p:cNvPr id="6" name="Footer Placeholder 5">
            <a:extLst>
              <a:ext uri="{FF2B5EF4-FFF2-40B4-BE49-F238E27FC236}">
                <a16:creationId xmlns:a16="http://schemas.microsoft.com/office/drawing/2014/main" id="{39802238-88C1-4C5E-9ED2-BF268A9545F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76083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CCA9-1BFD-4170-9FAC-B86370BE70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67D8C5-CAED-45B7-8C46-C57CD14DDA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F391DA-77BF-4C7D-A422-606B030E8F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C4B5A8-4D25-47B0-B65A-E1BBE8F39207}"/>
              </a:ext>
            </a:extLst>
          </p:cNvPr>
          <p:cNvSpPr>
            <a:spLocks noGrp="1"/>
          </p:cNvSpPr>
          <p:nvPr>
            <p:ph type="dt" sz="half" idx="10"/>
          </p:nvPr>
        </p:nvSpPr>
        <p:spPr/>
        <p:txBody>
          <a:bodyPr/>
          <a:lstStyle/>
          <a:p>
            <a:fld id="{5121BBA7-51B3-4DD4-B539-0B4D8F7E0FEB}" type="datetime1">
              <a:rPr lang="en-US" smtClean="0"/>
              <a:t>11/9/2018</a:t>
            </a:fld>
            <a:endParaRPr lang="en-US"/>
          </a:p>
        </p:txBody>
      </p:sp>
      <p:sp>
        <p:nvSpPr>
          <p:cNvPr id="6" name="Footer Placeholder 5">
            <a:extLst>
              <a:ext uri="{FF2B5EF4-FFF2-40B4-BE49-F238E27FC236}">
                <a16:creationId xmlns:a16="http://schemas.microsoft.com/office/drawing/2014/main" id="{50D3FE1D-121F-4A62-81D2-9352F2DC47C7}"/>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005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432273-2266-4918-9E8E-919229EB6B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8045E3-7337-4C0F-BBE1-E0EEEACF2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DF6F3C-F34A-41F6-AF91-04C27DC598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11F2F-3AF8-47C5-87D0-231A5BC65E8D}" type="datetime1">
              <a:rPr lang="en-US" smtClean="0"/>
              <a:t>11/9/2018</a:t>
            </a:fld>
            <a:endParaRPr lang="en-US"/>
          </a:p>
        </p:txBody>
      </p:sp>
      <p:sp>
        <p:nvSpPr>
          <p:cNvPr id="5" name="Footer Placeholder 4">
            <a:extLst>
              <a:ext uri="{FF2B5EF4-FFF2-40B4-BE49-F238E27FC236}">
                <a16:creationId xmlns:a16="http://schemas.microsoft.com/office/drawing/2014/main" id="{F3971FF1-3FF0-49E5-A0CE-8225A2C359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83642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6" Type="http://schemas.openxmlformats.org/officeDocument/2006/relationships/image" Target="../media/image31.jpeg"/><Relationship Id="rId21" Type="http://schemas.openxmlformats.org/officeDocument/2006/relationships/image" Target="../media/image26.jpeg"/><Relationship Id="rId42" Type="http://schemas.openxmlformats.org/officeDocument/2006/relationships/image" Target="../media/image47.PNG"/><Relationship Id="rId47" Type="http://schemas.openxmlformats.org/officeDocument/2006/relationships/image" Target="../media/image52.jpg"/><Relationship Id="rId63" Type="http://schemas.openxmlformats.org/officeDocument/2006/relationships/image" Target="../media/image68.png"/><Relationship Id="rId68" Type="http://schemas.openxmlformats.org/officeDocument/2006/relationships/image" Target="../media/image73.jpeg"/><Relationship Id="rId84" Type="http://schemas.openxmlformats.org/officeDocument/2006/relationships/image" Target="../media/image89.jpeg"/><Relationship Id="rId89" Type="http://schemas.openxmlformats.org/officeDocument/2006/relationships/image" Target="../media/image94.png"/><Relationship Id="rId2" Type="http://schemas.openxmlformats.org/officeDocument/2006/relationships/notesSlide" Target="../notesSlides/notesSlide20.xml"/><Relationship Id="rId16" Type="http://schemas.openxmlformats.org/officeDocument/2006/relationships/image" Target="../media/image21.png"/><Relationship Id="rId29" Type="http://schemas.openxmlformats.org/officeDocument/2006/relationships/image" Target="../media/image34.jpg"/><Relationship Id="rId107" Type="http://schemas.openxmlformats.org/officeDocument/2006/relationships/image" Target="../media/image112.jpeg"/><Relationship Id="rId11" Type="http://schemas.openxmlformats.org/officeDocument/2006/relationships/image" Target="../media/image16.jpeg"/><Relationship Id="rId24" Type="http://schemas.openxmlformats.org/officeDocument/2006/relationships/image" Target="../media/image29.jpeg"/><Relationship Id="rId32" Type="http://schemas.openxmlformats.org/officeDocument/2006/relationships/image" Target="../media/image37.jpeg"/><Relationship Id="rId37" Type="http://schemas.openxmlformats.org/officeDocument/2006/relationships/image" Target="../media/image42.jpeg"/><Relationship Id="rId40" Type="http://schemas.openxmlformats.org/officeDocument/2006/relationships/image" Target="../media/image45.png"/><Relationship Id="rId45" Type="http://schemas.openxmlformats.org/officeDocument/2006/relationships/image" Target="../media/image50.png"/><Relationship Id="rId53" Type="http://schemas.openxmlformats.org/officeDocument/2006/relationships/image" Target="../media/image58.jpeg"/><Relationship Id="rId58" Type="http://schemas.openxmlformats.org/officeDocument/2006/relationships/image" Target="../media/image63.jpeg"/><Relationship Id="rId66" Type="http://schemas.openxmlformats.org/officeDocument/2006/relationships/image" Target="../media/image71.jpeg"/><Relationship Id="rId74" Type="http://schemas.openxmlformats.org/officeDocument/2006/relationships/image" Target="../media/image79.jpeg"/><Relationship Id="rId79" Type="http://schemas.openxmlformats.org/officeDocument/2006/relationships/image" Target="../media/image84.jpeg"/><Relationship Id="rId87" Type="http://schemas.openxmlformats.org/officeDocument/2006/relationships/image" Target="../media/image92.tiff"/><Relationship Id="rId102" Type="http://schemas.openxmlformats.org/officeDocument/2006/relationships/image" Target="../media/image107.jpeg"/><Relationship Id="rId5" Type="http://schemas.openxmlformats.org/officeDocument/2006/relationships/image" Target="../media/image10.jpeg"/><Relationship Id="rId61" Type="http://schemas.openxmlformats.org/officeDocument/2006/relationships/image" Target="../media/image66.jpg"/><Relationship Id="rId82" Type="http://schemas.openxmlformats.org/officeDocument/2006/relationships/image" Target="../media/image87.png"/><Relationship Id="rId90" Type="http://schemas.openxmlformats.org/officeDocument/2006/relationships/image" Target="../media/image95.png"/><Relationship Id="rId95" Type="http://schemas.openxmlformats.org/officeDocument/2006/relationships/image" Target="../media/image100.png"/><Relationship Id="rId19" Type="http://schemas.openxmlformats.org/officeDocument/2006/relationships/image" Target="../media/image24.jpeg"/><Relationship Id="rId14" Type="http://schemas.openxmlformats.org/officeDocument/2006/relationships/image" Target="../media/image19.png"/><Relationship Id="rId22" Type="http://schemas.openxmlformats.org/officeDocument/2006/relationships/image" Target="../media/image27.jpeg"/><Relationship Id="rId27" Type="http://schemas.openxmlformats.org/officeDocument/2006/relationships/image" Target="../media/image32.png"/><Relationship Id="rId30" Type="http://schemas.openxmlformats.org/officeDocument/2006/relationships/image" Target="../media/image35.tiff"/><Relationship Id="rId35" Type="http://schemas.openxmlformats.org/officeDocument/2006/relationships/image" Target="../media/image40.jpeg"/><Relationship Id="rId43" Type="http://schemas.openxmlformats.org/officeDocument/2006/relationships/image" Target="../media/image48.jpeg"/><Relationship Id="rId48" Type="http://schemas.openxmlformats.org/officeDocument/2006/relationships/image" Target="../media/image53.png"/><Relationship Id="rId56" Type="http://schemas.openxmlformats.org/officeDocument/2006/relationships/image" Target="../media/image61.png"/><Relationship Id="rId64" Type="http://schemas.openxmlformats.org/officeDocument/2006/relationships/image" Target="../media/image69.jpeg"/><Relationship Id="rId69" Type="http://schemas.openxmlformats.org/officeDocument/2006/relationships/image" Target="../media/image74.jpeg"/><Relationship Id="rId77" Type="http://schemas.openxmlformats.org/officeDocument/2006/relationships/image" Target="../media/image82.png"/><Relationship Id="rId100" Type="http://schemas.openxmlformats.org/officeDocument/2006/relationships/image" Target="../media/image105.png"/><Relationship Id="rId105" Type="http://schemas.openxmlformats.org/officeDocument/2006/relationships/image" Target="../media/image110.jpeg"/><Relationship Id="rId8" Type="http://schemas.openxmlformats.org/officeDocument/2006/relationships/image" Target="../media/image13.jpeg"/><Relationship Id="rId51" Type="http://schemas.openxmlformats.org/officeDocument/2006/relationships/image" Target="../media/image56.jpeg"/><Relationship Id="rId72" Type="http://schemas.openxmlformats.org/officeDocument/2006/relationships/image" Target="../media/image77.jpeg"/><Relationship Id="rId80" Type="http://schemas.openxmlformats.org/officeDocument/2006/relationships/image" Target="../media/image85.jpeg"/><Relationship Id="rId85" Type="http://schemas.openxmlformats.org/officeDocument/2006/relationships/image" Target="../media/image90.jpeg"/><Relationship Id="rId93" Type="http://schemas.openxmlformats.org/officeDocument/2006/relationships/image" Target="../media/image98.tiff"/><Relationship Id="rId98" Type="http://schemas.openxmlformats.org/officeDocument/2006/relationships/image" Target="../media/image103.jpeg"/><Relationship Id="rId3" Type="http://schemas.openxmlformats.org/officeDocument/2006/relationships/image" Target="../media/image8.png"/><Relationship Id="rId12" Type="http://schemas.openxmlformats.org/officeDocument/2006/relationships/image" Target="../media/image17.jpeg"/><Relationship Id="rId17" Type="http://schemas.openxmlformats.org/officeDocument/2006/relationships/image" Target="../media/image22.jpeg"/><Relationship Id="rId25" Type="http://schemas.openxmlformats.org/officeDocument/2006/relationships/image" Target="../media/image30.png"/><Relationship Id="rId33" Type="http://schemas.openxmlformats.org/officeDocument/2006/relationships/image" Target="../media/image38.png"/><Relationship Id="rId38" Type="http://schemas.openxmlformats.org/officeDocument/2006/relationships/image" Target="../media/image43.jpeg"/><Relationship Id="rId46" Type="http://schemas.openxmlformats.org/officeDocument/2006/relationships/image" Target="../media/image51.png"/><Relationship Id="rId59" Type="http://schemas.openxmlformats.org/officeDocument/2006/relationships/image" Target="../media/image64.jpeg"/><Relationship Id="rId67" Type="http://schemas.openxmlformats.org/officeDocument/2006/relationships/image" Target="../media/image72.png"/><Relationship Id="rId103" Type="http://schemas.openxmlformats.org/officeDocument/2006/relationships/image" Target="../media/image108.jpeg"/><Relationship Id="rId108" Type="http://schemas.openxmlformats.org/officeDocument/2006/relationships/image" Target="../media/image113.jpeg"/><Relationship Id="rId20" Type="http://schemas.openxmlformats.org/officeDocument/2006/relationships/image" Target="../media/image25.png"/><Relationship Id="rId41" Type="http://schemas.openxmlformats.org/officeDocument/2006/relationships/image" Target="../media/image46.tiff"/><Relationship Id="rId54" Type="http://schemas.openxmlformats.org/officeDocument/2006/relationships/image" Target="../media/image59.jpeg"/><Relationship Id="rId62" Type="http://schemas.openxmlformats.org/officeDocument/2006/relationships/image" Target="../media/image67.jpeg"/><Relationship Id="rId70" Type="http://schemas.openxmlformats.org/officeDocument/2006/relationships/image" Target="../media/image75.jpeg"/><Relationship Id="rId75" Type="http://schemas.openxmlformats.org/officeDocument/2006/relationships/image" Target="../media/image80.jpeg"/><Relationship Id="rId83" Type="http://schemas.openxmlformats.org/officeDocument/2006/relationships/image" Target="../media/image88.jpeg"/><Relationship Id="rId88" Type="http://schemas.openxmlformats.org/officeDocument/2006/relationships/image" Target="../media/image93.tiff"/><Relationship Id="rId91" Type="http://schemas.openxmlformats.org/officeDocument/2006/relationships/image" Target="../media/image96.jpeg"/><Relationship Id="rId96"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1.jpeg"/><Relationship Id="rId15" Type="http://schemas.openxmlformats.org/officeDocument/2006/relationships/image" Target="../media/image20.png"/><Relationship Id="rId23" Type="http://schemas.openxmlformats.org/officeDocument/2006/relationships/image" Target="../media/image28.tiff"/><Relationship Id="rId28" Type="http://schemas.openxmlformats.org/officeDocument/2006/relationships/image" Target="../media/image33.png"/><Relationship Id="rId36" Type="http://schemas.openxmlformats.org/officeDocument/2006/relationships/image" Target="../media/image41.jpeg"/><Relationship Id="rId49" Type="http://schemas.openxmlformats.org/officeDocument/2006/relationships/image" Target="../media/image54.jpeg"/><Relationship Id="rId57" Type="http://schemas.openxmlformats.org/officeDocument/2006/relationships/image" Target="../media/image62.jpeg"/><Relationship Id="rId106" Type="http://schemas.openxmlformats.org/officeDocument/2006/relationships/image" Target="../media/image111.jpeg"/><Relationship Id="rId10" Type="http://schemas.openxmlformats.org/officeDocument/2006/relationships/image" Target="../media/image15.png"/><Relationship Id="rId31" Type="http://schemas.openxmlformats.org/officeDocument/2006/relationships/image" Target="../media/image36.jpeg"/><Relationship Id="rId44" Type="http://schemas.openxmlformats.org/officeDocument/2006/relationships/image" Target="../media/image49.jpeg"/><Relationship Id="rId52" Type="http://schemas.openxmlformats.org/officeDocument/2006/relationships/image" Target="../media/image57.png"/><Relationship Id="rId60" Type="http://schemas.openxmlformats.org/officeDocument/2006/relationships/image" Target="../media/image65.png"/><Relationship Id="rId65" Type="http://schemas.openxmlformats.org/officeDocument/2006/relationships/image" Target="../media/image70.jpeg"/><Relationship Id="rId73" Type="http://schemas.openxmlformats.org/officeDocument/2006/relationships/image" Target="../media/image78.jpeg"/><Relationship Id="rId78" Type="http://schemas.openxmlformats.org/officeDocument/2006/relationships/image" Target="../media/image83.jpeg"/><Relationship Id="rId81" Type="http://schemas.openxmlformats.org/officeDocument/2006/relationships/image" Target="../media/image86.jpeg"/><Relationship Id="rId86" Type="http://schemas.openxmlformats.org/officeDocument/2006/relationships/image" Target="../media/image91.jpeg"/><Relationship Id="rId94" Type="http://schemas.openxmlformats.org/officeDocument/2006/relationships/image" Target="../media/image99.jpeg"/><Relationship Id="rId99" Type="http://schemas.openxmlformats.org/officeDocument/2006/relationships/image" Target="../media/image104.jpeg"/><Relationship Id="rId101" Type="http://schemas.openxmlformats.org/officeDocument/2006/relationships/image" Target="../media/image106.jpeg"/><Relationship Id="rId4" Type="http://schemas.openxmlformats.org/officeDocument/2006/relationships/image" Target="../media/image9.jpeg"/><Relationship Id="rId9" Type="http://schemas.openxmlformats.org/officeDocument/2006/relationships/image" Target="../media/image14.jpeg"/><Relationship Id="rId13" Type="http://schemas.openxmlformats.org/officeDocument/2006/relationships/image" Target="../media/image18.jpeg"/><Relationship Id="rId18" Type="http://schemas.openxmlformats.org/officeDocument/2006/relationships/image" Target="../media/image23.jpeg"/><Relationship Id="rId39" Type="http://schemas.openxmlformats.org/officeDocument/2006/relationships/image" Target="../media/image44.jpeg"/><Relationship Id="rId109" Type="http://schemas.openxmlformats.org/officeDocument/2006/relationships/image" Target="../media/image114.png"/><Relationship Id="rId34" Type="http://schemas.openxmlformats.org/officeDocument/2006/relationships/image" Target="../media/image39.jpeg"/><Relationship Id="rId50" Type="http://schemas.openxmlformats.org/officeDocument/2006/relationships/image" Target="../media/image55.jpeg"/><Relationship Id="rId55" Type="http://schemas.openxmlformats.org/officeDocument/2006/relationships/image" Target="../media/image60.jpeg"/><Relationship Id="rId76" Type="http://schemas.openxmlformats.org/officeDocument/2006/relationships/image" Target="../media/image81.jpeg"/><Relationship Id="rId97" Type="http://schemas.openxmlformats.org/officeDocument/2006/relationships/image" Target="../media/image102.jpeg"/><Relationship Id="rId104" Type="http://schemas.openxmlformats.org/officeDocument/2006/relationships/image" Target="../media/image109.jpeg"/><Relationship Id="rId7" Type="http://schemas.openxmlformats.org/officeDocument/2006/relationships/image" Target="../media/image12.jpeg"/><Relationship Id="rId71" Type="http://schemas.openxmlformats.org/officeDocument/2006/relationships/image" Target="../media/image76.jpeg"/><Relationship Id="rId92" Type="http://schemas.openxmlformats.org/officeDocument/2006/relationships/image" Target="../media/image97.jpeg"/></Relationships>
</file>

<file path=ppt/slides/_rels/slide61.xml.rels><?xml version="1.0" encoding="UTF-8" standalone="yes"?>
<Relationships xmlns="http://schemas.openxmlformats.org/package/2006/relationships"><Relationship Id="rId3" Type="http://schemas.openxmlformats.org/officeDocument/2006/relationships/hyperlink" Target="http://www.nejm.org/" TargetMode="External"/><Relationship Id="rId7" Type="http://schemas.openxmlformats.org/officeDocument/2006/relationships/image" Target="../media/image116.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15.jpg"/><Relationship Id="rId5" Type="http://schemas.openxmlformats.org/officeDocument/2006/relationships/hyperlink" Target="https://www.acc.org/" TargetMode="External"/><Relationship Id="rId4" Type="http://schemas.openxmlformats.org/officeDocument/2006/relationships/hyperlink" Target="https://professional.heart.org/"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7.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8.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creativecommons.org/licenses/by-nc/4.0/"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creativecommons.org/licenses/by-nc/4.0/"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creativecommons.org/licenses/by-nc/4.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FAD0-F631-4A44-86F1-A04CC4617A43}"/>
              </a:ext>
            </a:extLst>
          </p:cNvPr>
          <p:cNvSpPr>
            <a:spLocks noGrp="1"/>
          </p:cNvSpPr>
          <p:nvPr>
            <p:ph type="ctrTitle"/>
          </p:nvPr>
        </p:nvSpPr>
        <p:spPr>
          <a:xfrm>
            <a:off x="1106365" y="1446651"/>
            <a:ext cx="10023486" cy="1147507"/>
          </a:xfrm>
        </p:spPr>
        <p:txBody>
          <a:bodyPr>
            <a:noAutofit/>
          </a:bodyPr>
          <a:lstStyle/>
          <a:p>
            <a:r>
              <a:rPr lang="en-US" sz="4000" dirty="0">
                <a:solidFill>
                  <a:srgbClr val="FF0000"/>
                </a:solidFill>
                <a:latin typeface="+mn-lt"/>
              </a:rPr>
              <a:t>Redu</a:t>
            </a:r>
            <a:r>
              <a:rPr lang="en-US" sz="4000" dirty="0">
                <a:solidFill>
                  <a:srgbClr val="0000FF"/>
                </a:solidFill>
                <a:latin typeface="+mn-lt"/>
              </a:rPr>
              <a:t>ction of </a:t>
            </a:r>
            <a:r>
              <a:rPr lang="en-US" sz="4000" dirty="0">
                <a:solidFill>
                  <a:srgbClr val="FF0000"/>
                </a:solidFill>
                <a:latin typeface="+mn-lt"/>
              </a:rPr>
              <a:t>C</a:t>
            </a:r>
            <a:r>
              <a:rPr lang="en-US" sz="4000" dirty="0">
                <a:solidFill>
                  <a:srgbClr val="0000FF"/>
                </a:solidFill>
                <a:latin typeface="+mn-lt"/>
              </a:rPr>
              <a:t>ardiovascular </a:t>
            </a:r>
            <a:r>
              <a:rPr lang="en-US" sz="4000" dirty="0">
                <a:solidFill>
                  <a:srgbClr val="FF0000"/>
                </a:solidFill>
                <a:latin typeface="+mn-lt"/>
              </a:rPr>
              <a:t>E</a:t>
            </a:r>
            <a:r>
              <a:rPr lang="en-US" sz="4000" dirty="0">
                <a:solidFill>
                  <a:srgbClr val="0000FF"/>
                </a:solidFill>
                <a:latin typeface="+mn-lt"/>
              </a:rPr>
              <a:t>vents with </a:t>
            </a:r>
            <a:r>
              <a:rPr lang="en-US" sz="4000" dirty="0" err="1">
                <a:solidFill>
                  <a:srgbClr val="0000FF"/>
                </a:solidFill>
                <a:latin typeface="+mn-lt"/>
              </a:rPr>
              <a:t>Icosapent</a:t>
            </a:r>
            <a:r>
              <a:rPr lang="en-US" sz="4000" dirty="0">
                <a:solidFill>
                  <a:srgbClr val="0000FF"/>
                </a:solidFill>
                <a:latin typeface="+mn-lt"/>
              </a:rPr>
              <a:t> Ethyl–</a:t>
            </a:r>
            <a:r>
              <a:rPr lang="en-US" sz="4000" dirty="0">
                <a:solidFill>
                  <a:srgbClr val="FF0000"/>
                </a:solidFill>
                <a:latin typeface="+mn-lt"/>
              </a:rPr>
              <a:t>I</a:t>
            </a:r>
            <a:r>
              <a:rPr lang="en-US" sz="4000" dirty="0">
                <a:solidFill>
                  <a:srgbClr val="0000FF"/>
                </a:solidFill>
                <a:latin typeface="+mn-lt"/>
              </a:rPr>
              <a:t>ntervention </a:t>
            </a:r>
            <a:r>
              <a:rPr lang="en-US" sz="4000" dirty="0">
                <a:solidFill>
                  <a:srgbClr val="FF0000"/>
                </a:solidFill>
                <a:latin typeface="+mn-lt"/>
              </a:rPr>
              <a:t>T</a:t>
            </a:r>
            <a:r>
              <a:rPr lang="en-US" sz="4000" dirty="0">
                <a:solidFill>
                  <a:srgbClr val="0000FF"/>
                </a:solidFill>
                <a:latin typeface="+mn-lt"/>
              </a:rPr>
              <a:t>rial</a:t>
            </a:r>
          </a:p>
        </p:txBody>
      </p:sp>
      <p:sp>
        <p:nvSpPr>
          <p:cNvPr id="5" name="Title 1">
            <a:extLst>
              <a:ext uri="{FF2B5EF4-FFF2-40B4-BE49-F238E27FC236}">
                <a16:creationId xmlns:a16="http://schemas.microsoft.com/office/drawing/2014/main" id="{2A87612B-01AA-432A-8C4C-BFE17CAE7645}"/>
              </a:ext>
            </a:extLst>
          </p:cNvPr>
          <p:cNvSpPr txBox="1">
            <a:spLocks/>
          </p:cNvSpPr>
          <p:nvPr/>
        </p:nvSpPr>
        <p:spPr>
          <a:xfrm>
            <a:off x="887105" y="992113"/>
            <a:ext cx="10058398" cy="13647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3E636E"/>
              </a:solidFill>
              <a:effectLst/>
              <a:uLnTx/>
              <a:uFillTx/>
              <a:latin typeface="+mn-lt"/>
              <a:ea typeface="+mj-ea"/>
              <a:cs typeface="+mj-cs"/>
            </a:endParaRPr>
          </a:p>
        </p:txBody>
      </p:sp>
      <p:cxnSp>
        <p:nvCxnSpPr>
          <p:cNvPr id="20" name="Straight Connector 19">
            <a:extLst>
              <a:ext uri="{FF2B5EF4-FFF2-40B4-BE49-F238E27FC236}">
                <a16:creationId xmlns:a16="http://schemas.microsoft.com/office/drawing/2014/main" id="{8516121D-577A-4ED3-B0CD-1138C334F470}"/>
              </a:ext>
            </a:extLst>
          </p:cNvPr>
          <p:cNvCxnSpPr>
            <a:cxnSpLocks noChangeAspect="1"/>
          </p:cNvCxnSpPr>
          <p:nvPr/>
        </p:nvCxnSpPr>
        <p:spPr>
          <a:xfrm flipH="1">
            <a:off x="1854848" y="2726603"/>
            <a:ext cx="84365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BBF303A-D60D-4B4D-A200-DFE050F6EC68}"/>
              </a:ext>
            </a:extLst>
          </p:cNvPr>
          <p:cNvSpPr txBox="1"/>
          <p:nvPr/>
        </p:nvSpPr>
        <p:spPr>
          <a:xfrm>
            <a:off x="1113106" y="2813686"/>
            <a:ext cx="9965789" cy="2862322"/>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Deepak L Bhatt, MD, MPH, </a:t>
            </a:r>
            <a:r>
              <a:rPr kumimoji="0" lang="en-US" sz="2400" b="0" i="0" u="none" strike="noStrike" kern="0" cap="none" spc="0" normalizeH="0" baseline="0" noProof="0" dirty="0">
                <a:ln>
                  <a:noFill/>
                </a:ln>
                <a:solidFill>
                  <a:sysClr val="windowText" lastClr="000000"/>
                </a:solidFill>
                <a:effectLst/>
                <a:uLnTx/>
                <a:uFillTx/>
              </a:rPr>
              <a:t>Ph. Gabriel Steg, MD, Michael Miller, MD,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Eliot A. Brinton, MD, Terry A. Jacobson, MD, Steven B. Ketchum, PhD,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Ralph T. Doyle, Jr., BA, Rebecca A. Juliano, PhD, </a:t>
            </a:r>
            <a:r>
              <a:rPr kumimoji="0" lang="en-US" sz="2400" b="0" i="0" u="none" strike="noStrike" kern="0" cap="none" spc="0" normalizeH="0" baseline="0" noProof="0" dirty="0" err="1">
                <a:ln>
                  <a:noFill/>
                </a:ln>
                <a:solidFill>
                  <a:sysClr val="windowText" lastClr="000000"/>
                </a:solidFill>
                <a:effectLst/>
                <a:uLnTx/>
                <a:uFillTx/>
              </a:rPr>
              <a:t>Lixia</a:t>
            </a:r>
            <a:r>
              <a:rPr kumimoji="0" lang="en-US" sz="2400" b="0" i="0" u="none" strike="noStrike" kern="0" cap="none" spc="0" normalizeH="0" baseline="0" noProof="0" dirty="0">
                <a:ln>
                  <a:noFill/>
                </a:ln>
                <a:solidFill>
                  <a:sysClr val="windowText" lastClr="000000"/>
                </a:solidFill>
                <a:effectLst/>
                <a:uLnTx/>
                <a:uFillTx/>
              </a:rPr>
              <a:t> Jiao, PhD, </a:t>
            </a:r>
            <a:endParaRPr lang="en-US" sz="2400" kern="0" dirty="0">
              <a:solidFill>
                <a:sysClr val="windowText" lastClr="000000"/>
              </a:solidFill>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Craig Granowitz, MD, PhD, Jean-Claude Tardif, MD, Christie M. Ballantyne, MD, on Behalf of the REDUCE-IT Investigators</a:t>
            </a:r>
          </a:p>
        </p:txBody>
      </p:sp>
      <p:pic>
        <p:nvPicPr>
          <p:cNvPr id="24" name="Picture 23">
            <a:extLst>
              <a:ext uri="{FF2B5EF4-FFF2-40B4-BE49-F238E27FC236}">
                <a16:creationId xmlns:a16="http://schemas.microsoft.com/office/drawing/2014/main" id="{4F80A71A-7189-4296-B982-05CE72BC16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004" r="81694"/>
          <a:stretch/>
        </p:blipFill>
        <p:spPr>
          <a:xfrm>
            <a:off x="633015" y="5481481"/>
            <a:ext cx="819048" cy="914400"/>
          </a:xfrm>
          <a:prstGeom prst="rect">
            <a:avLst/>
          </a:prstGeom>
        </p:spPr>
      </p:pic>
      <p:pic>
        <p:nvPicPr>
          <p:cNvPr id="25" name="Picture 24">
            <a:extLst>
              <a:ext uri="{FF2B5EF4-FFF2-40B4-BE49-F238E27FC236}">
                <a16:creationId xmlns:a16="http://schemas.microsoft.com/office/drawing/2014/main" id="{A576F1B5-FE07-45C0-8AF9-A786265271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8738" y="5481481"/>
            <a:ext cx="758284" cy="914400"/>
          </a:xfrm>
          <a:prstGeom prst="rect">
            <a:avLst/>
          </a:prstGeom>
        </p:spPr>
      </p:pic>
      <p:pic>
        <p:nvPicPr>
          <p:cNvPr id="13" name="Picture 2" descr="C:\Users\Dawn\Downloads\reduce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6868" y="368574"/>
            <a:ext cx="2398264" cy="9692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8ADFD18-59BB-4F4E-8C97-817B33B671BD}"/>
              </a:ext>
            </a:extLst>
          </p:cNvPr>
          <p:cNvSpPr txBox="1"/>
          <p:nvPr/>
        </p:nvSpPr>
        <p:spPr>
          <a:xfrm>
            <a:off x="2886320" y="6053902"/>
            <a:ext cx="6890946" cy="430887"/>
          </a:xfrm>
          <a:prstGeom prst="rect">
            <a:avLst/>
          </a:prstGeom>
          <a:noFill/>
        </p:spPr>
        <p:txBody>
          <a:bodyPr wrap="square" rtlCol="0">
            <a:spAutoFit/>
          </a:bodyPr>
          <a:lstStyle/>
          <a:p>
            <a:r>
              <a:rPr lang="en-US" sz="2200" b="1" dirty="0">
                <a:solidFill>
                  <a:srgbClr val="FF0000"/>
                </a:solidFill>
              </a:rPr>
              <a:t>Embargoed Until Saturday Nov. 10, 2 pm CT, 3 pm ET </a:t>
            </a:r>
          </a:p>
        </p:txBody>
      </p:sp>
    </p:spTree>
    <p:extLst>
      <p:ext uri="{BB962C8B-B14F-4D97-AF65-F5344CB8AC3E}">
        <p14:creationId xmlns:p14="http://schemas.microsoft.com/office/powerpoint/2010/main" val="3321657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5302CC9-32A1-4862-ACA1-F554D53F22FC}"/>
              </a:ext>
            </a:extLst>
          </p:cNvPr>
          <p:cNvGraphicFramePr>
            <a:graphicFrameLocks noGrp="1"/>
          </p:cNvGraphicFramePr>
          <p:nvPr>
            <p:extLst>
              <p:ext uri="{D42A27DB-BD31-4B8C-83A1-F6EECF244321}">
                <p14:modId xmlns:p14="http://schemas.microsoft.com/office/powerpoint/2010/main" val="2481793687"/>
              </p:ext>
            </p:extLst>
          </p:nvPr>
        </p:nvGraphicFramePr>
        <p:xfrm>
          <a:off x="701674" y="1243563"/>
          <a:ext cx="10790239" cy="4994656"/>
        </p:xfrm>
        <a:graphic>
          <a:graphicData uri="http://schemas.openxmlformats.org/drawingml/2006/table">
            <a:tbl>
              <a:tblPr firstRow="1" firstCol="1" bandRow="1" bandCol="1"/>
              <a:tblGrid>
                <a:gridCol w="10790239">
                  <a:extLst>
                    <a:ext uri="{9D8B030D-6E8A-4147-A177-3AD203B41FA5}">
                      <a16:colId xmlns:a16="http://schemas.microsoft.com/office/drawing/2014/main" val="2091805042"/>
                    </a:ext>
                  </a:extLst>
                </a:gridCol>
              </a:tblGrid>
              <a:tr h="235892">
                <a:tc>
                  <a:txBody>
                    <a:bodyPr/>
                    <a:lstStyle/>
                    <a:p>
                      <a:pPr marL="0" marR="0">
                        <a:lnSpc>
                          <a:spcPct val="100000"/>
                        </a:lnSpc>
                        <a:spcBef>
                          <a:spcPts val="600"/>
                        </a:spcBef>
                        <a:spcAft>
                          <a:spcPts val="0"/>
                        </a:spcAft>
                      </a:pPr>
                      <a:r>
                        <a:rPr lang="en-US" sz="1800" b="1" kern="1200" dirty="0">
                          <a:effectLst/>
                          <a:latin typeface="Arial" panose="020B0604020202020204" pitchFamily="34" charset="0"/>
                          <a:ea typeface="Times New Roman" panose="02020603050405020304" pitchFamily="18" charset="0"/>
                          <a:cs typeface="Arial" panose="020B0604020202020204" pitchFamily="34" charset="0"/>
                        </a:rPr>
                        <a:t>One or more of the following:</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73152" marR="73152" marT="91440" marB="18288">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76693612"/>
                  </a:ext>
                </a:extLst>
              </a:tr>
              <a:tr h="3171337">
                <a:tc>
                  <a:txBody>
                    <a:bodyPr/>
                    <a:lstStyle/>
                    <a:p>
                      <a:pPr marL="0" marR="0" lvl="0" indent="0">
                        <a:lnSpc>
                          <a:spcPct val="100000"/>
                        </a:lnSpc>
                        <a:spcBef>
                          <a:spcPts val="600"/>
                        </a:spcBef>
                        <a:spcAft>
                          <a:spcPts val="0"/>
                        </a:spcAft>
                        <a:buFont typeface="+mj-lt"/>
                        <a:buNone/>
                        <a:tabLst>
                          <a:tab pos="457200" algn="l"/>
                        </a:tabLst>
                      </a:pPr>
                      <a:r>
                        <a:rPr lang="en-US" sz="18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1. Documented coronary artery disease</a:t>
                      </a:r>
                      <a:endPar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marL="457200" marR="0" lvl="1" indent="-174625">
                        <a:lnSpc>
                          <a:spcPct val="100000"/>
                        </a:lnSpc>
                        <a:spcBef>
                          <a:spcPts val="400"/>
                        </a:spcBef>
                        <a:spcAft>
                          <a:spcPts val="0"/>
                        </a:spcAft>
                        <a:buFont typeface="Symbol" panose="05050102010706020507" pitchFamily="18" charset="2"/>
                        <a:buChar char=""/>
                        <a:tabLst>
                          <a:tab pos="1397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Multi vessel CAD (≥50% stenosis in ≥2 major epicardial coronary arteries – with or without antecedent revascularization </a:t>
                      </a:r>
                      <a:endParaRPr lang="en-US" sz="1800" dirty="0">
                        <a:effectLst/>
                        <a:latin typeface="Arial" panose="020B0604020202020204" pitchFamily="34" charset="0"/>
                        <a:cs typeface="Arial" panose="020B0604020202020204" pitchFamily="34" charset="0"/>
                      </a:endParaRPr>
                    </a:p>
                    <a:p>
                      <a:pPr marL="457200" marR="0" lvl="1" indent="-174625">
                        <a:lnSpc>
                          <a:spcPct val="100000"/>
                        </a:lnSpc>
                        <a:spcBef>
                          <a:spcPts val="400"/>
                        </a:spcBef>
                        <a:spcAft>
                          <a:spcPts val="0"/>
                        </a:spcAft>
                        <a:buFont typeface="Symbol" panose="05050102010706020507" pitchFamily="18" charset="2"/>
                        <a:buChar char=""/>
                        <a:tabLst>
                          <a:tab pos="1397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Prior MI</a:t>
                      </a:r>
                      <a:endParaRPr lang="en-US" sz="1800" dirty="0">
                        <a:effectLst/>
                        <a:latin typeface="Arial" panose="020B0604020202020204" pitchFamily="34" charset="0"/>
                        <a:cs typeface="Arial" panose="020B0604020202020204" pitchFamily="34" charset="0"/>
                      </a:endParaRPr>
                    </a:p>
                    <a:p>
                      <a:pPr marL="457200" lvl="1" indent="-174625">
                        <a:lnSpc>
                          <a:spcPct val="100000"/>
                        </a:lnSpc>
                        <a:spcBef>
                          <a:spcPts val="40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Hospitalization for high-risk non-ST-segment elevation acute coronary syndrome with </a:t>
                      </a:r>
                    </a:p>
                    <a:p>
                      <a:pPr marL="282575" lvl="1" indent="0">
                        <a:lnSpc>
                          <a:spcPct val="100000"/>
                        </a:lnSpc>
                        <a:spcBef>
                          <a:spcPts val="400"/>
                        </a:spcBef>
                        <a:spcAft>
                          <a:spcPts val="0"/>
                        </a:spcAft>
                        <a:buFontTx/>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   ST-segment deviation or biomarker positivity </a:t>
                      </a:r>
                      <a:endParaRPr lang="en-US" sz="1800" dirty="0">
                        <a:effectLst/>
                        <a:latin typeface="Arial" panose="020B0604020202020204" pitchFamily="34" charset="0"/>
                        <a:ea typeface="+mn-ea"/>
                        <a:cs typeface="Arial" panose="020B0604020202020204" pitchFamily="34" charset="0"/>
                      </a:endParaRPr>
                    </a:p>
                    <a:p>
                      <a:pPr marL="0" lvl="0" indent="0">
                        <a:lnSpc>
                          <a:spcPct val="100000"/>
                        </a:lnSpc>
                        <a:spcBef>
                          <a:spcPts val="600"/>
                        </a:spcBef>
                        <a:spcAft>
                          <a:spcPts val="0"/>
                        </a:spcAft>
                        <a:buFont typeface="Symbol" panose="05050102010706020507" pitchFamily="18" charset="2"/>
                        <a:buNone/>
                      </a:pPr>
                      <a:r>
                        <a:rPr lang="en-US" sz="1800" dirty="0">
                          <a:solidFill>
                            <a:srgbClr val="0000FF"/>
                          </a:solidFill>
                          <a:effectLst/>
                          <a:latin typeface="Arial" panose="020B0604020202020204" pitchFamily="34" charset="0"/>
                          <a:ea typeface="+mn-ea"/>
                          <a:cs typeface="Arial" panose="020B0604020202020204" pitchFamily="34" charset="0"/>
                        </a:rPr>
                        <a:t>2. </a:t>
                      </a:r>
                      <a:r>
                        <a:rPr lang="en-US" sz="18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Documented cerebrovascular or carotid disease</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p>
                    <a:p>
                      <a:pPr marL="457200" marR="0" lvl="1" indent="-174625">
                        <a:lnSpc>
                          <a:spcPct val="100000"/>
                        </a:lnSpc>
                        <a:spcBef>
                          <a:spcPts val="400"/>
                        </a:spcBef>
                        <a:spcAft>
                          <a:spcPts val="0"/>
                        </a:spcAft>
                        <a:buFont typeface="Symbol" panose="05050102010706020507" pitchFamily="18" charset="2"/>
                        <a:buChar char=""/>
                        <a:tabLst>
                          <a:tab pos="1397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Prior ischemic stroke</a:t>
                      </a:r>
                      <a:endParaRPr lang="en-US" sz="1800" dirty="0">
                        <a:effectLst/>
                        <a:latin typeface="Arial" panose="020B0604020202020204" pitchFamily="34" charset="0"/>
                        <a:cs typeface="Arial" panose="020B0604020202020204" pitchFamily="34" charset="0"/>
                      </a:endParaRPr>
                    </a:p>
                    <a:p>
                      <a:pPr marL="457200" marR="0" lvl="1" indent="-174625">
                        <a:lnSpc>
                          <a:spcPct val="100000"/>
                        </a:lnSpc>
                        <a:spcBef>
                          <a:spcPts val="400"/>
                        </a:spcBef>
                        <a:spcAft>
                          <a:spcPts val="0"/>
                        </a:spcAft>
                        <a:buFont typeface="Symbol" panose="05050102010706020507" pitchFamily="18" charset="2"/>
                        <a:buChar char=""/>
                        <a:tabLst>
                          <a:tab pos="1397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Symptomatic carotid artery disease with ≥50% carotid arterial stenosis</a:t>
                      </a:r>
                      <a:endParaRPr lang="en-US" sz="1800" dirty="0">
                        <a:effectLst/>
                        <a:latin typeface="Arial" panose="020B0604020202020204" pitchFamily="34" charset="0"/>
                        <a:cs typeface="Arial" panose="020B0604020202020204" pitchFamily="34" charset="0"/>
                      </a:endParaRPr>
                    </a:p>
                    <a:p>
                      <a:pPr marL="457200" marR="0" lvl="1" indent="-174625">
                        <a:lnSpc>
                          <a:spcPct val="100000"/>
                        </a:lnSpc>
                        <a:spcBef>
                          <a:spcPts val="400"/>
                        </a:spcBef>
                        <a:spcAft>
                          <a:spcPts val="0"/>
                        </a:spcAft>
                        <a:buFont typeface="Symbol" panose="05050102010706020507" pitchFamily="18" charset="2"/>
                        <a:buChar char=""/>
                        <a:tabLst>
                          <a:tab pos="1397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Asymptomatic carotid artery disease with ≥70% carotid arterial stenosis</a:t>
                      </a:r>
                      <a:endParaRPr lang="en-US" sz="1800" dirty="0">
                        <a:effectLst/>
                        <a:latin typeface="Arial" panose="020B0604020202020204" pitchFamily="34" charset="0"/>
                        <a:cs typeface="Arial" panose="020B0604020202020204" pitchFamily="34" charset="0"/>
                      </a:endParaRPr>
                    </a:p>
                    <a:p>
                      <a:pPr marL="457200" marR="0" lvl="1" indent="-174625">
                        <a:lnSpc>
                          <a:spcPct val="100000"/>
                        </a:lnSpc>
                        <a:spcBef>
                          <a:spcPts val="400"/>
                        </a:spcBef>
                        <a:spcAft>
                          <a:spcPts val="0"/>
                        </a:spcAft>
                        <a:buFont typeface="Symbol" panose="05050102010706020507" pitchFamily="18" charset="2"/>
                        <a:buChar char=""/>
                        <a:tabLst>
                          <a:tab pos="1397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History of carotid revascularization</a:t>
                      </a:r>
                      <a:endParaRPr lang="en-US" sz="1800" dirty="0">
                        <a:effectLst/>
                        <a:latin typeface="Arial" panose="020B0604020202020204" pitchFamily="34" charset="0"/>
                        <a:ea typeface="+mn-ea"/>
                        <a:cs typeface="Arial" panose="020B0604020202020204" pitchFamily="34" charset="0"/>
                      </a:endParaRPr>
                    </a:p>
                    <a:p>
                      <a:pPr marL="0" marR="0" lvl="0" indent="0">
                        <a:lnSpc>
                          <a:spcPct val="100000"/>
                        </a:lnSpc>
                        <a:spcBef>
                          <a:spcPts val="600"/>
                        </a:spcBef>
                        <a:spcAft>
                          <a:spcPts val="0"/>
                        </a:spcAft>
                        <a:buFont typeface="Symbol" panose="05050102010706020507" pitchFamily="18" charset="2"/>
                        <a:buNone/>
                        <a:tabLst>
                          <a:tab pos="139700" algn="l"/>
                          <a:tab pos="457200" algn="l"/>
                        </a:tabLst>
                      </a:pPr>
                      <a:r>
                        <a:rPr lang="en-US" sz="1800" dirty="0">
                          <a:solidFill>
                            <a:srgbClr val="0000FF"/>
                          </a:solidFill>
                          <a:effectLst/>
                          <a:latin typeface="Arial" panose="020B0604020202020204" pitchFamily="34" charset="0"/>
                          <a:ea typeface="+mn-ea"/>
                          <a:cs typeface="Arial" panose="020B0604020202020204" pitchFamily="34" charset="0"/>
                        </a:rPr>
                        <a:t>3. </a:t>
                      </a:r>
                      <a:r>
                        <a:rPr lang="en-US" sz="18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Documented peripheral artery disease </a:t>
                      </a:r>
                      <a:endPar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marL="457200" marR="0" lvl="1" indent="-174625" algn="l" defTabSz="914400" rtl="0" eaLnBrk="1" latinLnBrk="0" hangingPunct="1">
                        <a:lnSpc>
                          <a:spcPct val="100000"/>
                        </a:lnSpc>
                        <a:spcBef>
                          <a:spcPts val="400"/>
                        </a:spcBef>
                        <a:spcAft>
                          <a:spcPts val="0"/>
                        </a:spcAft>
                        <a:buFont typeface="Symbol" panose="05050102010706020507" pitchFamily="18" charset="2"/>
                        <a:buChar char=""/>
                        <a:tabLst>
                          <a:tab pos="139700" algn="l"/>
                          <a:tab pos="457200" algn="l"/>
                        </a:tabLst>
                      </a:pPr>
                      <a:r>
                        <a:rPr lang="en-US"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Ankle-brachial index &lt;0.9 with symptoms of intermittent claudication</a:t>
                      </a:r>
                    </a:p>
                    <a:p>
                      <a:pPr marL="457200" marR="0" lvl="1" indent="-174625" algn="l" defTabSz="914400" rtl="0" eaLnBrk="1" latinLnBrk="0" hangingPunct="1">
                        <a:lnSpc>
                          <a:spcPct val="100000"/>
                        </a:lnSpc>
                        <a:spcBef>
                          <a:spcPts val="400"/>
                        </a:spcBef>
                        <a:spcAft>
                          <a:spcPts val="0"/>
                        </a:spcAft>
                        <a:buFont typeface="Symbol" panose="05050102010706020507" pitchFamily="18" charset="2"/>
                        <a:buChar char=""/>
                        <a:tabLst>
                          <a:tab pos="139700" algn="l"/>
                          <a:tab pos="457200" algn="l"/>
                        </a:tabLst>
                      </a:pPr>
                      <a:r>
                        <a:rPr lang="en-US"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History </a:t>
                      </a:r>
                      <a:r>
                        <a:rPr lang="en-US" sz="1800" dirty="0">
                          <a:effectLst/>
                          <a:latin typeface="Arial" panose="020B0604020202020204" pitchFamily="34" charset="0"/>
                          <a:ea typeface="Times New Roman" panose="02020603050405020304" pitchFamily="18" charset="0"/>
                          <a:cs typeface="Arial" panose="020B0604020202020204" pitchFamily="34" charset="0"/>
                        </a:rPr>
                        <a:t>of aorto-iliac or peripheral artery intervention </a:t>
                      </a:r>
                      <a:endParaRPr lang="en-US" sz="1800" dirty="0">
                        <a:effectLst/>
                        <a:latin typeface="Arial" panose="020B0604020202020204" pitchFamily="34" charset="0"/>
                        <a:cs typeface="Arial" panose="020B0604020202020204" pitchFamily="34" charset="0"/>
                      </a:endParaRPr>
                    </a:p>
                  </a:txBody>
                  <a:tcPr marL="73152" marR="73152" marT="18288" marB="9144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9005007"/>
                  </a:ext>
                </a:extLst>
              </a:tr>
            </a:tbl>
          </a:graphicData>
        </a:graphic>
      </p:graphicFrame>
      <p:sp>
        <p:nvSpPr>
          <p:cNvPr id="14" name="Title 1">
            <a:extLst>
              <a:ext uri="{FF2B5EF4-FFF2-40B4-BE49-F238E27FC236}">
                <a16:creationId xmlns:a16="http://schemas.microsoft.com/office/drawing/2014/main" id="{FDA4C69C-F511-4217-9425-7EB6658B9EA1}"/>
              </a:ext>
            </a:extLst>
          </p:cNvPr>
          <p:cNvSpPr txBox="1">
            <a:spLocks/>
          </p:cNvSpPr>
          <p:nvPr/>
        </p:nvSpPr>
        <p:spPr>
          <a:xfrm>
            <a:off x="457200" y="-9761"/>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Inclusion Criteria for Secondary Prevention Cohort</a:t>
            </a:r>
          </a:p>
        </p:txBody>
      </p:sp>
      <p:sp>
        <p:nvSpPr>
          <p:cNvPr id="5" name="TextBox 4">
            <a:extLst>
              <a:ext uri="{FF2B5EF4-FFF2-40B4-BE49-F238E27FC236}">
                <a16:creationId xmlns:a16="http://schemas.microsoft.com/office/drawing/2014/main" id="{6DE70F2F-5596-4A3B-91E4-C03993485C8D}"/>
              </a:ext>
            </a:extLst>
          </p:cNvPr>
          <p:cNvSpPr txBox="1"/>
          <p:nvPr/>
        </p:nvSpPr>
        <p:spPr>
          <a:xfrm>
            <a:off x="185470" y="6363956"/>
            <a:ext cx="1219200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Adapted with </a:t>
            </a:r>
            <a:r>
              <a:rPr lang="en-US" sz="1200" dirty="0" err="1">
                <a:latin typeface="Arial" panose="020B0604020202020204" pitchFamily="34" charset="0"/>
                <a:cs typeface="Arial" panose="020B0604020202020204" pitchFamily="34" charset="0"/>
              </a:rPr>
              <a:t>permission</a:t>
            </a:r>
            <a:r>
              <a:rPr lang="en-US" sz="1200" baseline="30000" dirty="0" err="1">
                <a:latin typeface="Arial" panose="020B0604020202020204" pitchFamily="34" charset="0"/>
                <a:cs typeface="Arial" panose="020B0604020202020204" pitchFamily="34" charset="0"/>
              </a:rPr>
              <a:t>ǂ</a:t>
            </a:r>
            <a:r>
              <a:rPr lang="en-US" sz="1200" dirty="0">
                <a:latin typeface="Arial" panose="020B0604020202020204" pitchFamily="34" charset="0"/>
                <a:cs typeface="Arial" panose="020B0604020202020204" pitchFamily="34" charset="0"/>
              </a:rPr>
              <a:t> from: Bhatt DL, Steg PG, Brinton EA, et al; on behalf of the REDUCE-IT Investigators. Rationale and design of REDUCE-IT: Reduction of Cardiovascular Events with </a:t>
            </a:r>
            <a:r>
              <a:rPr lang="en-US" sz="1200" dirty="0" err="1">
                <a:latin typeface="Arial" panose="020B0604020202020204" pitchFamily="34" charset="0"/>
                <a:cs typeface="Arial" panose="020B0604020202020204" pitchFamily="34" charset="0"/>
              </a:rPr>
              <a:t>Icosapent</a:t>
            </a:r>
            <a:r>
              <a:rPr lang="en-US" sz="1200" dirty="0">
                <a:latin typeface="Arial" panose="020B0604020202020204" pitchFamily="34" charset="0"/>
                <a:cs typeface="Arial" panose="020B0604020202020204" pitchFamily="34" charset="0"/>
              </a:rPr>
              <a:t> Ethyl–Intervention Trial. </a:t>
            </a:r>
            <a:r>
              <a:rPr lang="en-US" sz="1200" i="1" dirty="0" err="1">
                <a:latin typeface="Arial" panose="020B0604020202020204" pitchFamily="34" charset="0"/>
                <a:cs typeface="Arial" panose="020B0604020202020204" pitchFamily="34" charset="0"/>
              </a:rPr>
              <a:t>Clin</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Cardiol</a:t>
            </a:r>
            <a:r>
              <a:rPr lang="en-US" sz="1200" dirty="0">
                <a:latin typeface="Arial" panose="020B0604020202020204" pitchFamily="34" charset="0"/>
                <a:cs typeface="Arial" panose="020B0604020202020204" pitchFamily="34" charset="0"/>
              </a:rPr>
              <a:t>. 2017;40:138-148. [</a:t>
            </a:r>
            <a:r>
              <a:rPr lang="en-US" sz="1200" baseline="30000" dirty="0">
                <a:latin typeface="Arial" panose="020B0604020202020204" pitchFamily="34" charset="0"/>
                <a:cs typeface="Arial" panose="020B0604020202020204" pitchFamily="34" charset="0"/>
              </a:rPr>
              <a:t>ǂ</a:t>
            </a:r>
            <a:r>
              <a:rPr lang="en-US" sz="1200" dirty="0">
                <a:latin typeface="Arial" panose="020B0604020202020204" pitchFamily="34" charset="0"/>
                <a:cs typeface="Arial" panose="020B0604020202020204" pitchFamily="34" charset="0"/>
              </a:rPr>
              <a:t>https://creativecommons.org/licenses/by-nc/4.0/]</a:t>
            </a:r>
            <a:endParaRPr lang="en-US" sz="12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048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FA6F6D48-1ECE-44AA-9D45-24FA76CAC138}"/>
              </a:ext>
            </a:extLst>
          </p:cNvPr>
          <p:cNvGraphicFramePr>
            <a:graphicFrameLocks noGrp="1"/>
          </p:cNvGraphicFramePr>
          <p:nvPr>
            <p:extLst>
              <p:ext uri="{D42A27DB-BD31-4B8C-83A1-F6EECF244321}">
                <p14:modId xmlns:p14="http://schemas.microsoft.com/office/powerpoint/2010/main" val="2429683867"/>
              </p:ext>
            </p:extLst>
          </p:nvPr>
        </p:nvGraphicFramePr>
        <p:xfrm>
          <a:off x="701675" y="1492402"/>
          <a:ext cx="10790238" cy="461665"/>
        </p:xfrm>
        <a:graphic>
          <a:graphicData uri="http://schemas.openxmlformats.org/drawingml/2006/table">
            <a:tbl>
              <a:tblPr firstRow="1" firstCol="1" bandRow="1" bandCol="1"/>
              <a:tblGrid>
                <a:gridCol w="10790238">
                  <a:extLst>
                    <a:ext uri="{9D8B030D-6E8A-4147-A177-3AD203B41FA5}">
                      <a16:colId xmlns:a16="http://schemas.microsoft.com/office/drawing/2014/main" val="620188187"/>
                    </a:ext>
                  </a:extLst>
                </a:gridCol>
              </a:tblGrid>
              <a:tr h="461665">
                <a:tc>
                  <a:txBody>
                    <a:bodyPr/>
                    <a:lstStyle/>
                    <a:p>
                      <a:pPr marL="284163" marR="0" lvl="0" indent="-284163">
                        <a:lnSpc>
                          <a:spcPct val="100000"/>
                        </a:lnSpc>
                        <a:spcBef>
                          <a:spcPts val="1200"/>
                        </a:spcBef>
                        <a:spcAft>
                          <a:spcPts val="0"/>
                        </a:spcAft>
                        <a:buFont typeface="+mj-lt"/>
                        <a:buAutoNum type="arabicPeriod"/>
                        <a:tabLst>
                          <a:tab pos="457200" algn="l"/>
                        </a:tabLst>
                      </a:pPr>
                      <a:r>
                        <a:rPr lang="en-US" sz="18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Diabetes mellitus requiring medication AND </a:t>
                      </a:r>
                      <a:endPar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73152" marR="73152" marT="91440" marB="91440">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036017"/>
                  </a:ext>
                </a:extLst>
              </a:tr>
            </a:tbl>
          </a:graphicData>
        </a:graphic>
      </p:graphicFrame>
      <p:sp>
        <p:nvSpPr>
          <p:cNvPr id="14" name="Title 1">
            <a:extLst>
              <a:ext uri="{FF2B5EF4-FFF2-40B4-BE49-F238E27FC236}">
                <a16:creationId xmlns:a16="http://schemas.microsoft.com/office/drawing/2014/main" id="{FDA4C69C-F511-4217-9425-7EB6658B9EA1}"/>
              </a:ext>
            </a:extLst>
          </p:cNvPr>
          <p:cNvSpPr txBox="1">
            <a:spLocks/>
          </p:cNvSpPr>
          <p:nvPr/>
        </p:nvSpPr>
        <p:spPr>
          <a:xfrm>
            <a:off x="457200" y="-9761"/>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Inclusion Criteria for Primary </a:t>
            </a:r>
          </a:p>
          <a:p>
            <a:r>
              <a:rPr lang="en-US" sz="4000" b="1" dirty="0">
                <a:latin typeface="Arial" panose="020B0604020202020204" pitchFamily="34" charset="0"/>
                <a:cs typeface="Arial" panose="020B0604020202020204" pitchFamily="34" charset="0"/>
              </a:rPr>
              <a:t>Prevention Cohort</a:t>
            </a:r>
          </a:p>
        </p:txBody>
      </p:sp>
      <p:sp>
        <p:nvSpPr>
          <p:cNvPr id="5" name="TextBox 4">
            <a:extLst>
              <a:ext uri="{FF2B5EF4-FFF2-40B4-BE49-F238E27FC236}">
                <a16:creationId xmlns:a16="http://schemas.microsoft.com/office/drawing/2014/main" id="{C2BCC4BD-B06C-4844-B0BE-B4E84A61E5DF}"/>
              </a:ext>
            </a:extLst>
          </p:cNvPr>
          <p:cNvSpPr txBox="1"/>
          <p:nvPr/>
        </p:nvSpPr>
        <p:spPr>
          <a:xfrm>
            <a:off x="185470" y="6363956"/>
            <a:ext cx="1219200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Adapted with </a:t>
            </a:r>
            <a:r>
              <a:rPr lang="en-US" sz="1200" dirty="0" err="1">
                <a:latin typeface="Arial" panose="020B0604020202020204" pitchFamily="34" charset="0"/>
                <a:cs typeface="Arial" panose="020B0604020202020204" pitchFamily="34" charset="0"/>
              </a:rPr>
              <a:t>permission</a:t>
            </a:r>
            <a:r>
              <a:rPr lang="en-US" sz="1200" baseline="30000" dirty="0" err="1">
                <a:latin typeface="Arial" panose="020B0604020202020204" pitchFamily="34" charset="0"/>
                <a:cs typeface="Arial" panose="020B0604020202020204" pitchFamily="34" charset="0"/>
              </a:rPr>
              <a:t>ǂ</a:t>
            </a:r>
            <a:r>
              <a:rPr lang="en-US" sz="1200" dirty="0">
                <a:latin typeface="Arial" panose="020B0604020202020204" pitchFamily="34" charset="0"/>
                <a:cs typeface="Arial" panose="020B0604020202020204" pitchFamily="34" charset="0"/>
              </a:rPr>
              <a:t> from: Bhatt DL, Steg PG, Brinton EA, et al; on behalf of the REDUCE-IT Investigators. Rationale and design of REDUCE-IT: Reduction of Cardiovascular Events with </a:t>
            </a:r>
            <a:r>
              <a:rPr lang="en-US" sz="1200" dirty="0" err="1">
                <a:latin typeface="Arial" panose="020B0604020202020204" pitchFamily="34" charset="0"/>
                <a:cs typeface="Arial" panose="020B0604020202020204" pitchFamily="34" charset="0"/>
              </a:rPr>
              <a:t>Icosapent</a:t>
            </a:r>
            <a:r>
              <a:rPr lang="en-US" sz="1200" dirty="0">
                <a:latin typeface="Arial" panose="020B0604020202020204" pitchFamily="34" charset="0"/>
                <a:cs typeface="Arial" panose="020B0604020202020204" pitchFamily="34" charset="0"/>
              </a:rPr>
              <a:t> Ethyl–Intervention Trial. </a:t>
            </a:r>
            <a:r>
              <a:rPr lang="en-US" sz="1200" i="1" dirty="0" err="1">
                <a:latin typeface="Arial" panose="020B0604020202020204" pitchFamily="34" charset="0"/>
                <a:cs typeface="Arial" panose="020B0604020202020204" pitchFamily="34" charset="0"/>
              </a:rPr>
              <a:t>Clin</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Cardiol</a:t>
            </a:r>
            <a:r>
              <a:rPr lang="en-US" sz="1200" dirty="0">
                <a:latin typeface="Arial" panose="020B0604020202020204" pitchFamily="34" charset="0"/>
                <a:cs typeface="Arial" panose="020B0604020202020204" pitchFamily="34" charset="0"/>
              </a:rPr>
              <a:t>. 2017;40:138-148. [</a:t>
            </a:r>
            <a:r>
              <a:rPr lang="en-US" sz="1200" baseline="30000" dirty="0">
                <a:latin typeface="Arial" panose="020B0604020202020204" pitchFamily="34" charset="0"/>
                <a:cs typeface="Arial" panose="020B0604020202020204" pitchFamily="34" charset="0"/>
              </a:rPr>
              <a:t>ǂ</a:t>
            </a:r>
            <a:r>
              <a:rPr lang="en-US" sz="1200" dirty="0">
                <a:latin typeface="Arial" panose="020B0604020202020204" pitchFamily="34" charset="0"/>
                <a:cs typeface="Arial" panose="020B0604020202020204" pitchFamily="34" charset="0"/>
              </a:rPr>
              <a:t>https://creativecommons.org/licenses/by-nc/4.0/]</a:t>
            </a:r>
            <a:endParaRPr lang="en-US" sz="1200" dirty="0">
              <a:highlight>
                <a:srgbClr val="FFFF00"/>
              </a:highligh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EFD6F8B-AE4C-4D41-9BAB-D1E76E073D5F}"/>
              </a:ext>
            </a:extLst>
          </p:cNvPr>
          <p:cNvSpPr txBox="1"/>
          <p:nvPr/>
        </p:nvSpPr>
        <p:spPr>
          <a:xfrm>
            <a:off x="701675" y="5820112"/>
            <a:ext cx="9870831" cy="338554"/>
          </a:xfrm>
          <a:prstGeom prst="rect">
            <a:avLst/>
          </a:prstGeom>
          <a:noFill/>
        </p:spPr>
        <p:txBody>
          <a:bodyPr wrap="square" rtlCol="0">
            <a:spAutoFit/>
          </a:bodyPr>
          <a:lstStyle/>
          <a:p>
            <a:pPr>
              <a:spcBef>
                <a:spcPts val="1200"/>
              </a:spcBef>
              <a:spcAft>
                <a:spcPts val="300"/>
              </a:spcAft>
              <a:tabLst>
                <a:tab pos="139700" algn="l"/>
                <a:tab pos="457200" algn="l"/>
              </a:tabLst>
            </a:pPr>
            <a:r>
              <a:rPr lang="en-US" sz="1600" dirty="0">
                <a:latin typeface="Arial" panose="020B0604020202020204" pitchFamily="34" charset="0"/>
                <a:ea typeface="Times New Roman" panose="02020603050405020304" pitchFamily="18" charset="0"/>
                <a:cs typeface="Arial" panose="020B0604020202020204" pitchFamily="34" charset="0"/>
              </a:rPr>
              <a:t>Patients with diabetes and CVD are counted under Secondary Prevention Cohort</a:t>
            </a:r>
            <a:endParaRPr lang="en-US"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23183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FA6F6D48-1ECE-44AA-9D45-24FA76CAC138}"/>
              </a:ext>
            </a:extLst>
          </p:cNvPr>
          <p:cNvGraphicFramePr>
            <a:graphicFrameLocks noGrp="1"/>
          </p:cNvGraphicFramePr>
          <p:nvPr>
            <p:extLst>
              <p:ext uri="{D42A27DB-BD31-4B8C-83A1-F6EECF244321}">
                <p14:modId xmlns:p14="http://schemas.microsoft.com/office/powerpoint/2010/main" val="440783085"/>
              </p:ext>
            </p:extLst>
          </p:nvPr>
        </p:nvGraphicFramePr>
        <p:xfrm>
          <a:off x="701675" y="1492402"/>
          <a:ext cx="10790238" cy="910829"/>
        </p:xfrm>
        <a:graphic>
          <a:graphicData uri="http://schemas.openxmlformats.org/drawingml/2006/table">
            <a:tbl>
              <a:tblPr firstRow="1" firstCol="1" bandRow="1" bandCol="1"/>
              <a:tblGrid>
                <a:gridCol w="10790238">
                  <a:extLst>
                    <a:ext uri="{9D8B030D-6E8A-4147-A177-3AD203B41FA5}">
                      <a16:colId xmlns:a16="http://schemas.microsoft.com/office/drawing/2014/main" val="620188187"/>
                    </a:ext>
                  </a:extLst>
                </a:gridCol>
              </a:tblGrid>
              <a:tr h="910829">
                <a:tc>
                  <a:txBody>
                    <a:bodyPr/>
                    <a:lstStyle/>
                    <a:p>
                      <a:pPr marL="284163" marR="0" lvl="0" indent="-284163">
                        <a:lnSpc>
                          <a:spcPct val="100000"/>
                        </a:lnSpc>
                        <a:spcBef>
                          <a:spcPts val="1200"/>
                        </a:spcBef>
                        <a:spcAft>
                          <a:spcPts val="0"/>
                        </a:spcAft>
                        <a:buFont typeface="+mj-lt"/>
                        <a:buAutoNum type="arabicPeriod"/>
                        <a:tabLst>
                          <a:tab pos="457200" algn="l"/>
                        </a:tabLst>
                      </a:pPr>
                      <a:r>
                        <a:rPr lang="en-US" sz="18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Diabetes mellitus requiring medication AND </a:t>
                      </a:r>
                      <a:endPar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marL="284163" marR="0" lvl="0" indent="-284163">
                        <a:lnSpc>
                          <a:spcPct val="100000"/>
                        </a:lnSpc>
                        <a:spcBef>
                          <a:spcPts val="1200"/>
                        </a:spcBef>
                        <a:spcAft>
                          <a:spcPts val="0"/>
                        </a:spcAft>
                        <a:buFont typeface="+mj-lt"/>
                        <a:buAutoNum type="arabicPeriod"/>
                        <a:tabLst>
                          <a:tab pos="139700" algn="l"/>
                          <a:tab pos="457200" algn="l"/>
                        </a:tabLst>
                      </a:pPr>
                      <a:r>
                        <a:rPr lang="en-US" sz="18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≥50 years of age AND </a:t>
                      </a:r>
                      <a:endPar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73152" marR="73152" marT="91440" marB="91440">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036017"/>
                  </a:ext>
                </a:extLst>
              </a:tr>
            </a:tbl>
          </a:graphicData>
        </a:graphic>
      </p:graphicFrame>
      <p:sp>
        <p:nvSpPr>
          <p:cNvPr id="14" name="Title 1">
            <a:extLst>
              <a:ext uri="{FF2B5EF4-FFF2-40B4-BE49-F238E27FC236}">
                <a16:creationId xmlns:a16="http://schemas.microsoft.com/office/drawing/2014/main" id="{FDA4C69C-F511-4217-9425-7EB6658B9EA1}"/>
              </a:ext>
            </a:extLst>
          </p:cNvPr>
          <p:cNvSpPr txBox="1">
            <a:spLocks/>
          </p:cNvSpPr>
          <p:nvPr/>
        </p:nvSpPr>
        <p:spPr>
          <a:xfrm>
            <a:off x="457200" y="-9761"/>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Inclusion Criteria for Primary </a:t>
            </a:r>
          </a:p>
          <a:p>
            <a:r>
              <a:rPr lang="en-US" sz="4000" b="1" dirty="0">
                <a:latin typeface="Arial" panose="020B0604020202020204" pitchFamily="34" charset="0"/>
                <a:cs typeface="Arial" panose="020B0604020202020204" pitchFamily="34" charset="0"/>
              </a:rPr>
              <a:t>Prevention Cohort</a:t>
            </a:r>
          </a:p>
        </p:txBody>
      </p:sp>
      <p:sp>
        <p:nvSpPr>
          <p:cNvPr id="5" name="TextBox 4">
            <a:extLst>
              <a:ext uri="{FF2B5EF4-FFF2-40B4-BE49-F238E27FC236}">
                <a16:creationId xmlns:a16="http://schemas.microsoft.com/office/drawing/2014/main" id="{C2BCC4BD-B06C-4844-B0BE-B4E84A61E5DF}"/>
              </a:ext>
            </a:extLst>
          </p:cNvPr>
          <p:cNvSpPr txBox="1"/>
          <p:nvPr/>
        </p:nvSpPr>
        <p:spPr>
          <a:xfrm>
            <a:off x="185470" y="6363956"/>
            <a:ext cx="1219200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Adapted with </a:t>
            </a:r>
            <a:r>
              <a:rPr lang="en-US" sz="1200" dirty="0" err="1">
                <a:latin typeface="Arial" panose="020B0604020202020204" pitchFamily="34" charset="0"/>
                <a:cs typeface="Arial" panose="020B0604020202020204" pitchFamily="34" charset="0"/>
              </a:rPr>
              <a:t>permission</a:t>
            </a:r>
            <a:r>
              <a:rPr lang="en-US" sz="1200" baseline="30000" dirty="0" err="1">
                <a:latin typeface="Arial" panose="020B0604020202020204" pitchFamily="34" charset="0"/>
                <a:cs typeface="Arial" panose="020B0604020202020204" pitchFamily="34" charset="0"/>
              </a:rPr>
              <a:t>ǂ</a:t>
            </a:r>
            <a:r>
              <a:rPr lang="en-US" sz="1200" dirty="0">
                <a:latin typeface="Arial" panose="020B0604020202020204" pitchFamily="34" charset="0"/>
                <a:cs typeface="Arial" panose="020B0604020202020204" pitchFamily="34" charset="0"/>
              </a:rPr>
              <a:t> from: Bhatt DL, Steg PG, Brinton EA, et al; on behalf of the REDUCE-IT Investigators. Rationale and design of REDUCE-IT: Reduction of Cardiovascular Events with </a:t>
            </a:r>
            <a:r>
              <a:rPr lang="en-US" sz="1200" dirty="0" err="1">
                <a:latin typeface="Arial" panose="020B0604020202020204" pitchFamily="34" charset="0"/>
                <a:cs typeface="Arial" panose="020B0604020202020204" pitchFamily="34" charset="0"/>
              </a:rPr>
              <a:t>Icosapent</a:t>
            </a:r>
            <a:r>
              <a:rPr lang="en-US" sz="1200" dirty="0">
                <a:latin typeface="Arial" panose="020B0604020202020204" pitchFamily="34" charset="0"/>
                <a:cs typeface="Arial" panose="020B0604020202020204" pitchFamily="34" charset="0"/>
              </a:rPr>
              <a:t> Ethyl–Intervention Trial. </a:t>
            </a:r>
            <a:r>
              <a:rPr lang="en-US" sz="1200" i="1" dirty="0" err="1">
                <a:latin typeface="Arial" panose="020B0604020202020204" pitchFamily="34" charset="0"/>
                <a:cs typeface="Arial" panose="020B0604020202020204" pitchFamily="34" charset="0"/>
              </a:rPr>
              <a:t>Clin</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Cardiol</a:t>
            </a:r>
            <a:r>
              <a:rPr lang="en-US" sz="1200" dirty="0">
                <a:latin typeface="Arial" panose="020B0604020202020204" pitchFamily="34" charset="0"/>
                <a:cs typeface="Arial" panose="020B0604020202020204" pitchFamily="34" charset="0"/>
              </a:rPr>
              <a:t>. 2017;40:138-148. [</a:t>
            </a:r>
            <a:r>
              <a:rPr lang="en-US" sz="1200" baseline="30000" dirty="0">
                <a:latin typeface="Arial" panose="020B0604020202020204" pitchFamily="34" charset="0"/>
                <a:cs typeface="Arial" panose="020B0604020202020204" pitchFamily="34" charset="0"/>
              </a:rPr>
              <a:t>ǂ</a:t>
            </a:r>
            <a:r>
              <a:rPr lang="en-US" sz="1200" dirty="0">
                <a:latin typeface="Arial" panose="020B0604020202020204" pitchFamily="34" charset="0"/>
                <a:cs typeface="Arial" panose="020B0604020202020204" pitchFamily="34" charset="0"/>
              </a:rPr>
              <a:t>https://creativecommons.org/licenses/by-nc/4.0/]</a:t>
            </a:r>
            <a:endParaRPr lang="en-US" sz="1200" dirty="0">
              <a:highlight>
                <a:srgbClr val="FFFF00"/>
              </a:highligh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B856560-9D06-4784-A1A8-90F1CCBD6A05}"/>
              </a:ext>
            </a:extLst>
          </p:cNvPr>
          <p:cNvSpPr txBox="1"/>
          <p:nvPr/>
        </p:nvSpPr>
        <p:spPr>
          <a:xfrm>
            <a:off x="701675" y="5820112"/>
            <a:ext cx="9870831" cy="338554"/>
          </a:xfrm>
          <a:prstGeom prst="rect">
            <a:avLst/>
          </a:prstGeom>
          <a:noFill/>
        </p:spPr>
        <p:txBody>
          <a:bodyPr wrap="square" rtlCol="0">
            <a:spAutoFit/>
          </a:bodyPr>
          <a:lstStyle/>
          <a:p>
            <a:pPr>
              <a:spcBef>
                <a:spcPts val="1200"/>
              </a:spcBef>
              <a:spcAft>
                <a:spcPts val="300"/>
              </a:spcAft>
              <a:tabLst>
                <a:tab pos="139700" algn="l"/>
                <a:tab pos="457200" algn="l"/>
              </a:tabLst>
            </a:pPr>
            <a:r>
              <a:rPr lang="en-US" sz="1600" dirty="0">
                <a:latin typeface="Arial" panose="020B0604020202020204" pitchFamily="34" charset="0"/>
                <a:ea typeface="Times New Roman" panose="02020603050405020304" pitchFamily="18" charset="0"/>
                <a:cs typeface="Arial" panose="020B0604020202020204" pitchFamily="34" charset="0"/>
              </a:rPr>
              <a:t>Patients with diabetes and CVD are counted under Secondary Prevention Cohort</a:t>
            </a:r>
            <a:endParaRPr lang="en-US"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21293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FA6F6D48-1ECE-44AA-9D45-24FA76CAC138}"/>
              </a:ext>
            </a:extLst>
          </p:cNvPr>
          <p:cNvGraphicFramePr>
            <a:graphicFrameLocks noGrp="1"/>
          </p:cNvGraphicFramePr>
          <p:nvPr>
            <p:extLst>
              <p:ext uri="{D42A27DB-BD31-4B8C-83A1-F6EECF244321}">
                <p14:modId xmlns:p14="http://schemas.microsoft.com/office/powerpoint/2010/main" val="912106168"/>
              </p:ext>
            </p:extLst>
          </p:nvPr>
        </p:nvGraphicFramePr>
        <p:xfrm>
          <a:off x="701675" y="1492402"/>
          <a:ext cx="10790238" cy="4122420"/>
        </p:xfrm>
        <a:graphic>
          <a:graphicData uri="http://schemas.openxmlformats.org/drawingml/2006/table">
            <a:tbl>
              <a:tblPr firstRow="1" firstCol="1" bandRow="1" bandCol="1"/>
              <a:tblGrid>
                <a:gridCol w="10790238">
                  <a:extLst>
                    <a:ext uri="{9D8B030D-6E8A-4147-A177-3AD203B41FA5}">
                      <a16:colId xmlns:a16="http://schemas.microsoft.com/office/drawing/2014/main" val="620188187"/>
                    </a:ext>
                  </a:extLst>
                </a:gridCol>
              </a:tblGrid>
              <a:tr h="2478786">
                <a:tc>
                  <a:txBody>
                    <a:bodyPr/>
                    <a:lstStyle/>
                    <a:p>
                      <a:pPr marL="284163" marR="0" lvl="0" indent="-284163">
                        <a:lnSpc>
                          <a:spcPct val="100000"/>
                        </a:lnSpc>
                        <a:spcBef>
                          <a:spcPts val="1200"/>
                        </a:spcBef>
                        <a:spcAft>
                          <a:spcPts val="0"/>
                        </a:spcAft>
                        <a:buFont typeface="+mj-lt"/>
                        <a:buAutoNum type="arabicPeriod"/>
                        <a:tabLst>
                          <a:tab pos="457200" algn="l"/>
                        </a:tabLst>
                      </a:pPr>
                      <a:r>
                        <a:rPr lang="en-US" sz="18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Diabetes mellitus requiring medication AND </a:t>
                      </a:r>
                      <a:endPar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marL="284163" marR="0" lvl="0" indent="-284163">
                        <a:lnSpc>
                          <a:spcPct val="100000"/>
                        </a:lnSpc>
                        <a:spcBef>
                          <a:spcPts val="1200"/>
                        </a:spcBef>
                        <a:spcAft>
                          <a:spcPts val="0"/>
                        </a:spcAft>
                        <a:buFont typeface="+mj-lt"/>
                        <a:buAutoNum type="arabicPeriod"/>
                        <a:tabLst>
                          <a:tab pos="139700" algn="l"/>
                          <a:tab pos="457200" algn="l"/>
                        </a:tabLst>
                      </a:pPr>
                      <a:r>
                        <a:rPr lang="en-US" sz="18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≥50 years of age AND </a:t>
                      </a:r>
                      <a:endPar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marL="284163" marR="0" lvl="0" indent="-284163">
                        <a:lnSpc>
                          <a:spcPct val="100000"/>
                        </a:lnSpc>
                        <a:spcBef>
                          <a:spcPts val="1200"/>
                        </a:spcBef>
                        <a:spcAft>
                          <a:spcPts val="0"/>
                        </a:spcAft>
                        <a:buFont typeface="+mj-lt"/>
                        <a:buAutoNum type="arabicPeriod"/>
                        <a:tabLst>
                          <a:tab pos="139700" algn="l"/>
                          <a:tab pos="457200" algn="l"/>
                        </a:tabLst>
                      </a:pPr>
                      <a:r>
                        <a:rPr lang="en-US" sz="18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≥1 additional risk factor for CVD</a:t>
                      </a:r>
                      <a:endPar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marL="484188" marR="0" lvl="1" indent="-201613">
                        <a:lnSpc>
                          <a:spcPct val="100000"/>
                        </a:lnSpc>
                        <a:spcBef>
                          <a:spcPts val="300"/>
                        </a:spcBef>
                        <a:spcAft>
                          <a:spcPts val="0"/>
                        </a:spcAft>
                        <a:buFont typeface="Symbol" panose="05050102010706020507" pitchFamily="18" charset="2"/>
                        <a:buChar char=""/>
                        <a:tabLst>
                          <a:tab pos="139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Men ≥55 years and women ≥65 years</a:t>
                      </a:r>
                      <a:endParaRPr lang="en-US" sz="1800" dirty="0">
                        <a:effectLst/>
                        <a:latin typeface="Arial" panose="020B0604020202020204" pitchFamily="34" charset="0"/>
                        <a:cs typeface="Arial" panose="020B0604020202020204" pitchFamily="34" charset="0"/>
                      </a:endParaRPr>
                    </a:p>
                    <a:p>
                      <a:pPr marL="484188" marR="0" lvl="1" indent="-201613">
                        <a:lnSpc>
                          <a:spcPct val="100000"/>
                        </a:lnSpc>
                        <a:spcBef>
                          <a:spcPts val="300"/>
                        </a:spcBef>
                        <a:spcAft>
                          <a:spcPts val="0"/>
                        </a:spcAft>
                        <a:buFont typeface="Symbol" panose="05050102010706020507" pitchFamily="18" charset="2"/>
                        <a:buChar char=""/>
                        <a:tabLst>
                          <a:tab pos="139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Cigarette smoker or stopped smoking within 3 months</a:t>
                      </a:r>
                      <a:endParaRPr lang="en-US" sz="1800" dirty="0">
                        <a:effectLst/>
                        <a:latin typeface="Arial" panose="020B0604020202020204" pitchFamily="34" charset="0"/>
                        <a:cs typeface="Arial" panose="020B0604020202020204" pitchFamily="34" charset="0"/>
                      </a:endParaRPr>
                    </a:p>
                    <a:p>
                      <a:pPr marL="484188" marR="0" lvl="1" indent="-201613">
                        <a:lnSpc>
                          <a:spcPct val="100000"/>
                        </a:lnSpc>
                        <a:spcBef>
                          <a:spcPts val="300"/>
                        </a:spcBef>
                        <a:spcAft>
                          <a:spcPts val="0"/>
                        </a:spcAft>
                        <a:buFont typeface="Symbol" panose="05050102010706020507" pitchFamily="18" charset="2"/>
                        <a:buChar char=""/>
                        <a:tabLst>
                          <a:tab pos="139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Hypertension (≥140 mmHg systolic OR ≥90 mmHg diastolic) or on antihypertensive medication; </a:t>
                      </a:r>
                      <a:endParaRPr lang="en-US" sz="1800" dirty="0">
                        <a:effectLst/>
                        <a:latin typeface="Arial" panose="020B0604020202020204" pitchFamily="34" charset="0"/>
                        <a:cs typeface="Arial" panose="020B0604020202020204" pitchFamily="34" charset="0"/>
                      </a:endParaRPr>
                    </a:p>
                    <a:p>
                      <a:pPr marL="484188" marR="0" lvl="1" indent="-201613">
                        <a:lnSpc>
                          <a:spcPct val="100000"/>
                        </a:lnSpc>
                        <a:spcBef>
                          <a:spcPts val="300"/>
                        </a:spcBef>
                        <a:spcAft>
                          <a:spcPts val="0"/>
                        </a:spcAft>
                        <a:buFont typeface="Symbol" panose="05050102010706020507" pitchFamily="18" charset="2"/>
                        <a:buChar char=""/>
                        <a:tabLst>
                          <a:tab pos="139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HDL-C ≤40 mg/</a:t>
                      </a:r>
                      <a:r>
                        <a:rPr lang="en-US" sz="1800" dirty="0" err="1">
                          <a:effectLst/>
                          <a:latin typeface="Arial" panose="020B0604020202020204" pitchFamily="34" charset="0"/>
                          <a:ea typeface="Times New Roman" panose="02020603050405020304" pitchFamily="18" charset="0"/>
                          <a:cs typeface="Arial" panose="020B0604020202020204" pitchFamily="34" charset="0"/>
                        </a:rPr>
                        <a:t>dL</a:t>
                      </a:r>
                      <a:r>
                        <a:rPr lang="en-US" sz="1800" dirty="0">
                          <a:effectLst/>
                          <a:latin typeface="Arial" panose="020B0604020202020204" pitchFamily="34" charset="0"/>
                          <a:ea typeface="Times New Roman" panose="02020603050405020304" pitchFamily="18" charset="0"/>
                          <a:cs typeface="Arial" panose="020B0604020202020204" pitchFamily="34" charset="0"/>
                        </a:rPr>
                        <a:t> for men or ≤50 mg/</a:t>
                      </a:r>
                      <a:r>
                        <a:rPr lang="en-US" sz="1800" dirty="0" err="1">
                          <a:effectLst/>
                          <a:latin typeface="Arial" panose="020B0604020202020204" pitchFamily="34" charset="0"/>
                          <a:ea typeface="Times New Roman" panose="02020603050405020304" pitchFamily="18" charset="0"/>
                          <a:cs typeface="Arial" panose="020B0604020202020204" pitchFamily="34" charset="0"/>
                        </a:rPr>
                        <a:t>dL</a:t>
                      </a:r>
                      <a:r>
                        <a:rPr lang="en-US" sz="1800" dirty="0">
                          <a:effectLst/>
                          <a:latin typeface="Arial" panose="020B0604020202020204" pitchFamily="34" charset="0"/>
                          <a:ea typeface="Times New Roman" panose="02020603050405020304" pitchFamily="18" charset="0"/>
                          <a:cs typeface="Arial" panose="020B0604020202020204" pitchFamily="34" charset="0"/>
                        </a:rPr>
                        <a:t> for women </a:t>
                      </a:r>
                      <a:endParaRPr lang="en-US" sz="1800" dirty="0">
                        <a:effectLst/>
                        <a:latin typeface="Arial" panose="020B0604020202020204" pitchFamily="34" charset="0"/>
                        <a:cs typeface="Arial" panose="020B0604020202020204" pitchFamily="34" charset="0"/>
                      </a:endParaRPr>
                    </a:p>
                    <a:p>
                      <a:pPr marL="484188" marR="0" lvl="1" indent="-201613">
                        <a:lnSpc>
                          <a:spcPct val="100000"/>
                        </a:lnSpc>
                        <a:spcBef>
                          <a:spcPts val="300"/>
                        </a:spcBef>
                        <a:spcAft>
                          <a:spcPts val="0"/>
                        </a:spcAft>
                        <a:buFont typeface="Symbol" panose="05050102010706020507" pitchFamily="18" charset="2"/>
                        <a:buChar char=""/>
                        <a:tabLst>
                          <a:tab pos="139700" algn="l"/>
                        </a:tabLst>
                      </a:pPr>
                      <a:r>
                        <a:rPr lang="en-US" sz="1800" dirty="0" err="1">
                          <a:effectLst/>
                          <a:latin typeface="Arial" panose="020B0604020202020204" pitchFamily="34" charset="0"/>
                          <a:ea typeface="Times New Roman" panose="02020603050405020304" pitchFamily="18" charset="0"/>
                          <a:cs typeface="Arial" panose="020B0604020202020204" pitchFamily="34" charset="0"/>
                        </a:rPr>
                        <a:t>hsCRP</a:t>
                      </a:r>
                      <a:r>
                        <a:rPr lang="en-US" sz="1800" dirty="0">
                          <a:effectLst/>
                          <a:latin typeface="Arial" panose="020B0604020202020204" pitchFamily="34" charset="0"/>
                          <a:ea typeface="Times New Roman" panose="02020603050405020304" pitchFamily="18" charset="0"/>
                          <a:cs typeface="Arial" panose="020B0604020202020204" pitchFamily="34" charset="0"/>
                        </a:rPr>
                        <a:t> &gt;3.0 mg/L </a:t>
                      </a:r>
                      <a:endParaRPr lang="en-US" sz="1800" dirty="0">
                        <a:effectLst/>
                        <a:latin typeface="Arial" panose="020B0604020202020204" pitchFamily="34" charset="0"/>
                        <a:cs typeface="Arial" panose="020B0604020202020204" pitchFamily="34" charset="0"/>
                      </a:endParaRPr>
                    </a:p>
                    <a:p>
                      <a:pPr marL="484188" marR="0" lvl="1" indent="-201613">
                        <a:lnSpc>
                          <a:spcPct val="100000"/>
                        </a:lnSpc>
                        <a:spcBef>
                          <a:spcPts val="300"/>
                        </a:spcBef>
                        <a:spcAft>
                          <a:spcPts val="0"/>
                        </a:spcAft>
                        <a:buFont typeface="Symbol" panose="05050102010706020507" pitchFamily="18" charset="2"/>
                        <a:buChar char=""/>
                        <a:tabLst>
                          <a:tab pos="139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Renal dysfunction: Creatinine clearance &gt;30 and &lt;60 mL/min </a:t>
                      </a:r>
                      <a:endParaRPr lang="en-US" sz="1800" dirty="0">
                        <a:effectLst/>
                        <a:latin typeface="Arial" panose="020B0604020202020204" pitchFamily="34" charset="0"/>
                        <a:cs typeface="Arial" panose="020B0604020202020204" pitchFamily="34" charset="0"/>
                      </a:endParaRPr>
                    </a:p>
                    <a:p>
                      <a:pPr marL="484188" marR="0" lvl="1" indent="-201613">
                        <a:lnSpc>
                          <a:spcPct val="100000"/>
                        </a:lnSpc>
                        <a:spcBef>
                          <a:spcPts val="300"/>
                        </a:spcBef>
                        <a:spcAft>
                          <a:spcPts val="0"/>
                        </a:spcAft>
                        <a:buFont typeface="Symbol" panose="05050102010706020507" pitchFamily="18" charset="2"/>
                        <a:buChar char=""/>
                        <a:tabLst>
                          <a:tab pos="139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Retinopathy</a:t>
                      </a:r>
                      <a:endParaRPr lang="en-US" sz="1800" dirty="0">
                        <a:effectLst/>
                        <a:latin typeface="Arial" panose="020B0604020202020204" pitchFamily="34" charset="0"/>
                        <a:cs typeface="Arial" panose="020B0604020202020204" pitchFamily="34" charset="0"/>
                      </a:endParaRPr>
                    </a:p>
                    <a:p>
                      <a:pPr marL="484188" marR="0" lvl="1" indent="-201613">
                        <a:lnSpc>
                          <a:spcPct val="100000"/>
                        </a:lnSpc>
                        <a:spcBef>
                          <a:spcPts val="300"/>
                        </a:spcBef>
                        <a:spcAft>
                          <a:spcPts val="0"/>
                        </a:spcAft>
                        <a:buFont typeface="Symbol" panose="05050102010706020507" pitchFamily="18" charset="2"/>
                        <a:buChar char=""/>
                        <a:tabLst>
                          <a:tab pos="139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Micro- or </a:t>
                      </a:r>
                      <a:r>
                        <a:rPr lang="en-US" sz="1800" dirty="0" err="1">
                          <a:effectLst/>
                          <a:latin typeface="Arial" panose="020B0604020202020204" pitchFamily="34" charset="0"/>
                          <a:ea typeface="Times New Roman" panose="02020603050405020304" pitchFamily="18" charset="0"/>
                          <a:cs typeface="Arial" panose="020B0604020202020204" pitchFamily="34" charset="0"/>
                        </a:rPr>
                        <a:t>macroalbuminuria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cs typeface="Arial" panose="020B0604020202020204" pitchFamily="34" charset="0"/>
                      </a:endParaRPr>
                    </a:p>
                    <a:p>
                      <a:pPr marL="484188" marR="0" lvl="1" indent="-201613">
                        <a:lnSpc>
                          <a:spcPct val="100000"/>
                        </a:lnSpc>
                        <a:spcBef>
                          <a:spcPts val="300"/>
                        </a:spcBef>
                        <a:spcAft>
                          <a:spcPts val="0"/>
                        </a:spcAft>
                        <a:buFont typeface="Symbol" panose="05050102010706020507" pitchFamily="18" charset="2"/>
                        <a:buChar char=""/>
                        <a:tabLst>
                          <a:tab pos="1397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ABI &lt;0.9 without symptoms of intermittent claudication </a:t>
                      </a:r>
                      <a:endParaRPr lang="en-US" sz="1800" dirty="0">
                        <a:effectLst/>
                        <a:latin typeface="Arial" panose="020B0604020202020204" pitchFamily="34" charset="0"/>
                        <a:cs typeface="Arial" panose="020B0604020202020204" pitchFamily="34" charset="0"/>
                      </a:endParaRPr>
                    </a:p>
                  </a:txBody>
                  <a:tcPr marL="73152" marR="73152" marT="91440" marB="91440">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036017"/>
                  </a:ext>
                </a:extLst>
              </a:tr>
            </a:tbl>
          </a:graphicData>
        </a:graphic>
      </p:graphicFrame>
      <p:sp>
        <p:nvSpPr>
          <p:cNvPr id="14" name="Title 1">
            <a:extLst>
              <a:ext uri="{FF2B5EF4-FFF2-40B4-BE49-F238E27FC236}">
                <a16:creationId xmlns:a16="http://schemas.microsoft.com/office/drawing/2014/main" id="{FDA4C69C-F511-4217-9425-7EB6658B9EA1}"/>
              </a:ext>
            </a:extLst>
          </p:cNvPr>
          <p:cNvSpPr txBox="1">
            <a:spLocks/>
          </p:cNvSpPr>
          <p:nvPr/>
        </p:nvSpPr>
        <p:spPr>
          <a:xfrm>
            <a:off x="457200" y="-9761"/>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Inclusion Criteria for Primary </a:t>
            </a:r>
          </a:p>
          <a:p>
            <a:r>
              <a:rPr lang="en-US" sz="4000" b="1" dirty="0">
                <a:latin typeface="Arial" panose="020B0604020202020204" pitchFamily="34" charset="0"/>
                <a:cs typeface="Arial" panose="020B0604020202020204" pitchFamily="34" charset="0"/>
              </a:rPr>
              <a:t>Prevention Cohort</a:t>
            </a:r>
          </a:p>
        </p:txBody>
      </p:sp>
      <p:sp>
        <p:nvSpPr>
          <p:cNvPr id="5" name="TextBox 4">
            <a:extLst>
              <a:ext uri="{FF2B5EF4-FFF2-40B4-BE49-F238E27FC236}">
                <a16:creationId xmlns:a16="http://schemas.microsoft.com/office/drawing/2014/main" id="{C2BCC4BD-B06C-4844-B0BE-B4E84A61E5DF}"/>
              </a:ext>
            </a:extLst>
          </p:cNvPr>
          <p:cNvSpPr txBox="1"/>
          <p:nvPr/>
        </p:nvSpPr>
        <p:spPr>
          <a:xfrm>
            <a:off x="185470" y="6363956"/>
            <a:ext cx="1219200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Adapted with </a:t>
            </a:r>
            <a:r>
              <a:rPr lang="en-US" sz="1200" dirty="0" err="1">
                <a:latin typeface="Arial" panose="020B0604020202020204" pitchFamily="34" charset="0"/>
                <a:cs typeface="Arial" panose="020B0604020202020204" pitchFamily="34" charset="0"/>
              </a:rPr>
              <a:t>permission</a:t>
            </a:r>
            <a:r>
              <a:rPr lang="en-US" sz="1200" baseline="30000" dirty="0" err="1">
                <a:latin typeface="Arial" panose="020B0604020202020204" pitchFamily="34" charset="0"/>
                <a:cs typeface="Arial" panose="020B0604020202020204" pitchFamily="34" charset="0"/>
              </a:rPr>
              <a:t>ǂ</a:t>
            </a:r>
            <a:r>
              <a:rPr lang="en-US" sz="1200" dirty="0">
                <a:latin typeface="Arial" panose="020B0604020202020204" pitchFamily="34" charset="0"/>
                <a:cs typeface="Arial" panose="020B0604020202020204" pitchFamily="34" charset="0"/>
              </a:rPr>
              <a:t> from: Bhatt DL, Steg PG, Brinton EA, et al; on behalf of the REDUCE-IT Investigators. Rationale and design of REDUCE-IT: Reduction of Cardiovascular Events with </a:t>
            </a:r>
            <a:r>
              <a:rPr lang="en-US" sz="1200" dirty="0" err="1">
                <a:latin typeface="Arial" panose="020B0604020202020204" pitchFamily="34" charset="0"/>
                <a:cs typeface="Arial" panose="020B0604020202020204" pitchFamily="34" charset="0"/>
              </a:rPr>
              <a:t>Icosapent</a:t>
            </a:r>
            <a:r>
              <a:rPr lang="en-US" sz="1200" dirty="0">
                <a:latin typeface="Arial" panose="020B0604020202020204" pitchFamily="34" charset="0"/>
                <a:cs typeface="Arial" panose="020B0604020202020204" pitchFamily="34" charset="0"/>
              </a:rPr>
              <a:t> Ethyl–Intervention Trial. </a:t>
            </a:r>
            <a:r>
              <a:rPr lang="en-US" sz="1200" i="1" dirty="0" err="1">
                <a:latin typeface="Arial" panose="020B0604020202020204" pitchFamily="34" charset="0"/>
                <a:cs typeface="Arial" panose="020B0604020202020204" pitchFamily="34" charset="0"/>
              </a:rPr>
              <a:t>Clin</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Cardiol</a:t>
            </a:r>
            <a:r>
              <a:rPr lang="en-US" sz="1200" dirty="0">
                <a:latin typeface="Arial" panose="020B0604020202020204" pitchFamily="34" charset="0"/>
                <a:cs typeface="Arial" panose="020B0604020202020204" pitchFamily="34" charset="0"/>
              </a:rPr>
              <a:t>. 2017;40:138-148. [</a:t>
            </a:r>
            <a:r>
              <a:rPr lang="en-US" sz="1200" baseline="30000" dirty="0">
                <a:latin typeface="Arial" panose="020B0604020202020204" pitchFamily="34" charset="0"/>
                <a:cs typeface="Arial" panose="020B0604020202020204" pitchFamily="34" charset="0"/>
              </a:rPr>
              <a:t>ǂ</a:t>
            </a:r>
            <a:r>
              <a:rPr lang="en-US" sz="1200" dirty="0">
                <a:latin typeface="Arial" panose="020B0604020202020204" pitchFamily="34" charset="0"/>
                <a:cs typeface="Arial" panose="020B0604020202020204" pitchFamily="34" charset="0"/>
              </a:rPr>
              <a:t>https://creativecommons.org/licenses/by-nc/4.0/]</a:t>
            </a:r>
            <a:endParaRPr lang="en-US" sz="1200" dirty="0">
              <a:highlight>
                <a:srgbClr val="FFFF00"/>
              </a:highligh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02B9B13-87CB-42C6-8221-DB8EA01D154F}"/>
              </a:ext>
            </a:extLst>
          </p:cNvPr>
          <p:cNvSpPr txBox="1"/>
          <p:nvPr/>
        </p:nvSpPr>
        <p:spPr>
          <a:xfrm>
            <a:off x="701675" y="5820112"/>
            <a:ext cx="9870831" cy="338554"/>
          </a:xfrm>
          <a:prstGeom prst="rect">
            <a:avLst/>
          </a:prstGeom>
          <a:noFill/>
        </p:spPr>
        <p:txBody>
          <a:bodyPr wrap="square" rtlCol="0">
            <a:spAutoFit/>
          </a:bodyPr>
          <a:lstStyle/>
          <a:p>
            <a:pPr>
              <a:spcBef>
                <a:spcPts val="1200"/>
              </a:spcBef>
              <a:spcAft>
                <a:spcPts val="300"/>
              </a:spcAft>
              <a:tabLst>
                <a:tab pos="139700" algn="l"/>
                <a:tab pos="457200" algn="l"/>
              </a:tabLst>
            </a:pPr>
            <a:r>
              <a:rPr lang="en-US" sz="1600" dirty="0">
                <a:latin typeface="Arial" panose="020B0604020202020204" pitchFamily="34" charset="0"/>
                <a:ea typeface="Times New Roman" panose="02020603050405020304" pitchFamily="18" charset="0"/>
                <a:cs typeface="Arial" panose="020B0604020202020204" pitchFamily="34" charset="0"/>
              </a:rPr>
              <a:t>Patients with diabetes and CVD are counted under Secondary Prevention Cohort</a:t>
            </a:r>
            <a:endParaRPr lang="en-US"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7425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15C05C-6D1C-44AD-9B25-14556481A275}"/>
              </a:ext>
            </a:extLst>
          </p:cNvPr>
          <p:cNvSpPr/>
          <p:nvPr/>
        </p:nvSpPr>
        <p:spPr>
          <a:xfrm>
            <a:off x="457200" y="-25139"/>
            <a:ext cx="9280478" cy="740011"/>
          </a:xfrm>
          <a:prstGeom prst="rect">
            <a:avLst/>
          </a:prstGeom>
        </p:spPr>
        <p:txBody>
          <a:bodyPr wrap="square">
            <a:spAutoFit/>
          </a:bodyPr>
          <a:lstStyle/>
          <a:p>
            <a:pPr lvl="0">
              <a:lnSpc>
                <a:spcPct val="115000"/>
              </a:lnSpc>
              <a:defRPr/>
            </a:pPr>
            <a:r>
              <a:rPr lang="en-US" sz="4000" b="1" dirty="0">
                <a:solidFill>
                  <a:prstClr val="black"/>
                </a:solidFill>
                <a:latin typeface="Arial" panose="020B0604020202020204" pitchFamily="34" charset="0"/>
                <a:ea typeface="Calibri" panose="020F0502020204030204" pitchFamily="34" charset="0"/>
                <a:cs typeface="Arial" panose="020B0604020202020204" pitchFamily="34" charset="0"/>
              </a:rPr>
              <a:t>Key Exclusion Criteria</a:t>
            </a:r>
            <a:endParaRPr kumimoji="0" lang="en-US" sz="4000" b="1" i="0" u="none" strike="sng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2EADB617-8F1B-40DA-A3DD-037FF2CF7B59}"/>
              </a:ext>
            </a:extLst>
          </p:cNvPr>
          <p:cNvGraphicFramePr>
            <a:graphicFrameLocks noGrp="1"/>
          </p:cNvGraphicFramePr>
          <p:nvPr>
            <p:extLst>
              <p:ext uri="{D42A27DB-BD31-4B8C-83A1-F6EECF244321}">
                <p14:modId xmlns:p14="http://schemas.microsoft.com/office/powerpoint/2010/main" val="2868476488"/>
              </p:ext>
            </p:extLst>
          </p:nvPr>
        </p:nvGraphicFramePr>
        <p:xfrm>
          <a:off x="1508760" y="1665048"/>
          <a:ext cx="9174480" cy="3340608"/>
        </p:xfrm>
        <a:graphic>
          <a:graphicData uri="http://schemas.openxmlformats.org/drawingml/2006/table">
            <a:tbl>
              <a:tblPr firstRow="1" firstCol="1" bandRow="1" bandCol="1"/>
              <a:tblGrid>
                <a:gridCol w="9174480">
                  <a:extLst>
                    <a:ext uri="{9D8B030D-6E8A-4147-A177-3AD203B41FA5}">
                      <a16:colId xmlns:a16="http://schemas.microsoft.com/office/drawing/2014/main" val="2341719222"/>
                    </a:ext>
                  </a:extLst>
                </a:gridCol>
              </a:tblGrid>
              <a:tr h="1832867">
                <a:tc>
                  <a:txBody>
                    <a:bodyPr/>
                    <a:lstStyle/>
                    <a:p>
                      <a:pPr marL="457200" marR="0" lvl="0" indent="-457200">
                        <a:lnSpc>
                          <a:spcPct val="115000"/>
                        </a:lnSpc>
                        <a:spcBef>
                          <a:spcPts val="2400"/>
                        </a:spcBef>
                        <a:spcAft>
                          <a:spcPts val="0"/>
                        </a:spcAft>
                        <a:buFont typeface="+mj-lt"/>
                        <a:buAutoNum type="arabicPeriod"/>
                        <a:tabLst>
                          <a:tab pos="139700" algn="l"/>
                          <a:tab pos="457200" algn="l"/>
                        </a:tabLst>
                      </a:pPr>
                      <a:r>
                        <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Severe (NYHA class IV) heart failure </a:t>
                      </a:r>
                      <a:endParaRPr lang="en-US" sz="3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457200" marR="0" lvl="0" indent="-457200">
                        <a:lnSpc>
                          <a:spcPct val="115000"/>
                        </a:lnSpc>
                        <a:spcBef>
                          <a:spcPts val="2400"/>
                        </a:spcBef>
                        <a:spcAft>
                          <a:spcPts val="0"/>
                        </a:spcAft>
                        <a:buFont typeface="+mj-lt"/>
                        <a:buAutoNum type="arabicPeriod"/>
                        <a:tabLst>
                          <a:tab pos="139700" algn="l"/>
                          <a:tab pos="457200" algn="l"/>
                        </a:tabLst>
                      </a:pPr>
                      <a:r>
                        <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Severe liver disease</a:t>
                      </a:r>
                    </a:p>
                    <a:p>
                      <a:pPr marL="457200" marR="0" lvl="0" indent="-457200" algn="l" defTabSz="914400" rtl="0" eaLnBrk="1" fontAlgn="auto" latinLnBrk="0" hangingPunct="1">
                        <a:lnSpc>
                          <a:spcPct val="115000"/>
                        </a:lnSpc>
                        <a:spcBef>
                          <a:spcPts val="2400"/>
                        </a:spcBef>
                        <a:spcAft>
                          <a:spcPts val="0"/>
                        </a:spcAft>
                        <a:buClrTx/>
                        <a:buSzTx/>
                        <a:buFont typeface="+mj-lt"/>
                        <a:buAutoNum type="arabicPeriod"/>
                        <a:tabLst>
                          <a:tab pos="139700" algn="l"/>
                          <a:tab pos="457200" algn="l"/>
                        </a:tabLst>
                        <a:defRPr/>
                      </a:pPr>
                      <a:r>
                        <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History of pancreatitis </a:t>
                      </a:r>
                      <a:endParaRPr lang="en-US" sz="3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457200" marR="0" lvl="0" indent="-457200">
                        <a:lnSpc>
                          <a:spcPct val="115000"/>
                        </a:lnSpc>
                        <a:spcBef>
                          <a:spcPts val="2400"/>
                        </a:spcBef>
                        <a:spcAft>
                          <a:spcPts val="0"/>
                        </a:spcAft>
                        <a:buFont typeface="+mj-lt"/>
                        <a:buAutoNum type="arabicPeriod"/>
                        <a:tabLst>
                          <a:tab pos="139700" algn="l"/>
                          <a:tab pos="228600" algn="l"/>
                        </a:tabLst>
                      </a:pPr>
                      <a:r>
                        <a:rPr lang="en-US" sz="3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Hypersensitivity to fish and/or shellfish</a:t>
                      </a:r>
                    </a:p>
                  </a:txBody>
                  <a:tcPr marL="73152" marR="73152" marT="91440" marB="91440">
                    <a:lnL>
                      <a:noFill/>
                    </a:lnL>
                    <a:lnR>
                      <a:noFill/>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634854"/>
                  </a:ext>
                </a:extLst>
              </a:tr>
            </a:tbl>
          </a:graphicData>
        </a:graphic>
      </p:graphicFrame>
      <p:sp>
        <p:nvSpPr>
          <p:cNvPr id="7" name="TextBox 6">
            <a:extLst>
              <a:ext uri="{FF2B5EF4-FFF2-40B4-BE49-F238E27FC236}">
                <a16:creationId xmlns:a16="http://schemas.microsoft.com/office/drawing/2014/main" id="{2F8FD67D-566A-4185-A878-5826CC689254}"/>
              </a:ext>
            </a:extLst>
          </p:cNvPr>
          <p:cNvSpPr txBox="1"/>
          <p:nvPr/>
        </p:nvSpPr>
        <p:spPr>
          <a:xfrm>
            <a:off x="185470" y="6363956"/>
            <a:ext cx="1219200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Adapted with </a:t>
            </a:r>
            <a:r>
              <a:rPr lang="en-US" sz="1200" dirty="0" err="1">
                <a:latin typeface="Arial" panose="020B0604020202020204" pitchFamily="34" charset="0"/>
                <a:cs typeface="Arial" panose="020B0604020202020204" pitchFamily="34" charset="0"/>
              </a:rPr>
              <a:t>permission</a:t>
            </a:r>
            <a:r>
              <a:rPr lang="en-US" sz="1200" baseline="30000" dirty="0" err="1">
                <a:latin typeface="Arial" panose="020B0604020202020204" pitchFamily="34" charset="0"/>
                <a:cs typeface="Arial" panose="020B0604020202020204" pitchFamily="34" charset="0"/>
              </a:rPr>
              <a:t>ǂ</a:t>
            </a:r>
            <a:r>
              <a:rPr lang="en-US" sz="1200" dirty="0">
                <a:latin typeface="Arial" panose="020B0604020202020204" pitchFamily="34" charset="0"/>
                <a:cs typeface="Arial" panose="020B0604020202020204" pitchFamily="34" charset="0"/>
              </a:rPr>
              <a:t> from: Bhatt DL, Steg PG, Brinton EA, et al; on behalf of the REDUCE-IT Investigators. Rationale and design of REDUCE-IT: Reduction of Cardiovascular Events with </a:t>
            </a:r>
            <a:r>
              <a:rPr lang="en-US" sz="1200" dirty="0" err="1">
                <a:latin typeface="Arial" panose="020B0604020202020204" pitchFamily="34" charset="0"/>
                <a:cs typeface="Arial" panose="020B0604020202020204" pitchFamily="34" charset="0"/>
              </a:rPr>
              <a:t>Icosapent</a:t>
            </a:r>
            <a:r>
              <a:rPr lang="en-US" sz="1200" dirty="0">
                <a:latin typeface="Arial" panose="020B0604020202020204" pitchFamily="34" charset="0"/>
                <a:cs typeface="Arial" panose="020B0604020202020204" pitchFamily="34" charset="0"/>
              </a:rPr>
              <a:t> Ethyl–Intervention Trial. </a:t>
            </a:r>
            <a:r>
              <a:rPr lang="en-US" sz="1200" i="1" dirty="0" err="1">
                <a:latin typeface="Arial" panose="020B0604020202020204" pitchFamily="34" charset="0"/>
                <a:cs typeface="Arial" panose="020B0604020202020204" pitchFamily="34" charset="0"/>
              </a:rPr>
              <a:t>Clin</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Cardiol</a:t>
            </a:r>
            <a:r>
              <a:rPr lang="en-US" sz="1200" dirty="0">
                <a:latin typeface="Arial" panose="020B0604020202020204" pitchFamily="34" charset="0"/>
                <a:cs typeface="Arial" panose="020B0604020202020204" pitchFamily="34" charset="0"/>
              </a:rPr>
              <a:t>. 2017;40:138-148. [</a:t>
            </a:r>
            <a:r>
              <a:rPr lang="en-US" sz="1200" baseline="30000" dirty="0">
                <a:latin typeface="Arial" panose="020B0604020202020204" pitchFamily="34" charset="0"/>
                <a:cs typeface="Arial" panose="020B0604020202020204" pitchFamily="34" charset="0"/>
              </a:rPr>
              <a:t>ǂ</a:t>
            </a:r>
            <a:r>
              <a:rPr lang="en-US" sz="1200" dirty="0">
                <a:latin typeface="Arial" panose="020B0604020202020204" pitchFamily="34" charset="0"/>
                <a:cs typeface="Arial" panose="020B0604020202020204" pitchFamily="34" charset="0"/>
              </a:rPr>
              <a:t>https://creativecommons.org/licenses/by-nc/4.0/]</a:t>
            </a:r>
            <a:endParaRPr lang="en-US" sz="12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756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4855-2EB2-440B-B97E-06B33A365827}"/>
              </a:ext>
            </a:extLst>
          </p:cNvPr>
          <p:cNvSpPr>
            <a:spLocks noGrp="1"/>
          </p:cNvSpPr>
          <p:nvPr>
            <p:ph type="title"/>
          </p:nvPr>
        </p:nvSpPr>
        <p:spPr>
          <a:xfrm>
            <a:off x="457200" y="-9761"/>
            <a:ext cx="10515600" cy="822960"/>
          </a:xfrm>
        </p:spPr>
        <p:txBody>
          <a:bodyPr>
            <a:normAutofit/>
          </a:bodyPr>
          <a:lstStyle/>
          <a:p>
            <a:r>
              <a:rPr lang="en-US" sz="4000" b="1" dirty="0">
                <a:latin typeface="Arial" panose="020B0604020202020204" pitchFamily="34" charset="0"/>
                <a:cs typeface="Arial" panose="020B0604020202020204" pitchFamily="34" charset="0"/>
              </a:rPr>
              <a:t>REDUCE-IT Study PI and Committees</a:t>
            </a:r>
            <a:endParaRPr lang="en-US" sz="4000" b="1" dirty="0">
              <a:solidFill>
                <a:srgbClr val="FF0000"/>
              </a:solidFill>
              <a:highlight>
                <a:srgbClr val="FFFF00"/>
              </a:highligh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7A05F9E-E1AF-4601-A33B-865E790C91D3}"/>
              </a:ext>
            </a:extLst>
          </p:cNvPr>
          <p:cNvSpPr/>
          <p:nvPr/>
        </p:nvSpPr>
        <p:spPr>
          <a:xfrm>
            <a:off x="200683" y="1163556"/>
            <a:ext cx="11947073" cy="5100752"/>
          </a:xfrm>
          <a:prstGeom prst="rect">
            <a:avLst/>
          </a:prstGeom>
        </p:spPr>
        <p:txBody>
          <a:bodyPr wrap="square">
            <a:spAutoFit/>
          </a:bodyPr>
          <a:lstStyle/>
          <a:p>
            <a:pPr>
              <a:lnSpc>
                <a:spcPct val="107000"/>
              </a:lnSpc>
            </a:pPr>
            <a:r>
              <a:rPr lang="en-US" b="1" dirty="0">
                <a:latin typeface="Arial" panose="020B0604020202020204" pitchFamily="34" charset="0"/>
                <a:ea typeface="Times New Roman" panose="02020603050405020304" pitchFamily="18" charset="0"/>
                <a:cs typeface="Arial" panose="020B0604020202020204" pitchFamily="34" charset="0"/>
              </a:rPr>
              <a:t>Global Principal Investigator and Steering Committee Chair </a:t>
            </a:r>
          </a:p>
          <a:p>
            <a:r>
              <a:rPr lang="en-US" dirty="0">
                <a:latin typeface="Arial" panose="020B0604020202020204" pitchFamily="34" charset="0"/>
                <a:cs typeface="Arial" panose="020B0604020202020204" pitchFamily="34" charset="0"/>
              </a:rPr>
              <a:t>Deepak L. Bhatt MD, MPH, Professor of Medicine at Harvard Medical School, Executive Director of Interventional Cardiovascular Programs at Brigham and Women's Hospital Heart &amp; Vascular Center, and the Global Principal Investigator and Steering Committee Chair of REDUCE-IT</a:t>
            </a:r>
          </a:p>
          <a:p>
            <a:endParaRPr lang="en-US" dirty="0">
              <a:latin typeface="Arial" panose="020B0604020202020204" pitchFamily="34" charset="0"/>
              <a:cs typeface="Arial" panose="020B0604020202020204" pitchFamily="34" charset="0"/>
            </a:endParaRPr>
          </a:p>
          <a:p>
            <a:pPr>
              <a:lnSpc>
                <a:spcPct val="107000"/>
              </a:lnSpc>
            </a:pPr>
            <a:r>
              <a:rPr lang="en-US" b="1" dirty="0">
                <a:latin typeface="Arial" panose="020B0604020202020204" pitchFamily="34" charset="0"/>
                <a:ea typeface="Times New Roman" panose="02020603050405020304" pitchFamily="18" charset="0"/>
                <a:cs typeface="Arial" panose="020B0604020202020204" pitchFamily="34" charset="0"/>
              </a:rPr>
              <a:t>Steering Committee</a:t>
            </a:r>
          </a:p>
          <a:p>
            <a:r>
              <a:rPr lang="en-US" dirty="0">
                <a:latin typeface="Arial" panose="020B0604020202020204" pitchFamily="34" charset="0"/>
                <a:cs typeface="Arial" panose="020B0604020202020204" pitchFamily="34" charset="0"/>
              </a:rPr>
              <a:t>Deepak L. Bhatt MD, MPH (Chair and Global Principal Investigator), Christie M. Ballantyne MD, Eliot A. Brinton MD, </a:t>
            </a:r>
          </a:p>
          <a:p>
            <a:r>
              <a:rPr lang="en-US" dirty="0">
                <a:latin typeface="Arial" panose="020B0604020202020204" pitchFamily="34" charset="0"/>
                <a:cs typeface="Arial" panose="020B0604020202020204" pitchFamily="34" charset="0"/>
              </a:rPr>
              <a:t>Terry A. Jacobson MD, Michael Miller MD, Ph. Gabriel Steg MD, Jean‐Claude Tardif MD</a:t>
            </a:r>
          </a:p>
          <a:p>
            <a:r>
              <a:rPr lang="en-US" dirty="0">
                <a:latin typeface="Arial" panose="020B0604020202020204" pitchFamily="34" charset="0"/>
                <a:cs typeface="Arial" panose="020B0604020202020204" pitchFamily="34" charset="0"/>
              </a:rPr>
              <a:t>  </a:t>
            </a:r>
          </a:p>
          <a:p>
            <a:pPr>
              <a:lnSpc>
                <a:spcPct val="107000"/>
              </a:lnSpc>
              <a:tabLst>
                <a:tab pos="5372100" algn="l"/>
              </a:tabLst>
            </a:pPr>
            <a:r>
              <a:rPr lang="en-US" b="1" dirty="0">
                <a:latin typeface="Arial" panose="020B0604020202020204" pitchFamily="34" charset="0"/>
                <a:ea typeface="Times New Roman" panose="02020603050405020304" pitchFamily="18" charset="0"/>
                <a:cs typeface="Arial" panose="020B0604020202020204" pitchFamily="34" charset="0"/>
              </a:rPr>
              <a:t>Data Monitoring Committee</a:t>
            </a:r>
          </a:p>
          <a:p>
            <a:pPr>
              <a:tabLst>
                <a:tab pos="5372100" algn="l"/>
              </a:tabLst>
            </a:pPr>
            <a:r>
              <a:rPr lang="en-US" dirty="0">
                <a:latin typeface="Arial" panose="020B0604020202020204" pitchFamily="34" charset="0"/>
                <a:cs typeface="Arial" panose="020B0604020202020204" pitchFamily="34" charset="0"/>
              </a:rPr>
              <a:t>Brian </a:t>
            </a:r>
            <a:r>
              <a:rPr lang="en-US" dirty="0" err="1">
                <a:latin typeface="Arial" panose="020B0604020202020204" pitchFamily="34" charset="0"/>
                <a:cs typeface="Arial" panose="020B0604020202020204" pitchFamily="34" charset="0"/>
              </a:rPr>
              <a:t>Olshansky</a:t>
            </a:r>
            <a:r>
              <a:rPr lang="en-US" dirty="0">
                <a:latin typeface="Arial" panose="020B0604020202020204" pitchFamily="34" charset="0"/>
                <a:cs typeface="Arial" panose="020B0604020202020204" pitchFamily="34" charset="0"/>
              </a:rPr>
              <a:t> MD (Chair), Mina Chung MD, Al Hallstrom PhD, Lesly A. Pearce MS (non‐voting independent statistician)</a:t>
            </a:r>
          </a:p>
          <a:p>
            <a:pPr>
              <a:tabLst>
                <a:tab pos="5372100" algn="l"/>
              </a:tabLst>
            </a:pPr>
            <a:r>
              <a:rPr lang="en-US" dirty="0">
                <a:latin typeface="Arial" panose="020B0604020202020204" pitchFamily="34" charset="0"/>
                <a:ea typeface="Times New Roman" panose="02020603050405020304" pitchFamily="18" charset="0"/>
                <a:cs typeface="Arial" panose="020B0604020202020204" pitchFamily="34" charset="0"/>
              </a:rPr>
              <a:t>Independent Statistical Center Support for Data Monitoring Committee: </a:t>
            </a:r>
            <a:r>
              <a:rPr lang="en-US" dirty="0">
                <a:latin typeface="Arial" panose="020B0604020202020204" pitchFamily="34" charset="0"/>
                <a:ea typeface="Calibri" panose="020F0502020204030204" pitchFamily="34" charset="0"/>
                <a:cs typeface="Arial" panose="020B0604020202020204" pitchFamily="34" charset="0"/>
              </a:rPr>
              <a:t>Cyrus Mehta PhD, Rajat Mukherjee PhD</a:t>
            </a:r>
          </a:p>
          <a:p>
            <a:pPr>
              <a:lnSpc>
                <a:spcPct val="115000"/>
              </a:lnSpc>
              <a:tabLst>
                <a:tab pos="5372100" algn="l"/>
              </a:tabLst>
            </a:pPr>
            <a:endParaRPr lang="en-US" dirty="0">
              <a:latin typeface="Arial" panose="020B0604020202020204" pitchFamily="34" charset="0"/>
              <a:ea typeface="Calibri" panose="020F0502020204030204" pitchFamily="34" charset="0"/>
              <a:cs typeface="Arial" panose="020B0604020202020204" pitchFamily="34" charset="0"/>
            </a:endParaRPr>
          </a:p>
          <a:p>
            <a:pPr>
              <a:lnSpc>
                <a:spcPct val="107000"/>
              </a:lnSpc>
              <a:tabLst>
                <a:tab pos="5372100" algn="l"/>
              </a:tabLst>
            </a:pPr>
            <a:r>
              <a:rPr lang="en-US" b="1" dirty="0">
                <a:latin typeface="Arial" panose="020B0604020202020204" pitchFamily="34" charset="0"/>
                <a:ea typeface="Times New Roman" panose="02020603050405020304" pitchFamily="18" charset="0"/>
                <a:cs typeface="Arial" panose="020B0604020202020204" pitchFamily="34" charset="0"/>
              </a:rPr>
              <a:t>Clinical Endpoint Committee</a:t>
            </a:r>
          </a:p>
          <a:p>
            <a:pPr>
              <a:lnSpc>
                <a:spcPct val="115000"/>
              </a:lnSpc>
              <a:tabLst>
                <a:tab pos="5372100" algn="l"/>
              </a:tabLst>
            </a:pPr>
            <a:r>
              <a:rPr lang="en-US" dirty="0">
                <a:latin typeface="Arial" panose="020B0604020202020204" pitchFamily="34" charset="0"/>
                <a:ea typeface="Calibri" panose="020F0502020204030204" pitchFamily="34" charset="0"/>
                <a:cs typeface="Arial" panose="020B0604020202020204" pitchFamily="34" charset="0"/>
              </a:rPr>
              <a:t>C. Michael Gibson MD, MS (Chair), </a:t>
            </a:r>
            <a:r>
              <a:rPr lang="en-US" dirty="0" err="1">
                <a:latin typeface="Arial" panose="020B0604020202020204" pitchFamily="34" charset="0"/>
                <a:ea typeface="Calibri" panose="020F0502020204030204" pitchFamily="34" charset="0"/>
                <a:cs typeface="Arial" panose="020B0604020202020204" pitchFamily="34" charset="0"/>
              </a:rPr>
              <a:t>Anjan</a:t>
            </a:r>
            <a:r>
              <a:rPr lang="en-US" dirty="0">
                <a:latin typeface="Arial" panose="020B0604020202020204" pitchFamily="34" charset="0"/>
                <a:ea typeface="Calibri" panose="020F0502020204030204" pitchFamily="34" charset="0"/>
                <a:cs typeface="Arial" panose="020B0604020202020204" pitchFamily="34" charset="0"/>
              </a:rPr>
              <a:t> K. Chakrabarti MD, MPH, Eli V. Gelfand MD, Robert P. Giugliano MD, SM, Megan Carroll Leary MD, Duane S. Pinto MD, MPH, Yuri B. Pride MD</a:t>
            </a:r>
          </a:p>
        </p:txBody>
      </p:sp>
    </p:spTree>
    <p:extLst>
      <p:ext uri="{BB962C8B-B14F-4D97-AF65-F5344CB8AC3E}">
        <p14:creationId xmlns:p14="http://schemas.microsoft.com/office/powerpoint/2010/main" val="1677342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4C69C-F511-4217-9425-7EB6658B9EA1}"/>
              </a:ext>
            </a:extLst>
          </p:cNvPr>
          <p:cNvSpPr>
            <a:spLocks noGrp="1"/>
          </p:cNvSpPr>
          <p:nvPr>
            <p:ph type="title"/>
          </p:nvPr>
        </p:nvSpPr>
        <p:spPr>
          <a:xfrm>
            <a:off x="457200" y="-9761"/>
            <a:ext cx="10515600" cy="822960"/>
          </a:xfrm>
        </p:spPr>
        <p:txBody>
          <a:bodyPr>
            <a:normAutofit/>
          </a:bodyPr>
          <a:lstStyle/>
          <a:p>
            <a:r>
              <a:rPr lang="en-US" sz="4000" b="1" dirty="0">
                <a:latin typeface="Arial" panose="020B0604020202020204" pitchFamily="34" charset="0"/>
                <a:cs typeface="Arial" panose="020B0604020202020204" pitchFamily="34" charset="0"/>
              </a:rPr>
              <a:t>Key Baseline Characteristics</a:t>
            </a:r>
            <a:endParaRPr lang="en-US" sz="4000" b="1" dirty="0">
              <a:highlight>
                <a:srgbClr val="FFFF00"/>
              </a:highlight>
              <a:latin typeface="Arial" panose="020B060402020202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E2EDD1A7-DB19-4396-954F-289390695025}"/>
              </a:ext>
            </a:extLst>
          </p:cNvPr>
          <p:cNvGraphicFramePr>
            <a:graphicFrameLocks noGrp="1"/>
          </p:cNvGraphicFramePr>
          <p:nvPr>
            <p:extLst>
              <p:ext uri="{D42A27DB-BD31-4B8C-83A1-F6EECF244321}">
                <p14:modId xmlns:p14="http://schemas.microsoft.com/office/powerpoint/2010/main" val="1967226078"/>
              </p:ext>
            </p:extLst>
          </p:nvPr>
        </p:nvGraphicFramePr>
        <p:xfrm>
          <a:off x="701676" y="946587"/>
          <a:ext cx="10790236" cy="5431536"/>
        </p:xfrm>
        <a:graphic>
          <a:graphicData uri="http://schemas.openxmlformats.org/drawingml/2006/table">
            <a:tbl>
              <a:tblPr/>
              <a:tblGrid>
                <a:gridCol w="5340797">
                  <a:extLst>
                    <a:ext uri="{9D8B030D-6E8A-4147-A177-3AD203B41FA5}">
                      <a16:colId xmlns:a16="http://schemas.microsoft.com/office/drawing/2014/main" val="3895835996"/>
                    </a:ext>
                  </a:extLst>
                </a:gridCol>
                <a:gridCol w="3261510">
                  <a:extLst>
                    <a:ext uri="{9D8B030D-6E8A-4147-A177-3AD203B41FA5}">
                      <a16:colId xmlns:a16="http://schemas.microsoft.com/office/drawing/2014/main" val="20001"/>
                    </a:ext>
                  </a:extLst>
                </a:gridCol>
                <a:gridCol w="2187929">
                  <a:extLst>
                    <a:ext uri="{9D8B030D-6E8A-4147-A177-3AD203B41FA5}">
                      <a16:colId xmlns:a16="http://schemas.microsoft.com/office/drawing/2014/main" val="271303611"/>
                    </a:ext>
                  </a:extLst>
                </a:gridCol>
              </a:tblGrid>
              <a:tr h="252687">
                <a:tc>
                  <a:txBody>
                    <a:bodyPr/>
                    <a:lstStyle/>
                    <a:p>
                      <a:pPr marL="0" marR="0">
                        <a:lnSpc>
                          <a:spcPct val="100000"/>
                        </a:lnSpc>
                        <a:spcBef>
                          <a:spcPts val="300"/>
                        </a:spcBef>
                        <a:spcAft>
                          <a:spcPts val="300"/>
                        </a:spcAft>
                      </a:pPr>
                      <a:r>
                        <a:rPr lang="en-US" sz="15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27432" marR="27432" marT="9144" marB="27432" anchor="b">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300"/>
                        </a:spcBef>
                        <a:spcAft>
                          <a:spcPts val="300"/>
                        </a:spcAft>
                      </a:pPr>
                      <a:r>
                        <a:rPr lang="en-US" sz="1500" b="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Icosapent</a:t>
                      </a:r>
                      <a:r>
                        <a:rPr lang="en-US" sz="15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 Ethyl</a:t>
                      </a:r>
                      <a:br>
                        <a:rPr lang="en-US" sz="1500" b="1"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15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(N=4089)</a:t>
                      </a:r>
                    </a:p>
                  </a:txBody>
                  <a:tcPr marL="27432" marR="27432" marT="9144" marB="27432" anchor="b">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300"/>
                        </a:spcBef>
                        <a:spcAft>
                          <a:spcPts val="300"/>
                        </a:spcAft>
                      </a:pPr>
                      <a:r>
                        <a:rPr lang="en-US" sz="15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Placebo</a:t>
                      </a:r>
                      <a:br>
                        <a:rPr lang="en-US" sz="1500" b="1" dirty="0">
                          <a:solidFill>
                            <a:schemeClr val="tx1"/>
                          </a:solidFill>
                          <a:effectLst/>
                          <a:latin typeface="Arial" panose="020B0604020202020204" pitchFamily="34" charset="0"/>
                          <a:ea typeface="Calibri" panose="020F0502020204030204" pitchFamily="34" charset="0"/>
                          <a:cs typeface="Arial" panose="020B0604020202020204" pitchFamily="34" charset="0"/>
                        </a:rPr>
                      </a:br>
                      <a:r>
                        <a:rPr lang="en-US" sz="15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(N=4090)</a:t>
                      </a:r>
                    </a:p>
                  </a:txBody>
                  <a:tcPr marL="27432" marR="27432" marT="9144" marB="27432" anchor="b">
                    <a:lnL>
                      <a:noFill/>
                    </a:lnL>
                    <a:lnR>
                      <a:noFill/>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1996835"/>
                  </a:ext>
                </a:extLst>
              </a:tr>
              <a:tr h="145295">
                <a:tc>
                  <a:txBody>
                    <a:bodyPr/>
                    <a:lstStyle/>
                    <a:p>
                      <a:pPr marL="0" marR="0">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Age (years), Median (Q1-Q3)</a:t>
                      </a:r>
                    </a:p>
                  </a:txBody>
                  <a:tcPr marL="27432" marR="27432" marT="9144" marB="9144">
                    <a:lnL>
                      <a:noFill/>
                    </a:lnL>
                    <a:lnR>
                      <a:noFill/>
                    </a:lnR>
                    <a:lnT w="1905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00000"/>
                        </a:lnSpc>
                        <a:spcBef>
                          <a:spcPts val="300"/>
                        </a:spcBef>
                        <a:spcAft>
                          <a:spcPts val="30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64.0 (57.0 - 69.0)</a:t>
                      </a:r>
                    </a:p>
                  </a:txBody>
                  <a:tcPr marL="27432" marR="27432" marT="9144" marB="9144">
                    <a:lnL>
                      <a:noFill/>
                    </a:lnL>
                    <a:lnR>
                      <a:noFill/>
                    </a:lnR>
                    <a:lnT w="1905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64.0 (57.0 - 69.0)</a:t>
                      </a:r>
                    </a:p>
                  </a:txBody>
                  <a:tcPr marL="27432" marR="27432" marT="9144" marB="9144">
                    <a:lnL>
                      <a:noFill/>
                    </a:lnL>
                    <a:lnR>
                      <a:noFill/>
                    </a:lnR>
                    <a:lnT w="1905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80180078"/>
                  </a:ext>
                </a:extLst>
              </a:tr>
              <a:tr h="145295">
                <a:tc>
                  <a:txBody>
                    <a:bodyPr/>
                    <a:lstStyle/>
                    <a:p>
                      <a:pPr marL="0" marR="0">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Female, n (%)</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1162 (28.4%)</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1195 (29.2%)</a:t>
                      </a:r>
                    </a:p>
                  </a:txBody>
                  <a:tcPr marL="27432" marR="27432" marT="9144" marB="9144">
                    <a:lnL>
                      <a:noFill/>
                    </a:lnL>
                    <a:lnR>
                      <a:noFill/>
                    </a:lnR>
                    <a:lnT>
                      <a:noFill/>
                    </a:lnT>
                    <a:lnB>
                      <a:noFill/>
                    </a:lnB>
                    <a:solidFill>
                      <a:srgbClr val="FFFFFF"/>
                    </a:solidFill>
                  </a:tcPr>
                </a:tc>
                <a:extLst>
                  <a:ext uri="{0D108BD9-81ED-4DB2-BD59-A6C34878D82A}">
                    <a16:rowId xmlns:a16="http://schemas.microsoft.com/office/drawing/2014/main" val="2181047824"/>
                  </a:ext>
                </a:extLst>
              </a:tr>
              <a:tr h="145295">
                <a:tc>
                  <a:txBody>
                    <a:bodyPr/>
                    <a:lstStyle/>
                    <a:p>
                      <a:pPr marL="0" marR="0">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Non-White, n (%)</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398 (9.7%)</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401 (9.8%)</a:t>
                      </a:r>
                    </a:p>
                  </a:txBody>
                  <a:tcPr marL="27432" marR="27432" marT="9144" marB="9144">
                    <a:lnL>
                      <a:noFill/>
                    </a:lnL>
                    <a:lnR>
                      <a:noFill/>
                    </a:lnR>
                    <a:lnT>
                      <a:noFill/>
                    </a:lnT>
                    <a:lnB>
                      <a:noFill/>
                    </a:lnB>
                    <a:solidFill>
                      <a:srgbClr val="FFFFFF"/>
                    </a:solidFill>
                  </a:tcPr>
                </a:tc>
                <a:extLst>
                  <a:ext uri="{0D108BD9-81ED-4DB2-BD59-A6C34878D82A}">
                    <a16:rowId xmlns:a16="http://schemas.microsoft.com/office/drawing/2014/main" val="2999266788"/>
                  </a:ext>
                </a:extLst>
              </a:tr>
              <a:tr h="0">
                <a:tc>
                  <a:txBody>
                    <a:bodyPr/>
                    <a:lstStyle/>
                    <a:p>
                      <a:pPr marL="0" marR="0">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Westernized Region, n (%)</a:t>
                      </a:r>
                    </a:p>
                  </a:txBody>
                  <a:tcPr marL="27432" marR="27432" marT="9144" marB="9144">
                    <a:lnL>
                      <a:noFill/>
                    </a:lnL>
                    <a:lnR>
                      <a:noFill/>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2906 (71.1%)</a:t>
                      </a:r>
                    </a:p>
                  </a:txBody>
                  <a:tcPr marL="27432" marR="27432" marT="9144" marB="9144">
                    <a:lnL>
                      <a:noFill/>
                    </a:lnL>
                    <a:lnR>
                      <a:noFill/>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2905 (71.0%)</a:t>
                      </a:r>
                    </a:p>
                  </a:txBody>
                  <a:tcPr marL="27432" marR="27432" marT="9144" marB="9144">
                    <a:lnL>
                      <a:noFill/>
                    </a:lnL>
                    <a:lnR>
                      <a:noFill/>
                    </a:lnR>
                    <a:lnT>
                      <a:noFill/>
                    </a:lnT>
                    <a:lnB>
                      <a:noFill/>
                    </a:lnB>
                    <a:solidFill>
                      <a:srgbClr val="FFFFFF"/>
                    </a:solidFill>
                  </a:tcPr>
                </a:tc>
                <a:extLst>
                  <a:ext uri="{0D108BD9-81ED-4DB2-BD59-A6C34878D82A}">
                    <a16:rowId xmlns:a16="http://schemas.microsoft.com/office/drawing/2014/main" val="3978218406"/>
                  </a:ext>
                </a:extLst>
              </a:tr>
              <a:tr h="145295">
                <a:tc>
                  <a:txBody>
                    <a:bodyPr/>
                    <a:lstStyle/>
                    <a:p>
                      <a:pPr marL="0" marR="0">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CV Risk Category, n (%)</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27432" marR="27432" marT="9144" marB="9144">
                    <a:lnL>
                      <a:noFill/>
                    </a:lnL>
                    <a:lnR>
                      <a:noFill/>
                    </a:lnR>
                    <a:lnT>
                      <a:noFill/>
                    </a:lnT>
                    <a:lnB>
                      <a:noFill/>
                    </a:lnB>
                    <a:solidFill>
                      <a:srgbClr val="FFFFFF"/>
                    </a:solidFill>
                  </a:tcPr>
                </a:tc>
                <a:extLst>
                  <a:ext uri="{0D108BD9-81ED-4DB2-BD59-A6C34878D82A}">
                    <a16:rowId xmlns:a16="http://schemas.microsoft.com/office/drawing/2014/main" val="2865529706"/>
                  </a:ext>
                </a:extLst>
              </a:tr>
              <a:tr h="145295">
                <a:tc>
                  <a:txBody>
                    <a:bodyPr/>
                    <a:lstStyle/>
                    <a:p>
                      <a:pPr marL="0" marR="0">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   Secondary Prevention Cohort</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2892 (70.7%)</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2893 (70.7%)</a:t>
                      </a:r>
                    </a:p>
                  </a:txBody>
                  <a:tcPr marL="27432" marR="27432" marT="9144" marB="9144">
                    <a:lnL>
                      <a:noFill/>
                    </a:lnL>
                    <a:lnR>
                      <a:noFill/>
                    </a:lnR>
                    <a:lnT>
                      <a:noFill/>
                    </a:lnT>
                    <a:lnB>
                      <a:noFill/>
                    </a:lnB>
                    <a:solidFill>
                      <a:srgbClr val="FFFFFF"/>
                    </a:solidFill>
                  </a:tcPr>
                </a:tc>
                <a:extLst>
                  <a:ext uri="{0D108BD9-81ED-4DB2-BD59-A6C34878D82A}">
                    <a16:rowId xmlns:a16="http://schemas.microsoft.com/office/drawing/2014/main" val="371369034"/>
                  </a:ext>
                </a:extLst>
              </a:tr>
              <a:tr h="145295">
                <a:tc>
                  <a:txBody>
                    <a:bodyPr/>
                    <a:lstStyle/>
                    <a:p>
                      <a:pPr marL="0" marR="0">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   Primary Prevention Cohort</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1197 (29.3%)</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1197 (29.3%)</a:t>
                      </a:r>
                    </a:p>
                  </a:txBody>
                  <a:tcPr marL="27432" marR="27432" marT="9144" marB="9144">
                    <a:lnL>
                      <a:noFill/>
                    </a:lnL>
                    <a:lnR>
                      <a:noFill/>
                    </a:lnR>
                    <a:lnT>
                      <a:noFill/>
                    </a:lnT>
                    <a:lnB>
                      <a:noFill/>
                    </a:lnB>
                    <a:solidFill>
                      <a:srgbClr val="FFFFFF"/>
                    </a:solidFill>
                  </a:tcPr>
                </a:tc>
                <a:extLst>
                  <a:ext uri="{0D108BD9-81ED-4DB2-BD59-A6C34878D82A}">
                    <a16:rowId xmlns:a16="http://schemas.microsoft.com/office/drawing/2014/main" val="698741716"/>
                  </a:ext>
                </a:extLst>
              </a:tr>
              <a:tr h="145295">
                <a:tc>
                  <a:txBody>
                    <a:bodyPr/>
                    <a:lstStyle/>
                    <a:p>
                      <a:pPr marL="0" marR="0">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Ezetimibe Use, n (%)</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 262 (6.4%)</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 262 (6.4%)</a:t>
                      </a:r>
                    </a:p>
                  </a:txBody>
                  <a:tcPr marL="27432" marR="27432" marT="9144" marB="9144">
                    <a:lnL>
                      <a:noFill/>
                    </a:lnL>
                    <a:lnR>
                      <a:noFill/>
                    </a:lnR>
                    <a:lnT>
                      <a:noFill/>
                    </a:lnT>
                    <a:lnB>
                      <a:noFill/>
                    </a:lnB>
                    <a:solidFill>
                      <a:srgbClr val="FFFFFF"/>
                    </a:solidFill>
                  </a:tcPr>
                </a:tc>
                <a:extLst>
                  <a:ext uri="{0D108BD9-81ED-4DB2-BD59-A6C34878D82A}">
                    <a16:rowId xmlns:a16="http://schemas.microsoft.com/office/drawing/2014/main" val="3934459038"/>
                  </a:ext>
                </a:extLst>
              </a:tr>
              <a:tr h="145295">
                <a:tc>
                  <a:txBody>
                    <a:bodyPr/>
                    <a:lstStyle/>
                    <a:p>
                      <a:pPr marL="0" marR="0">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Statin Intensity, n (%)</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27432" marR="27432" marT="9144" marB="9144">
                    <a:lnL>
                      <a:noFill/>
                    </a:lnL>
                    <a:lnR>
                      <a:noFill/>
                    </a:lnR>
                    <a:lnT>
                      <a:noFill/>
                    </a:lnT>
                    <a:lnB>
                      <a:noFill/>
                    </a:lnB>
                    <a:solidFill>
                      <a:srgbClr val="FFFFFF"/>
                    </a:solidFill>
                  </a:tcPr>
                </a:tc>
                <a:extLst>
                  <a:ext uri="{0D108BD9-81ED-4DB2-BD59-A6C34878D82A}">
                    <a16:rowId xmlns:a16="http://schemas.microsoft.com/office/drawing/2014/main" val="1138242269"/>
                  </a:ext>
                </a:extLst>
              </a:tr>
              <a:tr h="145295">
                <a:tc>
                  <a:txBody>
                    <a:bodyPr/>
                    <a:lstStyle/>
                    <a:p>
                      <a:pPr marL="0" marR="0">
                        <a:lnSpc>
                          <a:spcPct val="100000"/>
                        </a:lnSpc>
                        <a:spcBef>
                          <a:spcPts val="300"/>
                        </a:spcBef>
                        <a:spcAft>
                          <a:spcPts val="30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   Low</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 254 (6.2%)</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 267 (6.5%)</a:t>
                      </a:r>
                    </a:p>
                  </a:txBody>
                  <a:tcPr marL="27432" marR="27432" marT="9144" marB="9144">
                    <a:lnL>
                      <a:noFill/>
                    </a:lnL>
                    <a:lnR>
                      <a:noFill/>
                    </a:lnR>
                    <a:lnT>
                      <a:noFill/>
                    </a:lnT>
                    <a:lnB>
                      <a:noFill/>
                    </a:lnB>
                    <a:solidFill>
                      <a:srgbClr val="FFFFFF"/>
                    </a:solidFill>
                  </a:tcPr>
                </a:tc>
                <a:extLst>
                  <a:ext uri="{0D108BD9-81ED-4DB2-BD59-A6C34878D82A}">
                    <a16:rowId xmlns:a16="http://schemas.microsoft.com/office/drawing/2014/main" val="3056292301"/>
                  </a:ext>
                </a:extLst>
              </a:tr>
              <a:tr h="145295">
                <a:tc>
                  <a:txBody>
                    <a:bodyPr/>
                    <a:lstStyle/>
                    <a:p>
                      <a:pPr marL="0" marR="0">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   Moderate</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2533 (61.9%)</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2575 (63.0%)</a:t>
                      </a:r>
                    </a:p>
                  </a:txBody>
                  <a:tcPr marL="27432" marR="27432" marT="9144" marB="9144">
                    <a:lnL>
                      <a:noFill/>
                    </a:lnL>
                    <a:lnR>
                      <a:noFill/>
                    </a:lnR>
                    <a:lnT>
                      <a:noFill/>
                    </a:lnT>
                    <a:lnB>
                      <a:noFill/>
                    </a:lnB>
                    <a:solidFill>
                      <a:srgbClr val="FFFFFF"/>
                    </a:solidFill>
                  </a:tcPr>
                </a:tc>
                <a:extLst>
                  <a:ext uri="{0D108BD9-81ED-4DB2-BD59-A6C34878D82A}">
                    <a16:rowId xmlns:a16="http://schemas.microsoft.com/office/drawing/2014/main" val="531943400"/>
                  </a:ext>
                </a:extLst>
              </a:tr>
              <a:tr h="145295">
                <a:tc>
                  <a:txBody>
                    <a:bodyPr/>
                    <a:lstStyle/>
                    <a:p>
                      <a:pPr marL="0" marR="0">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   High</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1290 (31.5%)</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1226 (30.0%)</a:t>
                      </a:r>
                    </a:p>
                  </a:txBody>
                  <a:tcPr marL="27432" marR="27432" marT="9144" marB="9144">
                    <a:lnL>
                      <a:noFill/>
                    </a:lnL>
                    <a:lnR>
                      <a:noFill/>
                    </a:lnR>
                    <a:lnT>
                      <a:noFill/>
                    </a:lnT>
                    <a:lnB>
                      <a:noFill/>
                    </a:lnB>
                    <a:solidFill>
                      <a:srgbClr val="FFFFFF"/>
                    </a:solidFill>
                  </a:tcPr>
                </a:tc>
                <a:extLst>
                  <a:ext uri="{0D108BD9-81ED-4DB2-BD59-A6C34878D82A}">
                    <a16:rowId xmlns:a16="http://schemas.microsoft.com/office/drawing/2014/main" val="4226363844"/>
                  </a:ext>
                </a:extLst>
              </a:tr>
              <a:tr h="145295">
                <a:tc>
                  <a:txBody>
                    <a:bodyPr/>
                    <a:lstStyle/>
                    <a:p>
                      <a:pPr marL="0" marR="0">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Type 2 Diabetes, n (%)</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2367 (57.9%)</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2363 (57.8%)</a:t>
                      </a:r>
                    </a:p>
                  </a:txBody>
                  <a:tcPr marL="27432" marR="27432" marT="9144" marB="9144">
                    <a:lnL>
                      <a:noFill/>
                    </a:lnL>
                    <a:lnR>
                      <a:noFill/>
                    </a:lnR>
                    <a:lnT>
                      <a:noFill/>
                    </a:lnT>
                    <a:lnB>
                      <a:noFill/>
                    </a:lnB>
                    <a:solidFill>
                      <a:srgbClr val="FFFFFF"/>
                    </a:solidFill>
                  </a:tcPr>
                </a:tc>
                <a:extLst>
                  <a:ext uri="{0D108BD9-81ED-4DB2-BD59-A6C34878D82A}">
                    <a16:rowId xmlns:a16="http://schemas.microsoft.com/office/drawing/2014/main" val="380728994"/>
                  </a:ext>
                </a:extLst>
              </a:tr>
              <a:tr h="145295">
                <a:tc>
                  <a:txBody>
                    <a:bodyPr/>
                    <a:lstStyle/>
                    <a:p>
                      <a:pPr marL="0" marR="0">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Triglycerides (mg/</a:t>
                      </a:r>
                      <a:r>
                        <a:rPr lang="en-US" sz="15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dL</a:t>
                      </a: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 Median (Q1-Q3)</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216.5 (176.5 - 272.0)</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216.0 (175.5 - 274.0)</a:t>
                      </a:r>
                    </a:p>
                  </a:txBody>
                  <a:tcPr marL="27432" marR="27432" marT="9144" marB="9144">
                    <a:lnL>
                      <a:noFill/>
                    </a:lnL>
                    <a:lnR>
                      <a:noFill/>
                    </a:lnR>
                    <a:lnT>
                      <a:noFill/>
                    </a:lnT>
                    <a:lnB>
                      <a:noFill/>
                    </a:lnB>
                    <a:solidFill>
                      <a:srgbClr val="FFFFFF"/>
                    </a:solidFill>
                  </a:tcPr>
                </a:tc>
                <a:extLst>
                  <a:ext uri="{0D108BD9-81ED-4DB2-BD59-A6C34878D82A}">
                    <a16:rowId xmlns:a16="http://schemas.microsoft.com/office/drawing/2014/main" val="1057862420"/>
                  </a:ext>
                </a:extLst>
              </a:tr>
              <a:tr h="145295">
                <a:tc>
                  <a:txBody>
                    <a:bodyPr/>
                    <a:lstStyle/>
                    <a:p>
                      <a:pPr marL="0" marR="0">
                        <a:lnSpc>
                          <a:spcPct val="100000"/>
                        </a:lnSpc>
                        <a:spcBef>
                          <a:spcPts val="300"/>
                        </a:spcBef>
                        <a:spcAft>
                          <a:spcPts val="30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HDL-C (mg/dL), Median (Q1-Q3)</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40.0 (34.5 - 46.0)</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40.0 (35.0 - 46.0)</a:t>
                      </a:r>
                    </a:p>
                  </a:txBody>
                  <a:tcPr marL="27432" marR="27432" marT="9144" marB="9144">
                    <a:lnL>
                      <a:noFill/>
                    </a:lnL>
                    <a:lnR>
                      <a:noFill/>
                    </a:lnR>
                    <a:lnT>
                      <a:noFill/>
                    </a:lnT>
                    <a:lnB>
                      <a:noFill/>
                    </a:lnB>
                    <a:solidFill>
                      <a:srgbClr val="FFFFFF"/>
                    </a:solidFill>
                  </a:tcPr>
                </a:tc>
                <a:extLst>
                  <a:ext uri="{0D108BD9-81ED-4DB2-BD59-A6C34878D82A}">
                    <a16:rowId xmlns:a16="http://schemas.microsoft.com/office/drawing/2014/main" val="3700909308"/>
                  </a:ext>
                </a:extLst>
              </a:tr>
              <a:tr h="145295">
                <a:tc>
                  <a:txBody>
                    <a:bodyPr/>
                    <a:lstStyle/>
                    <a:p>
                      <a:pPr marL="0" marR="0">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LDL-C (mg/</a:t>
                      </a:r>
                      <a:r>
                        <a:rPr lang="en-US" sz="15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dL</a:t>
                      </a: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 Median (Q1-Q3)</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74.5 (62.0 - 88.0)</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76.0 (63.0 - 89.0)</a:t>
                      </a:r>
                    </a:p>
                  </a:txBody>
                  <a:tcPr marL="27432" marR="27432" marT="9144" marB="9144">
                    <a:lnL>
                      <a:noFill/>
                    </a:lnL>
                    <a:lnR>
                      <a:noFill/>
                    </a:lnR>
                    <a:lnT>
                      <a:noFill/>
                    </a:lnT>
                    <a:lnB>
                      <a:noFill/>
                    </a:lnB>
                    <a:solidFill>
                      <a:srgbClr val="FFFFFF"/>
                    </a:solidFill>
                  </a:tcPr>
                </a:tc>
                <a:extLst>
                  <a:ext uri="{0D108BD9-81ED-4DB2-BD59-A6C34878D82A}">
                    <a16:rowId xmlns:a16="http://schemas.microsoft.com/office/drawing/2014/main" val="2204196702"/>
                  </a:ext>
                </a:extLst>
              </a:tr>
              <a:tr h="145295">
                <a:tc>
                  <a:txBody>
                    <a:bodyPr/>
                    <a:lstStyle/>
                    <a:p>
                      <a:pPr marL="0" marR="0">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Triglycerides Category</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27432" marR="27432" marT="9144" marB="9144">
                    <a:lnL>
                      <a:noFill/>
                    </a:lnL>
                    <a:lnR>
                      <a:noFill/>
                    </a:lnR>
                    <a:lnT>
                      <a:noFill/>
                    </a:lnT>
                    <a:lnB>
                      <a:noFill/>
                    </a:lnB>
                    <a:solidFill>
                      <a:srgbClr val="FFFFFF"/>
                    </a:solidFill>
                  </a:tcPr>
                </a:tc>
                <a:extLst>
                  <a:ext uri="{0D108BD9-81ED-4DB2-BD59-A6C34878D82A}">
                    <a16:rowId xmlns:a16="http://schemas.microsoft.com/office/drawing/2014/main" val="2406916049"/>
                  </a:ext>
                </a:extLst>
              </a:tr>
              <a:tr h="145295">
                <a:tc>
                  <a:txBody>
                    <a:bodyPr/>
                    <a:lstStyle/>
                    <a:p>
                      <a:pPr marL="0" marR="0">
                        <a:lnSpc>
                          <a:spcPct val="100000"/>
                        </a:lnSpc>
                        <a:spcBef>
                          <a:spcPts val="300"/>
                        </a:spcBef>
                        <a:spcAft>
                          <a:spcPts val="30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   &lt;150 mg/dL</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412 (10.1%)</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429 (10.5%)</a:t>
                      </a:r>
                    </a:p>
                  </a:txBody>
                  <a:tcPr marL="27432" marR="27432" marT="9144" marB="9144">
                    <a:lnL>
                      <a:noFill/>
                    </a:lnL>
                    <a:lnR>
                      <a:noFill/>
                    </a:lnR>
                    <a:lnT>
                      <a:noFill/>
                    </a:lnT>
                    <a:lnB>
                      <a:noFill/>
                    </a:lnB>
                    <a:solidFill>
                      <a:srgbClr val="FFFFFF"/>
                    </a:solidFill>
                  </a:tcPr>
                </a:tc>
                <a:extLst>
                  <a:ext uri="{0D108BD9-81ED-4DB2-BD59-A6C34878D82A}">
                    <a16:rowId xmlns:a16="http://schemas.microsoft.com/office/drawing/2014/main" val="3918918854"/>
                  </a:ext>
                </a:extLst>
              </a:tr>
              <a:tr h="145295">
                <a:tc>
                  <a:txBody>
                    <a:bodyPr/>
                    <a:lstStyle/>
                    <a:p>
                      <a:pPr marL="0" marR="0">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   150 to &lt;200 mg/</a:t>
                      </a:r>
                      <a:r>
                        <a:rPr lang="en-US" sz="15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dL</a:t>
                      </a:r>
                      <a:endPar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1193 (29.2%)</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1191 (29.1%)</a:t>
                      </a:r>
                    </a:p>
                  </a:txBody>
                  <a:tcPr marL="27432" marR="27432" marT="9144" marB="9144">
                    <a:lnL>
                      <a:noFill/>
                    </a:lnL>
                    <a:lnR>
                      <a:noFill/>
                    </a:lnR>
                    <a:lnT>
                      <a:noFill/>
                    </a:lnT>
                    <a:lnB>
                      <a:noFill/>
                    </a:lnB>
                    <a:solidFill>
                      <a:srgbClr val="FFFFFF"/>
                    </a:solidFill>
                  </a:tcPr>
                </a:tc>
                <a:extLst>
                  <a:ext uri="{0D108BD9-81ED-4DB2-BD59-A6C34878D82A}">
                    <a16:rowId xmlns:a16="http://schemas.microsoft.com/office/drawing/2014/main" val="3854751016"/>
                  </a:ext>
                </a:extLst>
              </a:tr>
              <a:tr h="145295">
                <a:tc>
                  <a:txBody>
                    <a:bodyPr/>
                    <a:lstStyle/>
                    <a:p>
                      <a:pPr marL="0" marR="0">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   ≥200 mg/</a:t>
                      </a:r>
                      <a:r>
                        <a:rPr lang="en-US" sz="15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dL</a:t>
                      </a:r>
                      <a:endPar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a:solidFill>
                            <a:schemeClr val="tx1"/>
                          </a:solidFill>
                          <a:effectLst/>
                          <a:latin typeface="Arial" panose="020B0604020202020204" pitchFamily="34" charset="0"/>
                          <a:ea typeface="Calibri" panose="020F0502020204030204" pitchFamily="34" charset="0"/>
                          <a:cs typeface="Arial" panose="020B0604020202020204" pitchFamily="34" charset="0"/>
                        </a:rPr>
                        <a:t>2481 (60.7%)</a:t>
                      </a:r>
                    </a:p>
                  </a:txBody>
                  <a:tcPr marL="27432" marR="27432" marT="9144" marB="9144">
                    <a:lnL>
                      <a:noFill/>
                    </a:lnL>
                    <a:lnR>
                      <a:noFill/>
                    </a:lnR>
                    <a:lnT>
                      <a:noFill/>
                    </a:lnT>
                    <a:lnB>
                      <a:noFill/>
                    </a:lnB>
                    <a:solidFill>
                      <a:srgbClr val="FFFFFF"/>
                    </a:solidFill>
                  </a:tcPr>
                </a:tc>
                <a:tc>
                  <a:txBody>
                    <a:bodyPr/>
                    <a:lstStyle/>
                    <a:p>
                      <a:pPr marL="0" marR="0" algn="ctr">
                        <a:lnSpc>
                          <a:spcPct val="100000"/>
                        </a:lnSpc>
                        <a:spcBef>
                          <a:spcPts val="300"/>
                        </a:spcBef>
                        <a:spcAft>
                          <a:spcPts val="300"/>
                        </a:spcAft>
                      </a:pPr>
                      <a:r>
                        <a:rPr lang="en-US"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2469 (60.4%)</a:t>
                      </a:r>
                    </a:p>
                  </a:txBody>
                  <a:tcPr marL="27432" marR="27432" marT="9144" marB="9144">
                    <a:lnL>
                      <a:noFill/>
                    </a:lnL>
                    <a:lnR>
                      <a:noFill/>
                    </a:lnR>
                    <a:lnT>
                      <a:noFill/>
                    </a:lnT>
                    <a:lnB>
                      <a:noFill/>
                    </a:lnB>
                    <a:solidFill>
                      <a:srgbClr val="FFFFFF"/>
                    </a:solidFill>
                  </a:tcPr>
                </a:tc>
                <a:extLst>
                  <a:ext uri="{0D108BD9-81ED-4DB2-BD59-A6C34878D82A}">
                    <a16:rowId xmlns:a16="http://schemas.microsoft.com/office/drawing/2014/main" val="1695036670"/>
                  </a:ext>
                </a:extLst>
              </a:tr>
            </a:tbl>
          </a:graphicData>
        </a:graphic>
      </p:graphicFrame>
    </p:spTree>
    <p:extLst>
      <p:ext uri="{BB962C8B-B14F-4D97-AF65-F5344CB8AC3E}">
        <p14:creationId xmlns:p14="http://schemas.microsoft.com/office/powerpoint/2010/main" val="3260330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93EF2C68-F115-45D8-8728-DD45CE7ABA8B}"/>
              </a:ext>
            </a:extLst>
          </p:cNvPr>
          <p:cNvGraphicFramePr>
            <a:graphicFrameLocks noGrp="1"/>
          </p:cNvGraphicFramePr>
          <p:nvPr>
            <p:extLst>
              <p:ext uri="{D42A27DB-BD31-4B8C-83A1-F6EECF244321}">
                <p14:modId xmlns:p14="http://schemas.microsoft.com/office/powerpoint/2010/main" val="1520943175"/>
              </p:ext>
            </p:extLst>
          </p:nvPr>
        </p:nvGraphicFramePr>
        <p:xfrm>
          <a:off x="701674" y="1389554"/>
          <a:ext cx="10790239" cy="4341793"/>
        </p:xfrm>
        <a:graphic>
          <a:graphicData uri="http://schemas.openxmlformats.org/drawingml/2006/table">
            <a:tbl>
              <a:tblPr/>
              <a:tblGrid>
                <a:gridCol w="2315149">
                  <a:extLst>
                    <a:ext uri="{9D8B030D-6E8A-4147-A177-3AD203B41FA5}">
                      <a16:colId xmlns:a16="http://schemas.microsoft.com/office/drawing/2014/main" val="237579872"/>
                    </a:ext>
                  </a:extLst>
                </a:gridCol>
                <a:gridCol w="1033731">
                  <a:extLst>
                    <a:ext uri="{9D8B030D-6E8A-4147-A177-3AD203B41FA5}">
                      <a16:colId xmlns:a16="http://schemas.microsoft.com/office/drawing/2014/main" val="143045351"/>
                    </a:ext>
                  </a:extLst>
                </a:gridCol>
                <a:gridCol w="1033731">
                  <a:extLst>
                    <a:ext uri="{9D8B030D-6E8A-4147-A177-3AD203B41FA5}">
                      <a16:colId xmlns:a16="http://schemas.microsoft.com/office/drawing/2014/main" val="3225408288"/>
                    </a:ext>
                  </a:extLst>
                </a:gridCol>
                <a:gridCol w="1033731">
                  <a:extLst>
                    <a:ext uri="{9D8B030D-6E8A-4147-A177-3AD203B41FA5}">
                      <a16:colId xmlns:a16="http://schemas.microsoft.com/office/drawing/2014/main" val="1427040059"/>
                    </a:ext>
                  </a:extLst>
                </a:gridCol>
                <a:gridCol w="1033731">
                  <a:extLst>
                    <a:ext uri="{9D8B030D-6E8A-4147-A177-3AD203B41FA5}">
                      <a16:colId xmlns:a16="http://schemas.microsoft.com/office/drawing/2014/main" val="2786176700"/>
                    </a:ext>
                  </a:extLst>
                </a:gridCol>
                <a:gridCol w="1819634">
                  <a:extLst>
                    <a:ext uri="{9D8B030D-6E8A-4147-A177-3AD203B41FA5}">
                      <a16:colId xmlns:a16="http://schemas.microsoft.com/office/drawing/2014/main" val="798038170"/>
                    </a:ext>
                  </a:extLst>
                </a:gridCol>
                <a:gridCol w="1190911">
                  <a:extLst>
                    <a:ext uri="{9D8B030D-6E8A-4147-A177-3AD203B41FA5}">
                      <a16:colId xmlns:a16="http://schemas.microsoft.com/office/drawing/2014/main" val="1473857519"/>
                    </a:ext>
                  </a:extLst>
                </a:gridCol>
                <a:gridCol w="1329621">
                  <a:extLst>
                    <a:ext uri="{9D8B030D-6E8A-4147-A177-3AD203B41FA5}">
                      <a16:colId xmlns:a16="http://schemas.microsoft.com/office/drawing/2014/main" val="2679602991"/>
                    </a:ext>
                  </a:extLst>
                </a:gridCol>
              </a:tblGrid>
              <a:tr h="893008">
                <a:tc rowSpan="2">
                  <a:txBody>
                    <a:bodyPr/>
                    <a:lstStyle/>
                    <a:p>
                      <a:pPr algn="l" fontAlgn="ctr">
                        <a:lnSpc>
                          <a:spcPct val="100000"/>
                        </a:lnSpc>
                      </a:pPr>
                      <a:r>
                        <a:rPr lang="en-US" sz="1600" b="1" i="0" u="none" strike="noStrike" dirty="0">
                          <a:solidFill>
                            <a:schemeClr val="tx1"/>
                          </a:solidFill>
                          <a:effectLst/>
                          <a:latin typeface="Arial" panose="020B0604020202020204" pitchFamily="34" charset="0"/>
                        </a:rPr>
                        <a:t>Biomarker*</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lnSpc>
                          <a:spcPct val="100000"/>
                        </a:lnSpc>
                      </a:pPr>
                      <a:r>
                        <a:rPr lang="en-US" sz="1600" b="1" i="0" u="none" strike="noStrike" dirty="0" err="1">
                          <a:solidFill>
                            <a:schemeClr val="tx1"/>
                          </a:solidFill>
                          <a:effectLst/>
                          <a:latin typeface="Arial" panose="020B0604020202020204" pitchFamily="34" charset="0"/>
                        </a:rPr>
                        <a:t>Icosapent</a:t>
                      </a:r>
                      <a:r>
                        <a:rPr lang="en-US" sz="1600" b="1" i="0" u="none" strike="noStrike" dirty="0">
                          <a:solidFill>
                            <a:schemeClr val="tx1"/>
                          </a:solidFill>
                          <a:effectLst/>
                          <a:latin typeface="Arial" panose="020B0604020202020204" pitchFamily="34" charset="0"/>
                        </a:rPr>
                        <a:t> Ethyl</a:t>
                      </a:r>
                      <a:br>
                        <a:rPr lang="en-US" sz="1600" b="1" i="0" u="none" strike="noStrike" dirty="0">
                          <a:solidFill>
                            <a:schemeClr val="tx1"/>
                          </a:solidFill>
                          <a:effectLst/>
                          <a:latin typeface="Arial" panose="020B0604020202020204" pitchFamily="34" charset="0"/>
                        </a:rPr>
                      </a:br>
                      <a:r>
                        <a:rPr lang="en-US" sz="1600" b="1" i="0" u="none" strike="noStrike" dirty="0">
                          <a:solidFill>
                            <a:schemeClr val="tx1"/>
                          </a:solidFill>
                          <a:effectLst/>
                          <a:latin typeface="Arial" panose="020B0604020202020204" pitchFamily="34" charset="0"/>
                        </a:rPr>
                        <a:t>(N=4089)</a:t>
                      </a:r>
                      <a:br>
                        <a:rPr lang="en-US" sz="1600" b="1" i="0" u="none" strike="noStrike" dirty="0">
                          <a:solidFill>
                            <a:schemeClr val="tx1"/>
                          </a:solidFill>
                          <a:effectLst/>
                          <a:latin typeface="Arial" panose="020B0604020202020204" pitchFamily="34" charset="0"/>
                        </a:rPr>
                      </a:br>
                      <a:r>
                        <a:rPr lang="en-US" sz="1600" b="1" i="0" u="none" strike="noStrike" dirty="0">
                          <a:solidFill>
                            <a:schemeClr val="tx1"/>
                          </a:solidFill>
                          <a:effectLst/>
                          <a:latin typeface="Arial" panose="020B0604020202020204" pitchFamily="34" charset="0"/>
                        </a:rPr>
                        <a:t>Median</a:t>
                      </a: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ctr" fontAlgn="ctr">
                        <a:lnSpc>
                          <a:spcPct val="100000"/>
                        </a:lnSpc>
                      </a:pPr>
                      <a:r>
                        <a:rPr lang="en-US" sz="1600" b="1" i="0" u="none" strike="noStrike" dirty="0">
                          <a:solidFill>
                            <a:schemeClr val="tx1"/>
                          </a:solidFill>
                          <a:effectLst/>
                          <a:latin typeface="Arial" panose="020B0604020202020204" pitchFamily="34" charset="0"/>
                        </a:rPr>
                        <a:t>Placebo</a:t>
                      </a:r>
                      <a:br>
                        <a:rPr lang="en-US" sz="1600" b="1" i="0" u="none" strike="noStrike" dirty="0">
                          <a:solidFill>
                            <a:schemeClr val="tx1"/>
                          </a:solidFill>
                          <a:effectLst/>
                          <a:latin typeface="Arial" panose="020B0604020202020204" pitchFamily="34" charset="0"/>
                        </a:rPr>
                      </a:br>
                      <a:r>
                        <a:rPr lang="en-US" sz="1600" b="1" i="0" u="none" strike="noStrike" dirty="0">
                          <a:solidFill>
                            <a:schemeClr val="tx1"/>
                          </a:solidFill>
                          <a:effectLst/>
                          <a:latin typeface="Arial" panose="020B0604020202020204" pitchFamily="34" charset="0"/>
                        </a:rPr>
                        <a:t>(N=4090)</a:t>
                      </a:r>
                      <a:br>
                        <a:rPr lang="en-US" sz="1600" b="1" i="0" u="none" strike="noStrike" dirty="0">
                          <a:solidFill>
                            <a:schemeClr val="tx1"/>
                          </a:solidFill>
                          <a:effectLst/>
                          <a:latin typeface="Arial" panose="020B0604020202020204" pitchFamily="34" charset="0"/>
                        </a:rPr>
                      </a:br>
                      <a:r>
                        <a:rPr lang="en-US" sz="1600" b="1" i="0" u="none" strike="noStrike" dirty="0">
                          <a:solidFill>
                            <a:schemeClr val="tx1"/>
                          </a:solidFill>
                          <a:effectLst/>
                          <a:latin typeface="Arial" panose="020B0604020202020204" pitchFamily="34" charset="0"/>
                        </a:rPr>
                        <a:t>Median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3">
                  <a:txBody>
                    <a:bodyPr/>
                    <a:lstStyle/>
                    <a:p>
                      <a:pPr algn="ctr" fontAlgn="ctr">
                        <a:lnSpc>
                          <a:spcPct val="100000"/>
                        </a:lnSpc>
                      </a:pPr>
                      <a:r>
                        <a:rPr lang="en-US" sz="1600" b="1" i="0" u="none" strike="noStrike" dirty="0">
                          <a:solidFill>
                            <a:schemeClr val="tx1"/>
                          </a:solidFill>
                          <a:effectLst/>
                          <a:latin typeface="Arial" panose="020B0604020202020204" pitchFamily="34" charset="0"/>
                        </a:rPr>
                        <a:t>Median Between Group Difference</a:t>
                      </a:r>
                    </a:p>
                    <a:p>
                      <a:pPr algn="ctr" fontAlgn="ctr">
                        <a:lnSpc>
                          <a:spcPct val="100000"/>
                        </a:lnSpc>
                      </a:pPr>
                      <a:r>
                        <a:rPr lang="en-US" sz="1600" b="1" i="0" u="none" strike="noStrike" dirty="0">
                          <a:solidFill>
                            <a:schemeClr val="tx1"/>
                          </a:solidFill>
                          <a:effectLst/>
                          <a:latin typeface="Arial" panose="020B0604020202020204" pitchFamily="34" charset="0"/>
                        </a:rPr>
                        <a:t>at Year 1</a:t>
                      </a: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793202"/>
                  </a:ext>
                </a:extLst>
              </a:tr>
              <a:tr h="902059">
                <a:tc vMerge="1">
                  <a:txBody>
                    <a:bodyPr/>
                    <a:lstStyle/>
                    <a:p>
                      <a:endParaRPr lang="en-US"/>
                    </a:p>
                  </a:txBody>
                  <a:tcPr/>
                </a:tc>
                <a:tc>
                  <a:txBody>
                    <a:bodyPr/>
                    <a:lstStyle/>
                    <a:p>
                      <a:pPr algn="ctr" fontAlgn="ctr">
                        <a:lnSpc>
                          <a:spcPct val="100000"/>
                        </a:lnSpc>
                      </a:pPr>
                      <a:r>
                        <a:rPr lang="en-US" sz="1600" b="1" i="0" u="none" strike="noStrike" dirty="0">
                          <a:solidFill>
                            <a:schemeClr val="tx1"/>
                          </a:solidFill>
                          <a:effectLst/>
                          <a:latin typeface="Arial" panose="020B0604020202020204" pitchFamily="34" charset="0"/>
                        </a:rPr>
                        <a:t>Baseline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pPr>
                      <a:r>
                        <a:rPr lang="en-US" sz="1600" b="1" i="0" u="none" strike="noStrike" dirty="0">
                          <a:solidFill>
                            <a:schemeClr val="tx1"/>
                          </a:solidFill>
                          <a:effectLst/>
                          <a:latin typeface="Arial" panose="020B0604020202020204" pitchFamily="34" charset="0"/>
                        </a:rPr>
                        <a:t>Year 1</a:t>
                      </a: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pPr>
                      <a:r>
                        <a:rPr lang="en-US" sz="1600" b="1" i="0" u="none" strike="noStrike" dirty="0">
                          <a:solidFill>
                            <a:schemeClr val="tx1"/>
                          </a:solidFill>
                          <a:effectLst/>
                          <a:latin typeface="Arial" panose="020B0604020202020204" pitchFamily="34" charset="0"/>
                        </a:rPr>
                        <a:t>Baseline</a:t>
                      </a: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pPr>
                      <a:r>
                        <a:rPr lang="en-US" sz="1600" b="1" i="0" u="none" strike="noStrike" dirty="0">
                          <a:solidFill>
                            <a:schemeClr val="tx1"/>
                          </a:solidFill>
                          <a:effectLst/>
                          <a:latin typeface="Arial" panose="020B0604020202020204" pitchFamily="34" charset="0"/>
                        </a:rPr>
                        <a:t>Year 1</a:t>
                      </a: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pPr>
                      <a:r>
                        <a:rPr lang="en-US" sz="1600" b="1" i="0" u="none" strike="noStrike" dirty="0">
                          <a:solidFill>
                            <a:schemeClr val="tx1"/>
                          </a:solidFill>
                          <a:effectLst/>
                          <a:latin typeface="Arial" panose="020B0604020202020204" pitchFamily="34" charset="0"/>
                        </a:rPr>
                        <a:t>Absolute</a:t>
                      </a:r>
                      <a:br>
                        <a:rPr lang="en-US" sz="1600" b="1" i="0" u="none" strike="noStrike" dirty="0">
                          <a:solidFill>
                            <a:schemeClr val="tx1"/>
                          </a:solidFill>
                          <a:effectLst/>
                          <a:latin typeface="Arial" panose="020B0604020202020204" pitchFamily="34" charset="0"/>
                        </a:rPr>
                      </a:br>
                      <a:r>
                        <a:rPr lang="en-US" sz="1600" b="1" i="0" u="none" strike="noStrike" dirty="0">
                          <a:solidFill>
                            <a:schemeClr val="tx1"/>
                          </a:solidFill>
                          <a:effectLst/>
                          <a:latin typeface="Arial" panose="020B0604020202020204" pitchFamily="34" charset="0"/>
                        </a:rPr>
                        <a:t>Change from</a:t>
                      </a:r>
                      <a:br>
                        <a:rPr lang="en-US" sz="1600" b="1" i="0" u="none" strike="noStrike" dirty="0">
                          <a:solidFill>
                            <a:schemeClr val="tx1"/>
                          </a:solidFill>
                          <a:effectLst/>
                          <a:latin typeface="Arial" panose="020B0604020202020204" pitchFamily="34" charset="0"/>
                        </a:rPr>
                      </a:br>
                      <a:r>
                        <a:rPr lang="en-US" sz="1600" b="1" i="0" u="none" strike="noStrike" dirty="0">
                          <a:solidFill>
                            <a:schemeClr val="tx1"/>
                          </a:solidFill>
                          <a:effectLst/>
                          <a:latin typeface="Arial" panose="020B0604020202020204" pitchFamily="34" charset="0"/>
                        </a:rPr>
                        <a:t>Baseline</a:t>
                      </a:r>
                      <a:endParaRPr lang="en-US" sz="1600" b="1" i="0" u="none" strike="noStrike" baseline="30000" dirty="0">
                        <a:solidFill>
                          <a:schemeClr val="tx1"/>
                        </a:solidFill>
                        <a:effectLst/>
                        <a:latin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pPr>
                      <a:r>
                        <a:rPr lang="en-US" sz="1600" b="1" i="0" u="none" strike="noStrike" dirty="0">
                          <a:solidFill>
                            <a:schemeClr val="tx1"/>
                          </a:solidFill>
                          <a:effectLst/>
                          <a:latin typeface="Arial" panose="020B0604020202020204" pitchFamily="34" charset="0"/>
                        </a:rPr>
                        <a:t>% Change from</a:t>
                      </a:r>
                      <a:br>
                        <a:rPr lang="en-US" sz="1600" b="1" i="0" u="none" strike="noStrike" dirty="0">
                          <a:solidFill>
                            <a:schemeClr val="tx1"/>
                          </a:solidFill>
                          <a:effectLst/>
                          <a:latin typeface="Arial" panose="020B0604020202020204" pitchFamily="34" charset="0"/>
                        </a:rPr>
                      </a:br>
                      <a:r>
                        <a:rPr lang="en-US" sz="1600" b="1" i="0" u="none" strike="noStrike" dirty="0">
                          <a:solidFill>
                            <a:schemeClr val="tx1"/>
                          </a:solidFill>
                          <a:effectLst/>
                          <a:latin typeface="Arial" panose="020B0604020202020204" pitchFamily="34" charset="0"/>
                        </a:rPr>
                        <a:t>Baseline</a:t>
                      </a:r>
                      <a:endParaRPr lang="en-US" sz="1600" b="1" i="0" u="none" strike="noStrike" baseline="30000" dirty="0">
                        <a:solidFill>
                          <a:schemeClr val="tx1"/>
                        </a:solidFill>
                        <a:effectLst/>
                        <a:latin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pPr>
                      <a:r>
                        <a:rPr lang="en-US" sz="1600" b="1" i="0" u="none" strike="noStrike" dirty="0">
                          <a:solidFill>
                            <a:schemeClr val="tx1"/>
                          </a:solidFill>
                          <a:effectLst/>
                          <a:latin typeface="Arial" panose="020B0604020202020204" pitchFamily="34" charset="0"/>
                        </a:rPr>
                        <a:t>% Change </a:t>
                      </a:r>
                      <a:br>
                        <a:rPr lang="en-US" sz="1600" b="1" i="0" u="none" strike="noStrike" dirty="0">
                          <a:solidFill>
                            <a:schemeClr val="tx1"/>
                          </a:solidFill>
                          <a:effectLst/>
                          <a:latin typeface="Arial" panose="020B0604020202020204" pitchFamily="34" charset="0"/>
                        </a:rPr>
                      </a:br>
                      <a:r>
                        <a:rPr lang="en-US" sz="1600" b="1" i="0" u="none" strike="noStrike" dirty="0">
                          <a:solidFill>
                            <a:schemeClr val="tx1"/>
                          </a:solidFill>
                          <a:effectLst/>
                          <a:latin typeface="Arial" panose="020B0604020202020204" pitchFamily="34" charset="0"/>
                        </a:rPr>
                        <a:t>P-value</a:t>
                      </a:r>
                      <a:endParaRPr lang="en-US" sz="1600" b="1" i="0" u="none" strike="noStrike" baseline="30000" dirty="0">
                        <a:solidFill>
                          <a:schemeClr val="tx1"/>
                        </a:solidFill>
                        <a:effectLst/>
                        <a:latin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8280526"/>
                  </a:ext>
                </a:extLst>
              </a:tr>
              <a:tr h="363818">
                <a:tc>
                  <a:txBody>
                    <a:bodyPr/>
                    <a:lstStyle/>
                    <a:p>
                      <a:pPr algn="l" fontAlgn="ctr">
                        <a:lnSpc>
                          <a:spcPct val="100000"/>
                        </a:lnSpc>
                      </a:pPr>
                      <a:r>
                        <a:rPr lang="en-US" sz="1600" b="0" i="0" u="none" strike="noStrike" dirty="0">
                          <a:solidFill>
                            <a:srgbClr val="000000"/>
                          </a:solidFill>
                          <a:effectLst/>
                          <a:latin typeface="Arial" panose="020B0604020202020204" pitchFamily="34" charset="0"/>
                        </a:rPr>
                        <a:t>Triglycerides (mg/dL)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216.5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175.0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216.0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221.0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-44.5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-19.7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&lt;0.0001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21513474"/>
                  </a:ext>
                </a:extLst>
              </a:tr>
              <a:tr h="363818">
                <a:tc>
                  <a:txBody>
                    <a:bodyPr/>
                    <a:lstStyle/>
                    <a:p>
                      <a:pPr algn="l" fontAlgn="ctr">
                        <a:lnSpc>
                          <a:spcPct val="100000"/>
                        </a:lnSpc>
                      </a:pPr>
                      <a:r>
                        <a:rPr lang="en-US" sz="1600" b="0" i="0" u="none" strike="noStrike" dirty="0">
                          <a:solidFill>
                            <a:srgbClr val="000000"/>
                          </a:solidFill>
                          <a:effectLst/>
                          <a:latin typeface="Arial" panose="020B0604020202020204" pitchFamily="34" charset="0"/>
                        </a:rPr>
                        <a:t>Non-HDL-C (mg/</a:t>
                      </a:r>
                      <a:r>
                        <a:rPr lang="en-US" sz="1600" b="0" i="0" u="none" strike="noStrike" dirty="0" err="1">
                          <a:solidFill>
                            <a:srgbClr val="000000"/>
                          </a:solidFill>
                          <a:effectLst/>
                          <a:latin typeface="Arial" panose="020B0604020202020204" pitchFamily="34" charset="0"/>
                        </a:rPr>
                        <a:t>dL</a:t>
                      </a:r>
                      <a:r>
                        <a:rPr lang="en-US" sz="1600" b="0" i="0" u="none" strike="noStrike" dirty="0">
                          <a:solidFill>
                            <a:srgbClr val="000000"/>
                          </a:solidFill>
                          <a:effectLst/>
                          <a:latin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118.0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a:solidFill>
                            <a:srgbClr val="000000"/>
                          </a:solidFill>
                          <a:effectLst/>
                          <a:latin typeface="Arial" panose="020B0604020202020204" pitchFamily="34" charset="0"/>
                        </a:rPr>
                        <a:t>113.0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a:solidFill>
                            <a:srgbClr val="000000"/>
                          </a:solidFill>
                          <a:effectLst/>
                          <a:latin typeface="Arial" panose="020B0604020202020204" pitchFamily="34" charset="0"/>
                        </a:rPr>
                        <a:t>118.5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130.0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-15.5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a:solidFill>
                            <a:srgbClr val="000000"/>
                          </a:solidFill>
                          <a:effectLst/>
                          <a:latin typeface="Arial" panose="020B0604020202020204" pitchFamily="34" charset="0"/>
                        </a:rPr>
                        <a:t>-13.1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&lt;0.0001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89312514"/>
                  </a:ext>
                </a:extLst>
              </a:tr>
              <a:tr h="363818">
                <a:tc>
                  <a:txBody>
                    <a:bodyPr/>
                    <a:lstStyle/>
                    <a:p>
                      <a:pPr algn="l" fontAlgn="ctr">
                        <a:lnSpc>
                          <a:spcPct val="100000"/>
                        </a:lnSpc>
                      </a:pPr>
                      <a:r>
                        <a:rPr lang="en-US" sz="1600" b="0" i="0" u="none" strike="noStrike" dirty="0">
                          <a:solidFill>
                            <a:srgbClr val="000000"/>
                          </a:solidFill>
                          <a:effectLst/>
                          <a:latin typeface="Arial" panose="020B0604020202020204" pitchFamily="34" charset="0"/>
                        </a:rPr>
                        <a:t>LDL-C (mg/</a:t>
                      </a:r>
                      <a:r>
                        <a:rPr lang="en-US" sz="1600" b="0" i="0" u="none" strike="noStrike" dirty="0" err="1">
                          <a:solidFill>
                            <a:srgbClr val="000000"/>
                          </a:solidFill>
                          <a:effectLst/>
                          <a:latin typeface="Arial" panose="020B0604020202020204" pitchFamily="34" charset="0"/>
                        </a:rPr>
                        <a:t>dL</a:t>
                      </a:r>
                      <a:r>
                        <a:rPr lang="en-US" sz="1600" b="0" i="0" u="none" strike="noStrike" dirty="0">
                          <a:solidFill>
                            <a:srgbClr val="000000"/>
                          </a:solidFill>
                          <a:effectLst/>
                          <a:latin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74.5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a:solidFill>
                            <a:srgbClr val="000000"/>
                          </a:solidFill>
                          <a:effectLst/>
                          <a:latin typeface="Arial" panose="020B0604020202020204" pitchFamily="34" charset="0"/>
                        </a:rPr>
                        <a:t>77.0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a:solidFill>
                            <a:srgbClr val="000000"/>
                          </a:solidFill>
                          <a:effectLst/>
                          <a:latin typeface="Arial" panose="020B0604020202020204" pitchFamily="34" charset="0"/>
                        </a:rPr>
                        <a:t>76.0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84.0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a:solidFill>
                            <a:srgbClr val="000000"/>
                          </a:solidFill>
                          <a:effectLst/>
                          <a:latin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-6.6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&lt;0.0001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83512154"/>
                  </a:ext>
                </a:extLst>
              </a:tr>
              <a:tr h="363818">
                <a:tc>
                  <a:txBody>
                    <a:bodyPr/>
                    <a:lstStyle/>
                    <a:p>
                      <a:pPr algn="l" fontAlgn="ctr">
                        <a:lnSpc>
                          <a:spcPct val="100000"/>
                        </a:lnSpc>
                      </a:pPr>
                      <a:r>
                        <a:rPr lang="en-US" sz="1600" b="0" i="0" u="none" strike="noStrike" dirty="0">
                          <a:solidFill>
                            <a:srgbClr val="000000"/>
                          </a:solidFill>
                          <a:effectLst/>
                          <a:latin typeface="Arial" panose="020B0604020202020204" pitchFamily="34" charset="0"/>
                        </a:rPr>
                        <a:t>HDL-C (mg/</a:t>
                      </a:r>
                      <a:r>
                        <a:rPr lang="en-US" sz="1600" b="0" i="0" u="none" strike="noStrike" dirty="0" err="1">
                          <a:solidFill>
                            <a:srgbClr val="000000"/>
                          </a:solidFill>
                          <a:effectLst/>
                          <a:latin typeface="Arial" panose="020B0604020202020204" pitchFamily="34" charset="0"/>
                        </a:rPr>
                        <a:t>dL</a:t>
                      </a:r>
                      <a:r>
                        <a:rPr lang="en-US" sz="1600" b="0" i="0" u="none" strike="noStrike" dirty="0">
                          <a:solidFill>
                            <a:srgbClr val="000000"/>
                          </a:solidFill>
                          <a:effectLst/>
                          <a:latin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a:solidFill>
                            <a:srgbClr val="000000"/>
                          </a:solidFill>
                          <a:effectLst/>
                          <a:latin typeface="Arial" panose="020B0604020202020204" pitchFamily="34" charset="0"/>
                        </a:rPr>
                        <a:t>40.0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a:solidFill>
                            <a:srgbClr val="000000"/>
                          </a:solidFill>
                          <a:effectLst/>
                          <a:latin typeface="Arial" panose="020B0604020202020204" pitchFamily="34" charset="0"/>
                        </a:rPr>
                        <a:t>39.0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a:solidFill>
                            <a:srgbClr val="000000"/>
                          </a:solidFill>
                          <a:effectLst/>
                          <a:latin typeface="Arial" panose="020B0604020202020204" pitchFamily="34" charset="0"/>
                        </a:rPr>
                        <a:t>40.0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42.0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-2.5</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a:solidFill>
                            <a:srgbClr val="000000"/>
                          </a:solidFill>
                          <a:effectLst/>
                          <a:latin typeface="Arial" panose="020B0604020202020204" pitchFamily="34" charset="0"/>
                        </a:rPr>
                        <a:t>-6.3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&lt;0.0001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86216168"/>
                  </a:ext>
                </a:extLst>
              </a:tr>
              <a:tr h="363818">
                <a:tc>
                  <a:txBody>
                    <a:bodyPr/>
                    <a:lstStyle/>
                    <a:p>
                      <a:pPr algn="l" fontAlgn="ctr">
                        <a:lnSpc>
                          <a:spcPct val="100000"/>
                        </a:lnSpc>
                      </a:pPr>
                      <a:r>
                        <a:rPr lang="en-US" sz="1600" b="0" i="0" u="none" strike="noStrike" dirty="0">
                          <a:solidFill>
                            <a:srgbClr val="000000"/>
                          </a:solidFill>
                          <a:effectLst/>
                          <a:latin typeface="Arial" panose="020B0604020202020204" pitchFamily="34" charset="0"/>
                        </a:rPr>
                        <a:t>Apo B (mg/</a:t>
                      </a:r>
                      <a:r>
                        <a:rPr lang="en-US" sz="1600" b="0" i="0" u="none" strike="noStrike" dirty="0" err="1">
                          <a:solidFill>
                            <a:srgbClr val="000000"/>
                          </a:solidFill>
                          <a:effectLst/>
                          <a:latin typeface="Arial" panose="020B0604020202020204" pitchFamily="34" charset="0"/>
                        </a:rPr>
                        <a:t>dL</a:t>
                      </a:r>
                      <a:r>
                        <a:rPr lang="en-US" sz="1600" b="0" i="0" u="none" strike="noStrike" dirty="0">
                          <a:solidFill>
                            <a:srgbClr val="000000"/>
                          </a:solidFill>
                          <a:effectLst/>
                          <a:latin typeface="Arial" panose="020B0604020202020204" pitchFamily="34" charset="0"/>
                        </a:rPr>
                        <a:t>)</a:t>
                      </a:r>
                      <a:endParaRPr lang="en-US" sz="1600" b="0" i="0" u="none" strike="noStrike" dirty="0">
                        <a:solidFill>
                          <a:srgbClr val="FF0000"/>
                        </a:solidFill>
                        <a:effectLst/>
                        <a:latin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a:solidFill>
                            <a:srgbClr val="000000"/>
                          </a:solidFill>
                          <a:effectLst/>
                          <a:latin typeface="Arial" panose="020B0604020202020204" pitchFamily="34" charset="0"/>
                        </a:rPr>
                        <a:t>82.0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80.0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83.0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89.0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a:solidFill>
                            <a:srgbClr val="000000"/>
                          </a:solidFill>
                          <a:effectLst/>
                          <a:latin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-9.7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&lt;0.0001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92785845"/>
                  </a:ext>
                </a:extLst>
              </a:tr>
              <a:tr h="363818">
                <a:tc>
                  <a:txBody>
                    <a:bodyPr/>
                    <a:lstStyle/>
                    <a:p>
                      <a:pPr algn="l" fontAlgn="ctr">
                        <a:lnSpc>
                          <a:spcPct val="100000"/>
                        </a:lnSpc>
                      </a:pPr>
                      <a:r>
                        <a:rPr lang="en-US" sz="1600" b="0" i="0" u="none" strike="noStrike" dirty="0" err="1">
                          <a:solidFill>
                            <a:srgbClr val="000000"/>
                          </a:solidFill>
                          <a:effectLst/>
                          <a:latin typeface="Arial" panose="020B0604020202020204" pitchFamily="34" charset="0"/>
                        </a:rPr>
                        <a:t>hsCRP</a:t>
                      </a:r>
                      <a:r>
                        <a:rPr lang="en-US" sz="1600" b="0" i="0" u="none" strike="noStrike" dirty="0">
                          <a:solidFill>
                            <a:srgbClr val="000000"/>
                          </a:solidFill>
                          <a:effectLst/>
                          <a:latin typeface="Arial" panose="020B0604020202020204" pitchFamily="34" charset="0"/>
                        </a:rPr>
                        <a:t> (mg/L)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1.8</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2.1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2.8</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-0.9</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-39.9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&lt;0.0001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1982678"/>
                  </a:ext>
                </a:extLst>
              </a:tr>
              <a:tr h="363818">
                <a:tc>
                  <a:txBody>
                    <a:bodyPr/>
                    <a:lstStyle/>
                    <a:p>
                      <a:pPr algn="l" fontAlgn="ctr">
                        <a:lnSpc>
                          <a:spcPct val="100000"/>
                        </a:lnSpc>
                      </a:pPr>
                      <a:r>
                        <a:rPr lang="en-US" sz="1600" b="0" i="0" u="none" strike="noStrike" dirty="0">
                          <a:solidFill>
                            <a:schemeClr val="tx1"/>
                          </a:solidFill>
                          <a:effectLst/>
                          <a:latin typeface="Arial" panose="020B0604020202020204" pitchFamily="34" charset="0"/>
                        </a:rPr>
                        <a:t>EPA (µg/mL)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26.1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144.0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26.1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23.3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+114.9</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+358.8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00000"/>
                        </a:lnSpc>
                      </a:pPr>
                      <a:r>
                        <a:rPr lang="en-US" sz="1600" b="0" i="0" u="none" strike="noStrike" dirty="0">
                          <a:solidFill>
                            <a:srgbClr val="000000"/>
                          </a:solidFill>
                          <a:effectLst/>
                          <a:latin typeface="Arial" panose="020B0604020202020204" pitchFamily="34" charset="0"/>
                        </a:rPr>
                        <a:t>&lt;0.0001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2903182"/>
                  </a:ext>
                </a:extLst>
              </a:tr>
            </a:tbl>
          </a:graphicData>
        </a:graphic>
      </p:graphicFrame>
      <p:sp>
        <p:nvSpPr>
          <p:cNvPr id="2" name="Title 1">
            <a:extLst>
              <a:ext uri="{FF2B5EF4-FFF2-40B4-BE49-F238E27FC236}">
                <a16:creationId xmlns:a16="http://schemas.microsoft.com/office/drawing/2014/main" id="{2F704855-2EB2-440B-B97E-06B33A365827}"/>
              </a:ext>
            </a:extLst>
          </p:cNvPr>
          <p:cNvSpPr>
            <a:spLocks noGrp="1"/>
          </p:cNvSpPr>
          <p:nvPr>
            <p:ph type="title"/>
          </p:nvPr>
        </p:nvSpPr>
        <p:spPr>
          <a:xfrm>
            <a:off x="457200" y="-9761"/>
            <a:ext cx="10515600" cy="1325880"/>
          </a:xfrm>
        </p:spPr>
        <p:txBody>
          <a:bodyPr>
            <a:noAutofit/>
          </a:bodyPr>
          <a:lstStyle/>
          <a:p>
            <a:r>
              <a:rPr lang="en-US" sz="4000" b="1" dirty="0">
                <a:latin typeface="Arial" panose="020B0604020202020204" pitchFamily="34" charset="0"/>
                <a:cs typeface="Arial" panose="020B0604020202020204" pitchFamily="34" charset="0"/>
              </a:rPr>
              <a:t>Effects on Biomarkers from Baseline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to Year 1</a:t>
            </a:r>
          </a:p>
        </p:txBody>
      </p:sp>
      <p:sp>
        <p:nvSpPr>
          <p:cNvPr id="4" name="TextBox 3">
            <a:extLst>
              <a:ext uri="{FF2B5EF4-FFF2-40B4-BE49-F238E27FC236}">
                <a16:creationId xmlns:a16="http://schemas.microsoft.com/office/drawing/2014/main" id="{C9C731A7-B65C-4C88-B3AE-78A1140D1DD9}"/>
              </a:ext>
            </a:extLst>
          </p:cNvPr>
          <p:cNvSpPr txBox="1"/>
          <p:nvPr/>
        </p:nvSpPr>
        <p:spPr>
          <a:xfrm>
            <a:off x="660512" y="5739114"/>
            <a:ext cx="4758651" cy="276999"/>
          </a:xfrm>
          <a:prstGeom prst="rect">
            <a:avLst/>
          </a:prstGeom>
          <a:noFill/>
        </p:spPr>
        <p:txBody>
          <a:bodyPr wrap="square" rtlCol="0">
            <a:spAutoFit/>
          </a:bodyPr>
          <a:lstStyle/>
          <a:p>
            <a:r>
              <a:rPr lang="en-US" sz="1200" dirty="0"/>
              <a:t>*Apo B and </a:t>
            </a:r>
            <a:r>
              <a:rPr lang="en-US" sz="1200" dirty="0" err="1"/>
              <a:t>hsCRP</a:t>
            </a:r>
            <a:r>
              <a:rPr lang="en-US" sz="1200" dirty="0"/>
              <a:t> were measured at Year 2.</a:t>
            </a:r>
          </a:p>
        </p:txBody>
      </p:sp>
    </p:spTree>
    <p:extLst>
      <p:ext uri="{BB962C8B-B14F-4D97-AF65-F5344CB8AC3E}">
        <p14:creationId xmlns:p14="http://schemas.microsoft.com/office/powerpoint/2010/main" val="2965087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BEA8E68-8C24-4E78-8DAA-22A23F64E407}"/>
              </a:ext>
            </a:extLst>
          </p:cNvPr>
          <p:cNvSpPr>
            <a:spLocks noGrp="1"/>
          </p:cNvSpPr>
          <p:nvPr>
            <p:ph type="title"/>
          </p:nvPr>
        </p:nvSpPr>
        <p:spPr>
          <a:xfrm>
            <a:off x="457200" y="-1929"/>
            <a:ext cx="11907361" cy="1325880"/>
          </a:xfrm>
        </p:spPr>
        <p:txBody>
          <a:bodyPr>
            <a:noAutofit/>
          </a:bodyPr>
          <a:lstStyle/>
          <a:p>
            <a:r>
              <a:rPr lang="en-US" sz="4000" b="1" dirty="0">
                <a:latin typeface="Arial" panose="020B0604020202020204" pitchFamily="34" charset="0"/>
                <a:cs typeface="Arial" panose="020B0604020202020204" pitchFamily="34" charset="0"/>
              </a:rPr>
              <a:t>Primary End Point:</a:t>
            </a:r>
            <a:br>
              <a:rPr lang="en-US" sz="40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CV Death, MI, Stroke, Coronary </a:t>
            </a:r>
            <a:r>
              <a:rPr lang="en-US" sz="2800" b="1" dirty="0" err="1">
                <a:latin typeface="Arial" panose="020B0604020202020204" pitchFamily="34" charset="0"/>
                <a:cs typeface="Arial" panose="020B0604020202020204" pitchFamily="34" charset="0"/>
              </a:rPr>
              <a:t>Revasc</a:t>
            </a:r>
            <a:r>
              <a:rPr lang="en-US" sz="2800" b="1" dirty="0">
                <a:latin typeface="Arial" panose="020B0604020202020204" pitchFamily="34" charset="0"/>
                <a:cs typeface="Arial" panose="020B0604020202020204" pitchFamily="34" charset="0"/>
              </a:rPr>
              <a:t>, Unstable Angina</a:t>
            </a:r>
            <a:endParaRPr lang="en-US" sz="2800" b="1" dirty="0">
              <a:highlight>
                <a:srgbClr val="FFFF00"/>
              </a:highlight>
              <a:latin typeface="Arial" panose="020B0604020202020204" pitchFamily="34" charset="0"/>
              <a:cs typeface="Arial" panose="020B0604020202020204" pitchFamily="34" charset="0"/>
            </a:endParaRPr>
          </a:p>
        </p:txBody>
      </p:sp>
      <p:sp>
        <p:nvSpPr>
          <p:cNvPr id="40" name="Freeform 39"/>
          <p:cNvSpPr>
            <a:spLocks/>
          </p:cNvSpPr>
          <p:nvPr/>
        </p:nvSpPr>
        <p:spPr bwMode="auto">
          <a:xfrm>
            <a:off x="2584073" y="1699215"/>
            <a:ext cx="4815358" cy="3891890"/>
          </a:xfrm>
          <a:custGeom>
            <a:avLst/>
            <a:gdLst>
              <a:gd name="T0" fmla="*/ 35 w 2602"/>
              <a:gd name="T1" fmla="*/ 2081 h 2103"/>
              <a:gd name="T2" fmla="*/ 59 w 2602"/>
              <a:gd name="T3" fmla="*/ 2051 h 2103"/>
              <a:gd name="T4" fmla="*/ 89 w 2602"/>
              <a:gd name="T5" fmla="*/ 2030 h 2103"/>
              <a:gd name="T6" fmla="*/ 137 w 2602"/>
              <a:gd name="T7" fmla="*/ 1995 h 2103"/>
              <a:gd name="T8" fmla="*/ 167 w 2602"/>
              <a:gd name="T9" fmla="*/ 1973 h 2103"/>
              <a:gd name="T10" fmla="*/ 194 w 2602"/>
              <a:gd name="T11" fmla="*/ 1943 h 2103"/>
              <a:gd name="T12" fmla="*/ 218 w 2602"/>
              <a:gd name="T13" fmla="*/ 1919 h 2103"/>
              <a:gd name="T14" fmla="*/ 248 w 2602"/>
              <a:gd name="T15" fmla="*/ 1889 h 2103"/>
              <a:gd name="T16" fmla="*/ 304 w 2602"/>
              <a:gd name="T17" fmla="*/ 1865 h 2103"/>
              <a:gd name="T18" fmla="*/ 337 w 2602"/>
              <a:gd name="T19" fmla="*/ 1838 h 2103"/>
              <a:gd name="T20" fmla="*/ 388 w 2602"/>
              <a:gd name="T21" fmla="*/ 1811 h 2103"/>
              <a:gd name="T22" fmla="*/ 410 w 2602"/>
              <a:gd name="T23" fmla="*/ 1776 h 2103"/>
              <a:gd name="T24" fmla="*/ 437 w 2602"/>
              <a:gd name="T25" fmla="*/ 1754 h 2103"/>
              <a:gd name="T26" fmla="*/ 464 w 2602"/>
              <a:gd name="T27" fmla="*/ 1714 h 2103"/>
              <a:gd name="T28" fmla="*/ 491 w 2602"/>
              <a:gd name="T29" fmla="*/ 1687 h 2103"/>
              <a:gd name="T30" fmla="*/ 512 w 2602"/>
              <a:gd name="T31" fmla="*/ 1660 h 2103"/>
              <a:gd name="T32" fmla="*/ 555 w 2602"/>
              <a:gd name="T33" fmla="*/ 1636 h 2103"/>
              <a:gd name="T34" fmla="*/ 585 w 2602"/>
              <a:gd name="T35" fmla="*/ 1603 h 2103"/>
              <a:gd name="T36" fmla="*/ 623 w 2602"/>
              <a:gd name="T37" fmla="*/ 1573 h 2103"/>
              <a:gd name="T38" fmla="*/ 658 w 2602"/>
              <a:gd name="T39" fmla="*/ 1544 h 2103"/>
              <a:gd name="T40" fmla="*/ 690 w 2602"/>
              <a:gd name="T41" fmla="*/ 1519 h 2103"/>
              <a:gd name="T42" fmla="*/ 722 w 2602"/>
              <a:gd name="T43" fmla="*/ 1490 h 2103"/>
              <a:gd name="T44" fmla="*/ 766 w 2602"/>
              <a:gd name="T45" fmla="*/ 1463 h 2103"/>
              <a:gd name="T46" fmla="*/ 790 w 2602"/>
              <a:gd name="T47" fmla="*/ 1428 h 2103"/>
              <a:gd name="T48" fmla="*/ 822 w 2602"/>
              <a:gd name="T49" fmla="*/ 1393 h 2103"/>
              <a:gd name="T50" fmla="*/ 841 w 2602"/>
              <a:gd name="T51" fmla="*/ 1366 h 2103"/>
              <a:gd name="T52" fmla="*/ 882 w 2602"/>
              <a:gd name="T53" fmla="*/ 1339 h 2103"/>
              <a:gd name="T54" fmla="*/ 906 w 2602"/>
              <a:gd name="T55" fmla="*/ 1301 h 2103"/>
              <a:gd name="T56" fmla="*/ 930 w 2602"/>
              <a:gd name="T57" fmla="*/ 1263 h 2103"/>
              <a:gd name="T58" fmla="*/ 973 w 2602"/>
              <a:gd name="T59" fmla="*/ 1233 h 2103"/>
              <a:gd name="T60" fmla="*/ 1008 w 2602"/>
              <a:gd name="T61" fmla="*/ 1201 h 2103"/>
              <a:gd name="T62" fmla="*/ 1046 w 2602"/>
              <a:gd name="T63" fmla="*/ 1169 h 2103"/>
              <a:gd name="T64" fmla="*/ 1087 w 2602"/>
              <a:gd name="T65" fmla="*/ 1144 h 2103"/>
              <a:gd name="T66" fmla="*/ 1124 w 2602"/>
              <a:gd name="T67" fmla="*/ 1117 h 2103"/>
              <a:gd name="T68" fmla="*/ 1149 w 2602"/>
              <a:gd name="T69" fmla="*/ 1088 h 2103"/>
              <a:gd name="T70" fmla="*/ 1173 w 2602"/>
              <a:gd name="T71" fmla="*/ 1061 h 2103"/>
              <a:gd name="T72" fmla="*/ 1208 w 2602"/>
              <a:gd name="T73" fmla="*/ 1031 h 2103"/>
              <a:gd name="T74" fmla="*/ 1248 w 2602"/>
              <a:gd name="T75" fmla="*/ 1001 h 2103"/>
              <a:gd name="T76" fmla="*/ 1283 w 2602"/>
              <a:gd name="T77" fmla="*/ 971 h 2103"/>
              <a:gd name="T78" fmla="*/ 1316 w 2602"/>
              <a:gd name="T79" fmla="*/ 939 h 2103"/>
              <a:gd name="T80" fmla="*/ 1356 w 2602"/>
              <a:gd name="T81" fmla="*/ 912 h 2103"/>
              <a:gd name="T82" fmla="*/ 1405 w 2602"/>
              <a:gd name="T83" fmla="*/ 880 h 2103"/>
              <a:gd name="T84" fmla="*/ 1453 w 2602"/>
              <a:gd name="T85" fmla="*/ 850 h 2103"/>
              <a:gd name="T86" fmla="*/ 1491 w 2602"/>
              <a:gd name="T87" fmla="*/ 815 h 2103"/>
              <a:gd name="T88" fmla="*/ 1529 w 2602"/>
              <a:gd name="T89" fmla="*/ 785 h 2103"/>
              <a:gd name="T90" fmla="*/ 1569 w 2602"/>
              <a:gd name="T91" fmla="*/ 753 h 2103"/>
              <a:gd name="T92" fmla="*/ 1634 w 2602"/>
              <a:gd name="T93" fmla="*/ 726 h 2103"/>
              <a:gd name="T94" fmla="*/ 1672 w 2602"/>
              <a:gd name="T95" fmla="*/ 693 h 2103"/>
              <a:gd name="T96" fmla="*/ 1731 w 2602"/>
              <a:gd name="T97" fmla="*/ 661 h 2103"/>
              <a:gd name="T98" fmla="*/ 1763 w 2602"/>
              <a:gd name="T99" fmla="*/ 626 h 2103"/>
              <a:gd name="T100" fmla="*/ 1817 w 2602"/>
              <a:gd name="T101" fmla="*/ 593 h 2103"/>
              <a:gd name="T102" fmla="*/ 1850 w 2602"/>
              <a:gd name="T103" fmla="*/ 553 h 2103"/>
              <a:gd name="T104" fmla="*/ 1885 w 2602"/>
              <a:gd name="T105" fmla="*/ 515 h 2103"/>
              <a:gd name="T106" fmla="*/ 1914 w 2602"/>
              <a:gd name="T107" fmla="*/ 469 h 2103"/>
              <a:gd name="T108" fmla="*/ 1985 w 2602"/>
              <a:gd name="T109" fmla="*/ 437 h 2103"/>
              <a:gd name="T110" fmla="*/ 2047 w 2602"/>
              <a:gd name="T111" fmla="*/ 402 h 2103"/>
              <a:gd name="T112" fmla="*/ 2119 w 2602"/>
              <a:gd name="T113" fmla="*/ 359 h 2103"/>
              <a:gd name="T114" fmla="*/ 2187 w 2602"/>
              <a:gd name="T115" fmla="*/ 318 h 2103"/>
              <a:gd name="T116" fmla="*/ 2238 w 2602"/>
              <a:gd name="T117" fmla="*/ 280 h 2103"/>
              <a:gd name="T118" fmla="*/ 2346 w 2602"/>
              <a:gd name="T119" fmla="*/ 226 h 2103"/>
              <a:gd name="T120" fmla="*/ 2457 w 2602"/>
              <a:gd name="T121" fmla="*/ 159 h 2103"/>
              <a:gd name="T122" fmla="*/ 2594 w 2602"/>
              <a:gd name="T123" fmla="*/ 0 h 2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02" h="2103">
                <a:moveTo>
                  <a:pt x="0" y="2103"/>
                </a:moveTo>
                <a:lnTo>
                  <a:pt x="0" y="2103"/>
                </a:lnTo>
                <a:lnTo>
                  <a:pt x="2" y="2103"/>
                </a:lnTo>
                <a:lnTo>
                  <a:pt x="2" y="2100"/>
                </a:lnTo>
                <a:lnTo>
                  <a:pt x="5" y="2100"/>
                </a:lnTo>
                <a:lnTo>
                  <a:pt x="5" y="2097"/>
                </a:lnTo>
                <a:lnTo>
                  <a:pt x="8" y="2097"/>
                </a:lnTo>
                <a:lnTo>
                  <a:pt x="8" y="2097"/>
                </a:lnTo>
                <a:lnTo>
                  <a:pt x="11" y="2097"/>
                </a:lnTo>
                <a:lnTo>
                  <a:pt x="11" y="2092"/>
                </a:lnTo>
                <a:lnTo>
                  <a:pt x="13" y="2092"/>
                </a:lnTo>
                <a:lnTo>
                  <a:pt x="13" y="2092"/>
                </a:lnTo>
                <a:lnTo>
                  <a:pt x="16" y="2092"/>
                </a:lnTo>
                <a:lnTo>
                  <a:pt x="16" y="2089"/>
                </a:lnTo>
                <a:lnTo>
                  <a:pt x="16" y="2089"/>
                </a:lnTo>
                <a:lnTo>
                  <a:pt x="16" y="2086"/>
                </a:lnTo>
                <a:lnTo>
                  <a:pt x="19" y="2086"/>
                </a:lnTo>
                <a:lnTo>
                  <a:pt x="19" y="2086"/>
                </a:lnTo>
                <a:lnTo>
                  <a:pt x="21" y="2086"/>
                </a:lnTo>
                <a:lnTo>
                  <a:pt x="21" y="2084"/>
                </a:lnTo>
                <a:lnTo>
                  <a:pt x="27" y="2084"/>
                </a:lnTo>
                <a:lnTo>
                  <a:pt x="27" y="2081"/>
                </a:lnTo>
                <a:lnTo>
                  <a:pt x="35" y="2081"/>
                </a:lnTo>
                <a:lnTo>
                  <a:pt x="35" y="2078"/>
                </a:lnTo>
                <a:lnTo>
                  <a:pt x="35" y="2078"/>
                </a:lnTo>
                <a:lnTo>
                  <a:pt x="35" y="2076"/>
                </a:lnTo>
                <a:lnTo>
                  <a:pt x="37" y="2076"/>
                </a:lnTo>
                <a:lnTo>
                  <a:pt x="37" y="2073"/>
                </a:lnTo>
                <a:lnTo>
                  <a:pt x="37" y="2073"/>
                </a:lnTo>
                <a:lnTo>
                  <a:pt x="37" y="2073"/>
                </a:lnTo>
                <a:lnTo>
                  <a:pt x="43" y="2073"/>
                </a:lnTo>
                <a:lnTo>
                  <a:pt x="43" y="2068"/>
                </a:lnTo>
                <a:lnTo>
                  <a:pt x="46" y="2068"/>
                </a:lnTo>
                <a:lnTo>
                  <a:pt x="46" y="2062"/>
                </a:lnTo>
                <a:lnTo>
                  <a:pt x="48" y="2062"/>
                </a:lnTo>
                <a:lnTo>
                  <a:pt x="48" y="2062"/>
                </a:lnTo>
                <a:lnTo>
                  <a:pt x="51" y="2062"/>
                </a:lnTo>
                <a:lnTo>
                  <a:pt x="51" y="2059"/>
                </a:lnTo>
                <a:lnTo>
                  <a:pt x="51" y="2059"/>
                </a:lnTo>
                <a:lnTo>
                  <a:pt x="51" y="2057"/>
                </a:lnTo>
                <a:lnTo>
                  <a:pt x="54" y="2057"/>
                </a:lnTo>
                <a:lnTo>
                  <a:pt x="54" y="2057"/>
                </a:lnTo>
                <a:lnTo>
                  <a:pt x="54" y="2057"/>
                </a:lnTo>
                <a:lnTo>
                  <a:pt x="54" y="2054"/>
                </a:lnTo>
                <a:lnTo>
                  <a:pt x="59" y="2054"/>
                </a:lnTo>
                <a:lnTo>
                  <a:pt x="59" y="2051"/>
                </a:lnTo>
                <a:lnTo>
                  <a:pt x="62" y="2051"/>
                </a:lnTo>
                <a:lnTo>
                  <a:pt x="62" y="2049"/>
                </a:lnTo>
                <a:lnTo>
                  <a:pt x="64" y="2049"/>
                </a:lnTo>
                <a:lnTo>
                  <a:pt x="64" y="2046"/>
                </a:lnTo>
                <a:lnTo>
                  <a:pt x="64" y="2046"/>
                </a:lnTo>
                <a:lnTo>
                  <a:pt x="64" y="2046"/>
                </a:lnTo>
                <a:lnTo>
                  <a:pt x="67" y="2046"/>
                </a:lnTo>
                <a:lnTo>
                  <a:pt x="67" y="2043"/>
                </a:lnTo>
                <a:lnTo>
                  <a:pt x="70" y="2043"/>
                </a:lnTo>
                <a:lnTo>
                  <a:pt x="70" y="2041"/>
                </a:lnTo>
                <a:lnTo>
                  <a:pt x="73" y="2041"/>
                </a:lnTo>
                <a:lnTo>
                  <a:pt x="73" y="2038"/>
                </a:lnTo>
                <a:lnTo>
                  <a:pt x="73" y="2038"/>
                </a:lnTo>
                <a:lnTo>
                  <a:pt x="73" y="2035"/>
                </a:lnTo>
                <a:lnTo>
                  <a:pt x="78" y="2035"/>
                </a:lnTo>
                <a:lnTo>
                  <a:pt x="78" y="2035"/>
                </a:lnTo>
                <a:lnTo>
                  <a:pt x="81" y="2035"/>
                </a:lnTo>
                <a:lnTo>
                  <a:pt x="81" y="2032"/>
                </a:lnTo>
                <a:lnTo>
                  <a:pt x="86" y="2032"/>
                </a:lnTo>
                <a:lnTo>
                  <a:pt x="86" y="2030"/>
                </a:lnTo>
                <a:lnTo>
                  <a:pt x="86" y="2030"/>
                </a:lnTo>
                <a:lnTo>
                  <a:pt x="86" y="2030"/>
                </a:lnTo>
                <a:lnTo>
                  <a:pt x="89" y="2030"/>
                </a:lnTo>
                <a:lnTo>
                  <a:pt x="89" y="2024"/>
                </a:lnTo>
                <a:lnTo>
                  <a:pt x="89" y="2024"/>
                </a:lnTo>
                <a:lnTo>
                  <a:pt x="89" y="2022"/>
                </a:lnTo>
                <a:lnTo>
                  <a:pt x="94" y="2022"/>
                </a:lnTo>
                <a:lnTo>
                  <a:pt x="94" y="2019"/>
                </a:lnTo>
                <a:lnTo>
                  <a:pt x="97" y="2019"/>
                </a:lnTo>
                <a:lnTo>
                  <a:pt x="97" y="2016"/>
                </a:lnTo>
                <a:lnTo>
                  <a:pt x="97" y="2016"/>
                </a:lnTo>
                <a:lnTo>
                  <a:pt x="97" y="2011"/>
                </a:lnTo>
                <a:lnTo>
                  <a:pt x="108" y="2011"/>
                </a:lnTo>
                <a:lnTo>
                  <a:pt x="108" y="2008"/>
                </a:lnTo>
                <a:lnTo>
                  <a:pt x="110" y="2008"/>
                </a:lnTo>
                <a:lnTo>
                  <a:pt x="110" y="2005"/>
                </a:lnTo>
                <a:lnTo>
                  <a:pt x="116" y="2005"/>
                </a:lnTo>
                <a:lnTo>
                  <a:pt x="116" y="2005"/>
                </a:lnTo>
                <a:lnTo>
                  <a:pt x="116" y="2005"/>
                </a:lnTo>
                <a:lnTo>
                  <a:pt x="116" y="2000"/>
                </a:lnTo>
                <a:lnTo>
                  <a:pt x="118" y="2000"/>
                </a:lnTo>
                <a:lnTo>
                  <a:pt x="118" y="2000"/>
                </a:lnTo>
                <a:lnTo>
                  <a:pt x="135" y="2000"/>
                </a:lnTo>
                <a:lnTo>
                  <a:pt x="135" y="1997"/>
                </a:lnTo>
                <a:lnTo>
                  <a:pt x="137" y="1997"/>
                </a:lnTo>
                <a:lnTo>
                  <a:pt x="137" y="1995"/>
                </a:lnTo>
                <a:lnTo>
                  <a:pt x="140" y="1995"/>
                </a:lnTo>
                <a:lnTo>
                  <a:pt x="140" y="1995"/>
                </a:lnTo>
                <a:lnTo>
                  <a:pt x="140" y="1995"/>
                </a:lnTo>
                <a:lnTo>
                  <a:pt x="140" y="1992"/>
                </a:lnTo>
                <a:lnTo>
                  <a:pt x="148" y="1992"/>
                </a:lnTo>
                <a:lnTo>
                  <a:pt x="148" y="1989"/>
                </a:lnTo>
                <a:lnTo>
                  <a:pt x="151" y="1989"/>
                </a:lnTo>
                <a:lnTo>
                  <a:pt x="151" y="1989"/>
                </a:lnTo>
                <a:lnTo>
                  <a:pt x="151" y="1989"/>
                </a:lnTo>
                <a:lnTo>
                  <a:pt x="151" y="1987"/>
                </a:lnTo>
                <a:lnTo>
                  <a:pt x="153" y="1987"/>
                </a:lnTo>
                <a:lnTo>
                  <a:pt x="153" y="1984"/>
                </a:lnTo>
                <a:lnTo>
                  <a:pt x="153" y="1984"/>
                </a:lnTo>
                <a:lnTo>
                  <a:pt x="153" y="1981"/>
                </a:lnTo>
                <a:lnTo>
                  <a:pt x="159" y="1981"/>
                </a:lnTo>
                <a:lnTo>
                  <a:pt x="159" y="1978"/>
                </a:lnTo>
                <a:lnTo>
                  <a:pt x="159" y="1978"/>
                </a:lnTo>
                <a:lnTo>
                  <a:pt x="159" y="1978"/>
                </a:lnTo>
                <a:lnTo>
                  <a:pt x="164" y="1978"/>
                </a:lnTo>
                <a:lnTo>
                  <a:pt x="164" y="1976"/>
                </a:lnTo>
                <a:lnTo>
                  <a:pt x="164" y="1976"/>
                </a:lnTo>
                <a:lnTo>
                  <a:pt x="164" y="1973"/>
                </a:lnTo>
                <a:lnTo>
                  <a:pt x="167" y="1973"/>
                </a:lnTo>
                <a:lnTo>
                  <a:pt x="167" y="1970"/>
                </a:lnTo>
                <a:lnTo>
                  <a:pt x="167" y="1970"/>
                </a:lnTo>
                <a:lnTo>
                  <a:pt x="167" y="1968"/>
                </a:lnTo>
                <a:lnTo>
                  <a:pt x="175" y="1968"/>
                </a:lnTo>
                <a:lnTo>
                  <a:pt x="175" y="1965"/>
                </a:lnTo>
                <a:lnTo>
                  <a:pt x="175" y="1965"/>
                </a:lnTo>
                <a:lnTo>
                  <a:pt x="175" y="1965"/>
                </a:lnTo>
                <a:lnTo>
                  <a:pt x="178" y="1965"/>
                </a:lnTo>
                <a:lnTo>
                  <a:pt x="178" y="1962"/>
                </a:lnTo>
                <a:lnTo>
                  <a:pt x="178" y="1962"/>
                </a:lnTo>
                <a:lnTo>
                  <a:pt x="178" y="1960"/>
                </a:lnTo>
                <a:lnTo>
                  <a:pt x="180" y="1960"/>
                </a:lnTo>
                <a:lnTo>
                  <a:pt x="180" y="1954"/>
                </a:lnTo>
                <a:lnTo>
                  <a:pt x="180" y="1954"/>
                </a:lnTo>
                <a:lnTo>
                  <a:pt x="180" y="1954"/>
                </a:lnTo>
                <a:lnTo>
                  <a:pt x="186" y="1954"/>
                </a:lnTo>
                <a:lnTo>
                  <a:pt x="186" y="1951"/>
                </a:lnTo>
                <a:lnTo>
                  <a:pt x="191" y="1951"/>
                </a:lnTo>
                <a:lnTo>
                  <a:pt x="191" y="1949"/>
                </a:lnTo>
                <a:lnTo>
                  <a:pt x="191" y="1949"/>
                </a:lnTo>
                <a:lnTo>
                  <a:pt x="191" y="1946"/>
                </a:lnTo>
                <a:lnTo>
                  <a:pt x="194" y="1946"/>
                </a:lnTo>
                <a:lnTo>
                  <a:pt x="194" y="1943"/>
                </a:lnTo>
                <a:lnTo>
                  <a:pt x="199" y="1943"/>
                </a:lnTo>
                <a:lnTo>
                  <a:pt x="199" y="1943"/>
                </a:lnTo>
                <a:lnTo>
                  <a:pt x="199" y="1943"/>
                </a:lnTo>
                <a:lnTo>
                  <a:pt x="199" y="1941"/>
                </a:lnTo>
                <a:lnTo>
                  <a:pt x="202" y="1941"/>
                </a:lnTo>
                <a:lnTo>
                  <a:pt x="202" y="1935"/>
                </a:lnTo>
                <a:lnTo>
                  <a:pt x="205" y="1935"/>
                </a:lnTo>
                <a:lnTo>
                  <a:pt x="205" y="1935"/>
                </a:lnTo>
                <a:lnTo>
                  <a:pt x="207" y="1935"/>
                </a:lnTo>
                <a:lnTo>
                  <a:pt x="207" y="1933"/>
                </a:lnTo>
                <a:lnTo>
                  <a:pt x="210" y="1933"/>
                </a:lnTo>
                <a:lnTo>
                  <a:pt x="210" y="1930"/>
                </a:lnTo>
                <a:lnTo>
                  <a:pt x="210" y="1930"/>
                </a:lnTo>
                <a:lnTo>
                  <a:pt x="210" y="1927"/>
                </a:lnTo>
                <a:lnTo>
                  <a:pt x="213" y="1927"/>
                </a:lnTo>
                <a:lnTo>
                  <a:pt x="213" y="1924"/>
                </a:lnTo>
                <a:lnTo>
                  <a:pt x="215" y="1924"/>
                </a:lnTo>
                <a:lnTo>
                  <a:pt x="215" y="1922"/>
                </a:lnTo>
                <a:lnTo>
                  <a:pt x="215" y="1922"/>
                </a:lnTo>
                <a:lnTo>
                  <a:pt x="215" y="1919"/>
                </a:lnTo>
                <a:lnTo>
                  <a:pt x="218" y="1919"/>
                </a:lnTo>
                <a:lnTo>
                  <a:pt x="218" y="1919"/>
                </a:lnTo>
                <a:lnTo>
                  <a:pt x="218" y="1919"/>
                </a:lnTo>
                <a:lnTo>
                  <a:pt x="218" y="1914"/>
                </a:lnTo>
                <a:lnTo>
                  <a:pt x="224" y="1914"/>
                </a:lnTo>
                <a:lnTo>
                  <a:pt x="224" y="1914"/>
                </a:lnTo>
                <a:lnTo>
                  <a:pt x="229" y="1914"/>
                </a:lnTo>
                <a:lnTo>
                  <a:pt x="229" y="1911"/>
                </a:lnTo>
                <a:lnTo>
                  <a:pt x="232" y="1911"/>
                </a:lnTo>
                <a:lnTo>
                  <a:pt x="232" y="1908"/>
                </a:lnTo>
                <a:lnTo>
                  <a:pt x="237" y="1908"/>
                </a:lnTo>
                <a:lnTo>
                  <a:pt x="237" y="1906"/>
                </a:lnTo>
                <a:lnTo>
                  <a:pt x="237" y="1906"/>
                </a:lnTo>
                <a:lnTo>
                  <a:pt x="237" y="1906"/>
                </a:lnTo>
                <a:lnTo>
                  <a:pt x="240" y="1906"/>
                </a:lnTo>
                <a:lnTo>
                  <a:pt x="240" y="1903"/>
                </a:lnTo>
                <a:lnTo>
                  <a:pt x="242" y="1903"/>
                </a:lnTo>
                <a:lnTo>
                  <a:pt x="242" y="1900"/>
                </a:lnTo>
                <a:lnTo>
                  <a:pt x="245" y="1900"/>
                </a:lnTo>
                <a:lnTo>
                  <a:pt x="245" y="1895"/>
                </a:lnTo>
                <a:lnTo>
                  <a:pt x="245" y="1895"/>
                </a:lnTo>
                <a:lnTo>
                  <a:pt x="245" y="1895"/>
                </a:lnTo>
                <a:lnTo>
                  <a:pt x="248" y="1895"/>
                </a:lnTo>
                <a:lnTo>
                  <a:pt x="248" y="1892"/>
                </a:lnTo>
                <a:lnTo>
                  <a:pt x="248" y="1892"/>
                </a:lnTo>
                <a:lnTo>
                  <a:pt x="248" y="1889"/>
                </a:lnTo>
                <a:lnTo>
                  <a:pt x="251" y="1889"/>
                </a:lnTo>
                <a:lnTo>
                  <a:pt x="251" y="1884"/>
                </a:lnTo>
                <a:lnTo>
                  <a:pt x="267" y="1884"/>
                </a:lnTo>
                <a:lnTo>
                  <a:pt x="267" y="1881"/>
                </a:lnTo>
                <a:lnTo>
                  <a:pt x="269" y="1881"/>
                </a:lnTo>
                <a:lnTo>
                  <a:pt x="269" y="1879"/>
                </a:lnTo>
                <a:lnTo>
                  <a:pt x="275" y="1879"/>
                </a:lnTo>
                <a:lnTo>
                  <a:pt x="275" y="1876"/>
                </a:lnTo>
                <a:lnTo>
                  <a:pt x="278" y="1876"/>
                </a:lnTo>
                <a:lnTo>
                  <a:pt x="278" y="1876"/>
                </a:lnTo>
                <a:lnTo>
                  <a:pt x="280" y="1876"/>
                </a:lnTo>
                <a:lnTo>
                  <a:pt x="280" y="1873"/>
                </a:lnTo>
                <a:lnTo>
                  <a:pt x="286" y="1873"/>
                </a:lnTo>
                <a:lnTo>
                  <a:pt x="286" y="1870"/>
                </a:lnTo>
                <a:lnTo>
                  <a:pt x="288" y="1870"/>
                </a:lnTo>
                <a:lnTo>
                  <a:pt x="288" y="1870"/>
                </a:lnTo>
                <a:lnTo>
                  <a:pt x="291" y="1870"/>
                </a:lnTo>
                <a:lnTo>
                  <a:pt x="291" y="1868"/>
                </a:lnTo>
                <a:lnTo>
                  <a:pt x="294" y="1868"/>
                </a:lnTo>
                <a:lnTo>
                  <a:pt x="294" y="1865"/>
                </a:lnTo>
                <a:lnTo>
                  <a:pt x="296" y="1865"/>
                </a:lnTo>
                <a:lnTo>
                  <a:pt x="296" y="1865"/>
                </a:lnTo>
                <a:lnTo>
                  <a:pt x="304" y="1865"/>
                </a:lnTo>
                <a:lnTo>
                  <a:pt x="304" y="1862"/>
                </a:lnTo>
                <a:lnTo>
                  <a:pt x="304" y="1862"/>
                </a:lnTo>
                <a:lnTo>
                  <a:pt x="304" y="1860"/>
                </a:lnTo>
                <a:lnTo>
                  <a:pt x="307" y="1860"/>
                </a:lnTo>
                <a:lnTo>
                  <a:pt x="307" y="1857"/>
                </a:lnTo>
                <a:lnTo>
                  <a:pt x="313" y="1857"/>
                </a:lnTo>
                <a:lnTo>
                  <a:pt x="313" y="1854"/>
                </a:lnTo>
                <a:lnTo>
                  <a:pt x="318" y="1854"/>
                </a:lnTo>
                <a:lnTo>
                  <a:pt x="318" y="1852"/>
                </a:lnTo>
                <a:lnTo>
                  <a:pt x="321" y="1852"/>
                </a:lnTo>
                <a:lnTo>
                  <a:pt x="321" y="1852"/>
                </a:lnTo>
                <a:lnTo>
                  <a:pt x="323" y="1852"/>
                </a:lnTo>
                <a:lnTo>
                  <a:pt x="323" y="1849"/>
                </a:lnTo>
                <a:lnTo>
                  <a:pt x="323" y="1849"/>
                </a:lnTo>
                <a:lnTo>
                  <a:pt x="323" y="1846"/>
                </a:lnTo>
                <a:lnTo>
                  <a:pt x="323" y="1846"/>
                </a:lnTo>
                <a:lnTo>
                  <a:pt x="323" y="1846"/>
                </a:lnTo>
                <a:lnTo>
                  <a:pt x="326" y="1846"/>
                </a:lnTo>
                <a:lnTo>
                  <a:pt x="326" y="1841"/>
                </a:lnTo>
                <a:lnTo>
                  <a:pt x="334" y="1841"/>
                </a:lnTo>
                <a:lnTo>
                  <a:pt x="334" y="1841"/>
                </a:lnTo>
                <a:lnTo>
                  <a:pt x="337" y="1841"/>
                </a:lnTo>
                <a:lnTo>
                  <a:pt x="337" y="1838"/>
                </a:lnTo>
                <a:lnTo>
                  <a:pt x="342" y="1838"/>
                </a:lnTo>
                <a:lnTo>
                  <a:pt x="342" y="1835"/>
                </a:lnTo>
                <a:lnTo>
                  <a:pt x="342" y="1835"/>
                </a:lnTo>
                <a:lnTo>
                  <a:pt x="342" y="1835"/>
                </a:lnTo>
                <a:lnTo>
                  <a:pt x="348" y="1835"/>
                </a:lnTo>
                <a:lnTo>
                  <a:pt x="348" y="1833"/>
                </a:lnTo>
                <a:lnTo>
                  <a:pt x="350" y="1833"/>
                </a:lnTo>
                <a:lnTo>
                  <a:pt x="350" y="1830"/>
                </a:lnTo>
                <a:lnTo>
                  <a:pt x="361" y="1830"/>
                </a:lnTo>
                <a:lnTo>
                  <a:pt x="361" y="1827"/>
                </a:lnTo>
                <a:lnTo>
                  <a:pt x="364" y="1827"/>
                </a:lnTo>
                <a:lnTo>
                  <a:pt x="364" y="1825"/>
                </a:lnTo>
                <a:lnTo>
                  <a:pt x="367" y="1825"/>
                </a:lnTo>
                <a:lnTo>
                  <a:pt x="367" y="1819"/>
                </a:lnTo>
                <a:lnTo>
                  <a:pt x="369" y="1819"/>
                </a:lnTo>
                <a:lnTo>
                  <a:pt x="369" y="1816"/>
                </a:lnTo>
                <a:lnTo>
                  <a:pt x="377" y="1816"/>
                </a:lnTo>
                <a:lnTo>
                  <a:pt x="377" y="1816"/>
                </a:lnTo>
                <a:lnTo>
                  <a:pt x="383" y="1816"/>
                </a:lnTo>
                <a:lnTo>
                  <a:pt x="383" y="1811"/>
                </a:lnTo>
                <a:lnTo>
                  <a:pt x="383" y="1811"/>
                </a:lnTo>
                <a:lnTo>
                  <a:pt x="383" y="1811"/>
                </a:lnTo>
                <a:lnTo>
                  <a:pt x="388" y="1811"/>
                </a:lnTo>
                <a:lnTo>
                  <a:pt x="388" y="1808"/>
                </a:lnTo>
                <a:lnTo>
                  <a:pt x="388" y="1808"/>
                </a:lnTo>
                <a:lnTo>
                  <a:pt x="388" y="1806"/>
                </a:lnTo>
                <a:lnTo>
                  <a:pt x="391" y="1806"/>
                </a:lnTo>
                <a:lnTo>
                  <a:pt x="391" y="1803"/>
                </a:lnTo>
                <a:lnTo>
                  <a:pt x="391" y="1803"/>
                </a:lnTo>
                <a:lnTo>
                  <a:pt x="391" y="1800"/>
                </a:lnTo>
                <a:lnTo>
                  <a:pt x="393" y="1800"/>
                </a:lnTo>
                <a:lnTo>
                  <a:pt x="393" y="1798"/>
                </a:lnTo>
                <a:lnTo>
                  <a:pt x="396" y="1798"/>
                </a:lnTo>
                <a:lnTo>
                  <a:pt x="396" y="1798"/>
                </a:lnTo>
                <a:lnTo>
                  <a:pt x="399" y="1798"/>
                </a:lnTo>
                <a:lnTo>
                  <a:pt x="399" y="1795"/>
                </a:lnTo>
                <a:lnTo>
                  <a:pt x="402" y="1795"/>
                </a:lnTo>
                <a:lnTo>
                  <a:pt x="402" y="1792"/>
                </a:lnTo>
                <a:lnTo>
                  <a:pt x="402" y="1792"/>
                </a:lnTo>
                <a:lnTo>
                  <a:pt x="402" y="1787"/>
                </a:lnTo>
                <a:lnTo>
                  <a:pt x="404" y="1787"/>
                </a:lnTo>
                <a:lnTo>
                  <a:pt x="404" y="1779"/>
                </a:lnTo>
                <a:lnTo>
                  <a:pt x="407" y="1779"/>
                </a:lnTo>
                <a:lnTo>
                  <a:pt x="407" y="1779"/>
                </a:lnTo>
                <a:lnTo>
                  <a:pt x="410" y="1779"/>
                </a:lnTo>
                <a:lnTo>
                  <a:pt x="410" y="1776"/>
                </a:lnTo>
                <a:lnTo>
                  <a:pt x="415" y="1776"/>
                </a:lnTo>
                <a:lnTo>
                  <a:pt x="415" y="1773"/>
                </a:lnTo>
                <a:lnTo>
                  <a:pt x="415" y="1773"/>
                </a:lnTo>
                <a:lnTo>
                  <a:pt x="415" y="1773"/>
                </a:lnTo>
                <a:lnTo>
                  <a:pt x="418" y="1773"/>
                </a:lnTo>
                <a:lnTo>
                  <a:pt x="418" y="1771"/>
                </a:lnTo>
                <a:lnTo>
                  <a:pt x="418" y="1771"/>
                </a:lnTo>
                <a:lnTo>
                  <a:pt x="418" y="1768"/>
                </a:lnTo>
                <a:lnTo>
                  <a:pt x="420" y="1768"/>
                </a:lnTo>
                <a:lnTo>
                  <a:pt x="420" y="1768"/>
                </a:lnTo>
                <a:lnTo>
                  <a:pt x="423" y="1768"/>
                </a:lnTo>
                <a:lnTo>
                  <a:pt x="423" y="1765"/>
                </a:lnTo>
                <a:lnTo>
                  <a:pt x="423" y="1765"/>
                </a:lnTo>
                <a:lnTo>
                  <a:pt x="423" y="1762"/>
                </a:lnTo>
                <a:lnTo>
                  <a:pt x="426" y="1762"/>
                </a:lnTo>
                <a:lnTo>
                  <a:pt x="426" y="1762"/>
                </a:lnTo>
                <a:lnTo>
                  <a:pt x="429" y="1762"/>
                </a:lnTo>
                <a:lnTo>
                  <a:pt x="429" y="1760"/>
                </a:lnTo>
                <a:lnTo>
                  <a:pt x="431" y="1760"/>
                </a:lnTo>
                <a:lnTo>
                  <a:pt x="431" y="1754"/>
                </a:lnTo>
                <a:lnTo>
                  <a:pt x="434" y="1754"/>
                </a:lnTo>
                <a:lnTo>
                  <a:pt x="434" y="1754"/>
                </a:lnTo>
                <a:lnTo>
                  <a:pt x="437" y="1754"/>
                </a:lnTo>
                <a:lnTo>
                  <a:pt x="437" y="1752"/>
                </a:lnTo>
                <a:lnTo>
                  <a:pt x="439" y="1752"/>
                </a:lnTo>
                <a:lnTo>
                  <a:pt x="439" y="1749"/>
                </a:lnTo>
                <a:lnTo>
                  <a:pt x="445" y="1749"/>
                </a:lnTo>
                <a:lnTo>
                  <a:pt x="445" y="1746"/>
                </a:lnTo>
                <a:lnTo>
                  <a:pt x="447" y="1746"/>
                </a:lnTo>
                <a:lnTo>
                  <a:pt x="447" y="1741"/>
                </a:lnTo>
                <a:lnTo>
                  <a:pt x="447" y="1741"/>
                </a:lnTo>
                <a:lnTo>
                  <a:pt x="447" y="1738"/>
                </a:lnTo>
                <a:lnTo>
                  <a:pt x="450" y="1738"/>
                </a:lnTo>
                <a:lnTo>
                  <a:pt x="450" y="1735"/>
                </a:lnTo>
                <a:lnTo>
                  <a:pt x="453" y="1735"/>
                </a:lnTo>
                <a:lnTo>
                  <a:pt x="453" y="1733"/>
                </a:lnTo>
                <a:lnTo>
                  <a:pt x="456" y="1733"/>
                </a:lnTo>
                <a:lnTo>
                  <a:pt x="456" y="1730"/>
                </a:lnTo>
                <a:lnTo>
                  <a:pt x="456" y="1730"/>
                </a:lnTo>
                <a:lnTo>
                  <a:pt x="456" y="1730"/>
                </a:lnTo>
                <a:lnTo>
                  <a:pt x="458" y="1730"/>
                </a:lnTo>
                <a:lnTo>
                  <a:pt x="458" y="1725"/>
                </a:lnTo>
                <a:lnTo>
                  <a:pt x="461" y="1725"/>
                </a:lnTo>
                <a:lnTo>
                  <a:pt x="461" y="1719"/>
                </a:lnTo>
                <a:lnTo>
                  <a:pt x="464" y="1719"/>
                </a:lnTo>
                <a:lnTo>
                  <a:pt x="464" y="1714"/>
                </a:lnTo>
                <a:lnTo>
                  <a:pt x="464" y="1714"/>
                </a:lnTo>
                <a:lnTo>
                  <a:pt x="464" y="1711"/>
                </a:lnTo>
                <a:lnTo>
                  <a:pt x="466" y="1711"/>
                </a:lnTo>
                <a:lnTo>
                  <a:pt x="466" y="1711"/>
                </a:lnTo>
                <a:lnTo>
                  <a:pt x="466" y="1711"/>
                </a:lnTo>
                <a:lnTo>
                  <a:pt x="466" y="1708"/>
                </a:lnTo>
                <a:lnTo>
                  <a:pt x="469" y="1708"/>
                </a:lnTo>
                <a:lnTo>
                  <a:pt x="469" y="1706"/>
                </a:lnTo>
                <a:lnTo>
                  <a:pt x="472" y="1706"/>
                </a:lnTo>
                <a:lnTo>
                  <a:pt x="472" y="1703"/>
                </a:lnTo>
                <a:lnTo>
                  <a:pt x="477" y="1703"/>
                </a:lnTo>
                <a:lnTo>
                  <a:pt x="477" y="1700"/>
                </a:lnTo>
                <a:lnTo>
                  <a:pt x="477" y="1700"/>
                </a:lnTo>
                <a:lnTo>
                  <a:pt x="477" y="1700"/>
                </a:lnTo>
                <a:lnTo>
                  <a:pt x="480" y="1700"/>
                </a:lnTo>
                <a:lnTo>
                  <a:pt x="480" y="1695"/>
                </a:lnTo>
                <a:lnTo>
                  <a:pt x="482" y="1695"/>
                </a:lnTo>
                <a:lnTo>
                  <a:pt x="482" y="1692"/>
                </a:lnTo>
                <a:lnTo>
                  <a:pt x="485" y="1692"/>
                </a:lnTo>
                <a:lnTo>
                  <a:pt x="485" y="1690"/>
                </a:lnTo>
                <a:lnTo>
                  <a:pt x="491" y="1690"/>
                </a:lnTo>
                <a:lnTo>
                  <a:pt x="491" y="1687"/>
                </a:lnTo>
                <a:lnTo>
                  <a:pt x="491" y="1687"/>
                </a:lnTo>
                <a:lnTo>
                  <a:pt x="491" y="1687"/>
                </a:lnTo>
                <a:lnTo>
                  <a:pt x="493" y="1687"/>
                </a:lnTo>
                <a:lnTo>
                  <a:pt x="493" y="1684"/>
                </a:lnTo>
                <a:lnTo>
                  <a:pt x="496" y="1684"/>
                </a:lnTo>
                <a:lnTo>
                  <a:pt x="496" y="1681"/>
                </a:lnTo>
                <a:lnTo>
                  <a:pt x="499" y="1681"/>
                </a:lnTo>
                <a:lnTo>
                  <a:pt x="499" y="1679"/>
                </a:lnTo>
                <a:lnTo>
                  <a:pt x="499" y="1679"/>
                </a:lnTo>
                <a:lnTo>
                  <a:pt x="499" y="1673"/>
                </a:lnTo>
                <a:lnTo>
                  <a:pt x="501" y="1673"/>
                </a:lnTo>
                <a:lnTo>
                  <a:pt x="501" y="1671"/>
                </a:lnTo>
                <a:lnTo>
                  <a:pt x="504" y="1671"/>
                </a:lnTo>
                <a:lnTo>
                  <a:pt x="504" y="1668"/>
                </a:lnTo>
                <a:lnTo>
                  <a:pt x="504" y="1668"/>
                </a:lnTo>
                <a:lnTo>
                  <a:pt x="504" y="1668"/>
                </a:lnTo>
                <a:lnTo>
                  <a:pt x="507" y="1668"/>
                </a:lnTo>
                <a:lnTo>
                  <a:pt x="507" y="1665"/>
                </a:lnTo>
                <a:lnTo>
                  <a:pt x="507" y="1665"/>
                </a:lnTo>
                <a:lnTo>
                  <a:pt x="507" y="1663"/>
                </a:lnTo>
                <a:lnTo>
                  <a:pt x="509" y="1663"/>
                </a:lnTo>
                <a:lnTo>
                  <a:pt x="509" y="1663"/>
                </a:lnTo>
                <a:lnTo>
                  <a:pt x="512" y="1663"/>
                </a:lnTo>
                <a:lnTo>
                  <a:pt x="512" y="1660"/>
                </a:lnTo>
                <a:lnTo>
                  <a:pt x="512" y="1660"/>
                </a:lnTo>
                <a:lnTo>
                  <a:pt x="512" y="1657"/>
                </a:lnTo>
                <a:lnTo>
                  <a:pt x="520" y="1657"/>
                </a:lnTo>
                <a:lnTo>
                  <a:pt x="520" y="1654"/>
                </a:lnTo>
                <a:lnTo>
                  <a:pt x="528" y="1654"/>
                </a:lnTo>
                <a:lnTo>
                  <a:pt x="528" y="1652"/>
                </a:lnTo>
                <a:lnTo>
                  <a:pt x="534" y="1652"/>
                </a:lnTo>
                <a:lnTo>
                  <a:pt x="534" y="1649"/>
                </a:lnTo>
                <a:lnTo>
                  <a:pt x="536" y="1649"/>
                </a:lnTo>
                <a:lnTo>
                  <a:pt x="536" y="1646"/>
                </a:lnTo>
                <a:lnTo>
                  <a:pt x="542" y="1646"/>
                </a:lnTo>
                <a:lnTo>
                  <a:pt x="542" y="1644"/>
                </a:lnTo>
                <a:lnTo>
                  <a:pt x="544" y="1644"/>
                </a:lnTo>
                <a:lnTo>
                  <a:pt x="544" y="1641"/>
                </a:lnTo>
                <a:lnTo>
                  <a:pt x="547" y="1641"/>
                </a:lnTo>
                <a:lnTo>
                  <a:pt x="547" y="1641"/>
                </a:lnTo>
                <a:lnTo>
                  <a:pt x="550" y="1641"/>
                </a:lnTo>
                <a:lnTo>
                  <a:pt x="550" y="1638"/>
                </a:lnTo>
                <a:lnTo>
                  <a:pt x="550" y="1638"/>
                </a:lnTo>
                <a:lnTo>
                  <a:pt x="550" y="1636"/>
                </a:lnTo>
                <a:lnTo>
                  <a:pt x="555" y="1636"/>
                </a:lnTo>
                <a:lnTo>
                  <a:pt x="555" y="1636"/>
                </a:lnTo>
                <a:lnTo>
                  <a:pt x="555" y="1636"/>
                </a:lnTo>
                <a:lnTo>
                  <a:pt x="555" y="1633"/>
                </a:lnTo>
                <a:lnTo>
                  <a:pt x="561" y="1633"/>
                </a:lnTo>
                <a:lnTo>
                  <a:pt x="561" y="1630"/>
                </a:lnTo>
                <a:lnTo>
                  <a:pt x="563" y="1630"/>
                </a:lnTo>
                <a:lnTo>
                  <a:pt x="563" y="1627"/>
                </a:lnTo>
                <a:lnTo>
                  <a:pt x="563" y="1627"/>
                </a:lnTo>
                <a:lnTo>
                  <a:pt x="563" y="1622"/>
                </a:lnTo>
                <a:lnTo>
                  <a:pt x="566" y="1622"/>
                </a:lnTo>
                <a:lnTo>
                  <a:pt x="566" y="1622"/>
                </a:lnTo>
                <a:lnTo>
                  <a:pt x="566" y="1622"/>
                </a:lnTo>
                <a:lnTo>
                  <a:pt x="566" y="1619"/>
                </a:lnTo>
                <a:lnTo>
                  <a:pt x="569" y="1619"/>
                </a:lnTo>
                <a:lnTo>
                  <a:pt x="569" y="1617"/>
                </a:lnTo>
                <a:lnTo>
                  <a:pt x="571" y="1617"/>
                </a:lnTo>
                <a:lnTo>
                  <a:pt x="571" y="1617"/>
                </a:lnTo>
                <a:lnTo>
                  <a:pt x="574" y="1617"/>
                </a:lnTo>
                <a:lnTo>
                  <a:pt x="574" y="1614"/>
                </a:lnTo>
                <a:lnTo>
                  <a:pt x="577" y="1614"/>
                </a:lnTo>
                <a:lnTo>
                  <a:pt x="577" y="1609"/>
                </a:lnTo>
                <a:lnTo>
                  <a:pt x="582" y="1609"/>
                </a:lnTo>
                <a:lnTo>
                  <a:pt x="582" y="1606"/>
                </a:lnTo>
                <a:lnTo>
                  <a:pt x="585" y="1606"/>
                </a:lnTo>
                <a:lnTo>
                  <a:pt x="585" y="1603"/>
                </a:lnTo>
                <a:lnTo>
                  <a:pt x="588" y="1603"/>
                </a:lnTo>
                <a:lnTo>
                  <a:pt x="588" y="1600"/>
                </a:lnTo>
                <a:lnTo>
                  <a:pt x="596" y="1600"/>
                </a:lnTo>
                <a:lnTo>
                  <a:pt x="596" y="1598"/>
                </a:lnTo>
                <a:lnTo>
                  <a:pt x="601" y="1598"/>
                </a:lnTo>
                <a:lnTo>
                  <a:pt x="601" y="1598"/>
                </a:lnTo>
                <a:lnTo>
                  <a:pt x="601" y="1598"/>
                </a:lnTo>
                <a:lnTo>
                  <a:pt x="601" y="1592"/>
                </a:lnTo>
                <a:lnTo>
                  <a:pt x="607" y="1592"/>
                </a:lnTo>
                <a:lnTo>
                  <a:pt x="607" y="1590"/>
                </a:lnTo>
                <a:lnTo>
                  <a:pt x="609" y="1590"/>
                </a:lnTo>
                <a:lnTo>
                  <a:pt x="609" y="1584"/>
                </a:lnTo>
                <a:lnTo>
                  <a:pt x="609" y="1584"/>
                </a:lnTo>
                <a:lnTo>
                  <a:pt x="609" y="1584"/>
                </a:lnTo>
                <a:lnTo>
                  <a:pt x="615" y="1584"/>
                </a:lnTo>
                <a:lnTo>
                  <a:pt x="615" y="1582"/>
                </a:lnTo>
                <a:lnTo>
                  <a:pt x="617" y="1582"/>
                </a:lnTo>
                <a:lnTo>
                  <a:pt x="617" y="1579"/>
                </a:lnTo>
                <a:lnTo>
                  <a:pt x="620" y="1579"/>
                </a:lnTo>
                <a:lnTo>
                  <a:pt x="620" y="1576"/>
                </a:lnTo>
                <a:lnTo>
                  <a:pt x="623" y="1576"/>
                </a:lnTo>
                <a:lnTo>
                  <a:pt x="623" y="1573"/>
                </a:lnTo>
                <a:lnTo>
                  <a:pt x="623" y="1573"/>
                </a:lnTo>
                <a:lnTo>
                  <a:pt x="623" y="1571"/>
                </a:lnTo>
                <a:lnTo>
                  <a:pt x="628" y="1571"/>
                </a:lnTo>
                <a:lnTo>
                  <a:pt x="628" y="1571"/>
                </a:lnTo>
                <a:lnTo>
                  <a:pt x="636" y="1571"/>
                </a:lnTo>
                <a:lnTo>
                  <a:pt x="636" y="1568"/>
                </a:lnTo>
                <a:lnTo>
                  <a:pt x="639" y="1568"/>
                </a:lnTo>
                <a:lnTo>
                  <a:pt x="639" y="1565"/>
                </a:lnTo>
                <a:lnTo>
                  <a:pt x="642" y="1565"/>
                </a:lnTo>
                <a:lnTo>
                  <a:pt x="642" y="1563"/>
                </a:lnTo>
                <a:lnTo>
                  <a:pt x="644" y="1563"/>
                </a:lnTo>
                <a:lnTo>
                  <a:pt x="644" y="1560"/>
                </a:lnTo>
                <a:lnTo>
                  <a:pt x="647" y="1560"/>
                </a:lnTo>
                <a:lnTo>
                  <a:pt x="647" y="1557"/>
                </a:lnTo>
                <a:lnTo>
                  <a:pt x="650" y="1557"/>
                </a:lnTo>
                <a:lnTo>
                  <a:pt x="650" y="1555"/>
                </a:lnTo>
                <a:lnTo>
                  <a:pt x="650" y="1555"/>
                </a:lnTo>
                <a:lnTo>
                  <a:pt x="650" y="1552"/>
                </a:lnTo>
                <a:lnTo>
                  <a:pt x="652" y="1552"/>
                </a:lnTo>
                <a:lnTo>
                  <a:pt x="652" y="1549"/>
                </a:lnTo>
                <a:lnTo>
                  <a:pt x="655" y="1549"/>
                </a:lnTo>
                <a:lnTo>
                  <a:pt x="655" y="1546"/>
                </a:lnTo>
                <a:lnTo>
                  <a:pt x="658" y="1546"/>
                </a:lnTo>
                <a:lnTo>
                  <a:pt x="658" y="1544"/>
                </a:lnTo>
                <a:lnTo>
                  <a:pt x="663" y="1544"/>
                </a:lnTo>
                <a:lnTo>
                  <a:pt x="663" y="1541"/>
                </a:lnTo>
                <a:lnTo>
                  <a:pt x="666" y="1541"/>
                </a:lnTo>
                <a:lnTo>
                  <a:pt x="666" y="1538"/>
                </a:lnTo>
                <a:lnTo>
                  <a:pt x="669" y="1538"/>
                </a:lnTo>
                <a:lnTo>
                  <a:pt x="669" y="1538"/>
                </a:lnTo>
                <a:lnTo>
                  <a:pt x="669" y="1538"/>
                </a:lnTo>
                <a:lnTo>
                  <a:pt x="669" y="1536"/>
                </a:lnTo>
                <a:lnTo>
                  <a:pt x="671" y="1536"/>
                </a:lnTo>
                <a:lnTo>
                  <a:pt x="671" y="1533"/>
                </a:lnTo>
                <a:lnTo>
                  <a:pt x="674" y="1533"/>
                </a:lnTo>
                <a:lnTo>
                  <a:pt x="674" y="1530"/>
                </a:lnTo>
                <a:lnTo>
                  <a:pt x="674" y="1530"/>
                </a:lnTo>
                <a:lnTo>
                  <a:pt x="674" y="1528"/>
                </a:lnTo>
                <a:lnTo>
                  <a:pt x="677" y="1528"/>
                </a:lnTo>
                <a:lnTo>
                  <a:pt x="677" y="1525"/>
                </a:lnTo>
                <a:lnTo>
                  <a:pt x="682" y="1525"/>
                </a:lnTo>
                <a:lnTo>
                  <a:pt x="682" y="1522"/>
                </a:lnTo>
                <a:lnTo>
                  <a:pt x="685" y="1522"/>
                </a:lnTo>
                <a:lnTo>
                  <a:pt x="685" y="1519"/>
                </a:lnTo>
                <a:lnTo>
                  <a:pt x="687" y="1519"/>
                </a:lnTo>
                <a:lnTo>
                  <a:pt x="687" y="1519"/>
                </a:lnTo>
                <a:lnTo>
                  <a:pt x="690" y="1519"/>
                </a:lnTo>
                <a:lnTo>
                  <a:pt x="690" y="1517"/>
                </a:lnTo>
                <a:lnTo>
                  <a:pt x="693" y="1517"/>
                </a:lnTo>
                <a:lnTo>
                  <a:pt x="693" y="1514"/>
                </a:lnTo>
                <a:lnTo>
                  <a:pt x="696" y="1514"/>
                </a:lnTo>
                <a:lnTo>
                  <a:pt x="696" y="1514"/>
                </a:lnTo>
                <a:lnTo>
                  <a:pt x="701" y="1514"/>
                </a:lnTo>
                <a:lnTo>
                  <a:pt x="701" y="1511"/>
                </a:lnTo>
                <a:lnTo>
                  <a:pt x="704" y="1511"/>
                </a:lnTo>
                <a:lnTo>
                  <a:pt x="704" y="1506"/>
                </a:lnTo>
                <a:lnTo>
                  <a:pt x="704" y="1506"/>
                </a:lnTo>
                <a:lnTo>
                  <a:pt x="704" y="1506"/>
                </a:lnTo>
                <a:lnTo>
                  <a:pt x="709" y="1506"/>
                </a:lnTo>
                <a:lnTo>
                  <a:pt x="709" y="1503"/>
                </a:lnTo>
                <a:lnTo>
                  <a:pt x="712" y="1503"/>
                </a:lnTo>
                <a:lnTo>
                  <a:pt x="712" y="1501"/>
                </a:lnTo>
                <a:lnTo>
                  <a:pt x="714" y="1501"/>
                </a:lnTo>
                <a:lnTo>
                  <a:pt x="714" y="1498"/>
                </a:lnTo>
                <a:lnTo>
                  <a:pt x="720" y="1498"/>
                </a:lnTo>
                <a:lnTo>
                  <a:pt x="720" y="1492"/>
                </a:lnTo>
                <a:lnTo>
                  <a:pt x="720" y="1492"/>
                </a:lnTo>
                <a:lnTo>
                  <a:pt x="720" y="1492"/>
                </a:lnTo>
                <a:lnTo>
                  <a:pt x="722" y="1492"/>
                </a:lnTo>
                <a:lnTo>
                  <a:pt x="722" y="1490"/>
                </a:lnTo>
                <a:lnTo>
                  <a:pt x="725" y="1490"/>
                </a:lnTo>
                <a:lnTo>
                  <a:pt x="725" y="1487"/>
                </a:lnTo>
                <a:lnTo>
                  <a:pt x="731" y="1487"/>
                </a:lnTo>
                <a:lnTo>
                  <a:pt x="731" y="1484"/>
                </a:lnTo>
                <a:lnTo>
                  <a:pt x="736" y="1484"/>
                </a:lnTo>
                <a:lnTo>
                  <a:pt x="736" y="1482"/>
                </a:lnTo>
                <a:lnTo>
                  <a:pt x="744" y="1482"/>
                </a:lnTo>
                <a:lnTo>
                  <a:pt x="744" y="1479"/>
                </a:lnTo>
                <a:lnTo>
                  <a:pt x="747" y="1479"/>
                </a:lnTo>
                <a:lnTo>
                  <a:pt x="747" y="1476"/>
                </a:lnTo>
                <a:lnTo>
                  <a:pt x="752" y="1476"/>
                </a:lnTo>
                <a:lnTo>
                  <a:pt x="752" y="1474"/>
                </a:lnTo>
                <a:lnTo>
                  <a:pt x="752" y="1474"/>
                </a:lnTo>
                <a:lnTo>
                  <a:pt x="752" y="1474"/>
                </a:lnTo>
                <a:lnTo>
                  <a:pt x="758" y="1474"/>
                </a:lnTo>
                <a:lnTo>
                  <a:pt x="758" y="1468"/>
                </a:lnTo>
                <a:lnTo>
                  <a:pt x="758" y="1468"/>
                </a:lnTo>
                <a:lnTo>
                  <a:pt x="758" y="1465"/>
                </a:lnTo>
                <a:lnTo>
                  <a:pt x="760" y="1465"/>
                </a:lnTo>
                <a:lnTo>
                  <a:pt x="760" y="1465"/>
                </a:lnTo>
                <a:lnTo>
                  <a:pt x="763" y="1465"/>
                </a:lnTo>
                <a:lnTo>
                  <a:pt x="763" y="1463"/>
                </a:lnTo>
                <a:lnTo>
                  <a:pt x="766" y="1463"/>
                </a:lnTo>
                <a:lnTo>
                  <a:pt x="766" y="1460"/>
                </a:lnTo>
                <a:lnTo>
                  <a:pt x="768" y="1460"/>
                </a:lnTo>
                <a:lnTo>
                  <a:pt x="768" y="1455"/>
                </a:lnTo>
                <a:lnTo>
                  <a:pt x="768" y="1455"/>
                </a:lnTo>
                <a:lnTo>
                  <a:pt x="768" y="1449"/>
                </a:lnTo>
                <a:lnTo>
                  <a:pt x="771" y="1449"/>
                </a:lnTo>
                <a:lnTo>
                  <a:pt x="771" y="1447"/>
                </a:lnTo>
                <a:lnTo>
                  <a:pt x="774" y="1447"/>
                </a:lnTo>
                <a:lnTo>
                  <a:pt x="774" y="1447"/>
                </a:lnTo>
                <a:lnTo>
                  <a:pt x="776" y="1447"/>
                </a:lnTo>
                <a:lnTo>
                  <a:pt x="776" y="1444"/>
                </a:lnTo>
                <a:lnTo>
                  <a:pt x="779" y="1444"/>
                </a:lnTo>
                <a:lnTo>
                  <a:pt x="779" y="1441"/>
                </a:lnTo>
                <a:lnTo>
                  <a:pt x="782" y="1441"/>
                </a:lnTo>
                <a:lnTo>
                  <a:pt x="782" y="1438"/>
                </a:lnTo>
                <a:lnTo>
                  <a:pt x="782" y="1438"/>
                </a:lnTo>
                <a:lnTo>
                  <a:pt x="782" y="1433"/>
                </a:lnTo>
                <a:lnTo>
                  <a:pt x="785" y="1433"/>
                </a:lnTo>
                <a:lnTo>
                  <a:pt x="785" y="1433"/>
                </a:lnTo>
                <a:lnTo>
                  <a:pt x="787" y="1433"/>
                </a:lnTo>
                <a:lnTo>
                  <a:pt x="787" y="1430"/>
                </a:lnTo>
                <a:lnTo>
                  <a:pt x="790" y="1430"/>
                </a:lnTo>
                <a:lnTo>
                  <a:pt x="790" y="1428"/>
                </a:lnTo>
                <a:lnTo>
                  <a:pt x="790" y="1428"/>
                </a:lnTo>
                <a:lnTo>
                  <a:pt x="790" y="1428"/>
                </a:lnTo>
                <a:lnTo>
                  <a:pt x="793" y="1428"/>
                </a:lnTo>
                <a:lnTo>
                  <a:pt x="793" y="1422"/>
                </a:lnTo>
                <a:lnTo>
                  <a:pt x="795" y="1422"/>
                </a:lnTo>
                <a:lnTo>
                  <a:pt x="795" y="1420"/>
                </a:lnTo>
                <a:lnTo>
                  <a:pt x="798" y="1420"/>
                </a:lnTo>
                <a:lnTo>
                  <a:pt x="798" y="1420"/>
                </a:lnTo>
                <a:lnTo>
                  <a:pt x="801" y="1420"/>
                </a:lnTo>
                <a:lnTo>
                  <a:pt x="801" y="1414"/>
                </a:lnTo>
                <a:lnTo>
                  <a:pt x="809" y="1414"/>
                </a:lnTo>
                <a:lnTo>
                  <a:pt x="809" y="1411"/>
                </a:lnTo>
                <a:lnTo>
                  <a:pt x="814" y="1411"/>
                </a:lnTo>
                <a:lnTo>
                  <a:pt x="814" y="1409"/>
                </a:lnTo>
                <a:lnTo>
                  <a:pt x="814" y="1409"/>
                </a:lnTo>
                <a:lnTo>
                  <a:pt x="814" y="1406"/>
                </a:lnTo>
                <a:lnTo>
                  <a:pt x="817" y="1406"/>
                </a:lnTo>
                <a:lnTo>
                  <a:pt x="817" y="1401"/>
                </a:lnTo>
                <a:lnTo>
                  <a:pt x="820" y="1401"/>
                </a:lnTo>
                <a:lnTo>
                  <a:pt x="820" y="1395"/>
                </a:lnTo>
                <a:lnTo>
                  <a:pt x="822" y="1395"/>
                </a:lnTo>
                <a:lnTo>
                  <a:pt x="822" y="1393"/>
                </a:lnTo>
                <a:lnTo>
                  <a:pt x="822" y="1393"/>
                </a:lnTo>
                <a:lnTo>
                  <a:pt x="822" y="1390"/>
                </a:lnTo>
                <a:lnTo>
                  <a:pt x="825" y="1390"/>
                </a:lnTo>
                <a:lnTo>
                  <a:pt x="825" y="1387"/>
                </a:lnTo>
                <a:lnTo>
                  <a:pt x="828" y="1387"/>
                </a:lnTo>
                <a:lnTo>
                  <a:pt x="828" y="1384"/>
                </a:lnTo>
                <a:lnTo>
                  <a:pt x="830" y="1384"/>
                </a:lnTo>
                <a:lnTo>
                  <a:pt x="830" y="1384"/>
                </a:lnTo>
                <a:lnTo>
                  <a:pt x="833" y="1384"/>
                </a:lnTo>
                <a:lnTo>
                  <a:pt x="833" y="1382"/>
                </a:lnTo>
                <a:lnTo>
                  <a:pt x="833" y="1382"/>
                </a:lnTo>
                <a:lnTo>
                  <a:pt x="833" y="1379"/>
                </a:lnTo>
                <a:lnTo>
                  <a:pt x="836" y="1379"/>
                </a:lnTo>
                <a:lnTo>
                  <a:pt x="836" y="1379"/>
                </a:lnTo>
                <a:lnTo>
                  <a:pt x="836" y="1379"/>
                </a:lnTo>
                <a:lnTo>
                  <a:pt x="836" y="1376"/>
                </a:lnTo>
                <a:lnTo>
                  <a:pt x="838" y="1376"/>
                </a:lnTo>
                <a:lnTo>
                  <a:pt x="838" y="1371"/>
                </a:lnTo>
                <a:lnTo>
                  <a:pt x="838" y="1371"/>
                </a:lnTo>
                <a:lnTo>
                  <a:pt x="838" y="1371"/>
                </a:lnTo>
                <a:lnTo>
                  <a:pt x="841" y="1371"/>
                </a:lnTo>
                <a:lnTo>
                  <a:pt x="841" y="1368"/>
                </a:lnTo>
                <a:lnTo>
                  <a:pt x="841" y="1368"/>
                </a:lnTo>
                <a:lnTo>
                  <a:pt x="841" y="1366"/>
                </a:lnTo>
                <a:lnTo>
                  <a:pt x="844" y="1366"/>
                </a:lnTo>
                <a:lnTo>
                  <a:pt x="844" y="1366"/>
                </a:lnTo>
                <a:lnTo>
                  <a:pt x="844" y="1366"/>
                </a:lnTo>
                <a:lnTo>
                  <a:pt x="844" y="1363"/>
                </a:lnTo>
                <a:lnTo>
                  <a:pt x="849" y="1363"/>
                </a:lnTo>
                <a:lnTo>
                  <a:pt x="849" y="1360"/>
                </a:lnTo>
                <a:lnTo>
                  <a:pt x="855" y="1360"/>
                </a:lnTo>
                <a:lnTo>
                  <a:pt x="855" y="1357"/>
                </a:lnTo>
                <a:lnTo>
                  <a:pt x="860" y="1357"/>
                </a:lnTo>
                <a:lnTo>
                  <a:pt x="860" y="1352"/>
                </a:lnTo>
                <a:lnTo>
                  <a:pt x="860" y="1352"/>
                </a:lnTo>
                <a:lnTo>
                  <a:pt x="860" y="1352"/>
                </a:lnTo>
                <a:lnTo>
                  <a:pt x="863" y="1352"/>
                </a:lnTo>
                <a:lnTo>
                  <a:pt x="863" y="1349"/>
                </a:lnTo>
                <a:lnTo>
                  <a:pt x="868" y="1349"/>
                </a:lnTo>
                <a:lnTo>
                  <a:pt x="868" y="1347"/>
                </a:lnTo>
                <a:lnTo>
                  <a:pt x="874" y="1347"/>
                </a:lnTo>
                <a:lnTo>
                  <a:pt x="874" y="1344"/>
                </a:lnTo>
                <a:lnTo>
                  <a:pt x="874" y="1344"/>
                </a:lnTo>
                <a:lnTo>
                  <a:pt x="874" y="1341"/>
                </a:lnTo>
                <a:lnTo>
                  <a:pt x="879" y="1341"/>
                </a:lnTo>
                <a:lnTo>
                  <a:pt x="879" y="1339"/>
                </a:lnTo>
                <a:lnTo>
                  <a:pt x="882" y="1339"/>
                </a:lnTo>
                <a:lnTo>
                  <a:pt x="882" y="1336"/>
                </a:lnTo>
                <a:lnTo>
                  <a:pt x="884" y="1336"/>
                </a:lnTo>
                <a:lnTo>
                  <a:pt x="884" y="1333"/>
                </a:lnTo>
                <a:lnTo>
                  <a:pt x="887" y="1333"/>
                </a:lnTo>
                <a:lnTo>
                  <a:pt x="887" y="1330"/>
                </a:lnTo>
                <a:lnTo>
                  <a:pt x="890" y="1330"/>
                </a:lnTo>
                <a:lnTo>
                  <a:pt x="890" y="1328"/>
                </a:lnTo>
                <a:lnTo>
                  <a:pt x="892" y="1328"/>
                </a:lnTo>
                <a:lnTo>
                  <a:pt x="892" y="1322"/>
                </a:lnTo>
                <a:lnTo>
                  <a:pt x="895" y="1322"/>
                </a:lnTo>
                <a:lnTo>
                  <a:pt x="895" y="1320"/>
                </a:lnTo>
                <a:lnTo>
                  <a:pt x="898" y="1320"/>
                </a:lnTo>
                <a:lnTo>
                  <a:pt x="898" y="1317"/>
                </a:lnTo>
                <a:lnTo>
                  <a:pt x="898" y="1317"/>
                </a:lnTo>
                <a:lnTo>
                  <a:pt x="898" y="1314"/>
                </a:lnTo>
                <a:lnTo>
                  <a:pt x="898" y="1314"/>
                </a:lnTo>
                <a:lnTo>
                  <a:pt x="898" y="1314"/>
                </a:lnTo>
                <a:lnTo>
                  <a:pt x="903" y="1314"/>
                </a:lnTo>
                <a:lnTo>
                  <a:pt x="903" y="1309"/>
                </a:lnTo>
                <a:lnTo>
                  <a:pt x="903" y="1309"/>
                </a:lnTo>
                <a:lnTo>
                  <a:pt x="903" y="1303"/>
                </a:lnTo>
                <a:lnTo>
                  <a:pt x="906" y="1303"/>
                </a:lnTo>
                <a:lnTo>
                  <a:pt x="906" y="1301"/>
                </a:lnTo>
                <a:lnTo>
                  <a:pt x="906" y="1301"/>
                </a:lnTo>
                <a:lnTo>
                  <a:pt x="906" y="1298"/>
                </a:lnTo>
                <a:lnTo>
                  <a:pt x="909" y="1298"/>
                </a:lnTo>
                <a:lnTo>
                  <a:pt x="909" y="1295"/>
                </a:lnTo>
                <a:lnTo>
                  <a:pt x="909" y="1295"/>
                </a:lnTo>
                <a:lnTo>
                  <a:pt x="909" y="1293"/>
                </a:lnTo>
                <a:lnTo>
                  <a:pt x="914" y="1293"/>
                </a:lnTo>
                <a:lnTo>
                  <a:pt x="914" y="1287"/>
                </a:lnTo>
                <a:lnTo>
                  <a:pt x="917" y="1287"/>
                </a:lnTo>
                <a:lnTo>
                  <a:pt x="917" y="1285"/>
                </a:lnTo>
                <a:lnTo>
                  <a:pt x="917" y="1285"/>
                </a:lnTo>
                <a:lnTo>
                  <a:pt x="917" y="1276"/>
                </a:lnTo>
                <a:lnTo>
                  <a:pt x="917" y="1276"/>
                </a:lnTo>
                <a:lnTo>
                  <a:pt x="917" y="1276"/>
                </a:lnTo>
                <a:lnTo>
                  <a:pt x="919" y="1276"/>
                </a:lnTo>
                <a:lnTo>
                  <a:pt x="919" y="1271"/>
                </a:lnTo>
                <a:lnTo>
                  <a:pt x="922" y="1271"/>
                </a:lnTo>
                <a:lnTo>
                  <a:pt x="922" y="1268"/>
                </a:lnTo>
                <a:lnTo>
                  <a:pt x="925" y="1268"/>
                </a:lnTo>
                <a:lnTo>
                  <a:pt x="925" y="1266"/>
                </a:lnTo>
                <a:lnTo>
                  <a:pt x="927" y="1266"/>
                </a:lnTo>
                <a:lnTo>
                  <a:pt x="927" y="1263"/>
                </a:lnTo>
                <a:lnTo>
                  <a:pt x="930" y="1263"/>
                </a:lnTo>
                <a:lnTo>
                  <a:pt x="930" y="1263"/>
                </a:lnTo>
                <a:lnTo>
                  <a:pt x="930" y="1263"/>
                </a:lnTo>
                <a:lnTo>
                  <a:pt x="930" y="1258"/>
                </a:lnTo>
                <a:lnTo>
                  <a:pt x="936" y="1258"/>
                </a:lnTo>
                <a:lnTo>
                  <a:pt x="936" y="1255"/>
                </a:lnTo>
                <a:lnTo>
                  <a:pt x="938" y="1255"/>
                </a:lnTo>
                <a:lnTo>
                  <a:pt x="938" y="1252"/>
                </a:lnTo>
                <a:lnTo>
                  <a:pt x="949" y="1252"/>
                </a:lnTo>
                <a:lnTo>
                  <a:pt x="949" y="1249"/>
                </a:lnTo>
                <a:lnTo>
                  <a:pt x="949" y="1249"/>
                </a:lnTo>
                <a:lnTo>
                  <a:pt x="949" y="1247"/>
                </a:lnTo>
                <a:lnTo>
                  <a:pt x="952" y="1247"/>
                </a:lnTo>
                <a:lnTo>
                  <a:pt x="952" y="1244"/>
                </a:lnTo>
                <a:lnTo>
                  <a:pt x="954" y="1244"/>
                </a:lnTo>
                <a:lnTo>
                  <a:pt x="954" y="1241"/>
                </a:lnTo>
                <a:lnTo>
                  <a:pt x="957" y="1241"/>
                </a:lnTo>
                <a:lnTo>
                  <a:pt x="957" y="1239"/>
                </a:lnTo>
                <a:lnTo>
                  <a:pt x="965" y="1239"/>
                </a:lnTo>
                <a:lnTo>
                  <a:pt x="965" y="1239"/>
                </a:lnTo>
                <a:lnTo>
                  <a:pt x="971" y="1239"/>
                </a:lnTo>
                <a:lnTo>
                  <a:pt x="971" y="1236"/>
                </a:lnTo>
                <a:lnTo>
                  <a:pt x="973" y="1236"/>
                </a:lnTo>
                <a:lnTo>
                  <a:pt x="973" y="1233"/>
                </a:lnTo>
                <a:lnTo>
                  <a:pt x="973" y="1233"/>
                </a:lnTo>
                <a:lnTo>
                  <a:pt x="973" y="1231"/>
                </a:lnTo>
                <a:lnTo>
                  <a:pt x="976" y="1231"/>
                </a:lnTo>
                <a:lnTo>
                  <a:pt x="976" y="1228"/>
                </a:lnTo>
                <a:lnTo>
                  <a:pt x="979" y="1228"/>
                </a:lnTo>
                <a:lnTo>
                  <a:pt x="979" y="1225"/>
                </a:lnTo>
                <a:lnTo>
                  <a:pt x="987" y="1225"/>
                </a:lnTo>
                <a:lnTo>
                  <a:pt x="987" y="1222"/>
                </a:lnTo>
                <a:lnTo>
                  <a:pt x="989" y="1222"/>
                </a:lnTo>
                <a:lnTo>
                  <a:pt x="989" y="1217"/>
                </a:lnTo>
                <a:lnTo>
                  <a:pt x="989" y="1217"/>
                </a:lnTo>
                <a:lnTo>
                  <a:pt x="989" y="1217"/>
                </a:lnTo>
                <a:lnTo>
                  <a:pt x="995" y="1217"/>
                </a:lnTo>
                <a:lnTo>
                  <a:pt x="995" y="1214"/>
                </a:lnTo>
                <a:lnTo>
                  <a:pt x="995" y="1214"/>
                </a:lnTo>
                <a:lnTo>
                  <a:pt x="995" y="1209"/>
                </a:lnTo>
                <a:lnTo>
                  <a:pt x="1000" y="1209"/>
                </a:lnTo>
                <a:lnTo>
                  <a:pt x="1000" y="1204"/>
                </a:lnTo>
                <a:lnTo>
                  <a:pt x="1003" y="1204"/>
                </a:lnTo>
                <a:lnTo>
                  <a:pt x="1003" y="1201"/>
                </a:lnTo>
                <a:lnTo>
                  <a:pt x="1006" y="1201"/>
                </a:lnTo>
                <a:lnTo>
                  <a:pt x="1006" y="1201"/>
                </a:lnTo>
                <a:lnTo>
                  <a:pt x="1008" y="1201"/>
                </a:lnTo>
                <a:lnTo>
                  <a:pt x="1008" y="1198"/>
                </a:lnTo>
                <a:lnTo>
                  <a:pt x="1008" y="1198"/>
                </a:lnTo>
                <a:lnTo>
                  <a:pt x="1008" y="1196"/>
                </a:lnTo>
                <a:lnTo>
                  <a:pt x="1011" y="1196"/>
                </a:lnTo>
                <a:lnTo>
                  <a:pt x="1011" y="1193"/>
                </a:lnTo>
                <a:lnTo>
                  <a:pt x="1014" y="1193"/>
                </a:lnTo>
                <a:lnTo>
                  <a:pt x="1014" y="1193"/>
                </a:lnTo>
                <a:lnTo>
                  <a:pt x="1016" y="1193"/>
                </a:lnTo>
                <a:lnTo>
                  <a:pt x="1016" y="1187"/>
                </a:lnTo>
                <a:lnTo>
                  <a:pt x="1019" y="1187"/>
                </a:lnTo>
                <a:lnTo>
                  <a:pt x="1019" y="1185"/>
                </a:lnTo>
                <a:lnTo>
                  <a:pt x="1025" y="1185"/>
                </a:lnTo>
                <a:lnTo>
                  <a:pt x="1025" y="1185"/>
                </a:lnTo>
                <a:lnTo>
                  <a:pt x="1025" y="1185"/>
                </a:lnTo>
                <a:lnTo>
                  <a:pt x="1025" y="1182"/>
                </a:lnTo>
                <a:lnTo>
                  <a:pt x="1027" y="1182"/>
                </a:lnTo>
                <a:lnTo>
                  <a:pt x="1027" y="1177"/>
                </a:lnTo>
                <a:lnTo>
                  <a:pt x="1030" y="1177"/>
                </a:lnTo>
                <a:lnTo>
                  <a:pt x="1030" y="1174"/>
                </a:lnTo>
                <a:lnTo>
                  <a:pt x="1030" y="1174"/>
                </a:lnTo>
                <a:lnTo>
                  <a:pt x="1030" y="1171"/>
                </a:lnTo>
                <a:lnTo>
                  <a:pt x="1046" y="1171"/>
                </a:lnTo>
                <a:lnTo>
                  <a:pt x="1046" y="1169"/>
                </a:lnTo>
                <a:lnTo>
                  <a:pt x="1049" y="1169"/>
                </a:lnTo>
                <a:lnTo>
                  <a:pt x="1049" y="1169"/>
                </a:lnTo>
                <a:lnTo>
                  <a:pt x="1052" y="1169"/>
                </a:lnTo>
                <a:lnTo>
                  <a:pt x="1052" y="1163"/>
                </a:lnTo>
                <a:lnTo>
                  <a:pt x="1057" y="1163"/>
                </a:lnTo>
                <a:lnTo>
                  <a:pt x="1057" y="1160"/>
                </a:lnTo>
                <a:lnTo>
                  <a:pt x="1057" y="1160"/>
                </a:lnTo>
                <a:lnTo>
                  <a:pt x="1057" y="1158"/>
                </a:lnTo>
                <a:lnTo>
                  <a:pt x="1060" y="1158"/>
                </a:lnTo>
                <a:lnTo>
                  <a:pt x="1060" y="1158"/>
                </a:lnTo>
                <a:lnTo>
                  <a:pt x="1068" y="1158"/>
                </a:lnTo>
                <a:lnTo>
                  <a:pt x="1068" y="1155"/>
                </a:lnTo>
                <a:lnTo>
                  <a:pt x="1073" y="1155"/>
                </a:lnTo>
                <a:lnTo>
                  <a:pt x="1073" y="1152"/>
                </a:lnTo>
                <a:lnTo>
                  <a:pt x="1076" y="1152"/>
                </a:lnTo>
                <a:lnTo>
                  <a:pt x="1076" y="1150"/>
                </a:lnTo>
                <a:lnTo>
                  <a:pt x="1078" y="1150"/>
                </a:lnTo>
                <a:lnTo>
                  <a:pt x="1078" y="1150"/>
                </a:lnTo>
                <a:lnTo>
                  <a:pt x="1081" y="1150"/>
                </a:lnTo>
                <a:lnTo>
                  <a:pt x="1081" y="1147"/>
                </a:lnTo>
                <a:lnTo>
                  <a:pt x="1084" y="1147"/>
                </a:lnTo>
                <a:lnTo>
                  <a:pt x="1084" y="1144"/>
                </a:lnTo>
                <a:lnTo>
                  <a:pt x="1087" y="1144"/>
                </a:lnTo>
                <a:lnTo>
                  <a:pt x="1087" y="1142"/>
                </a:lnTo>
                <a:lnTo>
                  <a:pt x="1087" y="1142"/>
                </a:lnTo>
                <a:lnTo>
                  <a:pt x="1087" y="1142"/>
                </a:lnTo>
                <a:lnTo>
                  <a:pt x="1103" y="1142"/>
                </a:lnTo>
                <a:lnTo>
                  <a:pt x="1103" y="1139"/>
                </a:lnTo>
                <a:lnTo>
                  <a:pt x="1103" y="1139"/>
                </a:lnTo>
                <a:lnTo>
                  <a:pt x="1103" y="1136"/>
                </a:lnTo>
                <a:lnTo>
                  <a:pt x="1108" y="1136"/>
                </a:lnTo>
                <a:lnTo>
                  <a:pt x="1108" y="1133"/>
                </a:lnTo>
                <a:lnTo>
                  <a:pt x="1108" y="1133"/>
                </a:lnTo>
                <a:lnTo>
                  <a:pt x="1108" y="1133"/>
                </a:lnTo>
                <a:lnTo>
                  <a:pt x="1111" y="1133"/>
                </a:lnTo>
                <a:lnTo>
                  <a:pt x="1111" y="1131"/>
                </a:lnTo>
                <a:lnTo>
                  <a:pt x="1114" y="1131"/>
                </a:lnTo>
                <a:lnTo>
                  <a:pt x="1114" y="1128"/>
                </a:lnTo>
                <a:lnTo>
                  <a:pt x="1114" y="1128"/>
                </a:lnTo>
                <a:lnTo>
                  <a:pt x="1114" y="1125"/>
                </a:lnTo>
                <a:lnTo>
                  <a:pt x="1116" y="1125"/>
                </a:lnTo>
                <a:lnTo>
                  <a:pt x="1116" y="1125"/>
                </a:lnTo>
                <a:lnTo>
                  <a:pt x="1119" y="1125"/>
                </a:lnTo>
                <a:lnTo>
                  <a:pt x="1119" y="1120"/>
                </a:lnTo>
                <a:lnTo>
                  <a:pt x="1124" y="1120"/>
                </a:lnTo>
                <a:lnTo>
                  <a:pt x="1124" y="1117"/>
                </a:lnTo>
                <a:lnTo>
                  <a:pt x="1124" y="1117"/>
                </a:lnTo>
                <a:lnTo>
                  <a:pt x="1124" y="1115"/>
                </a:lnTo>
                <a:lnTo>
                  <a:pt x="1127" y="1115"/>
                </a:lnTo>
                <a:lnTo>
                  <a:pt x="1127" y="1115"/>
                </a:lnTo>
                <a:lnTo>
                  <a:pt x="1130" y="1115"/>
                </a:lnTo>
                <a:lnTo>
                  <a:pt x="1130" y="1112"/>
                </a:lnTo>
                <a:lnTo>
                  <a:pt x="1132" y="1112"/>
                </a:lnTo>
                <a:lnTo>
                  <a:pt x="1132" y="1106"/>
                </a:lnTo>
                <a:lnTo>
                  <a:pt x="1135" y="1106"/>
                </a:lnTo>
                <a:lnTo>
                  <a:pt x="1135" y="1106"/>
                </a:lnTo>
                <a:lnTo>
                  <a:pt x="1135" y="1106"/>
                </a:lnTo>
                <a:lnTo>
                  <a:pt x="1135" y="1104"/>
                </a:lnTo>
                <a:lnTo>
                  <a:pt x="1138" y="1104"/>
                </a:lnTo>
                <a:lnTo>
                  <a:pt x="1138" y="1101"/>
                </a:lnTo>
                <a:lnTo>
                  <a:pt x="1141" y="1101"/>
                </a:lnTo>
                <a:lnTo>
                  <a:pt x="1141" y="1098"/>
                </a:lnTo>
                <a:lnTo>
                  <a:pt x="1141" y="1098"/>
                </a:lnTo>
                <a:lnTo>
                  <a:pt x="1141" y="1098"/>
                </a:lnTo>
                <a:lnTo>
                  <a:pt x="1143" y="1098"/>
                </a:lnTo>
                <a:lnTo>
                  <a:pt x="1143" y="1093"/>
                </a:lnTo>
                <a:lnTo>
                  <a:pt x="1143" y="1093"/>
                </a:lnTo>
                <a:lnTo>
                  <a:pt x="1143" y="1088"/>
                </a:lnTo>
                <a:lnTo>
                  <a:pt x="1149" y="1088"/>
                </a:lnTo>
                <a:lnTo>
                  <a:pt x="1149" y="1088"/>
                </a:lnTo>
                <a:lnTo>
                  <a:pt x="1151" y="1088"/>
                </a:lnTo>
                <a:lnTo>
                  <a:pt x="1151" y="1085"/>
                </a:lnTo>
                <a:lnTo>
                  <a:pt x="1151" y="1085"/>
                </a:lnTo>
                <a:lnTo>
                  <a:pt x="1151" y="1082"/>
                </a:lnTo>
                <a:lnTo>
                  <a:pt x="1151" y="1082"/>
                </a:lnTo>
                <a:lnTo>
                  <a:pt x="1151" y="1079"/>
                </a:lnTo>
                <a:lnTo>
                  <a:pt x="1154" y="1079"/>
                </a:lnTo>
                <a:lnTo>
                  <a:pt x="1154" y="1079"/>
                </a:lnTo>
                <a:lnTo>
                  <a:pt x="1154" y="1079"/>
                </a:lnTo>
                <a:lnTo>
                  <a:pt x="1154" y="1077"/>
                </a:lnTo>
                <a:lnTo>
                  <a:pt x="1159" y="1077"/>
                </a:lnTo>
                <a:lnTo>
                  <a:pt x="1159" y="1074"/>
                </a:lnTo>
                <a:lnTo>
                  <a:pt x="1159" y="1074"/>
                </a:lnTo>
                <a:lnTo>
                  <a:pt x="1159" y="1071"/>
                </a:lnTo>
                <a:lnTo>
                  <a:pt x="1165" y="1071"/>
                </a:lnTo>
                <a:lnTo>
                  <a:pt x="1165" y="1069"/>
                </a:lnTo>
                <a:lnTo>
                  <a:pt x="1170" y="1069"/>
                </a:lnTo>
                <a:lnTo>
                  <a:pt x="1170" y="1069"/>
                </a:lnTo>
                <a:lnTo>
                  <a:pt x="1173" y="1069"/>
                </a:lnTo>
                <a:lnTo>
                  <a:pt x="1173" y="1066"/>
                </a:lnTo>
                <a:lnTo>
                  <a:pt x="1173" y="1066"/>
                </a:lnTo>
                <a:lnTo>
                  <a:pt x="1173" y="1061"/>
                </a:lnTo>
                <a:lnTo>
                  <a:pt x="1176" y="1061"/>
                </a:lnTo>
                <a:lnTo>
                  <a:pt x="1176" y="1061"/>
                </a:lnTo>
                <a:lnTo>
                  <a:pt x="1178" y="1061"/>
                </a:lnTo>
                <a:lnTo>
                  <a:pt x="1178" y="1055"/>
                </a:lnTo>
                <a:lnTo>
                  <a:pt x="1178" y="1055"/>
                </a:lnTo>
                <a:lnTo>
                  <a:pt x="1178" y="1052"/>
                </a:lnTo>
                <a:lnTo>
                  <a:pt x="1181" y="1052"/>
                </a:lnTo>
                <a:lnTo>
                  <a:pt x="1181" y="1050"/>
                </a:lnTo>
                <a:lnTo>
                  <a:pt x="1186" y="1050"/>
                </a:lnTo>
                <a:lnTo>
                  <a:pt x="1186" y="1047"/>
                </a:lnTo>
                <a:lnTo>
                  <a:pt x="1189" y="1047"/>
                </a:lnTo>
                <a:lnTo>
                  <a:pt x="1189" y="1044"/>
                </a:lnTo>
                <a:lnTo>
                  <a:pt x="1192" y="1044"/>
                </a:lnTo>
                <a:lnTo>
                  <a:pt x="1192" y="1042"/>
                </a:lnTo>
                <a:lnTo>
                  <a:pt x="1194" y="1042"/>
                </a:lnTo>
                <a:lnTo>
                  <a:pt x="1194" y="1042"/>
                </a:lnTo>
                <a:lnTo>
                  <a:pt x="1194" y="1042"/>
                </a:lnTo>
                <a:lnTo>
                  <a:pt x="1194" y="1036"/>
                </a:lnTo>
                <a:lnTo>
                  <a:pt x="1203" y="1036"/>
                </a:lnTo>
                <a:lnTo>
                  <a:pt x="1203" y="1034"/>
                </a:lnTo>
                <a:lnTo>
                  <a:pt x="1203" y="1034"/>
                </a:lnTo>
                <a:lnTo>
                  <a:pt x="1203" y="1031"/>
                </a:lnTo>
                <a:lnTo>
                  <a:pt x="1208" y="1031"/>
                </a:lnTo>
                <a:lnTo>
                  <a:pt x="1208" y="1031"/>
                </a:lnTo>
                <a:lnTo>
                  <a:pt x="1208" y="1031"/>
                </a:lnTo>
                <a:lnTo>
                  <a:pt x="1208" y="1025"/>
                </a:lnTo>
                <a:lnTo>
                  <a:pt x="1211" y="1025"/>
                </a:lnTo>
                <a:lnTo>
                  <a:pt x="1211" y="1023"/>
                </a:lnTo>
                <a:lnTo>
                  <a:pt x="1216" y="1023"/>
                </a:lnTo>
                <a:lnTo>
                  <a:pt x="1216" y="1023"/>
                </a:lnTo>
                <a:lnTo>
                  <a:pt x="1219" y="1023"/>
                </a:lnTo>
                <a:lnTo>
                  <a:pt x="1219" y="1020"/>
                </a:lnTo>
                <a:lnTo>
                  <a:pt x="1224" y="1020"/>
                </a:lnTo>
                <a:lnTo>
                  <a:pt x="1224" y="1017"/>
                </a:lnTo>
                <a:lnTo>
                  <a:pt x="1240" y="1017"/>
                </a:lnTo>
                <a:lnTo>
                  <a:pt x="1240" y="1015"/>
                </a:lnTo>
                <a:lnTo>
                  <a:pt x="1243" y="1015"/>
                </a:lnTo>
                <a:lnTo>
                  <a:pt x="1243" y="1012"/>
                </a:lnTo>
                <a:lnTo>
                  <a:pt x="1243" y="1012"/>
                </a:lnTo>
                <a:lnTo>
                  <a:pt x="1243" y="1009"/>
                </a:lnTo>
                <a:lnTo>
                  <a:pt x="1246" y="1009"/>
                </a:lnTo>
                <a:lnTo>
                  <a:pt x="1246" y="1007"/>
                </a:lnTo>
                <a:lnTo>
                  <a:pt x="1246" y="1007"/>
                </a:lnTo>
                <a:lnTo>
                  <a:pt x="1246" y="1004"/>
                </a:lnTo>
                <a:lnTo>
                  <a:pt x="1248" y="1004"/>
                </a:lnTo>
                <a:lnTo>
                  <a:pt x="1248" y="1001"/>
                </a:lnTo>
                <a:lnTo>
                  <a:pt x="1251" y="1001"/>
                </a:lnTo>
                <a:lnTo>
                  <a:pt x="1251" y="1001"/>
                </a:lnTo>
                <a:lnTo>
                  <a:pt x="1256" y="1001"/>
                </a:lnTo>
                <a:lnTo>
                  <a:pt x="1256" y="998"/>
                </a:lnTo>
                <a:lnTo>
                  <a:pt x="1259" y="998"/>
                </a:lnTo>
                <a:lnTo>
                  <a:pt x="1259" y="996"/>
                </a:lnTo>
                <a:lnTo>
                  <a:pt x="1265" y="996"/>
                </a:lnTo>
                <a:lnTo>
                  <a:pt x="1265" y="993"/>
                </a:lnTo>
                <a:lnTo>
                  <a:pt x="1265" y="993"/>
                </a:lnTo>
                <a:lnTo>
                  <a:pt x="1265" y="988"/>
                </a:lnTo>
                <a:lnTo>
                  <a:pt x="1267" y="988"/>
                </a:lnTo>
                <a:lnTo>
                  <a:pt x="1267" y="985"/>
                </a:lnTo>
                <a:lnTo>
                  <a:pt x="1267" y="985"/>
                </a:lnTo>
                <a:lnTo>
                  <a:pt x="1267" y="982"/>
                </a:lnTo>
                <a:lnTo>
                  <a:pt x="1273" y="982"/>
                </a:lnTo>
                <a:lnTo>
                  <a:pt x="1273" y="980"/>
                </a:lnTo>
                <a:lnTo>
                  <a:pt x="1278" y="980"/>
                </a:lnTo>
                <a:lnTo>
                  <a:pt x="1278" y="977"/>
                </a:lnTo>
                <a:lnTo>
                  <a:pt x="1281" y="977"/>
                </a:lnTo>
                <a:lnTo>
                  <a:pt x="1281" y="974"/>
                </a:lnTo>
                <a:lnTo>
                  <a:pt x="1283" y="974"/>
                </a:lnTo>
                <a:lnTo>
                  <a:pt x="1283" y="971"/>
                </a:lnTo>
                <a:lnTo>
                  <a:pt x="1283" y="971"/>
                </a:lnTo>
                <a:lnTo>
                  <a:pt x="1283" y="969"/>
                </a:lnTo>
                <a:lnTo>
                  <a:pt x="1286" y="969"/>
                </a:lnTo>
                <a:lnTo>
                  <a:pt x="1286" y="966"/>
                </a:lnTo>
                <a:lnTo>
                  <a:pt x="1292" y="966"/>
                </a:lnTo>
                <a:lnTo>
                  <a:pt x="1292" y="963"/>
                </a:lnTo>
                <a:lnTo>
                  <a:pt x="1292" y="963"/>
                </a:lnTo>
                <a:lnTo>
                  <a:pt x="1292" y="961"/>
                </a:lnTo>
                <a:lnTo>
                  <a:pt x="1300" y="961"/>
                </a:lnTo>
                <a:lnTo>
                  <a:pt x="1300" y="961"/>
                </a:lnTo>
                <a:lnTo>
                  <a:pt x="1300" y="961"/>
                </a:lnTo>
                <a:lnTo>
                  <a:pt x="1300" y="958"/>
                </a:lnTo>
                <a:lnTo>
                  <a:pt x="1308" y="958"/>
                </a:lnTo>
                <a:lnTo>
                  <a:pt x="1308" y="955"/>
                </a:lnTo>
                <a:lnTo>
                  <a:pt x="1308" y="955"/>
                </a:lnTo>
                <a:lnTo>
                  <a:pt x="1308" y="950"/>
                </a:lnTo>
                <a:lnTo>
                  <a:pt x="1313" y="950"/>
                </a:lnTo>
                <a:lnTo>
                  <a:pt x="1313" y="947"/>
                </a:lnTo>
                <a:lnTo>
                  <a:pt x="1313" y="947"/>
                </a:lnTo>
                <a:lnTo>
                  <a:pt x="1313" y="944"/>
                </a:lnTo>
                <a:lnTo>
                  <a:pt x="1313" y="944"/>
                </a:lnTo>
                <a:lnTo>
                  <a:pt x="1313" y="942"/>
                </a:lnTo>
                <a:lnTo>
                  <a:pt x="1316" y="942"/>
                </a:lnTo>
                <a:lnTo>
                  <a:pt x="1316" y="939"/>
                </a:lnTo>
                <a:lnTo>
                  <a:pt x="1321" y="939"/>
                </a:lnTo>
                <a:lnTo>
                  <a:pt x="1321" y="939"/>
                </a:lnTo>
                <a:lnTo>
                  <a:pt x="1327" y="939"/>
                </a:lnTo>
                <a:lnTo>
                  <a:pt x="1327" y="936"/>
                </a:lnTo>
                <a:lnTo>
                  <a:pt x="1329" y="936"/>
                </a:lnTo>
                <a:lnTo>
                  <a:pt x="1329" y="934"/>
                </a:lnTo>
                <a:lnTo>
                  <a:pt x="1332" y="934"/>
                </a:lnTo>
                <a:lnTo>
                  <a:pt x="1332" y="931"/>
                </a:lnTo>
                <a:lnTo>
                  <a:pt x="1335" y="931"/>
                </a:lnTo>
                <a:lnTo>
                  <a:pt x="1335" y="928"/>
                </a:lnTo>
                <a:lnTo>
                  <a:pt x="1337" y="928"/>
                </a:lnTo>
                <a:lnTo>
                  <a:pt x="1337" y="928"/>
                </a:lnTo>
                <a:lnTo>
                  <a:pt x="1343" y="928"/>
                </a:lnTo>
                <a:lnTo>
                  <a:pt x="1343" y="920"/>
                </a:lnTo>
                <a:lnTo>
                  <a:pt x="1345" y="920"/>
                </a:lnTo>
                <a:lnTo>
                  <a:pt x="1345" y="917"/>
                </a:lnTo>
                <a:lnTo>
                  <a:pt x="1345" y="917"/>
                </a:lnTo>
                <a:lnTo>
                  <a:pt x="1345" y="917"/>
                </a:lnTo>
                <a:lnTo>
                  <a:pt x="1348" y="917"/>
                </a:lnTo>
                <a:lnTo>
                  <a:pt x="1348" y="915"/>
                </a:lnTo>
                <a:lnTo>
                  <a:pt x="1356" y="915"/>
                </a:lnTo>
                <a:lnTo>
                  <a:pt x="1356" y="912"/>
                </a:lnTo>
                <a:lnTo>
                  <a:pt x="1356" y="912"/>
                </a:lnTo>
                <a:lnTo>
                  <a:pt x="1356" y="909"/>
                </a:lnTo>
                <a:lnTo>
                  <a:pt x="1359" y="909"/>
                </a:lnTo>
                <a:lnTo>
                  <a:pt x="1359" y="907"/>
                </a:lnTo>
                <a:lnTo>
                  <a:pt x="1362" y="907"/>
                </a:lnTo>
                <a:lnTo>
                  <a:pt x="1362" y="904"/>
                </a:lnTo>
                <a:lnTo>
                  <a:pt x="1367" y="904"/>
                </a:lnTo>
                <a:lnTo>
                  <a:pt x="1367" y="901"/>
                </a:lnTo>
                <a:lnTo>
                  <a:pt x="1370" y="901"/>
                </a:lnTo>
                <a:lnTo>
                  <a:pt x="1370" y="899"/>
                </a:lnTo>
                <a:lnTo>
                  <a:pt x="1372" y="899"/>
                </a:lnTo>
                <a:lnTo>
                  <a:pt x="1372" y="893"/>
                </a:lnTo>
                <a:lnTo>
                  <a:pt x="1372" y="893"/>
                </a:lnTo>
                <a:lnTo>
                  <a:pt x="1372" y="893"/>
                </a:lnTo>
                <a:lnTo>
                  <a:pt x="1381" y="893"/>
                </a:lnTo>
                <a:lnTo>
                  <a:pt x="1381" y="890"/>
                </a:lnTo>
                <a:lnTo>
                  <a:pt x="1383" y="890"/>
                </a:lnTo>
                <a:lnTo>
                  <a:pt x="1383" y="888"/>
                </a:lnTo>
                <a:lnTo>
                  <a:pt x="1389" y="888"/>
                </a:lnTo>
                <a:lnTo>
                  <a:pt x="1389" y="885"/>
                </a:lnTo>
                <a:lnTo>
                  <a:pt x="1389" y="885"/>
                </a:lnTo>
                <a:lnTo>
                  <a:pt x="1389" y="882"/>
                </a:lnTo>
                <a:lnTo>
                  <a:pt x="1405" y="882"/>
                </a:lnTo>
                <a:lnTo>
                  <a:pt x="1405" y="880"/>
                </a:lnTo>
                <a:lnTo>
                  <a:pt x="1407" y="880"/>
                </a:lnTo>
                <a:lnTo>
                  <a:pt x="1407" y="877"/>
                </a:lnTo>
                <a:lnTo>
                  <a:pt x="1410" y="877"/>
                </a:lnTo>
                <a:lnTo>
                  <a:pt x="1410" y="874"/>
                </a:lnTo>
                <a:lnTo>
                  <a:pt x="1413" y="874"/>
                </a:lnTo>
                <a:lnTo>
                  <a:pt x="1413" y="869"/>
                </a:lnTo>
                <a:lnTo>
                  <a:pt x="1416" y="869"/>
                </a:lnTo>
                <a:lnTo>
                  <a:pt x="1416" y="866"/>
                </a:lnTo>
                <a:lnTo>
                  <a:pt x="1421" y="866"/>
                </a:lnTo>
                <a:lnTo>
                  <a:pt x="1421" y="866"/>
                </a:lnTo>
                <a:lnTo>
                  <a:pt x="1426" y="866"/>
                </a:lnTo>
                <a:lnTo>
                  <a:pt x="1426" y="863"/>
                </a:lnTo>
                <a:lnTo>
                  <a:pt x="1429" y="863"/>
                </a:lnTo>
                <a:lnTo>
                  <a:pt x="1429" y="858"/>
                </a:lnTo>
                <a:lnTo>
                  <a:pt x="1432" y="858"/>
                </a:lnTo>
                <a:lnTo>
                  <a:pt x="1432" y="855"/>
                </a:lnTo>
                <a:lnTo>
                  <a:pt x="1432" y="855"/>
                </a:lnTo>
                <a:lnTo>
                  <a:pt x="1432" y="855"/>
                </a:lnTo>
                <a:lnTo>
                  <a:pt x="1434" y="855"/>
                </a:lnTo>
                <a:lnTo>
                  <a:pt x="1434" y="853"/>
                </a:lnTo>
                <a:lnTo>
                  <a:pt x="1440" y="853"/>
                </a:lnTo>
                <a:lnTo>
                  <a:pt x="1440" y="850"/>
                </a:lnTo>
                <a:lnTo>
                  <a:pt x="1453" y="850"/>
                </a:lnTo>
                <a:lnTo>
                  <a:pt x="1453" y="847"/>
                </a:lnTo>
                <a:lnTo>
                  <a:pt x="1459" y="847"/>
                </a:lnTo>
                <a:lnTo>
                  <a:pt x="1459" y="839"/>
                </a:lnTo>
                <a:lnTo>
                  <a:pt x="1464" y="839"/>
                </a:lnTo>
                <a:lnTo>
                  <a:pt x="1464" y="839"/>
                </a:lnTo>
                <a:lnTo>
                  <a:pt x="1467" y="839"/>
                </a:lnTo>
                <a:lnTo>
                  <a:pt x="1467" y="836"/>
                </a:lnTo>
                <a:lnTo>
                  <a:pt x="1470" y="836"/>
                </a:lnTo>
                <a:lnTo>
                  <a:pt x="1470" y="834"/>
                </a:lnTo>
                <a:lnTo>
                  <a:pt x="1472" y="834"/>
                </a:lnTo>
                <a:lnTo>
                  <a:pt x="1472" y="831"/>
                </a:lnTo>
                <a:lnTo>
                  <a:pt x="1475" y="831"/>
                </a:lnTo>
                <a:lnTo>
                  <a:pt x="1475" y="828"/>
                </a:lnTo>
                <a:lnTo>
                  <a:pt x="1475" y="828"/>
                </a:lnTo>
                <a:lnTo>
                  <a:pt x="1475" y="826"/>
                </a:lnTo>
                <a:lnTo>
                  <a:pt x="1480" y="826"/>
                </a:lnTo>
                <a:lnTo>
                  <a:pt x="1480" y="823"/>
                </a:lnTo>
                <a:lnTo>
                  <a:pt x="1483" y="823"/>
                </a:lnTo>
                <a:lnTo>
                  <a:pt x="1483" y="820"/>
                </a:lnTo>
                <a:lnTo>
                  <a:pt x="1488" y="820"/>
                </a:lnTo>
                <a:lnTo>
                  <a:pt x="1488" y="818"/>
                </a:lnTo>
                <a:lnTo>
                  <a:pt x="1491" y="818"/>
                </a:lnTo>
                <a:lnTo>
                  <a:pt x="1491" y="815"/>
                </a:lnTo>
                <a:lnTo>
                  <a:pt x="1494" y="815"/>
                </a:lnTo>
                <a:lnTo>
                  <a:pt x="1494" y="812"/>
                </a:lnTo>
                <a:lnTo>
                  <a:pt x="1494" y="812"/>
                </a:lnTo>
                <a:lnTo>
                  <a:pt x="1494" y="812"/>
                </a:lnTo>
                <a:lnTo>
                  <a:pt x="1496" y="812"/>
                </a:lnTo>
                <a:lnTo>
                  <a:pt x="1496" y="809"/>
                </a:lnTo>
                <a:lnTo>
                  <a:pt x="1499" y="809"/>
                </a:lnTo>
                <a:lnTo>
                  <a:pt x="1499" y="804"/>
                </a:lnTo>
                <a:lnTo>
                  <a:pt x="1505" y="804"/>
                </a:lnTo>
                <a:lnTo>
                  <a:pt x="1505" y="799"/>
                </a:lnTo>
                <a:lnTo>
                  <a:pt x="1507" y="799"/>
                </a:lnTo>
                <a:lnTo>
                  <a:pt x="1507" y="796"/>
                </a:lnTo>
                <a:lnTo>
                  <a:pt x="1518" y="796"/>
                </a:lnTo>
                <a:lnTo>
                  <a:pt x="1518" y="796"/>
                </a:lnTo>
                <a:lnTo>
                  <a:pt x="1523" y="796"/>
                </a:lnTo>
                <a:lnTo>
                  <a:pt x="1523" y="793"/>
                </a:lnTo>
                <a:lnTo>
                  <a:pt x="1523" y="793"/>
                </a:lnTo>
                <a:lnTo>
                  <a:pt x="1523" y="791"/>
                </a:lnTo>
                <a:lnTo>
                  <a:pt x="1526" y="791"/>
                </a:lnTo>
                <a:lnTo>
                  <a:pt x="1526" y="788"/>
                </a:lnTo>
                <a:lnTo>
                  <a:pt x="1529" y="788"/>
                </a:lnTo>
                <a:lnTo>
                  <a:pt x="1529" y="785"/>
                </a:lnTo>
                <a:lnTo>
                  <a:pt x="1529" y="785"/>
                </a:lnTo>
                <a:lnTo>
                  <a:pt x="1529" y="782"/>
                </a:lnTo>
                <a:lnTo>
                  <a:pt x="1532" y="782"/>
                </a:lnTo>
                <a:lnTo>
                  <a:pt x="1532" y="780"/>
                </a:lnTo>
                <a:lnTo>
                  <a:pt x="1532" y="780"/>
                </a:lnTo>
                <a:lnTo>
                  <a:pt x="1532" y="777"/>
                </a:lnTo>
                <a:lnTo>
                  <a:pt x="1540" y="777"/>
                </a:lnTo>
                <a:lnTo>
                  <a:pt x="1540" y="774"/>
                </a:lnTo>
                <a:lnTo>
                  <a:pt x="1545" y="774"/>
                </a:lnTo>
                <a:lnTo>
                  <a:pt x="1545" y="772"/>
                </a:lnTo>
                <a:lnTo>
                  <a:pt x="1545" y="772"/>
                </a:lnTo>
                <a:lnTo>
                  <a:pt x="1545" y="769"/>
                </a:lnTo>
                <a:lnTo>
                  <a:pt x="1548" y="769"/>
                </a:lnTo>
                <a:lnTo>
                  <a:pt x="1548" y="766"/>
                </a:lnTo>
                <a:lnTo>
                  <a:pt x="1556" y="766"/>
                </a:lnTo>
                <a:lnTo>
                  <a:pt x="1556" y="766"/>
                </a:lnTo>
                <a:lnTo>
                  <a:pt x="1564" y="766"/>
                </a:lnTo>
                <a:lnTo>
                  <a:pt x="1564" y="764"/>
                </a:lnTo>
                <a:lnTo>
                  <a:pt x="1564" y="764"/>
                </a:lnTo>
                <a:lnTo>
                  <a:pt x="1564" y="761"/>
                </a:lnTo>
                <a:lnTo>
                  <a:pt x="1567" y="761"/>
                </a:lnTo>
                <a:lnTo>
                  <a:pt x="1567" y="755"/>
                </a:lnTo>
                <a:lnTo>
                  <a:pt x="1569" y="755"/>
                </a:lnTo>
                <a:lnTo>
                  <a:pt x="1569" y="753"/>
                </a:lnTo>
                <a:lnTo>
                  <a:pt x="1577" y="753"/>
                </a:lnTo>
                <a:lnTo>
                  <a:pt x="1577" y="750"/>
                </a:lnTo>
                <a:lnTo>
                  <a:pt x="1585" y="750"/>
                </a:lnTo>
                <a:lnTo>
                  <a:pt x="1585" y="747"/>
                </a:lnTo>
                <a:lnTo>
                  <a:pt x="1588" y="747"/>
                </a:lnTo>
                <a:lnTo>
                  <a:pt x="1588" y="747"/>
                </a:lnTo>
                <a:lnTo>
                  <a:pt x="1591" y="747"/>
                </a:lnTo>
                <a:lnTo>
                  <a:pt x="1591" y="745"/>
                </a:lnTo>
                <a:lnTo>
                  <a:pt x="1596" y="745"/>
                </a:lnTo>
                <a:lnTo>
                  <a:pt x="1596" y="742"/>
                </a:lnTo>
                <a:lnTo>
                  <a:pt x="1602" y="742"/>
                </a:lnTo>
                <a:lnTo>
                  <a:pt x="1602" y="739"/>
                </a:lnTo>
                <a:lnTo>
                  <a:pt x="1607" y="739"/>
                </a:lnTo>
                <a:lnTo>
                  <a:pt x="1607" y="734"/>
                </a:lnTo>
                <a:lnTo>
                  <a:pt x="1610" y="734"/>
                </a:lnTo>
                <a:lnTo>
                  <a:pt x="1610" y="731"/>
                </a:lnTo>
                <a:lnTo>
                  <a:pt x="1612" y="731"/>
                </a:lnTo>
                <a:lnTo>
                  <a:pt x="1612" y="731"/>
                </a:lnTo>
                <a:lnTo>
                  <a:pt x="1612" y="731"/>
                </a:lnTo>
                <a:lnTo>
                  <a:pt x="1612" y="728"/>
                </a:lnTo>
                <a:lnTo>
                  <a:pt x="1626" y="728"/>
                </a:lnTo>
                <a:lnTo>
                  <a:pt x="1626" y="726"/>
                </a:lnTo>
                <a:lnTo>
                  <a:pt x="1634" y="726"/>
                </a:lnTo>
                <a:lnTo>
                  <a:pt x="1634" y="723"/>
                </a:lnTo>
                <a:lnTo>
                  <a:pt x="1637" y="723"/>
                </a:lnTo>
                <a:lnTo>
                  <a:pt x="1637" y="720"/>
                </a:lnTo>
                <a:lnTo>
                  <a:pt x="1639" y="720"/>
                </a:lnTo>
                <a:lnTo>
                  <a:pt x="1639" y="715"/>
                </a:lnTo>
                <a:lnTo>
                  <a:pt x="1645" y="715"/>
                </a:lnTo>
                <a:lnTo>
                  <a:pt x="1645" y="712"/>
                </a:lnTo>
                <a:lnTo>
                  <a:pt x="1648" y="712"/>
                </a:lnTo>
                <a:lnTo>
                  <a:pt x="1648" y="712"/>
                </a:lnTo>
                <a:lnTo>
                  <a:pt x="1653" y="712"/>
                </a:lnTo>
                <a:lnTo>
                  <a:pt x="1653" y="710"/>
                </a:lnTo>
                <a:lnTo>
                  <a:pt x="1653" y="710"/>
                </a:lnTo>
                <a:lnTo>
                  <a:pt x="1653" y="707"/>
                </a:lnTo>
                <a:lnTo>
                  <a:pt x="1658" y="707"/>
                </a:lnTo>
                <a:lnTo>
                  <a:pt x="1658" y="704"/>
                </a:lnTo>
                <a:lnTo>
                  <a:pt x="1661" y="704"/>
                </a:lnTo>
                <a:lnTo>
                  <a:pt x="1661" y="699"/>
                </a:lnTo>
                <a:lnTo>
                  <a:pt x="1661" y="699"/>
                </a:lnTo>
                <a:lnTo>
                  <a:pt x="1661" y="696"/>
                </a:lnTo>
                <a:lnTo>
                  <a:pt x="1664" y="696"/>
                </a:lnTo>
                <a:lnTo>
                  <a:pt x="1664" y="693"/>
                </a:lnTo>
                <a:lnTo>
                  <a:pt x="1672" y="693"/>
                </a:lnTo>
                <a:lnTo>
                  <a:pt x="1672" y="693"/>
                </a:lnTo>
                <a:lnTo>
                  <a:pt x="1674" y="693"/>
                </a:lnTo>
                <a:lnTo>
                  <a:pt x="1674" y="691"/>
                </a:lnTo>
                <a:lnTo>
                  <a:pt x="1683" y="691"/>
                </a:lnTo>
                <a:lnTo>
                  <a:pt x="1683" y="688"/>
                </a:lnTo>
                <a:lnTo>
                  <a:pt x="1685" y="688"/>
                </a:lnTo>
                <a:lnTo>
                  <a:pt x="1685" y="683"/>
                </a:lnTo>
                <a:lnTo>
                  <a:pt x="1693" y="683"/>
                </a:lnTo>
                <a:lnTo>
                  <a:pt x="1693" y="680"/>
                </a:lnTo>
                <a:lnTo>
                  <a:pt x="1699" y="680"/>
                </a:lnTo>
                <a:lnTo>
                  <a:pt x="1699" y="677"/>
                </a:lnTo>
                <a:lnTo>
                  <a:pt x="1699" y="677"/>
                </a:lnTo>
                <a:lnTo>
                  <a:pt x="1699" y="674"/>
                </a:lnTo>
                <a:lnTo>
                  <a:pt x="1704" y="674"/>
                </a:lnTo>
                <a:lnTo>
                  <a:pt x="1704" y="674"/>
                </a:lnTo>
                <a:lnTo>
                  <a:pt x="1704" y="674"/>
                </a:lnTo>
                <a:lnTo>
                  <a:pt x="1704" y="672"/>
                </a:lnTo>
                <a:lnTo>
                  <a:pt x="1707" y="672"/>
                </a:lnTo>
                <a:lnTo>
                  <a:pt x="1707" y="666"/>
                </a:lnTo>
                <a:lnTo>
                  <a:pt x="1715" y="666"/>
                </a:lnTo>
                <a:lnTo>
                  <a:pt x="1715" y="664"/>
                </a:lnTo>
                <a:lnTo>
                  <a:pt x="1728" y="664"/>
                </a:lnTo>
                <a:lnTo>
                  <a:pt x="1728" y="661"/>
                </a:lnTo>
                <a:lnTo>
                  <a:pt x="1731" y="661"/>
                </a:lnTo>
                <a:lnTo>
                  <a:pt x="1731" y="658"/>
                </a:lnTo>
                <a:lnTo>
                  <a:pt x="1734" y="658"/>
                </a:lnTo>
                <a:lnTo>
                  <a:pt x="1734" y="656"/>
                </a:lnTo>
                <a:lnTo>
                  <a:pt x="1737" y="656"/>
                </a:lnTo>
                <a:lnTo>
                  <a:pt x="1737" y="653"/>
                </a:lnTo>
                <a:lnTo>
                  <a:pt x="1737" y="653"/>
                </a:lnTo>
                <a:lnTo>
                  <a:pt x="1737" y="653"/>
                </a:lnTo>
                <a:lnTo>
                  <a:pt x="1739" y="653"/>
                </a:lnTo>
                <a:lnTo>
                  <a:pt x="1739" y="650"/>
                </a:lnTo>
                <a:lnTo>
                  <a:pt x="1739" y="650"/>
                </a:lnTo>
                <a:lnTo>
                  <a:pt x="1739" y="647"/>
                </a:lnTo>
                <a:lnTo>
                  <a:pt x="1745" y="647"/>
                </a:lnTo>
                <a:lnTo>
                  <a:pt x="1745" y="645"/>
                </a:lnTo>
                <a:lnTo>
                  <a:pt x="1745" y="645"/>
                </a:lnTo>
                <a:lnTo>
                  <a:pt x="1745" y="642"/>
                </a:lnTo>
                <a:lnTo>
                  <a:pt x="1755" y="642"/>
                </a:lnTo>
                <a:lnTo>
                  <a:pt x="1755" y="637"/>
                </a:lnTo>
                <a:lnTo>
                  <a:pt x="1758" y="637"/>
                </a:lnTo>
                <a:lnTo>
                  <a:pt x="1758" y="634"/>
                </a:lnTo>
                <a:lnTo>
                  <a:pt x="1761" y="634"/>
                </a:lnTo>
                <a:lnTo>
                  <a:pt x="1761" y="629"/>
                </a:lnTo>
                <a:lnTo>
                  <a:pt x="1763" y="629"/>
                </a:lnTo>
                <a:lnTo>
                  <a:pt x="1763" y="626"/>
                </a:lnTo>
                <a:lnTo>
                  <a:pt x="1772" y="626"/>
                </a:lnTo>
                <a:lnTo>
                  <a:pt x="1772" y="623"/>
                </a:lnTo>
                <a:lnTo>
                  <a:pt x="1777" y="623"/>
                </a:lnTo>
                <a:lnTo>
                  <a:pt x="1777" y="620"/>
                </a:lnTo>
                <a:lnTo>
                  <a:pt x="1782" y="620"/>
                </a:lnTo>
                <a:lnTo>
                  <a:pt x="1782" y="618"/>
                </a:lnTo>
                <a:lnTo>
                  <a:pt x="1782" y="618"/>
                </a:lnTo>
                <a:lnTo>
                  <a:pt x="1782" y="615"/>
                </a:lnTo>
                <a:lnTo>
                  <a:pt x="1788" y="615"/>
                </a:lnTo>
                <a:lnTo>
                  <a:pt x="1788" y="612"/>
                </a:lnTo>
                <a:lnTo>
                  <a:pt x="1796" y="612"/>
                </a:lnTo>
                <a:lnTo>
                  <a:pt x="1796" y="607"/>
                </a:lnTo>
                <a:lnTo>
                  <a:pt x="1799" y="607"/>
                </a:lnTo>
                <a:lnTo>
                  <a:pt x="1799" y="602"/>
                </a:lnTo>
                <a:lnTo>
                  <a:pt x="1801" y="602"/>
                </a:lnTo>
                <a:lnTo>
                  <a:pt x="1801" y="602"/>
                </a:lnTo>
                <a:lnTo>
                  <a:pt x="1807" y="602"/>
                </a:lnTo>
                <a:lnTo>
                  <a:pt x="1807" y="599"/>
                </a:lnTo>
                <a:lnTo>
                  <a:pt x="1809" y="599"/>
                </a:lnTo>
                <a:lnTo>
                  <a:pt x="1809" y="596"/>
                </a:lnTo>
                <a:lnTo>
                  <a:pt x="1815" y="596"/>
                </a:lnTo>
                <a:lnTo>
                  <a:pt x="1815" y="593"/>
                </a:lnTo>
                <a:lnTo>
                  <a:pt x="1817" y="593"/>
                </a:lnTo>
                <a:lnTo>
                  <a:pt x="1817" y="591"/>
                </a:lnTo>
                <a:lnTo>
                  <a:pt x="1820" y="591"/>
                </a:lnTo>
                <a:lnTo>
                  <a:pt x="1820" y="588"/>
                </a:lnTo>
                <a:lnTo>
                  <a:pt x="1823" y="588"/>
                </a:lnTo>
                <a:lnTo>
                  <a:pt x="1823" y="585"/>
                </a:lnTo>
                <a:lnTo>
                  <a:pt x="1825" y="585"/>
                </a:lnTo>
                <a:lnTo>
                  <a:pt x="1825" y="577"/>
                </a:lnTo>
                <a:lnTo>
                  <a:pt x="1825" y="577"/>
                </a:lnTo>
                <a:lnTo>
                  <a:pt x="1825" y="572"/>
                </a:lnTo>
                <a:lnTo>
                  <a:pt x="1831" y="572"/>
                </a:lnTo>
                <a:lnTo>
                  <a:pt x="1831" y="569"/>
                </a:lnTo>
                <a:lnTo>
                  <a:pt x="1839" y="569"/>
                </a:lnTo>
                <a:lnTo>
                  <a:pt x="1839" y="569"/>
                </a:lnTo>
                <a:lnTo>
                  <a:pt x="1842" y="569"/>
                </a:lnTo>
                <a:lnTo>
                  <a:pt x="1842" y="564"/>
                </a:lnTo>
                <a:lnTo>
                  <a:pt x="1842" y="564"/>
                </a:lnTo>
                <a:lnTo>
                  <a:pt x="1842" y="561"/>
                </a:lnTo>
                <a:lnTo>
                  <a:pt x="1844" y="561"/>
                </a:lnTo>
                <a:lnTo>
                  <a:pt x="1844" y="558"/>
                </a:lnTo>
                <a:lnTo>
                  <a:pt x="1847" y="558"/>
                </a:lnTo>
                <a:lnTo>
                  <a:pt x="1847" y="556"/>
                </a:lnTo>
                <a:lnTo>
                  <a:pt x="1850" y="556"/>
                </a:lnTo>
                <a:lnTo>
                  <a:pt x="1850" y="553"/>
                </a:lnTo>
                <a:lnTo>
                  <a:pt x="1852" y="553"/>
                </a:lnTo>
                <a:lnTo>
                  <a:pt x="1852" y="550"/>
                </a:lnTo>
                <a:lnTo>
                  <a:pt x="1855" y="550"/>
                </a:lnTo>
                <a:lnTo>
                  <a:pt x="1855" y="545"/>
                </a:lnTo>
                <a:lnTo>
                  <a:pt x="1858" y="545"/>
                </a:lnTo>
                <a:lnTo>
                  <a:pt x="1858" y="542"/>
                </a:lnTo>
                <a:lnTo>
                  <a:pt x="1863" y="542"/>
                </a:lnTo>
                <a:lnTo>
                  <a:pt x="1863" y="537"/>
                </a:lnTo>
                <a:lnTo>
                  <a:pt x="1863" y="537"/>
                </a:lnTo>
                <a:lnTo>
                  <a:pt x="1863" y="534"/>
                </a:lnTo>
                <a:lnTo>
                  <a:pt x="1866" y="534"/>
                </a:lnTo>
                <a:lnTo>
                  <a:pt x="1866" y="531"/>
                </a:lnTo>
                <a:lnTo>
                  <a:pt x="1871" y="531"/>
                </a:lnTo>
                <a:lnTo>
                  <a:pt x="1871" y="526"/>
                </a:lnTo>
                <a:lnTo>
                  <a:pt x="1874" y="526"/>
                </a:lnTo>
                <a:lnTo>
                  <a:pt x="1874" y="526"/>
                </a:lnTo>
                <a:lnTo>
                  <a:pt x="1879" y="526"/>
                </a:lnTo>
                <a:lnTo>
                  <a:pt x="1879" y="523"/>
                </a:lnTo>
                <a:lnTo>
                  <a:pt x="1879" y="523"/>
                </a:lnTo>
                <a:lnTo>
                  <a:pt x="1879" y="518"/>
                </a:lnTo>
                <a:lnTo>
                  <a:pt x="1882" y="518"/>
                </a:lnTo>
                <a:lnTo>
                  <a:pt x="1882" y="515"/>
                </a:lnTo>
                <a:lnTo>
                  <a:pt x="1885" y="515"/>
                </a:lnTo>
                <a:lnTo>
                  <a:pt x="1885" y="512"/>
                </a:lnTo>
                <a:lnTo>
                  <a:pt x="1885" y="512"/>
                </a:lnTo>
                <a:lnTo>
                  <a:pt x="1885" y="510"/>
                </a:lnTo>
                <a:lnTo>
                  <a:pt x="1888" y="510"/>
                </a:lnTo>
                <a:lnTo>
                  <a:pt x="1888" y="507"/>
                </a:lnTo>
                <a:lnTo>
                  <a:pt x="1888" y="507"/>
                </a:lnTo>
                <a:lnTo>
                  <a:pt x="1888" y="504"/>
                </a:lnTo>
                <a:lnTo>
                  <a:pt x="1890" y="504"/>
                </a:lnTo>
                <a:lnTo>
                  <a:pt x="1890" y="502"/>
                </a:lnTo>
                <a:lnTo>
                  <a:pt x="1896" y="502"/>
                </a:lnTo>
                <a:lnTo>
                  <a:pt x="1896" y="496"/>
                </a:lnTo>
                <a:lnTo>
                  <a:pt x="1898" y="496"/>
                </a:lnTo>
                <a:lnTo>
                  <a:pt x="1898" y="494"/>
                </a:lnTo>
                <a:lnTo>
                  <a:pt x="1901" y="494"/>
                </a:lnTo>
                <a:lnTo>
                  <a:pt x="1901" y="488"/>
                </a:lnTo>
                <a:lnTo>
                  <a:pt x="1906" y="488"/>
                </a:lnTo>
                <a:lnTo>
                  <a:pt x="1906" y="485"/>
                </a:lnTo>
                <a:lnTo>
                  <a:pt x="1906" y="485"/>
                </a:lnTo>
                <a:lnTo>
                  <a:pt x="1906" y="483"/>
                </a:lnTo>
                <a:lnTo>
                  <a:pt x="1909" y="483"/>
                </a:lnTo>
                <a:lnTo>
                  <a:pt x="1909" y="480"/>
                </a:lnTo>
                <a:lnTo>
                  <a:pt x="1914" y="480"/>
                </a:lnTo>
                <a:lnTo>
                  <a:pt x="1914" y="469"/>
                </a:lnTo>
                <a:lnTo>
                  <a:pt x="1931" y="469"/>
                </a:lnTo>
                <a:lnTo>
                  <a:pt x="1931" y="467"/>
                </a:lnTo>
                <a:lnTo>
                  <a:pt x="1939" y="467"/>
                </a:lnTo>
                <a:lnTo>
                  <a:pt x="1939" y="464"/>
                </a:lnTo>
                <a:lnTo>
                  <a:pt x="1944" y="464"/>
                </a:lnTo>
                <a:lnTo>
                  <a:pt x="1944" y="461"/>
                </a:lnTo>
                <a:lnTo>
                  <a:pt x="1950" y="461"/>
                </a:lnTo>
                <a:lnTo>
                  <a:pt x="1950" y="456"/>
                </a:lnTo>
                <a:lnTo>
                  <a:pt x="1950" y="456"/>
                </a:lnTo>
                <a:lnTo>
                  <a:pt x="1950" y="453"/>
                </a:lnTo>
                <a:lnTo>
                  <a:pt x="1952" y="453"/>
                </a:lnTo>
                <a:lnTo>
                  <a:pt x="1952" y="450"/>
                </a:lnTo>
                <a:lnTo>
                  <a:pt x="1952" y="450"/>
                </a:lnTo>
                <a:lnTo>
                  <a:pt x="1952" y="448"/>
                </a:lnTo>
                <a:lnTo>
                  <a:pt x="1960" y="448"/>
                </a:lnTo>
                <a:lnTo>
                  <a:pt x="1960" y="445"/>
                </a:lnTo>
                <a:lnTo>
                  <a:pt x="1968" y="445"/>
                </a:lnTo>
                <a:lnTo>
                  <a:pt x="1968" y="442"/>
                </a:lnTo>
                <a:lnTo>
                  <a:pt x="1971" y="442"/>
                </a:lnTo>
                <a:lnTo>
                  <a:pt x="1971" y="440"/>
                </a:lnTo>
                <a:lnTo>
                  <a:pt x="1977" y="440"/>
                </a:lnTo>
                <a:lnTo>
                  <a:pt x="1977" y="437"/>
                </a:lnTo>
                <a:lnTo>
                  <a:pt x="1985" y="437"/>
                </a:lnTo>
                <a:lnTo>
                  <a:pt x="1985" y="434"/>
                </a:lnTo>
                <a:lnTo>
                  <a:pt x="1990" y="434"/>
                </a:lnTo>
                <a:lnTo>
                  <a:pt x="1990" y="431"/>
                </a:lnTo>
                <a:lnTo>
                  <a:pt x="2003" y="431"/>
                </a:lnTo>
                <a:lnTo>
                  <a:pt x="2003" y="429"/>
                </a:lnTo>
                <a:lnTo>
                  <a:pt x="2006" y="429"/>
                </a:lnTo>
                <a:lnTo>
                  <a:pt x="2006" y="426"/>
                </a:lnTo>
                <a:lnTo>
                  <a:pt x="2009" y="426"/>
                </a:lnTo>
                <a:lnTo>
                  <a:pt x="2009" y="423"/>
                </a:lnTo>
                <a:lnTo>
                  <a:pt x="2017" y="423"/>
                </a:lnTo>
                <a:lnTo>
                  <a:pt x="2017" y="418"/>
                </a:lnTo>
                <a:lnTo>
                  <a:pt x="2025" y="418"/>
                </a:lnTo>
                <a:lnTo>
                  <a:pt x="2025" y="415"/>
                </a:lnTo>
                <a:lnTo>
                  <a:pt x="2028" y="415"/>
                </a:lnTo>
                <a:lnTo>
                  <a:pt x="2028" y="413"/>
                </a:lnTo>
                <a:lnTo>
                  <a:pt x="2033" y="413"/>
                </a:lnTo>
                <a:lnTo>
                  <a:pt x="2033" y="410"/>
                </a:lnTo>
                <a:lnTo>
                  <a:pt x="2036" y="410"/>
                </a:lnTo>
                <a:lnTo>
                  <a:pt x="2036" y="407"/>
                </a:lnTo>
                <a:lnTo>
                  <a:pt x="2039" y="407"/>
                </a:lnTo>
                <a:lnTo>
                  <a:pt x="2039" y="404"/>
                </a:lnTo>
                <a:lnTo>
                  <a:pt x="2047" y="404"/>
                </a:lnTo>
                <a:lnTo>
                  <a:pt x="2047" y="402"/>
                </a:lnTo>
                <a:lnTo>
                  <a:pt x="2060" y="402"/>
                </a:lnTo>
                <a:lnTo>
                  <a:pt x="2060" y="394"/>
                </a:lnTo>
                <a:lnTo>
                  <a:pt x="2063" y="394"/>
                </a:lnTo>
                <a:lnTo>
                  <a:pt x="2063" y="391"/>
                </a:lnTo>
                <a:lnTo>
                  <a:pt x="2063" y="391"/>
                </a:lnTo>
                <a:lnTo>
                  <a:pt x="2063" y="388"/>
                </a:lnTo>
                <a:lnTo>
                  <a:pt x="2066" y="388"/>
                </a:lnTo>
                <a:lnTo>
                  <a:pt x="2066" y="383"/>
                </a:lnTo>
                <a:lnTo>
                  <a:pt x="2079" y="383"/>
                </a:lnTo>
                <a:lnTo>
                  <a:pt x="2079" y="380"/>
                </a:lnTo>
                <a:lnTo>
                  <a:pt x="2082" y="380"/>
                </a:lnTo>
                <a:lnTo>
                  <a:pt x="2082" y="377"/>
                </a:lnTo>
                <a:lnTo>
                  <a:pt x="2090" y="377"/>
                </a:lnTo>
                <a:lnTo>
                  <a:pt x="2090" y="372"/>
                </a:lnTo>
                <a:lnTo>
                  <a:pt x="2098" y="372"/>
                </a:lnTo>
                <a:lnTo>
                  <a:pt x="2098" y="369"/>
                </a:lnTo>
                <a:lnTo>
                  <a:pt x="2106" y="369"/>
                </a:lnTo>
                <a:lnTo>
                  <a:pt x="2106" y="367"/>
                </a:lnTo>
                <a:lnTo>
                  <a:pt x="2114" y="367"/>
                </a:lnTo>
                <a:lnTo>
                  <a:pt x="2114" y="361"/>
                </a:lnTo>
                <a:lnTo>
                  <a:pt x="2114" y="361"/>
                </a:lnTo>
                <a:lnTo>
                  <a:pt x="2114" y="359"/>
                </a:lnTo>
                <a:lnTo>
                  <a:pt x="2119" y="359"/>
                </a:lnTo>
                <a:lnTo>
                  <a:pt x="2119" y="356"/>
                </a:lnTo>
                <a:lnTo>
                  <a:pt x="2128" y="356"/>
                </a:lnTo>
                <a:lnTo>
                  <a:pt x="2128" y="353"/>
                </a:lnTo>
                <a:lnTo>
                  <a:pt x="2130" y="353"/>
                </a:lnTo>
                <a:lnTo>
                  <a:pt x="2130" y="350"/>
                </a:lnTo>
                <a:lnTo>
                  <a:pt x="2130" y="350"/>
                </a:lnTo>
                <a:lnTo>
                  <a:pt x="2130" y="348"/>
                </a:lnTo>
                <a:lnTo>
                  <a:pt x="2133" y="348"/>
                </a:lnTo>
                <a:lnTo>
                  <a:pt x="2133" y="342"/>
                </a:lnTo>
                <a:lnTo>
                  <a:pt x="2136" y="342"/>
                </a:lnTo>
                <a:lnTo>
                  <a:pt x="2136" y="340"/>
                </a:lnTo>
                <a:lnTo>
                  <a:pt x="2146" y="340"/>
                </a:lnTo>
                <a:lnTo>
                  <a:pt x="2146" y="337"/>
                </a:lnTo>
                <a:lnTo>
                  <a:pt x="2155" y="337"/>
                </a:lnTo>
                <a:lnTo>
                  <a:pt x="2155" y="334"/>
                </a:lnTo>
                <a:lnTo>
                  <a:pt x="2160" y="334"/>
                </a:lnTo>
                <a:lnTo>
                  <a:pt x="2160" y="329"/>
                </a:lnTo>
                <a:lnTo>
                  <a:pt x="2168" y="329"/>
                </a:lnTo>
                <a:lnTo>
                  <a:pt x="2168" y="326"/>
                </a:lnTo>
                <a:lnTo>
                  <a:pt x="2171" y="326"/>
                </a:lnTo>
                <a:lnTo>
                  <a:pt x="2171" y="321"/>
                </a:lnTo>
                <a:lnTo>
                  <a:pt x="2187" y="321"/>
                </a:lnTo>
                <a:lnTo>
                  <a:pt x="2187" y="318"/>
                </a:lnTo>
                <a:lnTo>
                  <a:pt x="2190" y="318"/>
                </a:lnTo>
                <a:lnTo>
                  <a:pt x="2190" y="315"/>
                </a:lnTo>
                <a:lnTo>
                  <a:pt x="2198" y="315"/>
                </a:lnTo>
                <a:lnTo>
                  <a:pt x="2198" y="313"/>
                </a:lnTo>
                <a:lnTo>
                  <a:pt x="2206" y="313"/>
                </a:lnTo>
                <a:lnTo>
                  <a:pt x="2206" y="310"/>
                </a:lnTo>
                <a:lnTo>
                  <a:pt x="2208" y="310"/>
                </a:lnTo>
                <a:lnTo>
                  <a:pt x="2208" y="307"/>
                </a:lnTo>
                <a:lnTo>
                  <a:pt x="2214" y="307"/>
                </a:lnTo>
                <a:lnTo>
                  <a:pt x="2214" y="302"/>
                </a:lnTo>
                <a:lnTo>
                  <a:pt x="2219" y="302"/>
                </a:lnTo>
                <a:lnTo>
                  <a:pt x="2219" y="299"/>
                </a:lnTo>
                <a:lnTo>
                  <a:pt x="2219" y="299"/>
                </a:lnTo>
                <a:lnTo>
                  <a:pt x="2219" y="294"/>
                </a:lnTo>
                <a:lnTo>
                  <a:pt x="2222" y="294"/>
                </a:lnTo>
                <a:lnTo>
                  <a:pt x="2222" y="288"/>
                </a:lnTo>
                <a:lnTo>
                  <a:pt x="2227" y="288"/>
                </a:lnTo>
                <a:lnTo>
                  <a:pt x="2227" y="286"/>
                </a:lnTo>
                <a:lnTo>
                  <a:pt x="2235" y="286"/>
                </a:lnTo>
                <a:lnTo>
                  <a:pt x="2235" y="283"/>
                </a:lnTo>
                <a:lnTo>
                  <a:pt x="2235" y="283"/>
                </a:lnTo>
                <a:lnTo>
                  <a:pt x="2235" y="280"/>
                </a:lnTo>
                <a:lnTo>
                  <a:pt x="2238" y="280"/>
                </a:lnTo>
                <a:lnTo>
                  <a:pt x="2238" y="275"/>
                </a:lnTo>
                <a:lnTo>
                  <a:pt x="2265" y="275"/>
                </a:lnTo>
                <a:lnTo>
                  <a:pt x="2265" y="272"/>
                </a:lnTo>
                <a:lnTo>
                  <a:pt x="2276" y="272"/>
                </a:lnTo>
                <a:lnTo>
                  <a:pt x="2276" y="264"/>
                </a:lnTo>
                <a:lnTo>
                  <a:pt x="2281" y="264"/>
                </a:lnTo>
                <a:lnTo>
                  <a:pt x="2281" y="261"/>
                </a:lnTo>
                <a:lnTo>
                  <a:pt x="2284" y="261"/>
                </a:lnTo>
                <a:lnTo>
                  <a:pt x="2284" y="256"/>
                </a:lnTo>
                <a:lnTo>
                  <a:pt x="2287" y="256"/>
                </a:lnTo>
                <a:lnTo>
                  <a:pt x="2287" y="253"/>
                </a:lnTo>
                <a:lnTo>
                  <a:pt x="2292" y="253"/>
                </a:lnTo>
                <a:lnTo>
                  <a:pt x="2292" y="248"/>
                </a:lnTo>
                <a:lnTo>
                  <a:pt x="2297" y="248"/>
                </a:lnTo>
                <a:lnTo>
                  <a:pt x="2297" y="245"/>
                </a:lnTo>
                <a:lnTo>
                  <a:pt x="2319" y="245"/>
                </a:lnTo>
                <a:lnTo>
                  <a:pt x="2319" y="240"/>
                </a:lnTo>
                <a:lnTo>
                  <a:pt x="2324" y="240"/>
                </a:lnTo>
                <a:lnTo>
                  <a:pt x="2324" y="234"/>
                </a:lnTo>
                <a:lnTo>
                  <a:pt x="2343" y="234"/>
                </a:lnTo>
                <a:lnTo>
                  <a:pt x="2343" y="232"/>
                </a:lnTo>
                <a:lnTo>
                  <a:pt x="2346" y="232"/>
                </a:lnTo>
                <a:lnTo>
                  <a:pt x="2346" y="226"/>
                </a:lnTo>
                <a:lnTo>
                  <a:pt x="2368" y="226"/>
                </a:lnTo>
                <a:lnTo>
                  <a:pt x="2368" y="221"/>
                </a:lnTo>
                <a:lnTo>
                  <a:pt x="2386" y="221"/>
                </a:lnTo>
                <a:lnTo>
                  <a:pt x="2386" y="216"/>
                </a:lnTo>
                <a:lnTo>
                  <a:pt x="2389" y="216"/>
                </a:lnTo>
                <a:lnTo>
                  <a:pt x="2389" y="207"/>
                </a:lnTo>
                <a:lnTo>
                  <a:pt x="2392" y="207"/>
                </a:lnTo>
                <a:lnTo>
                  <a:pt x="2392" y="202"/>
                </a:lnTo>
                <a:lnTo>
                  <a:pt x="2395" y="202"/>
                </a:lnTo>
                <a:lnTo>
                  <a:pt x="2395" y="197"/>
                </a:lnTo>
                <a:lnTo>
                  <a:pt x="2397" y="197"/>
                </a:lnTo>
                <a:lnTo>
                  <a:pt x="2397" y="191"/>
                </a:lnTo>
                <a:lnTo>
                  <a:pt x="2405" y="191"/>
                </a:lnTo>
                <a:lnTo>
                  <a:pt x="2405" y="186"/>
                </a:lnTo>
                <a:lnTo>
                  <a:pt x="2422" y="186"/>
                </a:lnTo>
                <a:lnTo>
                  <a:pt x="2422" y="178"/>
                </a:lnTo>
                <a:lnTo>
                  <a:pt x="2432" y="178"/>
                </a:lnTo>
                <a:lnTo>
                  <a:pt x="2432" y="172"/>
                </a:lnTo>
                <a:lnTo>
                  <a:pt x="2432" y="172"/>
                </a:lnTo>
                <a:lnTo>
                  <a:pt x="2432" y="164"/>
                </a:lnTo>
                <a:lnTo>
                  <a:pt x="2457" y="164"/>
                </a:lnTo>
                <a:lnTo>
                  <a:pt x="2457" y="159"/>
                </a:lnTo>
                <a:lnTo>
                  <a:pt x="2457" y="159"/>
                </a:lnTo>
                <a:lnTo>
                  <a:pt x="2457" y="151"/>
                </a:lnTo>
                <a:lnTo>
                  <a:pt x="2462" y="151"/>
                </a:lnTo>
                <a:lnTo>
                  <a:pt x="2462" y="143"/>
                </a:lnTo>
                <a:lnTo>
                  <a:pt x="2467" y="143"/>
                </a:lnTo>
                <a:lnTo>
                  <a:pt x="2467" y="135"/>
                </a:lnTo>
                <a:lnTo>
                  <a:pt x="2478" y="135"/>
                </a:lnTo>
                <a:lnTo>
                  <a:pt x="2478" y="126"/>
                </a:lnTo>
                <a:lnTo>
                  <a:pt x="2489" y="126"/>
                </a:lnTo>
                <a:lnTo>
                  <a:pt x="2489" y="116"/>
                </a:lnTo>
                <a:lnTo>
                  <a:pt x="2510" y="116"/>
                </a:lnTo>
                <a:lnTo>
                  <a:pt x="2510" y="91"/>
                </a:lnTo>
                <a:lnTo>
                  <a:pt x="2513" y="91"/>
                </a:lnTo>
                <a:lnTo>
                  <a:pt x="2513" y="78"/>
                </a:lnTo>
                <a:lnTo>
                  <a:pt x="2521" y="78"/>
                </a:lnTo>
                <a:lnTo>
                  <a:pt x="2521" y="67"/>
                </a:lnTo>
                <a:lnTo>
                  <a:pt x="2524" y="67"/>
                </a:lnTo>
                <a:lnTo>
                  <a:pt x="2524" y="54"/>
                </a:lnTo>
                <a:lnTo>
                  <a:pt x="2529" y="54"/>
                </a:lnTo>
                <a:lnTo>
                  <a:pt x="2529" y="40"/>
                </a:lnTo>
                <a:lnTo>
                  <a:pt x="2532" y="40"/>
                </a:lnTo>
                <a:lnTo>
                  <a:pt x="2532" y="27"/>
                </a:lnTo>
                <a:lnTo>
                  <a:pt x="2594" y="27"/>
                </a:lnTo>
                <a:lnTo>
                  <a:pt x="2594" y="0"/>
                </a:lnTo>
                <a:lnTo>
                  <a:pt x="2602" y="0"/>
                </a:lnTo>
              </a:path>
            </a:pathLst>
          </a:custGeom>
          <a:noFill/>
          <a:ln w="174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1" name="Rectangle 15"/>
          <p:cNvSpPr>
            <a:spLocks noChangeArrowheads="1"/>
          </p:cNvSpPr>
          <p:nvPr/>
        </p:nvSpPr>
        <p:spPr bwMode="auto">
          <a:xfrm>
            <a:off x="4345465" y="2871691"/>
            <a:ext cx="7373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FF0000"/>
                </a:solidFill>
                <a:effectLst/>
                <a:uLnTx/>
                <a:uFillTx/>
              </a:rPr>
              <a:t>Placebo</a:t>
            </a:r>
            <a:endParaRPr kumimoji="0" lang="en-US" altLang="en-US" sz="1800" b="1" i="0" u="none" strike="noStrike" kern="1200" cap="none" spc="0" normalizeH="0" baseline="0" noProof="0" dirty="0">
              <a:ln>
                <a:noFill/>
              </a:ln>
              <a:solidFill>
                <a:srgbClr val="FF0000"/>
              </a:solidFill>
              <a:effectLst/>
              <a:uLnTx/>
              <a:uFillTx/>
            </a:endParaRPr>
          </a:p>
        </p:txBody>
      </p:sp>
      <p:sp>
        <p:nvSpPr>
          <p:cNvPr id="42" name="TextBox 41">
            <a:extLst>
              <a:ext uri="{FF2B5EF4-FFF2-40B4-BE49-F238E27FC236}">
                <a16:creationId xmlns:a16="http://schemas.microsoft.com/office/drawing/2014/main" id="{DF46465A-B8CD-4169-9BDE-724AF3ECCD5D}"/>
              </a:ext>
            </a:extLst>
          </p:cNvPr>
          <p:cNvSpPr txBox="1"/>
          <p:nvPr/>
        </p:nvSpPr>
        <p:spPr>
          <a:xfrm>
            <a:off x="6229248" y="1502081"/>
            <a:ext cx="12987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28.3%</a:t>
            </a:r>
          </a:p>
        </p:txBody>
      </p:sp>
      <p:sp>
        <p:nvSpPr>
          <p:cNvPr id="43" name="Rectangle 27"/>
          <p:cNvSpPr>
            <a:spLocks noChangeArrowheads="1"/>
          </p:cNvSpPr>
          <p:nvPr/>
        </p:nvSpPr>
        <p:spPr bwMode="auto">
          <a:xfrm>
            <a:off x="3914990" y="6068713"/>
            <a:ext cx="24900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rPr>
              <a:t>Years since Randomization</a:t>
            </a:r>
            <a:endParaRPr kumimoji="0" lang="en-US" altLang="en-US" sz="1800" b="0" i="0" u="none" strike="noStrike" kern="1200" cap="none" spc="0" normalizeH="0" baseline="0" noProof="0" dirty="0">
              <a:ln>
                <a:noFill/>
              </a:ln>
              <a:solidFill>
                <a:prstClr val="black"/>
              </a:solidFill>
              <a:effectLst/>
              <a:uLnTx/>
              <a:uFillTx/>
            </a:endParaRPr>
          </a:p>
        </p:txBody>
      </p:sp>
      <p:sp>
        <p:nvSpPr>
          <p:cNvPr id="44" name="Rectangle 39"/>
          <p:cNvSpPr>
            <a:spLocks noChangeArrowheads="1"/>
          </p:cNvSpPr>
          <p:nvPr/>
        </p:nvSpPr>
        <p:spPr bwMode="auto">
          <a:xfrm rot="16200000">
            <a:off x="682341" y="3424266"/>
            <a:ext cx="23916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rPr>
              <a:t>Patients with an Event (%)</a:t>
            </a:r>
            <a:endParaRPr kumimoji="0" lang="en-US" altLang="en-US" sz="1800" b="0" i="0" u="none" strike="noStrike" kern="1200" cap="none" spc="0" normalizeH="0" baseline="0" noProof="0" dirty="0">
              <a:ln>
                <a:noFill/>
              </a:ln>
              <a:solidFill>
                <a:prstClr val="black"/>
              </a:solidFill>
              <a:effectLst/>
              <a:uLnTx/>
              <a:uFillTx/>
            </a:endParaRPr>
          </a:p>
        </p:txBody>
      </p:sp>
      <p:sp>
        <p:nvSpPr>
          <p:cNvPr id="45" name="Line 49"/>
          <p:cNvSpPr>
            <a:spLocks noChangeShapeType="1"/>
          </p:cNvSpPr>
          <p:nvPr/>
        </p:nvSpPr>
        <p:spPr bwMode="auto">
          <a:xfrm>
            <a:off x="2569268"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7" name="Line 50"/>
          <p:cNvSpPr>
            <a:spLocks noChangeShapeType="1"/>
          </p:cNvSpPr>
          <p:nvPr/>
        </p:nvSpPr>
        <p:spPr bwMode="auto">
          <a:xfrm>
            <a:off x="3431665"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8" name="Line 51"/>
          <p:cNvSpPr>
            <a:spLocks noChangeShapeType="1"/>
          </p:cNvSpPr>
          <p:nvPr/>
        </p:nvSpPr>
        <p:spPr bwMode="auto">
          <a:xfrm>
            <a:off x="4290360"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9" name="Line 52"/>
          <p:cNvSpPr>
            <a:spLocks noChangeShapeType="1"/>
          </p:cNvSpPr>
          <p:nvPr/>
        </p:nvSpPr>
        <p:spPr bwMode="auto">
          <a:xfrm>
            <a:off x="5154609"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0" name="Line 53"/>
          <p:cNvSpPr>
            <a:spLocks noChangeShapeType="1"/>
          </p:cNvSpPr>
          <p:nvPr/>
        </p:nvSpPr>
        <p:spPr bwMode="auto">
          <a:xfrm>
            <a:off x="6013304"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1" name="Line 54"/>
          <p:cNvSpPr>
            <a:spLocks noChangeShapeType="1"/>
          </p:cNvSpPr>
          <p:nvPr/>
        </p:nvSpPr>
        <p:spPr bwMode="auto">
          <a:xfrm>
            <a:off x="6872000"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2" name="Rectangle 55"/>
          <p:cNvSpPr>
            <a:spLocks noChangeArrowheads="1"/>
          </p:cNvSpPr>
          <p:nvPr/>
        </p:nvSpPr>
        <p:spPr bwMode="auto">
          <a:xfrm>
            <a:off x="2516495"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0</a:t>
            </a:r>
            <a:endParaRPr kumimoji="0" lang="en-US" altLang="en-US" sz="1800" b="0" i="0" u="none" strike="noStrike" kern="1200" cap="none" spc="0" normalizeH="0" baseline="0" noProof="0" dirty="0">
              <a:ln>
                <a:noFill/>
              </a:ln>
              <a:solidFill>
                <a:prstClr val="black"/>
              </a:solidFill>
              <a:effectLst/>
              <a:uLnTx/>
              <a:uFillTx/>
            </a:endParaRPr>
          </a:p>
        </p:txBody>
      </p:sp>
      <p:sp>
        <p:nvSpPr>
          <p:cNvPr id="53" name="Rectangle 56"/>
          <p:cNvSpPr>
            <a:spLocks noChangeArrowheads="1"/>
          </p:cNvSpPr>
          <p:nvPr/>
        </p:nvSpPr>
        <p:spPr bwMode="auto">
          <a:xfrm>
            <a:off x="3377967"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1</a:t>
            </a:r>
            <a:endParaRPr kumimoji="0" lang="en-US" altLang="en-US" sz="1800" b="0" i="0" u="none" strike="noStrike" kern="1200" cap="none" spc="0" normalizeH="0" baseline="0" noProof="0">
              <a:ln>
                <a:noFill/>
              </a:ln>
              <a:solidFill>
                <a:prstClr val="black"/>
              </a:solidFill>
              <a:effectLst/>
              <a:uLnTx/>
              <a:uFillTx/>
            </a:endParaRPr>
          </a:p>
        </p:txBody>
      </p:sp>
      <p:sp>
        <p:nvSpPr>
          <p:cNvPr id="54" name="Rectangle 57"/>
          <p:cNvSpPr>
            <a:spLocks noChangeArrowheads="1"/>
          </p:cNvSpPr>
          <p:nvPr/>
        </p:nvSpPr>
        <p:spPr bwMode="auto">
          <a:xfrm>
            <a:off x="4240364"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2</a:t>
            </a:r>
            <a:endParaRPr kumimoji="0" lang="en-US" altLang="en-US" sz="1800" b="0" i="0" u="none" strike="noStrike" kern="1200" cap="none" spc="0" normalizeH="0" baseline="0" noProof="0">
              <a:ln>
                <a:noFill/>
              </a:ln>
              <a:solidFill>
                <a:prstClr val="black"/>
              </a:solidFill>
              <a:effectLst/>
              <a:uLnTx/>
              <a:uFillTx/>
            </a:endParaRPr>
          </a:p>
        </p:txBody>
      </p:sp>
      <p:sp>
        <p:nvSpPr>
          <p:cNvPr id="55" name="Rectangle 58"/>
          <p:cNvSpPr>
            <a:spLocks noChangeArrowheads="1"/>
          </p:cNvSpPr>
          <p:nvPr/>
        </p:nvSpPr>
        <p:spPr bwMode="auto">
          <a:xfrm>
            <a:off x="5101835"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3</a:t>
            </a:r>
            <a:endParaRPr kumimoji="0" lang="en-US" altLang="en-US" sz="1800" b="0" i="0" u="none" strike="noStrike" kern="1200" cap="none" spc="0" normalizeH="0" baseline="0" noProof="0">
              <a:ln>
                <a:noFill/>
              </a:ln>
              <a:solidFill>
                <a:prstClr val="black"/>
              </a:solidFill>
              <a:effectLst/>
              <a:uLnTx/>
              <a:uFillTx/>
            </a:endParaRPr>
          </a:p>
        </p:txBody>
      </p:sp>
      <p:sp>
        <p:nvSpPr>
          <p:cNvPr id="56" name="Rectangle 59"/>
          <p:cNvSpPr>
            <a:spLocks noChangeArrowheads="1"/>
          </p:cNvSpPr>
          <p:nvPr/>
        </p:nvSpPr>
        <p:spPr bwMode="auto">
          <a:xfrm>
            <a:off x="5960531"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4</a:t>
            </a:r>
            <a:endParaRPr kumimoji="0" lang="en-US" altLang="en-US" sz="1800" b="0" i="0" u="none" strike="noStrike" kern="1200" cap="none" spc="0" normalizeH="0" baseline="0" noProof="0">
              <a:ln>
                <a:noFill/>
              </a:ln>
              <a:solidFill>
                <a:prstClr val="black"/>
              </a:solidFill>
              <a:effectLst/>
              <a:uLnTx/>
              <a:uFillTx/>
            </a:endParaRPr>
          </a:p>
        </p:txBody>
      </p:sp>
      <p:sp>
        <p:nvSpPr>
          <p:cNvPr id="57" name="Rectangle 60"/>
          <p:cNvSpPr>
            <a:spLocks noChangeArrowheads="1"/>
          </p:cNvSpPr>
          <p:nvPr/>
        </p:nvSpPr>
        <p:spPr bwMode="auto">
          <a:xfrm>
            <a:off x="6819227"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5</a:t>
            </a:r>
            <a:endParaRPr kumimoji="0" lang="en-US" altLang="en-US" sz="1800" b="0" i="0" u="none" strike="noStrike" kern="1200" cap="none" spc="0" normalizeH="0" baseline="0" noProof="0">
              <a:ln>
                <a:noFill/>
              </a:ln>
              <a:solidFill>
                <a:prstClr val="black"/>
              </a:solidFill>
              <a:effectLst/>
              <a:uLnTx/>
              <a:uFillTx/>
            </a:endParaRPr>
          </a:p>
        </p:txBody>
      </p:sp>
      <p:sp>
        <p:nvSpPr>
          <p:cNvPr id="58" name="Line 61"/>
          <p:cNvSpPr>
            <a:spLocks noChangeShapeType="1"/>
          </p:cNvSpPr>
          <p:nvPr/>
        </p:nvSpPr>
        <p:spPr bwMode="auto">
          <a:xfrm flipH="1">
            <a:off x="2486063" y="5591768"/>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9" name="Line 62"/>
          <p:cNvSpPr>
            <a:spLocks noChangeShapeType="1"/>
          </p:cNvSpPr>
          <p:nvPr/>
        </p:nvSpPr>
        <p:spPr bwMode="auto">
          <a:xfrm flipH="1">
            <a:off x="2486063" y="4222296"/>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0" name="Line 63"/>
          <p:cNvSpPr>
            <a:spLocks noChangeShapeType="1"/>
          </p:cNvSpPr>
          <p:nvPr/>
        </p:nvSpPr>
        <p:spPr bwMode="auto">
          <a:xfrm flipH="1">
            <a:off x="2486063" y="2847272"/>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1" name="Rectangle 65"/>
          <p:cNvSpPr>
            <a:spLocks noChangeArrowheads="1"/>
          </p:cNvSpPr>
          <p:nvPr/>
        </p:nvSpPr>
        <p:spPr bwMode="auto">
          <a:xfrm>
            <a:off x="2336098" y="546592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0</a:t>
            </a:r>
            <a:endParaRPr kumimoji="0" lang="en-US" altLang="en-US" sz="1800" b="0" i="0" u="none" strike="noStrike" kern="1200" cap="none" spc="0" normalizeH="0" baseline="0" noProof="0" dirty="0">
              <a:ln>
                <a:noFill/>
              </a:ln>
              <a:solidFill>
                <a:prstClr val="black"/>
              </a:solidFill>
              <a:effectLst/>
              <a:uLnTx/>
              <a:uFillTx/>
            </a:endParaRPr>
          </a:p>
        </p:txBody>
      </p:sp>
      <p:sp>
        <p:nvSpPr>
          <p:cNvPr id="62" name="Rectangle 66"/>
          <p:cNvSpPr>
            <a:spLocks noChangeArrowheads="1"/>
          </p:cNvSpPr>
          <p:nvPr/>
        </p:nvSpPr>
        <p:spPr bwMode="auto">
          <a:xfrm>
            <a:off x="2228697" y="4107556"/>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10</a:t>
            </a:r>
            <a:endParaRPr kumimoji="0" lang="en-US" altLang="en-US" sz="1800" b="0" i="0" u="none" strike="noStrike" kern="1200" cap="none" spc="0" normalizeH="0" baseline="0" noProof="0">
              <a:ln>
                <a:noFill/>
              </a:ln>
              <a:solidFill>
                <a:prstClr val="black"/>
              </a:solidFill>
              <a:effectLst/>
              <a:uLnTx/>
              <a:uFillTx/>
            </a:endParaRPr>
          </a:p>
        </p:txBody>
      </p:sp>
      <p:sp>
        <p:nvSpPr>
          <p:cNvPr id="63" name="Rectangle 67"/>
          <p:cNvSpPr>
            <a:spLocks noChangeArrowheads="1"/>
          </p:cNvSpPr>
          <p:nvPr/>
        </p:nvSpPr>
        <p:spPr bwMode="auto">
          <a:xfrm>
            <a:off x="2228697" y="2728831"/>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20</a:t>
            </a:r>
            <a:endParaRPr kumimoji="0" lang="en-US" altLang="en-US" sz="1800" b="0" i="0" u="none" strike="noStrike" kern="1200" cap="none" spc="0" normalizeH="0" baseline="0" noProof="0" dirty="0">
              <a:ln>
                <a:noFill/>
              </a:ln>
              <a:solidFill>
                <a:prstClr val="black"/>
              </a:solidFill>
              <a:effectLst/>
              <a:uLnTx/>
              <a:uFillTx/>
            </a:endParaRPr>
          </a:p>
        </p:txBody>
      </p:sp>
      <p:sp>
        <p:nvSpPr>
          <p:cNvPr id="64" name="Freeform 70"/>
          <p:cNvSpPr>
            <a:spLocks/>
          </p:cNvSpPr>
          <p:nvPr/>
        </p:nvSpPr>
        <p:spPr bwMode="auto">
          <a:xfrm>
            <a:off x="2571194" y="1480912"/>
            <a:ext cx="4850150" cy="4117539"/>
          </a:xfrm>
          <a:custGeom>
            <a:avLst/>
            <a:gdLst>
              <a:gd name="T0" fmla="*/ 0 w 2643"/>
              <a:gd name="T1" fmla="*/ 0 h 2252"/>
              <a:gd name="T2" fmla="*/ 0 w 2643"/>
              <a:gd name="T3" fmla="*/ 2252 h 2252"/>
              <a:gd name="T4" fmla="*/ 2643 w 2643"/>
              <a:gd name="T5" fmla="*/ 2252 h 2252"/>
            </a:gdLst>
            <a:ahLst/>
            <a:cxnLst>
              <a:cxn ang="0">
                <a:pos x="T0" y="T1"/>
              </a:cxn>
              <a:cxn ang="0">
                <a:pos x="T2" y="T3"/>
              </a:cxn>
              <a:cxn ang="0">
                <a:pos x="T4" y="T5"/>
              </a:cxn>
            </a:cxnLst>
            <a:rect l="0" t="0" r="r" b="b"/>
            <a:pathLst>
              <a:path w="2643" h="2252">
                <a:moveTo>
                  <a:pt x="0" y="0"/>
                </a:moveTo>
                <a:lnTo>
                  <a:pt x="0" y="2252"/>
                </a:lnTo>
                <a:lnTo>
                  <a:pt x="2643" y="2252"/>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5" name="Line 64"/>
          <p:cNvSpPr>
            <a:spLocks noChangeShapeType="1"/>
          </p:cNvSpPr>
          <p:nvPr/>
        </p:nvSpPr>
        <p:spPr bwMode="auto">
          <a:xfrm flipH="1">
            <a:off x="2486063" y="1484759"/>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6" name="Rectangle 68"/>
          <p:cNvSpPr>
            <a:spLocks noChangeArrowheads="1"/>
          </p:cNvSpPr>
          <p:nvPr/>
        </p:nvSpPr>
        <p:spPr bwMode="auto">
          <a:xfrm>
            <a:off x="2228697" y="1355214"/>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30</a:t>
            </a:r>
            <a:endParaRPr kumimoji="0" lang="en-US" altLang="en-US" sz="1800" b="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116121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1">
            <a:extLst>
              <a:ext uri="{FF2B5EF4-FFF2-40B4-BE49-F238E27FC236}">
                <a16:creationId xmlns:a16="http://schemas.microsoft.com/office/drawing/2014/main" id="{AFAD7576-A430-41C8-8AA1-838726014A10}"/>
              </a:ext>
            </a:extLst>
          </p:cNvPr>
          <p:cNvSpPr>
            <a:spLocks noGrp="1"/>
          </p:cNvSpPr>
          <p:nvPr>
            <p:ph type="title"/>
          </p:nvPr>
        </p:nvSpPr>
        <p:spPr>
          <a:xfrm>
            <a:off x="457200" y="-1929"/>
            <a:ext cx="11907361" cy="1325880"/>
          </a:xfrm>
        </p:spPr>
        <p:txBody>
          <a:bodyPr>
            <a:noAutofit/>
          </a:bodyPr>
          <a:lstStyle/>
          <a:p>
            <a:r>
              <a:rPr lang="en-US" sz="4000" b="1" dirty="0">
                <a:latin typeface="Arial" panose="020B0604020202020204" pitchFamily="34" charset="0"/>
                <a:cs typeface="Arial" panose="020B0604020202020204" pitchFamily="34" charset="0"/>
              </a:rPr>
              <a:t>Primary End Point:</a:t>
            </a:r>
            <a:br>
              <a:rPr lang="en-US" sz="40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CV Death, MI, Stroke, Coronary </a:t>
            </a:r>
            <a:r>
              <a:rPr lang="en-US" sz="2800" b="1" dirty="0" err="1">
                <a:latin typeface="Arial" panose="020B0604020202020204" pitchFamily="34" charset="0"/>
                <a:cs typeface="Arial" panose="020B0604020202020204" pitchFamily="34" charset="0"/>
              </a:rPr>
              <a:t>Revasc</a:t>
            </a:r>
            <a:r>
              <a:rPr lang="en-US" sz="2800" b="1" dirty="0">
                <a:latin typeface="Arial" panose="020B0604020202020204" pitchFamily="34" charset="0"/>
                <a:cs typeface="Arial" panose="020B0604020202020204" pitchFamily="34" charset="0"/>
              </a:rPr>
              <a:t>, Unstable Angina</a:t>
            </a:r>
            <a:endParaRPr lang="en-US" sz="2800" b="1" dirty="0">
              <a:highlight>
                <a:srgbClr val="FFFF00"/>
              </a:highlight>
              <a:latin typeface="Arial" panose="020B0604020202020204" pitchFamily="34" charset="0"/>
              <a:cs typeface="Arial" panose="020B0604020202020204" pitchFamily="34" charset="0"/>
            </a:endParaRPr>
          </a:p>
        </p:txBody>
      </p:sp>
      <p:sp>
        <p:nvSpPr>
          <p:cNvPr id="35" name="Rectangle 8"/>
          <p:cNvSpPr>
            <a:spLocks noChangeArrowheads="1"/>
          </p:cNvSpPr>
          <p:nvPr/>
        </p:nvSpPr>
        <p:spPr bwMode="auto">
          <a:xfrm>
            <a:off x="5452404" y="4005469"/>
            <a:ext cx="142026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err="1">
                <a:ln>
                  <a:noFill/>
                </a:ln>
                <a:solidFill>
                  <a:srgbClr val="0000FF"/>
                </a:solidFill>
                <a:effectLst/>
                <a:uLnTx/>
                <a:uFillTx/>
              </a:rPr>
              <a:t>Icosapent</a:t>
            </a:r>
            <a:r>
              <a:rPr kumimoji="0" lang="en-US" altLang="en-US" sz="1500" b="1" i="0" u="none" strike="noStrike" kern="1200" cap="none" spc="0" normalizeH="0" baseline="0" noProof="0" dirty="0">
                <a:ln>
                  <a:noFill/>
                </a:ln>
                <a:solidFill>
                  <a:srgbClr val="0000FF"/>
                </a:solidFill>
                <a:effectLst/>
                <a:uLnTx/>
                <a:uFillTx/>
              </a:rPr>
              <a:t> Ethyl</a:t>
            </a:r>
            <a:endParaRPr kumimoji="0" lang="en-US" altLang="en-US" sz="1800" b="1" i="0" u="none" strike="noStrike" kern="1200" cap="none" spc="0" normalizeH="0" baseline="0" noProof="0" dirty="0">
              <a:ln>
                <a:noFill/>
              </a:ln>
              <a:solidFill>
                <a:srgbClr val="0000FF"/>
              </a:solidFill>
              <a:effectLst/>
              <a:uLnTx/>
              <a:uFillTx/>
            </a:endParaRPr>
          </a:p>
        </p:txBody>
      </p:sp>
      <p:sp>
        <p:nvSpPr>
          <p:cNvPr id="42" name="TextBox 41">
            <a:extLst>
              <a:ext uri="{FF2B5EF4-FFF2-40B4-BE49-F238E27FC236}">
                <a16:creationId xmlns:a16="http://schemas.microsoft.com/office/drawing/2014/main" id="{4C6422CA-4500-4FCF-9BAC-7651D93B1BC4}"/>
              </a:ext>
            </a:extLst>
          </p:cNvPr>
          <p:cNvSpPr txBox="1"/>
          <p:nvPr/>
        </p:nvSpPr>
        <p:spPr>
          <a:xfrm>
            <a:off x="6682595" y="3042811"/>
            <a:ext cx="12987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23.0%</a:t>
            </a:r>
          </a:p>
        </p:txBody>
      </p:sp>
      <p:sp>
        <p:nvSpPr>
          <p:cNvPr id="43" name="Freeform 42"/>
          <p:cNvSpPr>
            <a:spLocks/>
          </p:cNvSpPr>
          <p:nvPr/>
        </p:nvSpPr>
        <p:spPr bwMode="auto">
          <a:xfrm>
            <a:off x="2584073" y="2596773"/>
            <a:ext cx="4806106" cy="2994331"/>
          </a:xfrm>
          <a:custGeom>
            <a:avLst/>
            <a:gdLst>
              <a:gd name="T0" fmla="*/ 24 w 2597"/>
              <a:gd name="T1" fmla="*/ 1601 h 1618"/>
              <a:gd name="T2" fmla="*/ 56 w 2597"/>
              <a:gd name="T3" fmla="*/ 1583 h 1618"/>
              <a:gd name="T4" fmla="*/ 89 w 2597"/>
              <a:gd name="T5" fmla="*/ 1564 h 1618"/>
              <a:gd name="T6" fmla="*/ 124 w 2597"/>
              <a:gd name="T7" fmla="*/ 1545 h 1618"/>
              <a:gd name="T8" fmla="*/ 153 w 2597"/>
              <a:gd name="T9" fmla="*/ 1523 h 1618"/>
              <a:gd name="T10" fmla="*/ 189 w 2597"/>
              <a:gd name="T11" fmla="*/ 1502 h 1618"/>
              <a:gd name="T12" fmla="*/ 215 w 2597"/>
              <a:gd name="T13" fmla="*/ 1485 h 1618"/>
              <a:gd name="T14" fmla="*/ 248 w 2597"/>
              <a:gd name="T15" fmla="*/ 1458 h 1618"/>
              <a:gd name="T16" fmla="*/ 280 w 2597"/>
              <a:gd name="T17" fmla="*/ 1426 h 1618"/>
              <a:gd name="T18" fmla="*/ 304 w 2597"/>
              <a:gd name="T19" fmla="*/ 1404 h 1618"/>
              <a:gd name="T20" fmla="*/ 323 w 2597"/>
              <a:gd name="T21" fmla="*/ 1383 h 1618"/>
              <a:gd name="T22" fmla="*/ 375 w 2597"/>
              <a:gd name="T23" fmla="*/ 1356 h 1618"/>
              <a:gd name="T24" fmla="*/ 415 w 2597"/>
              <a:gd name="T25" fmla="*/ 1331 h 1618"/>
              <a:gd name="T26" fmla="*/ 447 w 2597"/>
              <a:gd name="T27" fmla="*/ 1302 h 1618"/>
              <a:gd name="T28" fmla="*/ 469 w 2597"/>
              <a:gd name="T29" fmla="*/ 1277 h 1618"/>
              <a:gd name="T30" fmla="*/ 493 w 2597"/>
              <a:gd name="T31" fmla="*/ 1256 h 1618"/>
              <a:gd name="T32" fmla="*/ 536 w 2597"/>
              <a:gd name="T33" fmla="*/ 1237 h 1618"/>
              <a:gd name="T34" fmla="*/ 555 w 2597"/>
              <a:gd name="T35" fmla="*/ 1215 h 1618"/>
              <a:gd name="T36" fmla="*/ 593 w 2597"/>
              <a:gd name="T37" fmla="*/ 1196 h 1618"/>
              <a:gd name="T38" fmla="*/ 609 w 2597"/>
              <a:gd name="T39" fmla="*/ 1172 h 1618"/>
              <a:gd name="T40" fmla="*/ 636 w 2597"/>
              <a:gd name="T41" fmla="*/ 1151 h 1618"/>
              <a:gd name="T42" fmla="*/ 677 w 2597"/>
              <a:gd name="T43" fmla="*/ 1126 h 1618"/>
              <a:gd name="T44" fmla="*/ 717 w 2597"/>
              <a:gd name="T45" fmla="*/ 1099 h 1618"/>
              <a:gd name="T46" fmla="*/ 744 w 2597"/>
              <a:gd name="T47" fmla="*/ 1075 h 1618"/>
              <a:gd name="T48" fmla="*/ 768 w 2597"/>
              <a:gd name="T49" fmla="*/ 1059 h 1618"/>
              <a:gd name="T50" fmla="*/ 798 w 2597"/>
              <a:gd name="T51" fmla="*/ 1040 h 1618"/>
              <a:gd name="T52" fmla="*/ 830 w 2597"/>
              <a:gd name="T53" fmla="*/ 1021 h 1618"/>
              <a:gd name="T54" fmla="*/ 863 w 2597"/>
              <a:gd name="T55" fmla="*/ 999 h 1618"/>
              <a:gd name="T56" fmla="*/ 898 w 2597"/>
              <a:gd name="T57" fmla="*/ 980 h 1618"/>
              <a:gd name="T58" fmla="*/ 922 w 2597"/>
              <a:gd name="T59" fmla="*/ 956 h 1618"/>
              <a:gd name="T60" fmla="*/ 957 w 2597"/>
              <a:gd name="T61" fmla="*/ 940 h 1618"/>
              <a:gd name="T62" fmla="*/ 992 w 2597"/>
              <a:gd name="T63" fmla="*/ 913 h 1618"/>
              <a:gd name="T64" fmla="*/ 1041 w 2597"/>
              <a:gd name="T65" fmla="*/ 889 h 1618"/>
              <a:gd name="T66" fmla="*/ 1073 w 2597"/>
              <a:gd name="T67" fmla="*/ 870 h 1618"/>
              <a:gd name="T68" fmla="*/ 1116 w 2597"/>
              <a:gd name="T69" fmla="*/ 848 h 1618"/>
              <a:gd name="T70" fmla="*/ 1154 w 2597"/>
              <a:gd name="T71" fmla="*/ 827 h 1618"/>
              <a:gd name="T72" fmla="*/ 1189 w 2597"/>
              <a:gd name="T73" fmla="*/ 805 h 1618"/>
              <a:gd name="T74" fmla="*/ 1229 w 2597"/>
              <a:gd name="T75" fmla="*/ 781 h 1618"/>
              <a:gd name="T76" fmla="*/ 1286 w 2597"/>
              <a:gd name="T77" fmla="*/ 751 h 1618"/>
              <a:gd name="T78" fmla="*/ 1324 w 2597"/>
              <a:gd name="T79" fmla="*/ 724 h 1618"/>
              <a:gd name="T80" fmla="*/ 1356 w 2597"/>
              <a:gd name="T81" fmla="*/ 700 h 1618"/>
              <a:gd name="T82" fmla="*/ 1383 w 2597"/>
              <a:gd name="T83" fmla="*/ 670 h 1618"/>
              <a:gd name="T84" fmla="*/ 1448 w 2597"/>
              <a:gd name="T85" fmla="*/ 646 h 1618"/>
              <a:gd name="T86" fmla="*/ 1502 w 2597"/>
              <a:gd name="T87" fmla="*/ 624 h 1618"/>
              <a:gd name="T88" fmla="*/ 1553 w 2597"/>
              <a:gd name="T89" fmla="*/ 603 h 1618"/>
              <a:gd name="T90" fmla="*/ 1604 w 2597"/>
              <a:gd name="T91" fmla="*/ 578 h 1618"/>
              <a:gd name="T92" fmla="*/ 1645 w 2597"/>
              <a:gd name="T93" fmla="*/ 557 h 1618"/>
              <a:gd name="T94" fmla="*/ 1669 w 2597"/>
              <a:gd name="T95" fmla="*/ 532 h 1618"/>
              <a:gd name="T96" fmla="*/ 1699 w 2597"/>
              <a:gd name="T97" fmla="*/ 511 h 1618"/>
              <a:gd name="T98" fmla="*/ 1728 w 2597"/>
              <a:gd name="T99" fmla="*/ 484 h 1618"/>
              <a:gd name="T100" fmla="*/ 1785 w 2597"/>
              <a:gd name="T101" fmla="*/ 459 h 1618"/>
              <a:gd name="T102" fmla="*/ 1815 w 2597"/>
              <a:gd name="T103" fmla="*/ 432 h 1618"/>
              <a:gd name="T104" fmla="*/ 1871 w 2597"/>
              <a:gd name="T105" fmla="*/ 411 h 1618"/>
              <a:gd name="T106" fmla="*/ 1960 w 2597"/>
              <a:gd name="T107" fmla="*/ 384 h 1618"/>
              <a:gd name="T108" fmla="*/ 1998 w 2597"/>
              <a:gd name="T109" fmla="*/ 357 h 1618"/>
              <a:gd name="T110" fmla="*/ 2049 w 2597"/>
              <a:gd name="T111" fmla="*/ 324 h 1618"/>
              <a:gd name="T112" fmla="*/ 2114 w 2597"/>
              <a:gd name="T113" fmla="*/ 300 h 1618"/>
              <a:gd name="T114" fmla="*/ 2160 w 2597"/>
              <a:gd name="T115" fmla="*/ 262 h 1618"/>
              <a:gd name="T116" fmla="*/ 2208 w 2597"/>
              <a:gd name="T117" fmla="*/ 233 h 1618"/>
              <a:gd name="T118" fmla="*/ 2268 w 2597"/>
              <a:gd name="T119" fmla="*/ 187 h 1618"/>
              <a:gd name="T120" fmla="*/ 2351 w 2597"/>
              <a:gd name="T121" fmla="*/ 146 h 1618"/>
              <a:gd name="T122" fmla="*/ 2424 w 2597"/>
              <a:gd name="T123" fmla="*/ 90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97" h="1618">
                <a:moveTo>
                  <a:pt x="0" y="1618"/>
                </a:moveTo>
                <a:lnTo>
                  <a:pt x="0" y="1618"/>
                </a:lnTo>
                <a:lnTo>
                  <a:pt x="2" y="1618"/>
                </a:lnTo>
                <a:lnTo>
                  <a:pt x="2" y="1615"/>
                </a:lnTo>
                <a:lnTo>
                  <a:pt x="2" y="1615"/>
                </a:lnTo>
                <a:lnTo>
                  <a:pt x="2" y="1612"/>
                </a:lnTo>
                <a:lnTo>
                  <a:pt x="8" y="1612"/>
                </a:lnTo>
                <a:lnTo>
                  <a:pt x="8" y="1612"/>
                </a:lnTo>
                <a:lnTo>
                  <a:pt x="11" y="1612"/>
                </a:lnTo>
                <a:lnTo>
                  <a:pt x="11" y="1610"/>
                </a:lnTo>
                <a:lnTo>
                  <a:pt x="11" y="1610"/>
                </a:lnTo>
                <a:lnTo>
                  <a:pt x="11" y="1607"/>
                </a:lnTo>
                <a:lnTo>
                  <a:pt x="16" y="1607"/>
                </a:lnTo>
                <a:lnTo>
                  <a:pt x="16" y="1607"/>
                </a:lnTo>
                <a:lnTo>
                  <a:pt x="16" y="1607"/>
                </a:lnTo>
                <a:lnTo>
                  <a:pt x="16" y="1604"/>
                </a:lnTo>
                <a:lnTo>
                  <a:pt x="19" y="1604"/>
                </a:lnTo>
                <a:lnTo>
                  <a:pt x="19" y="1601"/>
                </a:lnTo>
                <a:lnTo>
                  <a:pt x="24" y="1601"/>
                </a:lnTo>
                <a:lnTo>
                  <a:pt x="24" y="1601"/>
                </a:lnTo>
                <a:lnTo>
                  <a:pt x="32" y="1601"/>
                </a:lnTo>
                <a:lnTo>
                  <a:pt x="32" y="1599"/>
                </a:lnTo>
                <a:lnTo>
                  <a:pt x="35" y="1599"/>
                </a:lnTo>
                <a:lnTo>
                  <a:pt x="35" y="1596"/>
                </a:lnTo>
                <a:lnTo>
                  <a:pt x="43" y="1596"/>
                </a:lnTo>
                <a:lnTo>
                  <a:pt x="43" y="1593"/>
                </a:lnTo>
                <a:lnTo>
                  <a:pt x="43" y="1593"/>
                </a:lnTo>
                <a:lnTo>
                  <a:pt x="43" y="1593"/>
                </a:lnTo>
                <a:lnTo>
                  <a:pt x="48" y="1593"/>
                </a:lnTo>
                <a:lnTo>
                  <a:pt x="48" y="1591"/>
                </a:lnTo>
                <a:lnTo>
                  <a:pt x="51" y="1591"/>
                </a:lnTo>
                <a:lnTo>
                  <a:pt x="51" y="1588"/>
                </a:lnTo>
                <a:lnTo>
                  <a:pt x="54" y="1588"/>
                </a:lnTo>
                <a:lnTo>
                  <a:pt x="54" y="1588"/>
                </a:lnTo>
                <a:lnTo>
                  <a:pt x="54" y="1588"/>
                </a:lnTo>
                <a:lnTo>
                  <a:pt x="54" y="1585"/>
                </a:lnTo>
                <a:lnTo>
                  <a:pt x="56" y="1585"/>
                </a:lnTo>
                <a:lnTo>
                  <a:pt x="56" y="1583"/>
                </a:lnTo>
                <a:lnTo>
                  <a:pt x="59" y="1583"/>
                </a:lnTo>
                <a:lnTo>
                  <a:pt x="59" y="1583"/>
                </a:lnTo>
                <a:lnTo>
                  <a:pt x="62" y="1583"/>
                </a:lnTo>
                <a:lnTo>
                  <a:pt x="62" y="1580"/>
                </a:lnTo>
                <a:lnTo>
                  <a:pt x="64" y="1580"/>
                </a:lnTo>
                <a:lnTo>
                  <a:pt x="64" y="1577"/>
                </a:lnTo>
                <a:lnTo>
                  <a:pt x="67" y="1577"/>
                </a:lnTo>
                <a:lnTo>
                  <a:pt x="67" y="1577"/>
                </a:lnTo>
                <a:lnTo>
                  <a:pt x="73" y="1577"/>
                </a:lnTo>
                <a:lnTo>
                  <a:pt x="73" y="1572"/>
                </a:lnTo>
                <a:lnTo>
                  <a:pt x="75" y="1572"/>
                </a:lnTo>
                <a:lnTo>
                  <a:pt x="75" y="1569"/>
                </a:lnTo>
                <a:lnTo>
                  <a:pt x="78" y="1569"/>
                </a:lnTo>
                <a:lnTo>
                  <a:pt x="78" y="1566"/>
                </a:lnTo>
                <a:lnTo>
                  <a:pt x="81" y="1566"/>
                </a:lnTo>
                <a:lnTo>
                  <a:pt x="81" y="1566"/>
                </a:lnTo>
                <a:lnTo>
                  <a:pt x="83" y="1566"/>
                </a:lnTo>
                <a:lnTo>
                  <a:pt x="83" y="1564"/>
                </a:lnTo>
                <a:lnTo>
                  <a:pt x="89" y="1564"/>
                </a:lnTo>
                <a:lnTo>
                  <a:pt x="89" y="1561"/>
                </a:lnTo>
                <a:lnTo>
                  <a:pt x="97" y="1561"/>
                </a:lnTo>
                <a:lnTo>
                  <a:pt x="97" y="1561"/>
                </a:lnTo>
                <a:lnTo>
                  <a:pt x="97" y="1561"/>
                </a:lnTo>
                <a:lnTo>
                  <a:pt x="97" y="1556"/>
                </a:lnTo>
                <a:lnTo>
                  <a:pt x="100" y="1556"/>
                </a:lnTo>
                <a:lnTo>
                  <a:pt x="100" y="1556"/>
                </a:lnTo>
                <a:lnTo>
                  <a:pt x="102" y="1556"/>
                </a:lnTo>
                <a:lnTo>
                  <a:pt x="102" y="1553"/>
                </a:lnTo>
                <a:lnTo>
                  <a:pt x="108" y="1553"/>
                </a:lnTo>
                <a:lnTo>
                  <a:pt x="108" y="1550"/>
                </a:lnTo>
                <a:lnTo>
                  <a:pt x="113" y="1550"/>
                </a:lnTo>
                <a:lnTo>
                  <a:pt x="113" y="1550"/>
                </a:lnTo>
                <a:lnTo>
                  <a:pt x="118" y="1550"/>
                </a:lnTo>
                <a:lnTo>
                  <a:pt x="118" y="1547"/>
                </a:lnTo>
                <a:lnTo>
                  <a:pt x="121" y="1547"/>
                </a:lnTo>
                <a:lnTo>
                  <a:pt x="121" y="1545"/>
                </a:lnTo>
                <a:lnTo>
                  <a:pt x="124" y="1545"/>
                </a:lnTo>
                <a:lnTo>
                  <a:pt x="124" y="1545"/>
                </a:lnTo>
                <a:lnTo>
                  <a:pt x="126" y="1545"/>
                </a:lnTo>
                <a:lnTo>
                  <a:pt x="126" y="1542"/>
                </a:lnTo>
                <a:lnTo>
                  <a:pt x="129" y="1542"/>
                </a:lnTo>
                <a:lnTo>
                  <a:pt x="129" y="1539"/>
                </a:lnTo>
                <a:lnTo>
                  <a:pt x="129" y="1539"/>
                </a:lnTo>
                <a:lnTo>
                  <a:pt x="129" y="1537"/>
                </a:lnTo>
                <a:lnTo>
                  <a:pt x="135" y="1537"/>
                </a:lnTo>
                <a:lnTo>
                  <a:pt x="135" y="1534"/>
                </a:lnTo>
                <a:lnTo>
                  <a:pt x="137" y="1534"/>
                </a:lnTo>
                <a:lnTo>
                  <a:pt x="137" y="1531"/>
                </a:lnTo>
                <a:lnTo>
                  <a:pt x="140" y="1531"/>
                </a:lnTo>
                <a:lnTo>
                  <a:pt x="140" y="1529"/>
                </a:lnTo>
                <a:lnTo>
                  <a:pt x="145" y="1529"/>
                </a:lnTo>
                <a:lnTo>
                  <a:pt x="145" y="1526"/>
                </a:lnTo>
                <a:lnTo>
                  <a:pt x="151" y="1526"/>
                </a:lnTo>
                <a:lnTo>
                  <a:pt x="151" y="1526"/>
                </a:lnTo>
                <a:lnTo>
                  <a:pt x="151" y="1526"/>
                </a:lnTo>
                <a:lnTo>
                  <a:pt x="151" y="1523"/>
                </a:lnTo>
                <a:lnTo>
                  <a:pt x="153" y="1523"/>
                </a:lnTo>
                <a:lnTo>
                  <a:pt x="153" y="1520"/>
                </a:lnTo>
                <a:lnTo>
                  <a:pt x="156" y="1520"/>
                </a:lnTo>
                <a:lnTo>
                  <a:pt x="156" y="1518"/>
                </a:lnTo>
                <a:lnTo>
                  <a:pt x="159" y="1518"/>
                </a:lnTo>
                <a:lnTo>
                  <a:pt x="159" y="1515"/>
                </a:lnTo>
                <a:lnTo>
                  <a:pt x="167" y="1515"/>
                </a:lnTo>
                <a:lnTo>
                  <a:pt x="167" y="1512"/>
                </a:lnTo>
                <a:lnTo>
                  <a:pt x="175" y="1512"/>
                </a:lnTo>
                <a:lnTo>
                  <a:pt x="175" y="1510"/>
                </a:lnTo>
                <a:lnTo>
                  <a:pt x="175" y="1510"/>
                </a:lnTo>
                <a:lnTo>
                  <a:pt x="175" y="1510"/>
                </a:lnTo>
                <a:lnTo>
                  <a:pt x="178" y="1510"/>
                </a:lnTo>
                <a:lnTo>
                  <a:pt x="178" y="1507"/>
                </a:lnTo>
                <a:lnTo>
                  <a:pt x="178" y="1507"/>
                </a:lnTo>
                <a:lnTo>
                  <a:pt x="178" y="1504"/>
                </a:lnTo>
                <a:lnTo>
                  <a:pt x="183" y="1504"/>
                </a:lnTo>
                <a:lnTo>
                  <a:pt x="183" y="1504"/>
                </a:lnTo>
                <a:lnTo>
                  <a:pt x="189" y="1504"/>
                </a:lnTo>
                <a:lnTo>
                  <a:pt x="189" y="1502"/>
                </a:lnTo>
                <a:lnTo>
                  <a:pt x="191" y="1502"/>
                </a:lnTo>
                <a:lnTo>
                  <a:pt x="191" y="1499"/>
                </a:lnTo>
                <a:lnTo>
                  <a:pt x="194" y="1499"/>
                </a:lnTo>
                <a:lnTo>
                  <a:pt x="194" y="1499"/>
                </a:lnTo>
                <a:lnTo>
                  <a:pt x="197" y="1499"/>
                </a:lnTo>
                <a:lnTo>
                  <a:pt x="197" y="1496"/>
                </a:lnTo>
                <a:lnTo>
                  <a:pt x="199" y="1496"/>
                </a:lnTo>
                <a:lnTo>
                  <a:pt x="199" y="1493"/>
                </a:lnTo>
                <a:lnTo>
                  <a:pt x="202" y="1493"/>
                </a:lnTo>
                <a:lnTo>
                  <a:pt x="202" y="1493"/>
                </a:lnTo>
                <a:lnTo>
                  <a:pt x="205" y="1493"/>
                </a:lnTo>
                <a:lnTo>
                  <a:pt x="205" y="1491"/>
                </a:lnTo>
                <a:lnTo>
                  <a:pt x="207" y="1491"/>
                </a:lnTo>
                <a:lnTo>
                  <a:pt x="207" y="1488"/>
                </a:lnTo>
                <a:lnTo>
                  <a:pt x="213" y="1488"/>
                </a:lnTo>
                <a:lnTo>
                  <a:pt x="213" y="1488"/>
                </a:lnTo>
                <a:lnTo>
                  <a:pt x="213" y="1488"/>
                </a:lnTo>
                <a:lnTo>
                  <a:pt x="213" y="1485"/>
                </a:lnTo>
                <a:lnTo>
                  <a:pt x="215" y="1485"/>
                </a:lnTo>
                <a:lnTo>
                  <a:pt x="215" y="1480"/>
                </a:lnTo>
                <a:lnTo>
                  <a:pt x="215" y="1480"/>
                </a:lnTo>
                <a:lnTo>
                  <a:pt x="215" y="1480"/>
                </a:lnTo>
                <a:lnTo>
                  <a:pt x="218" y="1480"/>
                </a:lnTo>
                <a:lnTo>
                  <a:pt x="218" y="1477"/>
                </a:lnTo>
                <a:lnTo>
                  <a:pt x="218" y="1477"/>
                </a:lnTo>
                <a:lnTo>
                  <a:pt x="218" y="1472"/>
                </a:lnTo>
                <a:lnTo>
                  <a:pt x="221" y="1472"/>
                </a:lnTo>
                <a:lnTo>
                  <a:pt x="221" y="1469"/>
                </a:lnTo>
                <a:lnTo>
                  <a:pt x="224" y="1469"/>
                </a:lnTo>
                <a:lnTo>
                  <a:pt x="224" y="1469"/>
                </a:lnTo>
                <a:lnTo>
                  <a:pt x="232" y="1469"/>
                </a:lnTo>
                <a:lnTo>
                  <a:pt x="232" y="1466"/>
                </a:lnTo>
                <a:lnTo>
                  <a:pt x="232" y="1466"/>
                </a:lnTo>
                <a:lnTo>
                  <a:pt x="232" y="1464"/>
                </a:lnTo>
                <a:lnTo>
                  <a:pt x="237" y="1464"/>
                </a:lnTo>
                <a:lnTo>
                  <a:pt x="237" y="1464"/>
                </a:lnTo>
                <a:lnTo>
                  <a:pt x="248" y="1464"/>
                </a:lnTo>
                <a:lnTo>
                  <a:pt x="248" y="1458"/>
                </a:lnTo>
                <a:lnTo>
                  <a:pt x="248" y="1458"/>
                </a:lnTo>
                <a:lnTo>
                  <a:pt x="248" y="1456"/>
                </a:lnTo>
                <a:lnTo>
                  <a:pt x="251" y="1456"/>
                </a:lnTo>
                <a:lnTo>
                  <a:pt x="251" y="1453"/>
                </a:lnTo>
                <a:lnTo>
                  <a:pt x="251" y="1453"/>
                </a:lnTo>
                <a:lnTo>
                  <a:pt x="251" y="1450"/>
                </a:lnTo>
                <a:lnTo>
                  <a:pt x="261" y="1450"/>
                </a:lnTo>
                <a:lnTo>
                  <a:pt x="261" y="1450"/>
                </a:lnTo>
                <a:lnTo>
                  <a:pt x="264" y="1450"/>
                </a:lnTo>
                <a:lnTo>
                  <a:pt x="264" y="1439"/>
                </a:lnTo>
                <a:lnTo>
                  <a:pt x="264" y="1439"/>
                </a:lnTo>
                <a:lnTo>
                  <a:pt x="264" y="1434"/>
                </a:lnTo>
                <a:lnTo>
                  <a:pt x="267" y="1434"/>
                </a:lnTo>
                <a:lnTo>
                  <a:pt x="267" y="1434"/>
                </a:lnTo>
                <a:lnTo>
                  <a:pt x="269" y="1434"/>
                </a:lnTo>
                <a:lnTo>
                  <a:pt x="269" y="1429"/>
                </a:lnTo>
                <a:lnTo>
                  <a:pt x="272" y="1429"/>
                </a:lnTo>
                <a:lnTo>
                  <a:pt x="272" y="1426"/>
                </a:lnTo>
                <a:lnTo>
                  <a:pt x="280" y="1426"/>
                </a:lnTo>
                <a:lnTo>
                  <a:pt x="280" y="1423"/>
                </a:lnTo>
                <a:lnTo>
                  <a:pt x="283" y="1423"/>
                </a:lnTo>
                <a:lnTo>
                  <a:pt x="283" y="1421"/>
                </a:lnTo>
                <a:lnTo>
                  <a:pt x="286" y="1421"/>
                </a:lnTo>
                <a:lnTo>
                  <a:pt x="286" y="1418"/>
                </a:lnTo>
                <a:lnTo>
                  <a:pt x="286" y="1418"/>
                </a:lnTo>
                <a:lnTo>
                  <a:pt x="286" y="1415"/>
                </a:lnTo>
                <a:lnTo>
                  <a:pt x="288" y="1415"/>
                </a:lnTo>
                <a:lnTo>
                  <a:pt x="288" y="1412"/>
                </a:lnTo>
                <a:lnTo>
                  <a:pt x="291" y="1412"/>
                </a:lnTo>
                <a:lnTo>
                  <a:pt x="291" y="1410"/>
                </a:lnTo>
                <a:lnTo>
                  <a:pt x="294" y="1410"/>
                </a:lnTo>
                <a:lnTo>
                  <a:pt x="294" y="1410"/>
                </a:lnTo>
                <a:lnTo>
                  <a:pt x="299" y="1410"/>
                </a:lnTo>
                <a:lnTo>
                  <a:pt x="299" y="1407"/>
                </a:lnTo>
                <a:lnTo>
                  <a:pt x="304" y="1407"/>
                </a:lnTo>
                <a:lnTo>
                  <a:pt x="304" y="1404"/>
                </a:lnTo>
                <a:lnTo>
                  <a:pt x="304" y="1404"/>
                </a:lnTo>
                <a:lnTo>
                  <a:pt x="304" y="1404"/>
                </a:lnTo>
                <a:lnTo>
                  <a:pt x="307" y="1404"/>
                </a:lnTo>
                <a:lnTo>
                  <a:pt x="307" y="1402"/>
                </a:lnTo>
                <a:lnTo>
                  <a:pt x="307" y="1402"/>
                </a:lnTo>
                <a:lnTo>
                  <a:pt x="307" y="1399"/>
                </a:lnTo>
                <a:lnTo>
                  <a:pt x="310" y="1399"/>
                </a:lnTo>
                <a:lnTo>
                  <a:pt x="310" y="1399"/>
                </a:lnTo>
                <a:lnTo>
                  <a:pt x="313" y="1399"/>
                </a:lnTo>
                <a:lnTo>
                  <a:pt x="313" y="1394"/>
                </a:lnTo>
                <a:lnTo>
                  <a:pt x="313" y="1394"/>
                </a:lnTo>
                <a:lnTo>
                  <a:pt x="313" y="1391"/>
                </a:lnTo>
                <a:lnTo>
                  <a:pt x="315" y="1391"/>
                </a:lnTo>
                <a:lnTo>
                  <a:pt x="315" y="1391"/>
                </a:lnTo>
                <a:lnTo>
                  <a:pt x="315" y="1391"/>
                </a:lnTo>
                <a:lnTo>
                  <a:pt x="315" y="1388"/>
                </a:lnTo>
                <a:lnTo>
                  <a:pt x="321" y="1388"/>
                </a:lnTo>
                <a:lnTo>
                  <a:pt x="321" y="1385"/>
                </a:lnTo>
                <a:lnTo>
                  <a:pt x="323" y="1385"/>
                </a:lnTo>
                <a:lnTo>
                  <a:pt x="323" y="1383"/>
                </a:lnTo>
                <a:lnTo>
                  <a:pt x="323" y="1383"/>
                </a:lnTo>
                <a:lnTo>
                  <a:pt x="323" y="1380"/>
                </a:lnTo>
                <a:lnTo>
                  <a:pt x="326" y="1380"/>
                </a:lnTo>
                <a:lnTo>
                  <a:pt x="326" y="1380"/>
                </a:lnTo>
                <a:lnTo>
                  <a:pt x="329" y="1380"/>
                </a:lnTo>
                <a:lnTo>
                  <a:pt x="329" y="1375"/>
                </a:lnTo>
                <a:lnTo>
                  <a:pt x="337" y="1375"/>
                </a:lnTo>
                <a:lnTo>
                  <a:pt x="337" y="1372"/>
                </a:lnTo>
                <a:lnTo>
                  <a:pt x="345" y="1372"/>
                </a:lnTo>
                <a:lnTo>
                  <a:pt x="345" y="1369"/>
                </a:lnTo>
                <a:lnTo>
                  <a:pt x="356" y="1369"/>
                </a:lnTo>
                <a:lnTo>
                  <a:pt x="356" y="1367"/>
                </a:lnTo>
                <a:lnTo>
                  <a:pt x="356" y="1367"/>
                </a:lnTo>
                <a:lnTo>
                  <a:pt x="356" y="1364"/>
                </a:lnTo>
                <a:lnTo>
                  <a:pt x="358" y="1364"/>
                </a:lnTo>
                <a:lnTo>
                  <a:pt x="358" y="1361"/>
                </a:lnTo>
                <a:lnTo>
                  <a:pt x="367" y="1361"/>
                </a:lnTo>
                <a:lnTo>
                  <a:pt x="367" y="1356"/>
                </a:lnTo>
                <a:lnTo>
                  <a:pt x="375" y="1356"/>
                </a:lnTo>
                <a:lnTo>
                  <a:pt x="375" y="1356"/>
                </a:lnTo>
                <a:lnTo>
                  <a:pt x="377" y="1356"/>
                </a:lnTo>
                <a:lnTo>
                  <a:pt x="377" y="1350"/>
                </a:lnTo>
                <a:lnTo>
                  <a:pt x="380" y="1350"/>
                </a:lnTo>
                <a:lnTo>
                  <a:pt x="380" y="1345"/>
                </a:lnTo>
                <a:lnTo>
                  <a:pt x="391" y="1345"/>
                </a:lnTo>
                <a:lnTo>
                  <a:pt x="391" y="1345"/>
                </a:lnTo>
                <a:lnTo>
                  <a:pt x="391" y="1345"/>
                </a:lnTo>
                <a:lnTo>
                  <a:pt x="391" y="1342"/>
                </a:lnTo>
                <a:lnTo>
                  <a:pt x="399" y="1342"/>
                </a:lnTo>
                <a:lnTo>
                  <a:pt x="399" y="1340"/>
                </a:lnTo>
                <a:lnTo>
                  <a:pt x="402" y="1340"/>
                </a:lnTo>
                <a:lnTo>
                  <a:pt x="402" y="1337"/>
                </a:lnTo>
                <a:lnTo>
                  <a:pt x="407" y="1337"/>
                </a:lnTo>
                <a:lnTo>
                  <a:pt x="407" y="1334"/>
                </a:lnTo>
                <a:lnTo>
                  <a:pt x="407" y="1334"/>
                </a:lnTo>
                <a:lnTo>
                  <a:pt x="407" y="1331"/>
                </a:lnTo>
                <a:lnTo>
                  <a:pt x="415" y="1331"/>
                </a:lnTo>
                <a:lnTo>
                  <a:pt x="415" y="1331"/>
                </a:lnTo>
                <a:lnTo>
                  <a:pt x="415" y="1331"/>
                </a:lnTo>
                <a:lnTo>
                  <a:pt x="415" y="1326"/>
                </a:lnTo>
                <a:lnTo>
                  <a:pt x="418" y="1326"/>
                </a:lnTo>
                <a:lnTo>
                  <a:pt x="418" y="1323"/>
                </a:lnTo>
                <a:lnTo>
                  <a:pt x="423" y="1323"/>
                </a:lnTo>
                <a:lnTo>
                  <a:pt x="423" y="1321"/>
                </a:lnTo>
                <a:lnTo>
                  <a:pt x="423" y="1321"/>
                </a:lnTo>
                <a:lnTo>
                  <a:pt x="423" y="1318"/>
                </a:lnTo>
                <a:lnTo>
                  <a:pt x="429" y="1318"/>
                </a:lnTo>
                <a:lnTo>
                  <a:pt x="429" y="1315"/>
                </a:lnTo>
                <a:lnTo>
                  <a:pt x="431" y="1315"/>
                </a:lnTo>
                <a:lnTo>
                  <a:pt x="431" y="1313"/>
                </a:lnTo>
                <a:lnTo>
                  <a:pt x="431" y="1313"/>
                </a:lnTo>
                <a:lnTo>
                  <a:pt x="431" y="1310"/>
                </a:lnTo>
                <a:lnTo>
                  <a:pt x="434" y="1310"/>
                </a:lnTo>
                <a:lnTo>
                  <a:pt x="434" y="1307"/>
                </a:lnTo>
                <a:lnTo>
                  <a:pt x="445" y="1307"/>
                </a:lnTo>
                <a:lnTo>
                  <a:pt x="445" y="1307"/>
                </a:lnTo>
                <a:lnTo>
                  <a:pt x="447" y="1307"/>
                </a:lnTo>
                <a:lnTo>
                  <a:pt x="447" y="1302"/>
                </a:lnTo>
                <a:lnTo>
                  <a:pt x="447" y="1302"/>
                </a:lnTo>
                <a:lnTo>
                  <a:pt x="447" y="1299"/>
                </a:lnTo>
                <a:lnTo>
                  <a:pt x="450" y="1299"/>
                </a:lnTo>
                <a:lnTo>
                  <a:pt x="450" y="1296"/>
                </a:lnTo>
                <a:lnTo>
                  <a:pt x="450" y="1296"/>
                </a:lnTo>
                <a:lnTo>
                  <a:pt x="450" y="1294"/>
                </a:lnTo>
                <a:lnTo>
                  <a:pt x="453" y="1294"/>
                </a:lnTo>
                <a:lnTo>
                  <a:pt x="453" y="1291"/>
                </a:lnTo>
                <a:lnTo>
                  <a:pt x="456" y="1291"/>
                </a:lnTo>
                <a:lnTo>
                  <a:pt x="456" y="1288"/>
                </a:lnTo>
                <a:lnTo>
                  <a:pt x="456" y="1288"/>
                </a:lnTo>
                <a:lnTo>
                  <a:pt x="456" y="1286"/>
                </a:lnTo>
                <a:lnTo>
                  <a:pt x="458" y="1286"/>
                </a:lnTo>
                <a:lnTo>
                  <a:pt x="458" y="1283"/>
                </a:lnTo>
                <a:lnTo>
                  <a:pt x="466" y="1283"/>
                </a:lnTo>
                <a:lnTo>
                  <a:pt x="466" y="1280"/>
                </a:lnTo>
                <a:lnTo>
                  <a:pt x="469" y="1280"/>
                </a:lnTo>
                <a:lnTo>
                  <a:pt x="469" y="1277"/>
                </a:lnTo>
                <a:lnTo>
                  <a:pt x="469" y="1277"/>
                </a:lnTo>
                <a:lnTo>
                  <a:pt x="469" y="1277"/>
                </a:lnTo>
                <a:lnTo>
                  <a:pt x="472" y="1277"/>
                </a:lnTo>
                <a:lnTo>
                  <a:pt x="472" y="1272"/>
                </a:lnTo>
                <a:lnTo>
                  <a:pt x="474" y="1272"/>
                </a:lnTo>
                <a:lnTo>
                  <a:pt x="474" y="1272"/>
                </a:lnTo>
                <a:lnTo>
                  <a:pt x="480" y="1272"/>
                </a:lnTo>
                <a:lnTo>
                  <a:pt x="480" y="1269"/>
                </a:lnTo>
                <a:lnTo>
                  <a:pt x="482" y="1269"/>
                </a:lnTo>
                <a:lnTo>
                  <a:pt x="482" y="1267"/>
                </a:lnTo>
                <a:lnTo>
                  <a:pt x="482" y="1267"/>
                </a:lnTo>
                <a:lnTo>
                  <a:pt x="482" y="1264"/>
                </a:lnTo>
                <a:lnTo>
                  <a:pt x="488" y="1264"/>
                </a:lnTo>
                <a:lnTo>
                  <a:pt x="488" y="1261"/>
                </a:lnTo>
                <a:lnTo>
                  <a:pt x="491" y="1261"/>
                </a:lnTo>
                <a:lnTo>
                  <a:pt x="491" y="1259"/>
                </a:lnTo>
                <a:lnTo>
                  <a:pt x="493" y="1259"/>
                </a:lnTo>
                <a:lnTo>
                  <a:pt x="493" y="1259"/>
                </a:lnTo>
                <a:lnTo>
                  <a:pt x="493" y="1259"/>
                </a:lnTo>
                <a:lnTo>
                  <a:pt x="493" y="1256"/>
                </a:lnTo>
                <a:lnTo>
                  <a:pt x="499" y="1256"/>
                </a:lnTo>
                <a:lnTo>
                  <a:pt x="499" y="1253"/>
                </a:lnTo>
                <a:lnTo>
                  <a:pt x="499" y="1253"/>
                </a:lnTo>
                <a:lnTo>
                  <a:pt x="499" y="1253"/>
                </a:lnTo>
                <a:lnTo>
                  <a:pt x="504" y="1253"/>
                </a:lnTo>
                <a:lnTo>
                  <a:pt x="504" y="1250"/>
                </a:lnTo>
                <a:lnTo>
                  <a:pt x="507" y="1250"/>
                </a:lnTo>
                <a:lnTo>
                  <a:pt x="507" y="1248"/>
                </a:lnTo>
                <a:lnTo>
                  <a:pt x="520" y="1248"/>
                </a:lnTo>
                <a:lnTo>
                  <a:pt x="520" y="1248"/>
                </a:lnTo>
                <a:lnTo>
                  <a:pt x="526" y="1248"/>
                </a:lnTo>
                <a:lnTo>
                  <a:pt x="526" y="1245"/>
                </a:lnTo>
                <a:lnTo>
                  <a:pt x="528" y="1245"/>
                </a:lnTo>
                <a:lnTo>
                  <a:pt x="528" y="1242"/>
                </a:lnTo>
                <a:lnTo>
                  <a:pt x="531" y="1242"/>
                </a:lnTo>
                <a:lnTo>
                  <a:pt x="531" y="1240"/>
                </a:lnTo>
                <a:lnTo>
                  <a:pt x="534" y="1240"/>
                </a:lnTo>
                <a:lnTo>
                  <a:pt x="534" y="1237"/>
                </a:lnTo>
                <a:lnTo>
                  <a:pt x="536" y="1237"/>
                </a:lnTo>
                <a:lnTo>
                  <a:pt x="536" y="1234"/>
                </a:lnTo>
                <a:lnTo>
                  <a:pt x="536" y="1234"/>
                </a:lnTo>
                <a:lnTo>
                  <a:pt x="536" y="1232"/>
                </a:lnTo>
                <a:lnTo>
                  <a:pt x="539" y="1232"/>
                </a:lnTo>
                <a:lnTo>
                  <a:pt x="539" y="1229"/>
                </a:lnTo>
                <a:lnTo>
                  <a:pt x="539" y="1229"/>
                </a:lnTo>
                <a:lnTo>
                  <a:pt x="539" y="1229"/>
                </a:lnTo>
                <a:lnTo>
                  <a:pt x="539" y="1229"/>
                </a:lnTo>
                <a:lnTo>
                  <a:pt x="539" y="1226"/>
                </a:lnTo>
                <a:lnTo>
                  <a:pt x="542" y="1226"/>
                </a:lnTo>
                <a:lnTo>
                  <a:pt x="542" y="1223"/>
                </a:lnTo>
                <a:lnTo>
                  <a:pt x="547" y="1223"/>
                </a:lnTo>
                <a:lnTo>
                  <a:pt x="547" y="1221"/>
                </a:lnTo>
                <a:lnTo>
                  <a:pt x="550" y="1221"/>
                </a:lnTo>
                <a:lnTo>
                  <a:pt x="550" y="1218"/>
                </a:lnTo>
                <a:lnTo>
                  <a:pt x="555" y="1218"/>
                </a:lnTo>
                <a:lnTo>
                  <a:pt x="555" y="1215"/>
                </a:lnTo>
                <a:lnTo>
                  <a:pt x="555" y="1215"/>
                </a:lnTo>
                <a:lnTo>
                  <a:pt x="555" y="1215"/>
                </a:lnTo>
                <a:lnTo>
                  <a:pt x="558" y="1215"/>
                </a:lnTo>
                <a:lnTo>
                  <a:pt x="558" y="1210"/>
                </a:lnTo>
                <a:lnTo>
                  <a:pt x="574" y="1210"/>
                </a:lnTo>
                <a:lnTo>
                  <a:pt x="574" y="1210"/>
                </a:lnTo>
                <a:lnTo>
                  <a:pt x="577" y="1210"/>
                </a:lnTo>
                <a:lnTo>
                  <a:pt x="577" y="1207"/>
                </a:lnTo>
                <a:lnTo>
                  <a:pt x="580" y="1207"/>
                </a:lnTo>
                <a:lnTo>
                  <a:pt x="580" y="1205"/>
                </a:lnTo>
                <a:lnTo>
                  <a:pt x="585" y="1205"/>
                </a:lnTo>
                <a:lnTo>
                  <a:pt x="585" y="1202"/>
                </a:lnTo>
                <a:lnTo>
                  <a:pt x="588" y="1202"/>
                </a:lnTo>
                <a:lnTo>
                  <a:pt x="588" y="1202"/>
                </a:lnTo>
                <a:lnTo>
                  <a:pt x="588" y="1202"/>
                </a:lnTo>
                <a:lnTo>
                  <a:pt x="588" y="1199"/>
                </a:lnTo>
                <a:lnTo>
                  <a:pt x="590" y="1199"/>
                </a:lnTo>
                <a:lnTo>
                  <a:pt x="590" y="1196"/>
                </a:lnTo>
                <a:lnTo>
                  <a:pt x="590" y="1196"/>
                </a:lnTo>
                <a:lnTo>
                  <a:pt x="590" y="1196"/>
                </a:lnTo>
                <a:lnTo>
                  <a:pt x="593" y="1196"/>
                </a:lnTo>
                <a:lnTo>
                  <a:pt x="593" y="1194"/>
                </a:lnTo>
                <a:lnTo>
                  <a:pt x="593" y="1194"/>
                </a:lnTo>
                <a:lnTo>
                  <a:pt x="593" y="1191"/>
                </a:lnTo>
                <a:lnTo>
                  <a:pt x="596" y="1191"/>
                </a:lnTo>
                <a:lnTo>
                  <a:pt x="596" y="1188"/>
                </a:lnTo>
                <a:lnTo>
                  <a:pt x="596" y="1188"/>
                </a:lnTo>
                <a:lnTo>
                  <a:pt x="596" y="1183"/>
                </a:lnTo>
                <a:lnTo>
                  <a:pt x="598" y="1183"/>
                </a:lnTo>
                <a:lnTo>
                  <a:pt x="598" y="1183"/>
                </a:lnTo>
                <a:lnTo>
                  <a:pt x="598" y="1183"/>
                </a:lnTo>
                <a:lnTo>
                  <a:pt x="598" y="1180"/>
                </a:lnTo>
                <a:lnTo>
                  <a:pt x="601" y="1180"/>
                </a:lnTo>
                <a:lnTo>
                  <a:pt x="601" y="1178"/>
                </a:lnTo>
                <a:lnTo>
                  <a:pt x="607" y="1178"/>
                </a:lnTo>
                <a:lnTo>
                  <a:pt x="607" y="1175"/>
                </a:lnTo>
                <a:lnTo>
                  <a:pt x="609" y="1175"/>
                </a:lnTo>
                <a:lnTo>
                  <a:pt x="609" y="1172"/>
                </a:lnTo>
                <a:lnTo>
                  <a:pt x="609" y="1172"/>
                </a:lnTo>
                <a:lnTo>
                  <a:pt x="609" y="1172"/>
                </a:lnTo>
                <a:lnTo>
                  <a:pt x="612" y="1172"/>
                </a:lnTo>
                <a:lnTo>
                  <a:pt x="612" y="1167"/>
                </a:lnTo>
                <a:lnTo>
                  <a:pt x="612" y="1167"/>
                </a:lnTo>
                <a:lnTo>
                  <a:pt x="612" y="1164"/>
                </a:lnTo>
                <a:lnTo>
                  <a:pt x="617" y="1164"/>
                </a:lnTo>
                <a:lnTo>
                  <a:pt x="617" y="1161"/>
                </a:lnTo>
                <a:lnTo>
                  <a:pt x="617" y="1161"/>
                </a:lnTo>
                <a:lnTo>
                  <a:pt x="617" y="1159"/>
                </a:lnTo>
                <a:lnTo>
                  <a:pt x="620" y="1159"/>
                </a:lnTo>
                <a:lnTo>
                  <a:pt x="620" y="1159"/>
                </a:lnTo>
                <a:lnTo>
                  <a:pt x="625" y="1159"/>
                </a:lnTo>
                <a:lnTo>
                  <a:pt x="625" y="1156"/>
                </a:lnTo>
                <a:lnTo>
                  <a:pt x="628" y="1156"/>
                </a:lnTo>
                <a:lnTo>
                  <a:pt x="628" y="1153"/>
                </a:lnTo>
                <a:lnTo>
                  <a:pt x="633" y="1153"/>
                </a:lnTo>
                <a:lnTo>
                  <a:pt x="633" y="1151"/>
                </a:lnTo>
                <a:lnTo>
                  <a:pt x="633" y="1151"/>
                </a:lnTo>
                <a:lnTo>
                  <a:pt x="633" y="1151"/>
                </a:lnTo>
                <a:lnTo>
                  <a:pt x="636" y="1151"/>
                </a:lnTo>
                <a:lnTo>
                  <a:pt x="636" y="1148"/>
                </a:lnTo>
                <a:lnTo>
                  <a:pt x="644" y="1148"/>
                </a:lnTo>
                <a:lnTo>
                  <a:pt x="644" y="1145"/>
                </a:lnTo>
                <a:lnTo>
                  <a:pt x="652" y="1145"/>
                </a:lnTo>
                <a:lnTo>
                  <a:pt x="652" y="1145"/>
                </a:lnTo>
                <a:lnTo>
                  <a:pt x="658" y="1145"/>
                </a:lnTo>
                <a:lnTo>
                  <a:pt x="658" y="1142"/>
                </a:lnTo>
                <a:lnTo>
                  <a:pt x="663" y="1142"/>
                </a:lnTo>
                <a:lnTo>
                  <a:pt x="663" y="1140"/>
                </a:lnTo>
                <a:lnTo>
                  <a:pt x="663" y="1140"/>
                </a:lnTo>
                <a:lnTo>
                  <a:pt x="663" y="1137"/>
                </a:lnTo>
                <a:lnTo>
                  <a:pt x="666" y="1137"/>
                </a:lnTo>
                <a:lnTo>
                  <a:pt x="666" y="1137"/>
                </a:lnTo>
                <a:lnTo>
                  <a:pt x="671" y="1137"/>
                </a:lnTo>
                <a:lnTo>
                  <a:pt x="671" y="1134"/>
                </a:lnTo>
                <a:lnTo>
                  <a:pt x="677" y="1134"/>
                </a:lnTo>
                <a:lnTo>
                  <a:pt x="677" y="1129"/>
                </a:lnTo>
                <a:lnTo>
                  <a:pt x="677" y="1129"/>
                </a:lnTo>
                <a:lnTo>
                  <a:pt x="677" y="1126"/>
                </a:lnTo>
                <a:lnTo>
                  <a:pt x="682" y="1126"/>
                </a:lnTo>
                <a:lnTo>
                  <a:pt x="682" y="1124"/>
                </a:lnTo>
                <a:lnTo>
                  <a:pt x="687" y="1124"/>
                </a:lnTo>
                <a:lnTo>
                  <a:pt x="687" y="1121"/>
                </a:lnTo>
                <a:lnTo>
                  <a:pt x="690" y="1121"/>
                </a:lnTo>
                <a:lnTo>
                  <a:pt x="690" y="1118"/>
                </a:lnTo>
                <a:lnTo>
                  <a:pt x="693" y="1118"/>
                </a:lnTo>
                <a:lnTo>
                  <a:pt x="693" y="1118"/>
                </a:lnTo>
                <a:lnTo>
                  <a:pt x="696" y="1118"/>
                </a:lnTo>
                <a:lnTo>
                  <a:pt x="696" y="1113"/>
                </a:lnTo>
                <a:lnTo>
                  <a:pt x="704" y="1113"/>
                </a:lnTo>
                <a:lnTo>
                  <a:pt x="704" y="1110"/>
                </a:lnTo>
                <a:lnTo>
                  <a:pt x="704" y="1110"/>
                </a:lnTo>
                <a:lnTo>
                  <a:pt x="704" y="1107"/>
                </a:lnTo>
                <a:lnTo>
                  <a:pt x="704" y="1107"/>
                </a:lnTo>
                <a:lnTo>
                  <a:pt x="704" y="1102"/>
                </a:lnTo>
                <a:lnTo>
                  <a:pt x="706" y="1102"/>
                </a:lnTo>
                <a:lnTo>
                  <a:pt x="706" y="1099"/>
                </a:lnTo>
                <a:lnTo>
                  <a:pt x="717" y="1099"/>
                </a:lnTo>
                <a:lnTo>
                  <a:pt x="717" y="1099"/>
                </a:lnTo>
                <a:lnTo>
                  <a:pt x="720" y="1099"/>
                </a:lnTo>
                <a:lnTo>
                  <a:pt x="720" y="1097"/>
                </a:lnTo>
                <a:lnTo>
                  <a:pt x="722" y="1097"/>
                </a:lnTo>
                <a:lnTo>
                  <a:pt x="722" y="1094"/>
                </a:lnTo>
                <a:lnTo>
                  <a:pt x="725" y="1094"/>
                </a:lnTo>
                <a:lnTo>
                  <a:pt x="725" y="1091"/>
                </a:lnTo>
                <a:lnTo>
                  <a:pt x="731" y="1091"/>
                </a:lnTo>
                <a:lnTo>
                  <a:pt x="731" y="1088"/>
                </a:lnTo>
                <a:lnTo>
                  <a:pt x="733" y="1088"/>
                </a:lnTo>
                <a:lnTo>
                  <a:pt x="733" y="1086"/>
                </a:lnTo>
                <a:lnTo>
                  <a:pt x="739" y="1086"/>
                </a:lnTo>
                <a:lnTo>
                  <a:pt x="739" y="1086"/>
                </a:lnTo>
                <a:lnTo>
                  <a:pt x="739" y="1086"/>
                </a:lnTo>
                <a:lnTo>
                  <a:pt x="739" y="1080"/>
                </a:lnTo>
                <a:lnTo>
                  <a:pt x="741" y="1080"/>
                </a:lnTo>
                <a:lnTo>
                  <a:pt x="741" y="1078"/>
                </a:lnTo>
                <a:lnTo>
                  <a:pt x="744" y="1078"/>
                </a:lnTo>
                <a:lnTo>
                  <a:pt x="744" y="1075"/>
                </a:lnTo>
                <a:lnTo>
                  <a:pt x="749" y="1075"/>
                </a:lnTo>
                <a:lnTo>
                  <a:pt x="749" y="1072"/>
                </a:lnTo>
                <a:lnTo>
                  <a:pt x="749" y="1072"/>
                </a:lnTo>
                <a:lnTo>
                  <a:pt x="749" y="1072"/>
                </a:lnTo>
                <a:lnTo>
                  <a:pt x="752" y="1072"/>
                </a:lnTo>
                <a:lnTo>
                  <a:pt x="752" y="1070"/>
                </a:lnTo>
                <a:lnTo>
                  <a:pt x="755" y="1070"/>
                </a:lnTo>
                <a:lnTo>
                  <a:pt x="755" y="1067"/>
                </a:lnTo>
                <a:lnTo>
                  <a:pt x="755" y="1067"/>
                </a:lnTo>
                <a:lnTo>
                  <a:pt x="755" y="1067"/>
                </a:lnTo>
                <a:lnTo>
                  <a:pt x="755" y="1067"/>
                </a:lnTo>
                <a:lnTo>
                  <a:pt x="755" y="1064"/>
                </a:lnTo>
                <a:lnTo>
                  <a:pt x="758" y="1064"/>
                </a:lnTo>
                <a:lnTo>
                  <a:pt x="758" y="1061"/>
                </a:lnTo>
                <a:lnTo>
                  <a:pt x="758" y="1061"/>
                </a:lnTo>
                <a:lnTo>
                  <a:pt x="758" y="1059"/>
                </a:lnTo>
                <a:lnTo>
                  <a:pt x="766" y="1059"/>
                </a:lnTo>
                <a:lnTo>
                  <a:pt x="766" y="1059"/>
                </a:lnTo>
                <a:lnTo>
                  <a:pt x="768" y="1059"/>
                </a:lnTo>
                <a:lnTo>
                  <a:pt x="768" y="1056"/>
                </a:lnTo>
                <a:lnTo>
                  <a:pt x="774" y="1056"/>
                </a:lnTo>
                <a:lnTo>
                  <a:pt x="774" y="1053"/>
                </a:lnTo>
                <a:lnTo>
                  <a:pt x="776" y="1053"/>
                </a:lnTo>
                <a:lnTo>
                  <a:pt x="776" y="1053"/>
                </a:lnTo>
                <a:lnTo>
                  <a:pt x="779" y="1053"/>
                </a:lnTo>
                <a:lnTo>
                  <a:pt x="779" y="1051"/>
                </a:lnTo>
                <a:lnTo>
                  <a:pt x="785" y="1051"/>
                </a:lnTo>
                <a:lnTo>
                  <a:pt x="785" y="1048"/>
                </a:lnTo>
                <a:lnTo>
                  <a:pt x="790" y="1048"/>
                </a:lnTo>
                <a:lnTo>
                  <a:pt x="790" y="1045"/>
                </a:lnTo>
                <a:lnTo>
                  <a:pt x="790" y="1045"/>
                </a:lnTo>
                <a:lnTo>
                  <a:pt x="790" y="1045"/>
                </a:lnTo>
                <a:lnTo>
                  <a:pt x="793" y="1045"/>
                </a:lnTo>
                <a:lnTo>
                  <a:pt x="793" y="1043"/>
                </a:lnTo>
                <a:lnTo>
                  <a:pt x="795" y="1043"/>
                </a:lnTo>
                <a:lnTo>
                  <a:pt x="795" y="1040"/>
                </a:lnTo>
                <a:lnTo>
                  <a:pt x="798" y="1040"/>
                </a:lnTo>
                <a:lnTo>
                  <a:pt x="798" y="1040"/>
                </a:lnTo>
                <a:lnTo>
                  <a:pt x="801" y="1040"/>
                </a:lnTo>
                <a:lnTo>
                  <a:pt x="801" y="1037"/>
                </a:lnTo>
                <a:lnTo>
                  <a:pt x="803" y="1037"/>
                </a:lnTo>
                <a:lnTo>
                  <a:pt x="803" y="1034"/>
                </a:lnTo>
                <a:lnTo>
                  <a:pt x="809" y="1034"/>
                </a:lnTo>
                <a:lnTo>
                  <a:pt x="809" y="1034"/>
                </a:lnTo>
                <a:lnTo>
                  <a:pt x="814" y="1034"/>
                </a:lnTo>
                <a:lnTo>
                  <a:pt x="814" y="1032"/>
                </a:lnTo>
                <a:lnTo>
                  <a:pt x="817" y="1032"/>
                </a:lnTo>
                <a:lnTo>
                  <a:pt x="817" y="1029"/>
                </a:lnTo>
                <a:lnTo>
                  <a:pt x="820" y="1029"/>
                </a:lnTo>
                <a:lnTo>
                  <a:pt x="820" y="1026"/>
                </a:lnTo>
                <a:lnTo>
                  <a:pt x="820" y="1026"/>
                </a:lnTo>
                <a:lnTo>
                  <a:pt x="820" y="1026"/>
                </a:lnTo>
                <a:lnTo>
                  <a:pt x="825" y="1026"/>
                </a:lnTo>
                <a:lnTo>
                  <a:pt x="825" y="1024"/>
                </a:lnTo>
                <a:lnTo>
                  <a:pt x="825" y="1024"/>
                </a:lnTo>
                <a:lnTo>
                  <a:pt x="825" y="1021"/>
                </a:lnTo>
                <a:lnTo>
                  <a:pt x="830" y="1021"/>
                </a:lnTo>
                <a:lnTo>
                  <a:pt x="830" y="1021"/>
                </a:lnTo>
                <a:lnTo>
                  <a:pt x="838" y="1021"/>
                </a:lnTo>
                <a:lnTo>
                  <a:pt x="838" y="1018"/>
                </a:lnTo>
                <a:lnTo>
                  <a:pt x="838" y="1018"/>
                </a:lnTo>
                <a:lnTo>
                  <a:pt x="838" y="1013"/>
                </a:lnTo>
                <a:lnTo>
                  <a:pt x="844" y="1013"/>
                </a:lnTo>
                <a:lnTo>
                  <a:pt x="844" y="1013"/>
                </a:lnTo>
                <a:lnTo>
                  <a:pt x="844" y="1013"/>
                </a:lnTo>
                <a:lnTo>
                  <a:pt x="844" y="1010"/>
                </a:lnTo>
                <a:lnTo>
                  <a:pt x="852" y="1010"/>
                </a:lnTo>
                <a:lnTo>
                  <a:pt x="852" y="1007"/>
                </a:lnTo>
                <a:lnTo>
                  <a:pt x="855" y="1007"/>
                </a:lnTo>
                <a:lnTo>
                  <a:pt x="855" y="1007"/>
                </a:lnTo>
                <a:lnTo>
                  <a:pt x="857" y="1007"/>
                </a:lnTo>
                <a:lnTo>
                  <a:pt x="857" y="1005"/>
                </a:lnTo>
                <a:lnTo>
                  <a:pt x="860" y="1005"/>
                </a:lnTo>
                <a:lnTo>
                  <a:pt x="860" y="1002"/>
                </a:lnTo>
                <a:lnTo>
                  <a:pt x="863" y="1002"/>
                </a:lnTo>
                <a:lnTo>
                  <a:pt x="863" y="999"/>
                </a:lnTo>
                <a:lnTo>
                  <a:pt x="863" y="999"/>
                </a:lnTo>
                <a:lnTo>
                  <a:pt x="863" y="999"/>
                </a:lnTo>
                <a:lnTo>
                  <a:pt x="865" y="999"/>
                </a:lnTo>
                <a:lnTo>
                  <a:pt x="865" y="997"/>
                </a:lnTo>
                <a:lnTo>
                  <a:pt x="865" y="997"/>
                </a:lnTo>
                <a:lnTo>
                  <a:pt x="865" y="994"/>
                </a:lnTo>
                <a:lnTo>
                  <a:pt x="879" y="994"/>
                </a:lnTo>
                <a:lnTo>
                  <a:pt x="879" y="991"/>
                </a:lnTo>
                <a:lnTo>
                  <a:pt x="882" y="991"/>
                </a:lnTo>
                <a:lnTo>
                  <a:pt x="882" y="991"/>
                </a:lnTo>
                <a:lnTo>
                  <a:pt x="887" y="991"/>
                </a:lnTo>
                <a:lnTo>
                  <a:pt x="887" y="989"/>
                </a:lnTo>
                <a:lnTo>
                  <a:pt x="890" y="989"/>
                </a:lnTo>
                <a:lnTo>
                  <a:pt x="890" y="986"/>
                </a:lnTo>
                <a:lnTo>
                  <a:pt x="890" y="986"/>
                </a:lnTo>
                <a:lnTo>
                  <a:pt x="890" y="986"/>
                </a:lnTo>
                <a:lnTo>
                  <a:pt x="892" y="986"/>
                </a:lnTo>
                <a:lnTo>
                  <a:pt x="892" y="980"/>
                </a:lnTo>
                <a:lnTo>
                  <a:pt x="898" y="980"/>
                </a:lnTo>
                <a:lnTo>
                  <a:pt x="898" y="978"/>
                </a:lnTo>
                <a:lnTo>
                  <a:pt x="900" y="978"/>
                </a:lnTo>
                <a:lnTo>
                  <a:pt x="900" y="978"/>
                </a:lnTo>
                <a:lnTo>
                  <a:pt x="903" y="978"/>
                </a:lnTo>
                <a:lnTo>
                  <a:pt x="903" y="975"/>
                </a:lnTo>
                <a:lnTo>
                  <a:pt x="906" y="975"/>
                </a:lnTo>
                <a:lnTo>
                  <a:pt x="906" y="970"/>
                </a:lnTo>
                <a:lnTo>
                  <a:pt x="906" y="970"/>
                </a:lnTo>
                <a:lnTo>
                  <a:pt x="906" y="967"/>
                </a:lnTo>
                <a:lnTo>
                  <a:pt x="909" y="967"/>
                </a:lnTo>
                <a:lnTo>
                  <a:pt x="909" y="964"/>
                </a:lnTo>
                <a:lnTo>
                  <a:pt x="914" y="964"/>
                </a:lnTo>
                <a:lnTo>
                  <a:pt x="914" y="964"/>
                </a:lnTo>
                <a:lnTo>
                  <a:pt x="914" y="964"/>
                </a:lnTo>
                <a:lnTo>
                  <a:pt x="914" y="962"/>
                </a:lnTo>
                <a:lnTo>
                  <a:pt x="917" y="962"/>
                </a:lnTo>
                <a:lnTo>
                  <a:pt x="917" y="959"/>
                </a:lnTo>
                <a:lnTo>
                  <a:pt x="922" y="959"/>
                </a:lnTo>
                <a:lnTo>
                  <a:pt x="922" y="956"/>
                </a:lnTo>
                <a:lnTo>
                  <a:pt x="922" y="956"/>
                </a:lnTo>
                <a:lnTo>
                  <a:pt x="922" y="956"/>
                </a:lnTo>
                <a:lnTo>
                  <a:pt x="930" y="956"/>
                </a:lnTo>
                <a:lnTo>
                  <a:pt x="930" y="953"/>
                </a:lnTo>
                <a:lnTo>
                  <a:pt x="933" y="953"/>
                </a:lnTo>
                <a:lnTo>
                  <a:pt x="933" y="951"/>
                </a:lnTo>
                <a:lnTo>
                  <a:pt x="933" y="951"/>
                </a:lnTo>
                <a:lnTo>
                  <a:pt x="933" y="948"/>
                </a:lnTo>
                <a:lnTo>
                  <a:pt x="938" y="948"/>
                </a:lnTo>
                <a:lnTo>
                  <a:pt x="938" y="948"/>
                </a:lnTo>
                <a:lnTo>
                  <a:pt x="938" y="948"/>
                </a:lnTo>
                <a:lnTo>
                  <a:pt x="938" y="945"/>
                </a:lnTo>
                <a:lnTo>
                  <a:pt x="952" y="945"/>
                </a:lnTo>
                <a:lnTo>
                  <a:pt x="952" y="943"/>
                </a:lnTo>
                <a:lnTo>
                  <a:pt x="954" y="943"/>
                </a:lnTo>
                <a:lnTo>
                  <a:pt x="954" y="943"/>
                </a:lnTo>
                <a:lnTo>
                  <a:pt x="954" y="943"/>
                </a:lnTo>
                <a:lnTo>
                  <a:pt x="954" y="940"/>
                </a:lnTo>
                <a:lnTo>
                  <a:pt x="957" y="940"/>
                </a:lnTo>
                <a:lnTo>
                  <a:pt x="957" y="935"/>
                </a:lnTo>
                <a:lnTo>
                  <a:pt x="963" y="935"/>
                </a:lnTo>
                <a:lnTo>
                  <a:pt x="963" y="935"/>
                </a:lnTo>
                <a:lnTo>
                  <a:pt x="976" y="935"/>
                </a:lnTo>
                <a:lnTo>
                  <a:pt x="976" y="932"/>
                </a:lnTo>
                <a:lnTo>
                  <a:pt x="979" y="932"/>
                </a:lnTo>
                <a:lnTo>
                  <a:pt x="979" y="929"/>
                </a:lnTo>
                <a:lnTo>
                  <a:pt x="979" y="929"/>
                </a:lnTo>
                <a:lnTo>
                  <a:pt x="979" y="926"/>
                </a:lnTo>
                <a:lnTo>
                  <a:pt x="981" y="926"/>
                </a:lnTo>
                <a:lnTo>
                  <a:pt x="981" y="921"/>
                </a:lnTo>
                <a:lnTo>
                  <a:pt x="984" y="921"/>
                </a:lnTo>
                <a:lnTo>
                  <a:pt x="984" y="918"/>
                </a:lnTo>
                <a:lnTo>
                  <a:pt x="987" y="918"/>
                </a:lnTo>
                <a:lnTo>
                  <a:pt x="987" y="918"/>
                </a:lnTo>
                <a:lnTo>
                  <a:pt x="989" y="918"/>
                </a:lnTo>
                <a:lnTo>
                  <a:pt x="989" y="916"/>
                </a:lnTo>
                <a:lnTo>
                  <a:pt x="992" y="916"/>
                </a:lnTo>
                <a:lnTo>
                  <a:pt x="992" y="913"/>
                </a:lnTo>
                <a:lnTo>
                  <a:pt x="1000" y="913"/>
                </a:lnTo>
                <a:lnTo>
                  <a:pt x="1000" y="910"/>
                </a:lnTo>
                <a:lnTo>
                  <a:pt x="1000" y="910"/>
                </a:lnTo>
                <a:lnTo>
                  <a:pt x="1000" y="910"/>
                </a:lnTo>
                <a:lnTo>
                  <a:pt x="1006" y="910"/>
                </a:lnTo>
                <a:lnTo>
                  <a:pt x="1006" y="908"/>
                </a:lnTo>
                <a:lnTo>
                  <a:pt x="1014" y="908"/>
                </a:lnTo>
                <a:lnTo>
                  <a:pt x="1014" y="905"/>
                </a:lnTo>
                <a:lnTo>
                  <a:pt x="1016" y="905"/>
                </a:lnTo>
                <a:lnTo>
                  <a:pt x="1016" y="902"/>
                </a:lnTo>
                <a:lnTo>
                  <a:pt x="1022" y="902"/>
                </a:lnTo>
                <a:lnTo>
                  <a:pt x="1022" y="897"/>
                </a:lnTo>
                <a:lnTo>
                  <a:pt x="1025" y="897"/>
                </a:lnTo>
                <a:lnTo>
                  <a:pt x="1025" y="894"/>
                </a:lnTo>
                <a:lnTo>
                  <a:pt x="1030" y="894"/>
                </a:lnTo>
                <a:lnTo>
                  <a:pt x="1030" y="891"/>
                </a:lnTo>
                <a:lnTo>
                  <a:pt x="1035" y="891"/>
                </a:lnTo>
                <a:lnTo>
                  <a:pt x="1035" y="889"/>
                </a:lnTo>
                <a:lnTo>
                  <a:pt x="1041" y="889"/>
                </a:lnTo>
                <a:lnTo>
                  <a:pt x="1041" y="886"/>
                </a:lnTo>
                <a:lnTo>
                  <a:pt x="1043" y="886"/>
                </a:lnTo>
                <a:lnTo>
                  <a:pt x="1043" y="886"/>
                </a:lnTo>
                <a:lnTo>
                  <a:pt x="1046" y="886"/>
                </a:lnTo>
                <a:lnTo>
                  <a:pt x="1046" y="883"/>
                </a:lnTo>
                <a:lnTo>
                  <a:pt x="1057" y="883"/>
                </a:lnTo>
                <a:lnTo>
                  <a:pt x="1057" y="881"/>
                </a:lnTo>
                <a:lnTo>
                  <a:pt x="1057" y="881"/>
                </a:lnTo>
                <a:lnTo>
                  <a:pt x="1057" y="878"/>
                </a:lnTo>
                <a:lnTo>
                  <a:pt x="1062" y="878"/>
                </a:lnTo>
                <a:lnTo>
                  <a:pt x="1062" y="878"/>
                </a:lnTo>
                <a:lnTo>
                  <a:pt x="1065" y="878"/>
                </a:lnTo>
                <a:lnTo>
                  <a:pt x="1065" y="875"/>
                </a:lnTo>
                <a:lnTo>
                  <a:pt x="1068" y="875"/>
                </a:lnTo>
                <a:lnTo>
                  <a:pt x="1068" y="872"/>
                </a:lnTo>
                <a:lnTo>
                  <a:pt x="1073" y="872"/>
                </a:lnTo>
                <a:lnTo>
                  <a:pt x="1073" y="870"/>
                </a:lnTo>
                <a:lnTo>
                  <a:pt x="1073" y="870"/>
                </a:lnTo>
                <a:lnTo>
                  <a:pt x="1073" y="870"/>
                </a:lnTo>
                <a:lnTo>
                  <a:pt x="1076" y="870"/>
                </a:lnTo>
                <a:lnTo>
                  <a:pt x="1076" y="867"/>
                </a:lnTo>
                <a:lnTo>
                  <a:pt x="1078" y="867"/>
                </a:lnTo>
                <a:lnTo>
                  <a:pt x="1078" y="862"/>
                </a:lnTo>
                <a:lnTo>
                  <a:pt x="1081" y="862"/>
                </a:lnTo>
                <a:lnTo>
                  <a:pt x="1081" y="862"/>
                </a:lnTo>
                <a:lnTo>
                  <a:pt x="1081" y="862"/>
                </a:lnTo>
                <a:lnTo>
                  <a:pt x="1081" y="859"/>
                </a:lnTo>
                <a:lnTo>
                  <a:pt x="1081" y="859"/>
                </a:lnTo>
                <a:lnTo>
                  <a:pt x="1081" y="856"/>
                </a:lnTo>
                <a:lnTo>
                  <a:pt x="1084" y="856"/>
                </a:lnTo>
                <a:lnTo>
                  <a:pt x="1084" y="854"/>
                </a:lnTo>
                <a:lnTo>
                  <a:pt x="1103" y="854"/>
                </a:lnTo>
                <a:lnTo>
                  <a:pt x="1103" y="854"/>
                </a:lnTo>
                <a:lnTo>
                  <a:pt x="1108" y="854"/>
                </a:lnTo>
                <a:lnTo>
                  <a:pt x="1108" y="851"/>
                </a:lnTo>
                <a:lnTo>
                  <a:pt x="1108" y="851"/>
                </a:lnTo>
                <a:lnTo>
                  <a:pt x="1108" y="848"/>
                </a:lnTo>
                <a:lnTo>
                  <a:pt x="1116" y="848"/>
                </a:lnTo>
                <a:lnTo>
                  <a:pt x="1116" y="845"/>
                </a:lnTo>
                <a:lnTo>
                  <a:pt x="1116" y="845"/>
                </a:lnTo>
                <a:lnTo>
                  <a:pt x="1116" y="845"/>
                </a:lnTo>
                <a:lnTo>
                  <a:pt x="1124" y="845"/>
                </a:lnTo>
                <a:lnTo>
                  <a:pt x="1124" y="843"/>
                </a:lnTo>
                <a:lnTo>
                  <a:pt x="1130" y="843"/>
                </a:lnTo>
                <a:lnTo>
                  <a:pt x="1130" y="837"/>
                </a:lnTo>
                <a:lnTo>
                  <a:pt x="1130" y="837"/>
                </a:lnTo>
                <a:lnTo>
                  <a:pt x="1130" y="837"/>
                </a:lnTo>
                <a:lnTo>
                  <a:pt x="1135" y="837"/>
                </a:lnTo>
                <a:lnTo>
                  <a:pt x="1135" y="835"/>
                </a:lnTo>
                <a:lnTo>
                  <a:pt x="1138" y="835"/>
                </a:lnTo>
                <a:lnTo>
                  <a:pt x="1138" y="832"/>
                </a:lnTo>
                <a:lnTo>
                  <a:pt x="1141" y="832"/>
                </a:lnTo>
                <a:lnTo>
                  <a:pt x="1141" y="829"/>
                </a:lnTo>
                <a:lnTo>
                  <a:pt x="1151" y="829"/>
                </a:lnTo>
                <a:lnTo>
                  <a:pt x="1151" y="827"/>
                </a:lnTo>
                <a:lnTo>
                  <a:pt x="1154" y="827"/>
                </a:lnTo>
                <a:lnTo>
                  <a:pt x="1154" y="827"/>
                </a:lnTo>
                <a:lnTo>
                  <a:pt x="1159" y="827"/>
                </a:lnTo>
                <a:lnTo>
                  <a:pt x="1159" y="824"/>
                </a:lnTo>
                <a:lnTo>
                  <a:pt x="1162" y="824"/>
                </a:lnTo>
                <a:lnTo>
                  <a:pt x="1162" y="818"/>
                </a:lnTo>
                <a:lnTo>
                  <a:pt x="1165" y="818"/>
                </a:lnTo>
                <a:lnTo>
                  <a:pt x="1165" y="818"/>
                </a:lnTo>
                <a:lnTo>
                  <a:pt x="1167" y="818"/>
                </a:lnTo>
                <a:lnTo>
                  <a:pt x="1167" y="816"/>
                </a:lnTo>
                <a:lnTo>
                  <a:pt x="1167" y="816"/>
                </a:lnTo>
                <a:lnTo>
                  <a:pt x="1167" y="813"/>
                </a:lnTo>
                <a:lnTo>
                  <a:pt x="1170" y="813"/>
                </a:lnTo>
                <a:lnTo>
                  <a:pt x="1170" y="810"/>
                </a:lnTo>
                <a:lnTo>
                  <a:pt x="1176" y="810"/>
                </a:lnTo>
                <a:lnTo>
                  <a:pt x="1176" y="810"/>
                </a:lnTo>
                <a:lnTo>
                  <a:pt x="1181" y="810"/>
                </a:lnTo>
                <a:lnTo>
                  <a:pt x="1181" y="808"/>
                </a:lnTo>
                <a:lnTo>
                  <a:pt x="1186" y="808"/>
                </a:lnTo>
                <a:lnTo>
                  <a:pt x="1186" y="805"/>
                </a:lnTo>
                <a:lnTo>
                  <a:pt x="1189" y="805"/>
                </a:lnTo>
                <a:lnTo>
                  <a:pt x="1189" y="802"/>
                </a:lnTo>
                <a:lnTo>
                  <a:pt x="1194" y="802"/>
                </a:lnTo>
                <a:lnTo>
                  <a:pt x="1194" y="800"/>
                </a:lnTo>
                <a:lnTo>
                  <a:pt x="1197" y="800"/>
                </a:lnTo>
                <a:lnTo>
                  <a:pt x="1197" y="800"/>
                </a:lnTo>
                <a:lnTo>
                  <a:pt x="1205" y="800"/>
                </a:lnTo>
                <a:lnTo>
                  <a:pt x="1205" y="797"/>
                </a:lnTo>
                <a:lnTo>
                  <a:pt x="1205" y="797"/>
                </a:lnTo>
                <a:lnTo>
                  <a:pt x="1205" y="794"/>
                </a:lnTo>
                <a:lnTo>
                  <a:pt x="1211" y="794"/>
                </a:lnTo>
                <a:lnTo>
                  <a:pt x="1211" y="791"/>
                </a:lnTo>
                <a:lnTo>
                  <a:pt x="1213" y="791"/>
                </a:lnTo>
                <a:lnTo>
                  <a:pt x="1213" y="789"/>
                </a:lnTo>
                <a:lnTo>
                  <a:pt x="1213" y="789"/>
                </a:lnTo>
                <a:lnTo>
                  <a:pt x="1213" y="786"/>
                </a:lnTo>
                <a:lnTo>
                  <a:pt x="1216" y="786"/>
                </a:lnTo>
                <a:lnTo>
                  <a:pt x="1216" y="783"/>
                </a:lnTo>
                <a:lnTo>
                  <a:pt x="1229" y="783"/>
                </a:lnTo>
                <a:lnTo>
                  <a:pt x="1229" y="781"/>
                </a:lnTo>
                <a:lnTo>
                  <a:pt x="1232" y="781"/>
                </a:lnTo>
                <a:lnTo>
                  <a:pt x="1232" y="781"/>
                </a:lnTo>
                <a:lnTo>
                  <a:pt x="1238" y="781"/>
                </a:lnTo>
                <a:lnTo>
                  <a:pt x="1238" y="775"/>
                </a:lnTo>
                <a:lnTo>
                  <a:pt x="1254" y="775"/>
                </a:lnTo>
                <a:lnTo>
                  <a:pt x="1254" y="773"/>
                </a:lnTo>
                <a:lnTo>
                  <a:pt x="1256" y="773"/>
                </a:lnTo>
                <a:lnTo>
                  <a:pt x="1256" y="770"/>
                </a:lnTo>
                <a:lnTo>
                  <a:pt x="1262" y="770"/>
                </a:lnTo>
                <a:lnTo>
                  <a:pt x="1262" y="767"/>
                </a:lnTo>
                <a:lnTo>
                  <a:pt x="1265" y="767"/>
                </a:lnTo>
                <a:lnTo>
                  <a:pt x="1265" y="764"/>
                </a:lnTo>
                <a:lnTo>
                  <a:pt x="1281" y="764"/>
                </a:lnTo>
                <a:lnTo>
                  <a:pt x="1281" y="762"/>
                </a:lnTo>
                <a:lnTo>
                  <a:pt x="1281" y="762"/>
                </a:lnTo>
                <a:lnTo>
                  <a:pt x="1281" y="762"/>
                </a:lnTo>
                <a:lnTo>
                  <a:pt x="1283" y="762"/>
                </a:lnTo>
                <a:lnTo>
                  <a:pt x="1283" y="751"/>
                </a:lnTo>
                <a:lnTo>
                  <a:pt x="1286" y="751"/>
                </a:lnTo>
                <a:lnTo>
                  <a:pt x="1286" y="751"/>
                </a:lnTo>
                <a:lnTo>
                  <a:pt x="1292" y="751"/>
                </a:lnTo>
                <a:lnTo>
                  <a:pt x="1292" y="748"/>
                </a:lnTo>
                <a:lnTo>
                  <a:pt x="1292" y="748"/>
                </a:lnTo>
                <a:lnTo>
                  <a:pt x="1292" y="746"/>
                </a:lnTo>
                <a:lnTo>
                  <a:pt x="1297" y="746"/>
                </a:lnTo>
                <a:lnTo>
                  <a:pt x="1297" y="743"/>
                </a:lnTo>
                <a:lnTo>
                  <a:pt x="1305" y="743"/>
                </a:lnTo>
                <a:lnTo>
                  <a:pt x="1305" y="743"/>
                </a:lnTo>
                <a:lnTo>
                  <a:pt x="1308" y="743"/>
                </a:lnTo>
                <a:lnTo>
                  <a:pt x="1308" y="740"/>
                </a:lnTo>
                <a:lnTo>
                  <a:pt x="1310" y="740"/>
                </a:lnTo>
                <a:lnTo>
                  <a:pt x="1310" y="737"/>
                </a:lnTo>
                <a:lnTo>
                  <a:pt x="1321" y="737"/>
                </a:lnTo>
                <a:lnTo>
                  <a:pt x="1321" y="732"/>
                </a:lnTo>
                <a:lnTo>
                  <a:pt x="1324" y="732"/>
                </a:lnTo>
                <a:lnTo>
                  <a:pt x="1324" y="729"/>
                </a:lnTo>
                <a:lnTo>
                  <a:pt x="1324" y="729"/>
                </a:lnTo>
                <a:lnTo>
                  <a:pt x="1324" y="724"/>
                </a:lnTo>
                <a:lnTo>
                  <a:pt x="1327" y="724"/>
                </a:lnTo>
                <a:lnTo>
                  <a:pt x="1327" y="721"/>
                </a:lnTo>
                <a:lnTo>
                  <a:pt x="1332" y="721"/>
                </a:lnTo>
                <a:lnTo>
                  <a:pt x="1332" y="721"/>
                </a:lnTo>
                <a:lnTo>
                  <a:pt x="1337" y="721"/>
                </a:lnTo>
                <a:lnTo>
                  <a:pt x="1337" y="716"/>
                </a:lnTo>
                <a:lnTo>
                  <a:pt x="1337" y="716"/>
                </a:lnTo>
                <a:lnTo>
                  <a:pt x="1337" y="713"/>
                </a:lnTo>
                <a:lnTo>
                  <a:pt x="1340" y="713"/>
                </a:lnTo>
                <a:lnTo>
                  <a:pt x="1340" y="711"/>
                </a:lnTo>
                <a:lnTo>
                  <a:pt x="1345" y="711"/>
                </a:lnTo>
                <a:lnTo>
                  <a:pt x="1345" y="708"/>
                </a:lnTo>
                <a:lnTo>
                  <a:pt x="1348" y="708"/>
                </a:lnTo>
                <a:lnTo>
                  <a:pt x="1348" y="705"/>
                </a:lnTo>
                <a:lnTo>
                  <a:pt x="1351" y="705"/>
                </a:lnTo>
                <a:lnTo>
                  <a:pt x="1351" y="702"/>
                </a:lnTo>
                <a:lnTo>
                  <a:pt x="1354" y="702"/>
                </a:lnTo>
                <a:lnTo>
                  <a:pt x="1354" y="700"/>
                </a:lnTo>
                <a:lnTo>
                  <a:pt x="1356" y="700"/>
                </a:lnTo>
                <a:lnTo>
                  <a:pt x="1356" y="697"/>
                </a:lnTo>
                <a:lnTo>
                  <a:pt x="1359" y="697"/>
                </a:lnTo>
                <a:lnTo>
                  <a:pt x="1359" y="694"/>
                </a:lnTo>
                <a:lnTo>
                  <a:pt x="1362" y="694"/>
                </a:lnTo>
                <a:lnTo>
                  <a:pt x="1362" y="689"/>
                </a:lnTo>
                <a:lnTo>
                  <a:pt x="1364" y="689"/>
                </a:lnTo>
                <a:lnTo>
                  <a:pt x="1364" y="686"/>
                </a:lnTo>
                <a:lnTo>
                  <a:pt x="1370" y="686"/>
                </a:lnTo>
                <a:lnTo>
                  <a:pt x="1370" y="684"/>
                </a:lnTo>
                <a:lnTo>
                  <a:pt x="1372" y="684"/>
                </a:lnTo>
                <a:lnTo>
                  <a:pt x="1372" y="681"/>
                </a:lnTo>
                <a:lnTo>
                  <a:pt x="1375" y="681"/>
                </a:lnTo>
                <a:lnTo>
                  <a:pt x="1375" y="678"/>
                </a:lnTo>
                <a:lnTo>
                  <a:pt x="1381" y="678"/>
                </a:lnTo>
                <a:lnTo>
                  <a:pt x="1381" y="675"/>
                </a:lnTo>
                <a:lnTo>
                  <a:pt x="1381" y="675"/>
                </a:lnTo>
                <a:lnTo>
                  <a:pt x="1381" y="675"/>
                </a:lnTo>
                <a:lnTo>
                  <a:pt x="1383" y="675"/>
                </a:lnTo>
                <a:lnTo>
                  <a:pt x="1383" y="670"/>
                </a:lnTo>
                <a:lnTo>
                  <a:pt x="1386" y="670"/>
                </a:lnTo>
                <a:lnTo>
                  <a:pt x="1386" y="662"/>
                </a:lnTo>
                <a:lnTo>
                  <a:pt x="1391" y="662"/>
                </a:lnTo>
                <a:lnTo>
                  <a:pt x="1391" y="662"/>
                </a:lnTo>
                <a:lnTo>
                  <a:pt x="1405" y="662"/>
                </a:lnTo>
                <a:lnTo>
                  <a:pt x="1405" y="659"/>
                </a:lnTo>
                <a:lnTo>
                  <a:pt x="1407" y="659"/>
                </a:lnTo>
                <a:lnTo>
                  <a:pt x="1407" y="657"/>
                </a:lnTo>
                <a:lnTo>
                  <a:pt x="1410" y="657"/>
                </a:lnTo>
                <a:lnTo>
                  <a:pt x="1410" y="654"/>
                </a:lnTo>
                <a:lnTo>
                  <a:pt x="1424" y="654"/>
                </a:lnTo>
                <a:lnTo>
                  <a:pt x="1424" y="651"/>
                </a:lnTo>
                <a:lnTo>
                  <a:pt x="1429" y="651"/>
                </a:lnTo>
                <a:lnTo>
                  <a:pt x="1429" y="651"/>
                </a:lnTo>
                <a:lnTo>
                  <a:pt x="1437" y="651"/>
                </a:lnTo>
                <a:lnTo>
                  <a:pt x="1437" y="648"/>
                </a:lnTo>
                <a:lnTo>
                  <a:pt x="1443" y="648"/>
                </a:lnTo>
                <a:lnTo>
                  <a:pt x="1443" y="646"/>
                </a:lnTo>
                <a:lnTo>
                  <a:pt x="1448" y="646"/>
                </a:lnTo>
                <a:lnTo>
                  <a:pt x="1448" y="643"/>
                </a:lnTo>
                <a:lnTo>
                  <a:pt x="1456" y="643"/>
                </a:lnTo>
                <a:lnTo>
                  <a:pt x="1456" y="640"/>
                </a:lnTo>
                <a:lnTo>
                  <a:pt x="1461" y="640"/>
                </a:lnTo>
                <a:lnTo>
                  <a:pt x="1461" y="638"/>
                </a:lnTo>
                <a:lnTo>
                  <a:pt x="1464" y="638"/>
                </a:lnTo>
                <a:lnTo>
                  <a:pt x="1464" y="638"/>
                </a:lnTo>
                <a:lnTo>
                  <a:pt x="1470" y="638"/>
                </a:lnTo>
                <a:lnTo>
                  <a:pt x="1470" y="635"/>
                </a:lnTo>
                <a:lnTo>
                  <a:pt x="1483" y="635"/>
                </a:lnTo>
                <a:lnTo>
                  <a:pt x="1483" y="632"/>
                </a:lnTo>
                <a:lnTo>
                  <a:pt x="1486" y="632"/>
                </a:lnTo>
                <a:lnTo>
                  <a:pt x="1486" y="630"/>
                </a:lnTo>
                <a:lnTo>
                  <a:pt x="1494" y="630"/>
                </a:lnTo>
                <a:lnTo>
                  <a:pt x="1494" y="627"/>
                </a:lnTo>
                <a:lnTo>
                  <a:pt x="1496" y="627"/>
                </a:lnTo>
                <a:lnTo>
                  <a:pt x="1496" y="624"/>
                </a:lnTo>
                <a:lnTo>
                  <a:pt x="1502" y="624"/>
                </a:lnTo>
                <a:lnTo>
                  <a:pt x="1502" y="624"/>
                </a:lnTo>
                <a:lnTo>
                  <a:pt x="1505" y="624"/>
                </a:lnTo>
                <a:lnTo>
                  <a:pt x="1505" y="621"/>
                </a:lnTo>
                <a:lnTo>
                  <a:pt x="1513" y="621"/>
                </a:lnTo>
                <a:lnTo>
                  <a:pt x="1513" y="619"/>
                </a:lnTo>
                <a:lnTo>
                  <a:pt x="1518" y="619"/>
                </a:lnTo>
                <a:lnTo>
                  <a:pt x="1518" y="616"/>
                </a:lnTo>
                <a:lnTo>
                  <a:pt x="1523" y="616"/>
                </a:lnTo>
                <a:lnTo>
                  <a:pt x="1523" y="613"/>
                </a:lnTo>
                <a:lnTo>
                  <a:pt x="1526" y="613"/>
                </a:lnTo>
                <a:lnTo>
                  <a:pt x="1526" y="611"/>
                </a:lnTo>
                <a:lnTo>
                  <a:pt x="1534" y="611"/>
                </a:lnTo>
                <a:lnTo>
                  <a:pt x="1534" y="608"/>
                </a:lnTo>
                <a:lnTo>
                  <a:pt x="1540" y="608"/>
                </a:lnTo>
                <a:lnTo>
                  <a:pt x="1540" y="608"/>
                </a:lnTo>
                <a:lnTo>
                  <a:pt x="1545" y="608"/>
                </a:lnTo>
                <a:lnTo>
                  <a:pt x="1545" y="605"/>
                </a:lnTo>
                <a:lnTo>
                  <a:pt x="1548" y="605"/>
                </a:lnTo>
                <a:lnTo>
                  <a:pt x="1548" y="603"/>
                </a:lnTo>
                <a:lnTo>
                  <a:pt x="1553" y="603"/>
                </a:lnTo>
                <a:lnTo>
                  <a:pt x="1553" y="600"/>
                </a:lnTo>
                <a:lnTo>
                  <a:pt x="1556" y="600"/>
                </a:lnTo>
                <a:lnTo>
                  <a:pt x="1556" y="594"/>
                </a:lnTo>
                <a:lnTo>
                  <a:pt x="1556" y="594"/>
                </a:lnTo>
                <a:lnTo>
                  <a:pt x="1556" y="594"/>
                </a:lnTo>
                <a:lnTo>
                  <a:pt x="1564" y="594"/>
                </a:lnTo>
                <a:lnTo>
                  <a:pt x="1564" y="592"/>
                </a:lnTo>
                <a:lnTo>
                  <a:pt x="1567" y="592"/>
                </a:lnTo>
                <a:lnTo>
                  <a:pt x="1567" y="589"/>
                </a:lnTo>
                <a:lnTo>
                  <a:pt x="1580" y="589"/>
                </a:lnTo>
                <a:lnTo>
                  <a:pt x="1580" y="586"/>
                </a:lnTo>
                <a:lnTo>
                  <a:pt x="1588" y="586"/>
                </a:lnTo>
                <a:lnTo>
                  <a:pt x="1588" y="584"/>
                </a:lnTo>
                <a:lnTo>
                  <a:pt x="1591" y="584"/>
                </a:lnTo>
                <a:lnTo>
                  <a:pt x="1591" y="581"/>
                </a:lnTo>
                <a:lnTo>
                  <a:pt x="1594" y="581"/>
                </a:lnTo>
                <a:lnTo>
                  <a:pt x="1594" y="578"/>
                </a:lnTo>
                <a:lnTo>
                  <a:pt x="1604" y="578"/>
                </a:lnTo>
                <a:lnTo>
                  <a:pt x="1604" y="578"/>
                </a:lnTo>
                <a:lnTo>
                  <a:pt x="1612" y="578"/>
                </a:lnTo>
                <a:lnTo>
                  <a:pt x="1612" y="576"/>
                </a:lnTo>
                <a:lnTo>
                  <a:pt x="1615" y="576"/>
                </a:lnTo>
                <a:lnTo>
                  <a:pt x="1615" y="573"/>
                </a:lnTo>
                <a:lnTo>
                  <a:pt x="1615" y="573"/>
                </a:lnTo>
                <a:lnTo>
                  <a:pt x="1615" y="570"/>
                </a:lnTo>
                <a:lnTo>
                  <a:pt x="1618" y="570"/>
                </a:lnTo>
                <a:lnTo>
                  <a:pt x="1618" y="567"/>
                </a:lnTo>
                <a:lnTo>
                  <a:pt x="1618" y="567"/>
                </a:lnTo>
                <a:lnTo>
                  <a:pt x="1618" y="565"/>
                </a:lnTo>
                <a:lnTo>
                  <a:pt x="1621" y="565"/>
                </a:lnTo>
                <a:lnTo>
                  <a:pt x="1621" y="562"/>
                </a:lnTo>
                <a:lnTo>
                  <a:pt x="1626" y="562"/>
                </a:lnTo>
                <a:lnTo>
                  <a:pt x="1626" y="562"/>
                </a:lnTo>
                <a:lnTo>
                  <a:pt x="1634" y="562"/>
                </a:lnTo>
                <a:lnTo>
                  <a:pt x="1634" y="559"/>
                </a:lnTo>
                <a:lnTo>
                  <a:pt x="1634" y="559"/>
                </a:lnTo>
                <a:lnTo>
                  <a:pt x="1634" y="557"/>
                </a:lnTo>
                <a:lnTo>
                  <a:pt x="1645" y="557"/>
                </a:lnTo>
                <a:lnTo>
                  <a:pt x="1645" y="554"/>
                </a:lnTo>
                <a:lnTo>
                  <a:pt x="1645" y="554"/>
                </a:lnTo>
                <a:lnTo>
                  <a:pt x="1645" y="551"/>
                </a:lnTo>
                <a:lnTo>
                  <a:pt x="1648" y="551"/>
                </a:lnTo>
                <a:lnTo>
                  <a:pt x="1648" y="549"/>
                </a:lnTo>
                <a:lnTo>
                  <a:pt x="1648" y="549"/>
                </a:lnTo>
                <a:lnTo>
                  <a:pt x="1648" y="546"/>
                </a:lnTo>
                <a:lnTo>
                  <a:pt x="1650" y="546"/>
                </a:lnTo>
                <a:lnTo>
                  <a:pt x="1650" y="546"/>
                </a:lnTo>
                <a:lnTo>
                  <a:pt x="1653" y="546"/>
                </a:lnTo>
                <a:lnTo>
                  <a:pt x="1653" y="543"/>
                </a:lnTo>
                <a:lnTo>
                  <a:pt x="1658" y="543"/>
                </a:lnTo>
                <a:lnTo>
                  <a:pt x="1658" y="540"/>
                </a:lnTo>
                <a:lnTo>
                  <a:pt x="1661" y="540"/>
                </a:lnTo>
                <a:lnTo>
                  <a:pt x="1661" y="538"/>
                </a:lnTo>
                <a:lnTo>
                  <a:pt x="1666" y="538"/>
                </a:lnTo>
                <a:lnTo>
                  <a:pt x="1666" y="535"/>
                </a:lnTo>
                <a:lnTo>
                  <a:pt x="1669" y="535"/>
                </a:lnTo>
                <a:lnTo>
                  <a:pt x="1669" y="532"/>
                </a:lnTo>
                <a:lnTo>
                  <a:pt x="1674" y="532"/>
                </a:lnTo>
                <a:lnTo>
                  <a:pt x="1674" y="530"/>
                </a:lnTo>
                <a:lnTo>
                  <a:pt x="1683" y="530"/>
                </a:lnTo>
                <a:lnTo>
                  <a:pt x="1683" y="527"/>
                </a:lnTo>
                <a:lnTo>
                  <a:pt x="1683" y="527"/>
                </a:lnTo>
                <a:lnTo>
                  <a:pt x="1683" y="527"/>
                </a:lnTo>
                <a:lnTo>
                  <a:pt x="1685" y="527"/>
                </a:lnTo>
                <a:lnTo>
                  <a:pt x="1685" y="524"/>
                </a:lnTo>
                <a:lnTo>
                  <a:pt x="1688" y="524"/>
                </a:lnTo>
                <a:lnTo>
                  <a:pt x="1688" y="522"/>
                </a:lnTo>
                <a:lnTo>
                  <a:pt x="1688" y="522"/>
                </a:lnTo>
                <a:lnTo>
                  <a:pt x="1688" y="519"/>
                </a:lnTo>
                <a:lnTo>
                  <a:pt x="1693" y="519"/>
                </a:lnTo>
                <a:lnTo>
                  <a:pt x="1693" y="516"/>
                </a:lnTo>
                <a:lnTo>
                  <a:pt x="1693" y="516"/>
                </a:lnTo>
                <a:lnTo>
                  <a:pt x="1693" y="513"/>
                </a:lnTo>
                <a:lnTo>
                  <a:pt x="1696" y="513"/>
                </a:lnTo>
                <a:lnTo>
                  <a:pt x="1696" y="511"/>
                </a:lnTo>
                <a:lnTo>
                  <a:pt x="1699" y="511"/>
                </a:lnTo>
                <a:lnTo>
                  <a:pt x="1699" y="508"/>
                </a:lnTo>
                <a:lnTo>
                  <a:pt x="1701" y="508"/>
                </a:lnTo>
                <a:lnTo>
                  <a:pt x="1701" y="503"/>
                </a:lnTo>
                <a:lnTo>
                  <a:pt x="1710" y="503"/>
                </a:lnTo>
                <a:lnTo>
                  <a:pt x="1710" y="500"/>
                </a:lnTo>
                <a:lnTo>
                  <a:pt x="1710" y="500"/>
                </a:lnTo>
                <a:lnTo>
                  <a:pt x="1710" y="497"/>
                </a:lnTo>
                <a:lnTo>
                  <a:pt x="1712" y="497"/>
                </a:lnTo>
                <a:lnTo>
                  <a:pt x="1712" y="495"/>
                </a:lnTo>
                <a:lnTo>
                  <a:pt x="1712" y="495"/>
                </a:lnTo>
                <a:lnTo>
                  <a:pt x="1712" y="492"/>
                </a:lnTo>
                <a:lnTo>
                  <a:pt x="1715" y="492"/>
                </a:lnTo>
                <a:lnTo>
                  <a:pt x="1715" y="489"/>
                </a:lnTo>
                <a:lnTo>
                  <a:pt x="1718" y="489"/>
                </a:lnTo>
                <a:lnTo>
                  <a:pt x="1718" y="489"/>
                </a:lnTo>
                <a:lnTo>
                  <a:pt x="1726" y="489"/>
                </a:lnTo>
                <a:lnTo>
                  <a:pt x="1726" y="486"/>
                </a:lnTo>
                <a:lnTo>
                  <a:pt x="1728" y="486"/>
                </a:lnTo>
                <a:lnTo>
                  <a:pt x="1728" y="484"/>
                </a:lnTo>
                <a:lnTo>
                  <a:pt x="1728" y="484"/>
                </a:lnTo>
                <a:lnTo>
                  <a:pt x="1728" y="481"/>
                </a:lnTo>
                <a:lnTo>
                  <a:pt x="1737" y="481"/>
                </a:lnTo>
                <a:lnTo>
                  <a:pt x="1737" y="478"/>
                </a:lnTo>
                <a:lnTo>
                  <a:pt x="1742" y="478"/>
                </a:lnTo>
                <a:lnTo>
                  <a:pt x="1742" y="476"/>
                </a:lnTo>
                <a:lnTo>
                  <a:pt x="1742" y="476"/>
                </a:lnTo>
                <a:lnTo>
                  <a:pt x="1742" y="473"/>
                </a:lnTo>
                <a:lnTo>
                  <a:pt x="1758" y="473"/>
                </a:lnTo>
                <a:lnTo>
                  <a:pt x="1758" y="470"/>
                </a:lnTo>
                <a:lnTo>
                  <a:pt x="1766" y="470"/>
                </a:lnTo>
                <a:lnTo>
                  <a:pt x="1766" y="468"/>
                </a:lnTo>
                <a:lnTo>
                  <a:pt x="1769" y="468"/>
                </a:lnTo>
                <a:lnTo>
                  <a:pt x="1769" y="465"/>
                </a:lnTo>
                <a:lnTo>
                  <a:pt x="1772" y="465"/>
                </a:lnTo>
                <a:lnTo>
                  <a:pt x="1772" y="462"/>
                </a:lnTo>
                <a:lnTo>
                  <a:pt x="1782" y="462"/>
                </a:lnTo>
                <a:lnTo>
                  <a:pt x="1782" y="459"/>
                </a:lnTo>
                <a:lnTo>
                  <a:pt x="1785" y="459"/>
                </a:lnTo>
                <a:lnTo>
                  <a:pt x="1785" y="457"/>
                </a:lnTo>
                <a:lnTo>
                  <a:pt x="1785" y="457"/>
                </a:lnTo>
                <a:lnTo>
                  <a:pt x="1785" y="454"/>
                </a:lnTo>
                <a:lnTo>
                  <a:pt x="1790" y="454"/>
                </a:lnTo>
                <a:lnTo>
                  <a:pt x="1790" y="451"/>
                </a:lnTo>
                <a:lnTo>
                  <a:pt x="1799" y="451"/>
                </a:lnTo>
                <a:lnTo>
                  <a:pt x="1799" y="449"/>
                </a:lnTo>
                <a:lnTo>
                  <a:pt x="1799" y="449"/>
                </a:lnTo>
                <a:lnTo>
                  <a:pt x="1799" y="446"/>
                </a:lnTo>
                <a:lnTo>
                  <a:pt x="1801" y="446"/>
                </a:lnTo>
                <a:lnTo>
                  <a:pt x="1801" y="443"/>
                </a:lnTo>
                <a:lnTo>
                  <a:pt x="1809" y="443"/>
                </a:lnTo>
                <a:lnTo>
                  <a:pt x="1809" y="441"/>
                </a:lnTo>
                <a:lnTo>
                  <a:pt x="1812" y="441"/>
                </a:lnTo>
                <a:lnTo>
                  <a:pt x="1812" y="438"/>
                </a:lnTo>
                <a:lnTo>
                  <a:pt x="1812" y="438"/>
                </a:lnTo>
                <a:lnTo>
                  <a:pt x="1812" y="435"/>
                </a:lnTo>
                <a:lnTo>
                  <a:pt x="1815" y="435"/>
                </a:lnTo>
                <a:lnTo>
                  <a:pt x="1815" y="432"/>
                </a:lnTo>
                <a:lnTo>
                  <a:pt x="1817" y="432"/>
                </a:lnTo>
                <a:lnTo>
                  <a:pt x="1817" y="430"/>
                </a:lnTo>
                <a:lnTo>
                  <a:pt x="1820" y="430"/>
                </a:lnTo>
                <a:lnTo>
                  <a:pt x="1820" y="427"/>
                </a:lnTo>
                <a:lnTo>
                  <a:pt x="1823" y="427"/>
                </a:lnTo>
                <a:lnTo>
                  <a:pt x="1823" y="424"/>
                </a:lnTo>
                <a:lnTo>
                  <a:pt x="1831" y="424"/>
                </a:lnTo>
                <a:lnTo>
                  <a:pt x="1831" y="422"/>
                </a:lnTo>
                <a:lnTo>
                  <a:pt x="1839" y="422"/>
                </a:lnTo>
                <a:lnTo>
                  <a:pt x="1839" y="419"/>
                </a:lnTo>
                <a:lnTo>
                  <a:pt x="1844" y="419"/>
                </a:lnTo>
                <a:lnTo>
                  <a:pt x="1844" y="416"/>
                </a:lnTo>
                <a:lnTo>
                  <a:pt x="1861" y="416"/>
                </a:lnTo>
                <a:lnTo>
                  <a:pt x="1861" y="416"/>
                </a:lnTo>
                <a:lnTo>
                  <a:pt x="1866" y="416"/>
                </a:lnTo>
                <a:lnTo>
                  <a:pt x="1866" y="414"/>
                </a:lnTo>
                <a:lnTo>
                  <a:pt x="1866" y="414"/>
                </a:lnTo>
                <a:lnTo>
                  <a:pt x="1866" y="411"/>
                </a:lnTo>
                <a:lnTo>
                  <a:pt x="1871" y="411"/>
                </a:lnTo>
                <a:lnTo>
                  <a:pt x="1871" y="408"/>
                </a:lnTo>
                <a:lnTo>
                  <a:pt x="1874" y="408"/>
                </a:lnTo>
                <a:lnTo>
                  <a:pt x="1874" y="405"/>
                </a:lnTo>
                <a:lnTo>
                  <a:pt x="1879" y="405"/>
                </a:lnTo>
                <a:lnTo>
                  <a:pt x="1879" y="403"/>
                </a:lnTo>
                <a:lnTo>
                  <a:pt x="1888" y="403"/>
                </a:lnTo>
                <a:lnTo>
                  <a:pt x="1888" y="400"/>
                </a:lnTo>
                <a:lnTo>
                  <a:pt x="1901" y="400"/>
                </a:lnTo>
                <a:lnTo>
                  <a:pt x="1901" y="397"/>
                </a:lnTo>
                <a:lnTo>
                  <a:pt x="1906" y="397"/>
                </a:lnTo>
                <a:lnTo>
                  <a:pt x="1906" y="395"/>
                </a:lnTo>
                <a:lnTo>
                  <a:pt x="1906" y="395"/>
                </a:lnTo>
                <a:lnTo>
                  <a:pt x="1906" y="392"/>
                </a:lnTo>
                <a:lnTo>
                  <a:pt x="1912" y="392"/>
                </a:lnTo>
                <a:lnTo>
                  <a:pt x="1912" y="389"/>
                </a:lnTo>
                <a:lnTo>
                  <a:pt x="1933" y="389"/>
                </a:lnTo>
                <a:lnTo>
                  <a:pt x="1933" y="387"/>
                </a:lnTo>
                <a:lnTo>
                  <a:pt x="1960" y="387"/>
                </a:lnTo>
                <a:lnTo>
                  <a:pt x="1960" y="384"/>
                </a:lnTo>
                <a:lnTo>
                  <a:pt x="1960" y="384"/>
                </a:lnTo>
                <a:lnTo>
                  <a:pt x="1960" y="381"/>
                </a:lnTo>
                <a:lnTo>
                  <a:pt x="1966" y="381"/>
                </a:lnTo>
                <a:lnTo>
                  <a:pt x="1966" y="378"/>
                </a:lnTo>
                <a:lnTo>
                  <a:pt x="1971" y="378"/>
                </a:lnTo>
                <a:lnTo>
                  <a:pt x="1971" y="376"/>
                </a:lnTo>
                <a:lnTo>
                  <a:pt x="1974" y="376"/>
                </a:lnTo>
                <a:lnTo>
                  <a:pt x="1974" y="373"/>
                </a:lnTo>
                <a:lnTo>
                  <a:pt x="1974" y="373"/>
                </a:lnTo>
                <a:lnTo>
                  <a:pt x="1974" y="368"/>
                </a:lnTo>
                <a:lnTo>
                  <a:pt x="1982" y="368"/>
                </a:lnTo>
                <a:lnTo>
                  <a:pt x="1982" y="365"/>
                </a:lnTo>
                <a:lnTo>
                  <a:pt x="1985" y="365"/>
                </a:lnTo>
                <a:lnTo>
                  <a:pt x="1985" y="362"/>
                </a:lnTo>
                <a:lnTo>
                  <a:pt x="1987" y="362"/>
                </a:lnTo>
                <a:lnTo>
                  <a:pt x="1987" y="360"/>
                </a:lnTo>
                <a:lnTo>
                  <a:pt x="1993" y="360"/>
                </a:lnTo>
                <a:lnTo>
                  <a:pt x="1993" y="357"/>
                </a:lnTo>
                <a:lnTo>
                  <a:pt x="1998" y="357"/>
                </a:lnTo>
                <a:lnTo>
                  <a:pt x="1998" y="351"/>
                </a:lnTo>
                <a:lnTo>
                  <a:pt x="2001" y="351"/>
                </a:lnTo>
                <a:lnTo>
                  <a:pt x="2001" y="351"/>
                </a:lnTo>
                <a:lnTo>
                  <a:pt x="2012" y="351"/>
                </a:lnTo>
                <a:lnTo>
                  <a:pt x="2012" y="349"/>
                </a:lnTo>
                <a:lnTo>
                  <a:pt x="2020" y="349"/>
                </a:lnTo>
                <a:lnTo>
                  <a:pt x="2020" y="346"/>
                </a:lnTo>
                <a:lnTo>
                  <a:pt x="2022" y="346"/>
                </a:lnTo>
                <a:lnTo>
                  <a:pt x="2022" y="343"/>
                </a:lnTo>
                <a:lnTo>
                  <a:pt x="2025" y="343"/>
                </a:lnTo>
                <a:lnTo>
                  <a:pt x="2025" y="338"/>
                </a:lnTo>
                <a:lnTo>
                  <a:pt x="2039" y="338"/>
                </a:lnTo>
                <a:lnTo>
                  <a:pt x="2039" y="333"/>
                </a:lnTo>
                <a:lnTo>
                  <a:pt x="2044" y="333"/>
                </a:lnTo>
                <a:lnTo>
                  <a:pt x="2044" y="330"/>
                </a:lnTo>
                <a:lnTo>
                  <a:pt x="2049" y="330"/>
                </a:lnTo>
                <a:lnTo>
                  <a:pt x="2049" y="327"/>
                </a:lnTo>
                <a:lnTo>
                  <a:pt x="2049" y="327"/>
                </a:lnTo>
                <a:lnTo>
                  <a:pt x="2049" y="324"/>
                </a:lnTo>
                <a:lnTo>
                  <a:pt x="2052" y="324"/>
                </a:lnTo>
                <a:lnTo>
                  <a:pt x="2052" y="322"/>
                </a:lnTo>
                <a:lnTo>
                  <a:pt x="2055" y="322"/>
                </a:lnTo>
                <a:lnTo>
                  <a:pt x="2055" y="319"/>
                </a:lnTo>
                <a:lnTo>
                  <a:pt x="2060" y="319"/>
                </a:lnTo>
                <a:lnTo>
                  <a:pt x="2060" y="316"/>
                </a:lnTo>
                <a:lnTo>
                  <a:pt x="2066" y="316"/>
                </a:lnTo>
                <a:lnTo>
                  <a:pt x="2066" y="314"/>
                </a:lnTo>
                <a:lnTo>
                  <a:pt x="2068" y="314"/>
                </a:lnTo>
                <a:lnTo>
                  <a:pt x="2068" y="311"/>
                </a:lnTo>
                <a:lnTo>
                  <a:pt x="2071" y="311"/>
                </a:lnTo>
                <a:lnTo>
                  <a:pt x="2071" y="308"/>
                </a:lnTo>
                <a:lnTo>
                  <a:pt x="2087" y="308"/>
                </a:lnTo>
                <a:lnTo>
                  <a:pt x="2087" y="306"/>
                </a:lnTo>
                <a:lnTo>
                  <a:pt x="2090" y="306"/>
                </a:lnTo>
                <a:lnTo>
                  <a:pt x="2090" y="303"/>
                </a:lnTo>
                <a:lnTo>
                  <a:pt x="2103" y="303"/>
                </a:lnTo>
                <a:lnTo>
                  <a:pt x="2103" y="300"/>
                </a:lnTo>
                <a:lnTo>
                  <a:pt x="2114" y="300"/>
                </a:lnTo>
                <a:lnTo>
                  <a:pt x="2114" y="297"/>
                </a:lnTo>
                <a:lnTo>
                  <a:pt x="2117" y="297"/>
                </a:lnTo>
                <a:lnTo>
                  <a:pt x="2117" y="295"/>
                </a:lnTo>
                <a:lnTo>
                  <a:pt x="2130" y="295"/>
                </a:lnTo>
                <a:lnTo>
                  <a:pt x="2130" y="292"/>
                </a:lnTo>
                <a:lnTo>
                  <a:pt x="2133" y="292"/>
                </a:lnTo>
                <a:lnTo>
                  <a:pt x="2133" y="287"/>
                </a:lnTo>
                <a:lnTo>
                  <a:pt x="2141" y="287"/>
                </a:lnTo>
                <a:lnTo>
                  <a:pt x="2141" y="281"/>
                </a:lnTo>
                <a:lnTo>
                  <a:pt x="2146" y="281"/>
                </a:lnTo>
                <a:lnTo>
                  <a:pt x="2146" y="276"/>
                </a:lnTo>
                <a:lnTo>
                  <a:pt x="2152" y="276"/>
                </a:lnTo>
                <a:lnTo>
                  <a:pt x="2152" y="273"/>
                </a:lnTo>
                <a:lnTo>
                  <a:pt x="2155" y="273"/>
                </a:lnTo>
                <a:lnTo>
                  <a:pt x="2155" y="270"/>
                </a:lnTo>
                <a:lnTo>
                  <a:pt x="2157" y="270"/>
                </a:lnTo>
                <a:lnTo>
                  <a:pt x="2157" y="268"/>
                </a:lnTo>
                <a:lnTo>
                  <a:pt x="2160" y="268"/>
                </a:lnTo>
                <a:lnTo>
                  <a:pt x="2160" y="262"/>
                </a:lnTo>
                <a:lnTo>
                  <a:pt x="2168" y="262"/>
                </a:lnTo>
                <a:lnTo>
                  <a:pt x="2168" y="260"/>
                </a:lnTo>
                <a:lnTo>
                  <a:pt x="2171" y="260"/>
                </a:lnTo>
                <a:lnTo>
                  <a:pt x="2171" y="257"/>
                </a:lnTo>
                <a:lnTo>
                  <a:pt x="2173" y="257"/>
                </a:lnTo>
                <a:lnTo>
                  <a:pt x="2173" y="254"/>
                </a:lnTo>
                <a:lnTo>
                  <a:pt x="2176" y="254"/>
                </a:lnTo>
                <a:lnTo>
                  <a:pt x="2176" y="252"/>
                </a:lnTo>
                <a:lnTo>
                  <a:pt x="2179" y="252"/>
                </a:lnTo>
                <a:lnTo>
                  <a:pt x="2179" y="249"/>
                </a:lnTo>
                <a:lnTo>
                  <a:pt x="2179" y="249"/>
                </a:lnTo>
                <a:lnTo>
                  <a:pt x="2179" y="241"/>
                </a:lnTo>
                <a:lnTo>
                  <a:pt x="2181" y="241"/>
                </a:lnTo>
                <a:lnTo>
                  <a:pt x="2181" y="238"/>
                </a:lnTo>
                <a:lnTo>
                  <a:pt x="2195" y="238"/>
                </a:lnTo>
                <a:lnTo>
                  <a:pt x="2195" y="235"/>
                </a:lnTo>
                <a:lnTo>
                  <a:pt x="2198" y="235"/>
                </a:lnTo>
                <a:lnTo>
                  <a:pt x="2198" y="233"/>
                </a:lnTo>
                <a:lnTo>
                  <a:pt x="2208" y="233"/>
                </a:lnTo>
                <a:lnTo>
                  <a:pt x="2208" y="230"/>
                </a:lnTo>
                <a:lnTo>
                  <a:pt x="2208" y="230"/>
                </a:lnTo>
                <a:lnTo>
                  <a:pt x="2208" y="225"/>
                </a:lnTo>
                <a:lnTo>
                  <a:pt x="2217" y="225"/>
                </a:lnTo>
                <a:lnTo>
                  <a:pt x="2217" y="222"/>
                </a:lnTo>
                <a:lnTo>
                  <a:pt x="2225" y="222"/>
                </a:lnTo>
                <a:lnTo>
                  <a:pt x="2225" y="219"/>
                </a:lnTo>
                <a:lnTo>
                  <a:pt x="2225" y="219"/>
                </a:lnTo>
                <a:lnTo>
                  <a:pt x="2225" y="216"/>
                </a:lnTo>
                <a:lnTo>
                  <a:pt x="2238" y="216"/>
                </a:lnTo>
                <a:lnTo>
                  <a:pt x="2238" y="211"/>
                </a:lnTo>
                <a:lnTo>
                  <a:pt x="2244" y="211"/>
                </a:lnTo>
                <a:lnTo>
                  <a:pt x="2244" y="208"/>
                </a:lnTo>
                <a:lnTo>
                  <a:pt x="2249" y="208"/>
                </a:lnTo>
                <a:lnTo>
                  <a:pt x="2249" y="206"/>
                </a:lnTo>
                <a:lnTo>
                  <a:pt x="2254" y="206"/>
                </a:lnTo>
                <a:lnTo>
                  <a:pt x="2254" y="198"/>
                </a:lnTo>
                <a:lnTo>
                  <a:pt x="2268" y="198"/>
                </a:lnTo>
                <a:lnTo>
                  <a:pt x="2268" y="187"/>
                </a:lnTo>
                <a:lnTo>
                  <a:pt x="2270" y="187"/>
                </a:lnTo>
                <a:lnTo>
                  <a:pt x="2270" y="181"/>
                </a:lnTo>
                <a:lnTo>
                  <a:pt x="2287" y="181"/>
                </a:lnTo>
                <a:lnTo>
                  <a:pt x="2287" y="179"/>
                </a:lnTo>
                <a:lnTo>
                  <a:pt x="2292" y="179"/>
                </a:lnTo>
                <a:lnTo>
                  <a:pt x="2292" y="173"/>
                </a:lnTo>
                <a:lnTo>
                  <a:pt x="2306" y="173"/>
                </a:lnTo>
                <a:lnTo>
                  <a:pt x="2306" y="171"/>
                </a:lnTo>
                <a:lnTo>
                  <a:pt x="2314" y="171"/>
                </a:lnTo>
                <a:lnTo>
                  <a:pt x="2314" y="165"/>
                </a:lnTo>
                <a:lnTo>
                  <a:pt x="2324" y="165"/>
                </a:lnTo>
                <a:lnTo>
                  <a:pt x="2324" y="160"/>
                </a:lnTo>
                <a:lnTo>
                  <a:pt x="2330" y="160"/>
                </a:lnTo>
                <a:lnTo>
                  <a:pt x="2330" y="157"/>
                </a:lnTo>
                <a:lnTo>
                  <a:pt x="2338" y="157"/>
                </a:lnTo>
                <a:lnTo>
                  <a:pt x="2338" y="152"/>
                </a:lnTo>
                <a:lnTo>
                  <a:pt x="2341" y="152"/>
                </a:lnTo>
                <a:lnTo>
                  <a:pt x="2341" y="146"/>
                </a:lnTo>
                <a:lnTo>
                  <a:pt x="2351" y="146"/>
                </a:lnTo>
                <a:lnTo>
                  <a:pt x="2351" y="141"/>
                </a:lnTo>
                <a:lnTo>
                  <a:pt x="2357" y="141"/>
                </a:lnTo>
                <a:lnTo>
                  <a:pt x="2357" y="138"/>
                </a:lnTo>
                <a:lnTo>
                  <a:pt x="2370" y="138"/>
                </a:lnTo>
                <a:lnTo>
                  <a:pt x="2370" y="133"/>
                </a:lnTo>
                <a:lnTo>
                  <a:pt x="2378" y="133"/>
                </a:lnTo>
                <a:lnTo>
                  <a:pt x="2378" y="125"/>
                </a:lnTo>
                <a:lnTo>
                  <a:pt x="2386" y="125"/>
                </a:lnTo>
                <a:lnTo>
                  <a:pt x="2386" y="119"/>
                </a:lnTo>
                <a:lnTo>
                  <a:pt x="2392" y="119"/>
                </a:lnTo>
                <a:lnTo>
                  <a:pt x="2392" y="114"/>
                </a:lnTo>
                <a:lnTo>
                  <a:pt x="2392" y="114"/>
                </a:lnTo>
                <a:lnTo>
                  <a:pt x="2392" y="108"/>
                </a:lnTo>
                <a:lnTo>
                  <a:pt x="2403" y="108"/>
                </a:lnTo>
                <a:lnTo>
                  <a:pt x="2403" y="103"/>
                </a:lnTo>
                <a:lnTo>
                  <a:pt x="2413" y="103"/>
                </a:lnTo>
                <a:lnTo>
                  <a:pt x="2413" y="95"/>
                </a:lnTo>
                <a:lnTo>
                  <a:pt x="2424" y="95"/>
                </a:lnTo>
                <a:lnTo>
                  <a:pt x="2424" y="90"/>
                </a:lnTo>
                <a:lnTo>
                  <a:pt x="2443" y="90"/>
                </a:lnTo>
                <a:lnTo>
                  <a:pt x="2443" y="81"/>
                </a:lnTo>
                <a:lnTo>
                  <a:pt x="2448" y="81"/>
                </a:lnTo>
                <a:lnTo>
                  <a:pt x="2448" y="76"/>
                </a:lnTo>
                <a:lnTo>
                  <a:pt x="2448" y="76"/>
                </a:lnTo>
                <a:lnTo>
                  <a:pt x="2448" y="68"/>
                </a:lnTo>
                <a:lnTo>
                  <a:pt x="2448" y="68"/>
                </a:lnTo>
                <a:lnTo>
                  <a:pt x="2448" y="60"/>
                </a:lnTo>
                <a:lnTo>
                  <a:pt x="2475" y="60"/>
                </a:lnTo>
                <a:lnTo>
                  <a:pt x="2475" y="52"/>
                </a:lnTo>
                <a:lnTo>
                  <a:pt x="2519" y="52"/>
                </a:lnTo>
                <a:lnTo>
                  <a:pt x="2519" y="38"/>
                </a:lnTo>
                <a:lnTo>
                  <a:pt x="2521" y="38"/>
                </a:lnTo>
                <a:lnTo>
                  <a:pt x="2521" y="25"/>
                </a:lnTo>
                <a:lnTo>
                  <a:pt x="2581" y="25"/>
                </a:lnTo>
                <a:lnTo>
                  <a:pt x="2581" y="0"/>
                </a:lnTo>
                <a:lnTo>
                  <a:pt x="2597" y="0"/>
                </a:lnTo>
              </a:path>
            </a:pathLst>
          </a:custGeom>
          <a:noFill/>
          <a:ln w="174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4" name="Freeform 43"/>
          <p:cNvSpPr>
            <a:spLocks/>
          </p:cNvSpPr>
          <p:nvPr/>
        </p:nvSpPr>
        <p:spPr bwMode="auto">
          <a:xfrm>
            <a:off x="2584073" y="1699215"/>
            <a:ext cx="4815358" cy="3891890"/>
          </a:xfrm>
          <a:custGeom>
            <a:avLst/>
            <a:gdLst>
              <a:gd name="T0" fmla="*/ 35 w 2602"/>
              <a:gd name="T1" fmla="*/ 2081 h 2103"/>
              <a:gd name="T2" fmla="*/ 59 w 2602"/>
              <a:gd name="T3" fmla="*/ 2051 h 2103"/>
              <a:gd name="T4" fmla="*/ 89 w 2602"/>
              <a:gd name="T5" fmla="*/ 2030 h 2103"/>
              <a:gd name="T6" fmla="*/ 137 w 2602"/>
              <a:gd name="T7" fmla="*/ 1995 h 2103"/>
              <a:gd name="T8" fmla="*/ 167 w 2602"/>
              <a:gd name="T9" fmla="*/ 1973 h 2103"/>
              <a:gd name="T10" fmla="*/ 194 w 2602"/>
              <a:gd name="T11" fmla="*/ 1943 h 2103"/>
              <a:gd name="T12" fmla="*/ 218 w 2602"/>
              <a:gd name="T13" fmla="*/ 1919 h 2103"/>
              <a:gd name="T14" fmla="*/ 248 w 2602"/>
              <a:gd name="T15" fmla="*/ 1889 h 2103"/>
              <a:gd name="T16" fmla="*/ 304 w 2602"/>
              <a:gd name="T17" fmla="*/ 1865 h 2103"/>
              <a:gd name="T18" fmla="*/ 337 w 2602"/>
              <a:gd name="T19" fmla="*/ 1838 h 2103"/>
              <a:gd name="T20" fmla="*/ 388 w 2602"/>
              <a:gd name="T21" fmla="*/ 1811 h 2103"/>
              <a:gd name="T22" fmla="*/ 410 w 2602"/>
              <a:gd name="T23" fmla="*/ 1776 h 2103"/>
              <a:gd name="T24" fmla="*/ 437 w 2602"/>
              <a:gd name="T25" fmla="*/ 1754 h 2103"/>
              <a:gd name="T26" fmla="*/ 464 w 2602"/>
              <a:gd name="T27" fmla="*/ 1714 h 2103"/>
              <a:gd name="T28" fmla="*/ 491 w 2602"/>
              <a:gd name="T29" fmla="*/ 1687 h 2103"/>
              <a:gd name="T30" fmla="*/ 512 w 2602"/>
              <a:gd name="T31" fmla="*/ 1660 h 2103"/>
              <a:gd name="T32" fmla="*/ 555 w 2602"/>
              <a:gd name="T33" fmla="*/ 1636 h 2103"/>
              <a:gd name="T34" fmla="*/ 585 w 2602"/>
              <a:gd name="T35" fmla="*/ 1603 h 2103"/>
              <a:gd name="T36" fmla="*/ 623 w 2602"/>
              <a:gd name="T37" fmla="*/ 1573 h 2103"/>
              <a:gd name="T38" fmla="*/ 658 w 2602"/>
              <a:gd name="T39" fmla="*/ 1544 h 2103"/>
              <a:gd name="T40" fmla="*/ 690 w 2602"/>
              <a:gd name="T41" fmla="*/ 1519 h 2103"/>
              <a:gd name="T42" fmla="*/ 722 w 2602"/>
              <a:gd name="T43" fmla="*/ 1490 h 2103"/>
              <a:gd name="T44" fmla="*/ 766 w 2602"/>
              <a:gd name="T45" fmla="*/ 1463 h 2103"/>
              <a:gd name="T46" fmla="*/ 790 w 2602"/>
              <a:gd name="T47" fmla="*/ 1428 h 2103"/>
              <a:gd name="T48" fmla="*/ 822 w 2602"/>
              <a:gd name="T49" fmla="*/ 1393 h 2103"/>
              <a:gd name="T50" fmla="*/ 841 w 2602"/>
              <a:gd name="T51" fmla="*/ 1366 h 2103"/>
              <a:gd name="T52" fmla="*/ 882 w 2602"/>
              <a:gd name="T53" fmla="*/ 1339 h 2103"/>
              <a:gd name="T54" fmla="*/ 906 w 2602"/>
              <a:gd name="T55" fmla="*/ 1301 h 2103"/>
              <a:gd name="T56" fmla="*/ 930 w 2602"/>
              <a:gd name="T57" fmla="*/ 1263 h 2103"/>
              <a:gd name="T58" fmla="*/ 973 w 2602"/>
              <a:gd name="T59" fmla="*/ 1233 h 2103"/>
              <a:gd name="T60" fmla="*/ 1008 w 2602"/>
              <a:gd name="T61" fmla="*/ 1201 h 2103"/>
              <a:gd name="T62" fmla="*/ 1046 w 2602"/>
              <a:gd name="T63" fmla="*/ 1169 h 2103"/>
              <a:gd name="T64" fmla="*/ 1087 w 2602"/>
              <a:gd name="T65" fmla="*/ 1144 h 2103"/>
              <a:gd name="T66" fmla="*/ 1124 w 2602"/>
              <a:gd name="T67" fmla="*/ 1117 h 2103"/>
              <a:gd name="T68" fmla="*/ 1149 w 2602"/>
              <a:gd name="T69" fmla="*/ 1088 h 2103"/>
              <a:gd name="T70" fmla="*/ 1173 w 2602"/>
              <a:gd name="T71" fmla="*/ 1061 h 2103"/>
              <a:gd name="T72" fmla="*/ 1208 w 2602"/>
              <a:gd name="T73" fmla="*/ 1031 h 2103"/>
              <a:gd name="T74" fmla="*/ 1248 w 2602"/>
              <a:gd name="T75" fmla="*/ 1001 h 2103"/>
              <a:gd name="T76" fmla="*/ 1283 w 2602"/>
              <a:gd name="T77" fmla="*/ 971 h 2103"/>
              <a:gd name="T78" fmla="*/ 1316 w 2602"/>
              <a:gd name="T79" fmla="*/ 939 h 2103"/>
              <a:gd name="T80" fmla="*/ 1356 w 2602"/>
              <a:gd name="T81" fmla="*/ 912 h 2103"/>
              <a:gd name="T82" fmla="*/ 1405 w 2602"/>
              <a:gd name="T83" fmla="*/ 880 h 2103"/>
              <a:gd name="T84" fmla="*/ 1453 w 2602"/>
              <a:gd name="T85" fmla="*/ 850 h 2103"/>
              <a:gd name="T86" fmla="*/ 1491 w 2602"/>
              <a:gd name="T87" fmla="*/ 815 h 2103"/>
              <a:gd name="T88" fmla="*/ 1529 w 2602"/>
              <a:gd name="T89" fmla="*/ 785 h 2103"/>
              <a:gd name="T90" fmla="*/ 1569 w 2602"/>
              <a:gd name="T91" fmla="*/ 753 h 2103"/>
              <a:gd name="T92" fmla="*/ 1634 w 2602"/>
              <a:gd name="T93" fmla="*/ 726 h 2103"/>
              <a:gd name="T94" fmla="*/ 1672 w 2602"/>
              <a:gd name="T95" fmla="*/ 693 h 2103"/>
              <a:gd name="T96" fmla="*/ 1731 w 2602"/>
              <a:gd name="T97" fmla="*/ 661 h 2103"/>
              <a:gd name="T98" fmla="*/ 1763 w 2602"/>
              <a:gd name="T99" fmla="*/ 626 h 2103"/>
              <a:gd name="T100" fmla="*/ 1817 w 2602"/>
              <a:gd name="T101" fmla="*/ 593 h 2103"/>
              <a:gd name="T102" fmla="*/ 1850 w 2602"/>
              <a:gd name="T103" fmla="*/ 553 h 2103"/>
              <a:gd name="T104" fmla="*/ 1885 w 2602"/>
              <a:gd name="T105" fmla="*/ 515 h 2103"/>
              <a:gd name="T106" fmla="*/ 1914 w 2602"/>
              <a:gd name="T107" fmla="*/ 469 h 2103"/>
              <a:gd name="T108" fmla="*/ 1985 w 2602"/>
              <a:gd name="T109" fmla="*/ 437 h 2103"/>
              <a:gd name="T110" fmla="*/ 2047 w 2602"/>
              <a:gd name="T111" fmla="*/ 402 h 2103"/>
              <a:gd name="T112" fmla="*/ 2119 w 2602"/>
              <a:gd name="T113" fmla="*/ 359 h 2103"/>
              <a:gd name="T114" fmla="*/ 2187 w 2602"/>
              <a:gd name="T115" fmla="*/ 318 h 2103"/>
              <a:gd name="T116" fmla="*/ 2238 w 2602"/>
              <a:gd name="T117" fmla="*/ 280 h 2103"/>
              <a:gd name="T118" fmla="*/ 2346 w 2602"/>
              <a:gd name="T119" fmla="*/ 226 h 2103"/>
              <a:gd name="T120" fmla="*/ 2457 w 2602"/>
              <a:gd name="T121" fmla="*/ 159 h 2103"/>
              <a:gd name="T122" fmla="*/ 2594 w 2602"/>
              <a:gd name="T123" fmla="*/ 0 h 2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02" h="2103">
                <a:moveTo>
                  <a:pt x="0" y="2103"/>
                </a:moveTo>
                <a:lnTo>
                  <a:pt x="0" y="2103"/>
                </a:lnTo>
                <a:lnTo>
                  <a:pt x="2" y="2103"/>
                </a:lnTo>
                <a:lnTo>
                  <a:pt x="2" y="2100"/>
                </a:lnTo>
                <a:lnTo>
                  <a:pt x="5" y="2100"/>
                </a:lnTo>
                <a:lnTo>
                  <a:pt x="5" y="2097"/>
                </a:lnTo>
                <a:lnTo>
                  <a:pt x="8" y="2097"/>
                </a:lnTo>
                <a:lnTo>
                  <a:pt x="8" y="2097"/>
                </a:lnTo>
                <a:lnTo>
                  <a:pt x="11" y="2097"/>
                </a:lnTo>
                <a:lnTo>
                  <a:pt x="11" y="2092"/>
                </a:lnTo>
                <a:lnTo>
                  <a:pt x="13" y="2092"/>
                </a:lnTo>
                <a:lnTo>
                  <a:pt x="13" y="2092"/>
                </a:lnTo>
                <a:lnTo>
                  <a:pt x="16" y="2092"/>
                </a:lnTo>
                <a:lnTo>
                  <a:pt x="16" y="2089"/>
                </a:lnTo>
                <a:lnTo>
                  <a:pt x="16" y="2089"/>
                </a:lnTo>
                <a:lnTo>
                  <a:pt x="16" y="2086"/>
                </a:lnTo>
                <a:lnTo>
                  <a:pt x="19" y="2086"/>
                </a:lnTo>
                <a:lnTo>
                  <a:pt x="19" y="2086"/>
                </a:lnTo>
                <a:lnTo>
                  <a:pt x="21" y="2086"/>
                </a:lnTo>
                <a:lnTo>
                  <a:pt x="21" y="2084"/>
                </a:lnTo>
                <a:lnTo>
                  <a:pt x="27" y="2084"/>
                </a:lnTo>
                <a:lnTo>
                  <a:pt x="27" y="2081"/>
                </a:lnTo>
                <a:lnTo>
                  <a:pt x="35" y="2081"/>
                </a:lnTo>
                <a:lnTo>
                  <a:pt x="35" y="2078"/>
                </a:lnTo>
                <a:lnTo>
                  <a:pt x="35" y="2078"/>
                </a:lnTo>
                <a:lnTo>
                  <a:pt x="35" y="2076"/>
                </a:lnTo>
                <a:lnTo>
                  <a:pt x="37" y="2076"/>
                </a:lnTo>
                <a:lnTo>
                  <a:pt x="37" y="2073"/>
                </a:lnTo>
                <a:lnTo>
                  <a:pt x="37" y="2073"/>
                </a:lnTo>
                <a:lnTo>
                  <a:pt x="37" y="2073"/>
                </a:lnTo>
                <a:lnTo>
                  <a:pt x="43" y="2073"/>
                </a:lnTo>
                <a:lnTo>
                  <a:pt x="43" y="2068"/>
                </a:lnTo>
                <a:lnTo>
                  <a:pt x="46" y="2068"/>
                </a:lnTo>
                <a:lnTo>
                  <a:pt x="46" y="2062"/>
                </a:lnTo>
                <a:lnTo>
                  <a:pt x="48" y="2062"/>
                </a:lnTo>
                <a:lnTo>
                  <a:pt x="48" y="2062"/>
                </a:lnTo>
                <a:lnTo>
                  <a:pt x="51" y="2062"/>
                </a:lnTo>
                <a:lnTo>
                  <a:pt x="51" y="2059"/>
                </a:lnTo>
                <a:lnTo>
                  <a:pt x="51" y="2059"/>
                </a:lnTo>
                <a:lnTo>
                  <a:pt x="51" y="2057"/>
                </a:lnTo>
                <a:lnTo>
                  <a:pt x="54" y="2057"/>
                </a:lnTo>
                <a:lnTo>
                  <a:pt x="54" y="2057"/>
                </a:lnTo>
                <a:lnTo>
                  <a:pt x="54" y="2057"/>
                </a:lnTo>
                <a:lnTo>
                  <a:pt x="54" y="2054"/>
                </a:lnTo>
                <a:lnTo>
                  <a:pt x="59" y="2054"/>
                </a:lnTo>
                <a:lnTo>
                  <a:pt x="59" y="2051"/>
                </a:lnTo>
                <a:lnTo>
                  <a:pt x="62" y="2051"/>
                </a:lnTo>
                <a:lnTo>
                  <a:pt x="62" y="2049"/>
                </a:lnTo>
                <a:lnTo>
                  <a:pt x="64" y="2049"/>
                </a:lnTo>
                <a:lnTo>
                  <a:pt x="64" y="2046"/>
                </a:lnTo>
                <a:lnTo>
                  <a:pt x="64" y="2046"/>
                </a:lnTo>
                <a:lnTo>
                  <a:pt x="64" y="2046"/>
                </a:lnTo>
                <a:lnTo>
                  <a:pt x="67" y="2046"/>
                </a:lnTo>
                <a:lnTo>
                  <a:pt x="67" y="2043"/>
                </a:lnTo>
                <a:lnTo>
                  <a:pt x="70" y="2043"/>
                </a:lnTo>
                <a:lnTo>
                  <a:pt x="70" y="2041"/>
                </a:lnTo>
                <a:lnTo>
                  <a:pt x="73" y="2041"/>
                </a:lnTo>
                <a:lnTo>
                  <a:pt x="73" y="2038"/>
                </a:lnTo>
                <a:lnTo>
                  <a:pt x="73" y="2038"/>
                </a:lnTo>
                <a:lnTo>
                  <a:pt x="73" y="2035"/>
                </a:lnTo>
                <a:lnTo>
                  <a:pt x="78" y="2035"/>
                </a:lnTo>
                <a:lnTo>
                  <a:pt x="78" y="2035"/>
                </a:lnTo>
                <a:lnTo>
                  <a:pt x="81" y="2035"/>
                </a:lnTo>
                <a:lnTo>
                  <a:pt x="81" y="2032"/>
                </a:lnTo>
                <a:lnTo>
                  <a:pt x="86" y="2032"/>
                </a:lnTo>
                <a:lnTo>
                  <a:pt x="86" y="2030"/>
                </a:lnTo>
                <a:lnTo>
                  <a:pt x="86" y="2030"/>
                </a:lnTo>
                <a:lnTo>
                  <a:pt x="86" y="2030"/>
                </a:lnTo>
                <a:lnTo>
                  <a:pt x="89" y="2030"/>
                </a:lnTo>
                <a:lnTo>
                  <a:pt x="89" y="2024"/>
                </a:lnTo>
                <a:lnTo>
                  <a:pt x="89" y="2024"/>
                </a:lnTo>
                <a:lnTo>
                  <a:pt x="89" y="2022"/>
                </a:lnTo>
                <a:lnTo>
                  <a:pt x="94" y="2022"/>
                </a:lnTo>
                <a:lnTo>
                  <a:pt x="94" y="2019"/>
                </a:lnTo>
                <a:lnTo>
                  <a:pt x="97" y="2019"/>
                </a:lnTo>
                <a:lnTo>
                  <a:pt x="97" y="2016"/>
                </a:lnTo>
                <a:lnTo>
                  <a:pt x="97" y="2016"/>
                </a:lnTo>
                <a:lnTo>
                  <a:pt x="97" y="2011"/>
                </a:lnTo>
                <a:lnTo>
                  <a:pt x="108" y="2011"/>
                </a:lnTo>
                <a:lnTo>
                  <a:pt x="108" y="2008"/>
                </a:lnTo>
                <a:lnTo>
                  <a:pt x="110" y="2008"/>
                </a:lnTo>
                <a:lnTo>
                  <a:pt x="110" y="2005"/>
                </a:lnTo>
                <a:lnTo>
                  <a:pt x="116" y="2005"/>
                </a:lnTo>
                <a:lnTo>
                  <a:pt x="116" y="2005"/>
                </a:lnTo>
                <a:lnTo>
                  <a:pt x="116" y="2005"/>
                </a:lnTo>
                <a:lnTo>
                  <a:pt x="116" y="2000"/>
                </a:lnTo>
                <a:lnTo>
                  <a:pt x="118" y="2000"/>
                </a:lnTo>
                <a:lnTo>
                  <a:pt x="118" y="2000"/>
                </a:lnTo>
                <a:lnTo>
                  <a:pt x="135" y="2000"/>
                </a:lnTo>
                <a:lnTo>
                  <a:pt x="135" y="1997"/>
                </a:lnTo>
                <a:lnTo>
                  <a:pt x="137" y="1997"/>
                </a:lnTo>
                <a:lnTo>
                  <a:pt x="137" y="1995"/>
                </a:lnTo>
                <a:lnTo>
                  <a:pt x="140" y="1995"/>
                </a:lnTo>
                <a:lnTo>
                  <a:pt x="140" y="1995"/>
                </a:lnTo>
                <a:lnTo>
                  <a:pt x="140" y="1995"/>
                </a:lnTo>
                <a:lnTo>
                  <a:pt x="140" y="1992"/>
                </a:lnTo>
                <a:lnTo>
                  <a:pt x="148" y="1992"/>
                </a:lnTo>
                <a:lnTo>
                  <a:pt x="148" y="1989"/>
                </a:lnTo>
                <a:lnTo>
                  <a:pt x="151" y="1989"/>
                </a:lnTo>
                <a:lnTo>
                  <a:pt x="151" y="1989"/>
                </a:lnTo>
                <a:lnTo>
                  <a:pt x="151" y="1989"/>
                </a:lnTo>
                <a:lnTo>
                  <a:pt x="151" y="1987"/>
                </a:lnTo>
                <a:lnTo>
                  <a:pt x="153" y="1987"/>
                </a:lnTo>
                <a:lnTo>
                  <a:pt x="153" y="1984"/>
                </a:lnTo>
                <a:lnTo>
                  <a:pt x="153" y="1984"/>
                </a:lnTo>
                <a:lnTo>
                  <a:pt x="153" y="1981"/>
                </a:lnTo>
                <a:lnTo>
                  <a:pt x="159" y="1981"/>
                </a:lnTo>
                <a:lnTo>
                  <a:pt x="159" y="1978"/>
                </a:lnTo>
                <a:lnTo>
                  <a:pt x="159" y="1978"/>
                </a:lnTo>
                <a:lnTo>
                  <a:pt x="159" y="1978"/>
                </a:lnTo>
                <a:lnTo>
                  <a:pt x="164" y="1978"/>
                </a:lnTo>
                <a:lnTo>
                  <a:pt x="164" y="1976"/>
                </a:lnTo>
                <a:lnTo>
                  <a:pt x="164" y="1976"/>
                </a:lnTo>
                <a:lnTo>
                  <a:pt x="164" y="1973"/>
                </a:lnTo>
                <a:lnTo>
                  <a:pt x="167" y="1973"/>
                </a:lnTo>
                <a:lnTo>
                  <a:pt x="167" y="1970"/>
                </a:lnTo>
                <a:lnTo>
                  <a:pt x="167" y="1970"/>
                </a:lnTo>
                <a:lnTo>
                  <a:pt x="167" y="1968"/>
                </a:lnTo>
                <a:lnTo>
                  <a:pt x="175" y="1968"/>
                </a:lnTo>
                <a:lnTo>
                  <a:pt x="175" y="1965"/>
                </a:lnTo>
                <a:lnTo>
                  <a:pt x="175" y="1965"/>
                </a:lnTo>
                <a:lnTo>
                  <a:pt x="175" y="1965"/>
                </a:lnTo>
                <a:lnTo>
                  <a:pt x="178" y="1965"/>
                </a:lnTo>
                <a:lnTo>
                  <a:pt x="178" y="1962"/>
                </a:lnTo>
                <a:lnTo>
                  <a:pt x="178" y="1962"/>
                </a:lnTo>
                <a:lnTo>
                  <a:pt x="178" y="1960"/>
                </a:lnTo>
                <a:lnTo>
                  <a:pt x="180" y="1960"/>
                </a:lnTo>
                <a:lnTo>
                  <a:pt x="180" y="1954"/>
                </a:lnTo>
                <a:lnTo>
                  <a:pt x="180" y="1954"/>
                </a:lnTo>
                <a:lnTo>
                  <a:pt x="180" y="1954"/>
                </a:lnTo>
                <a:lnTo>
                  <a:pt x="186" y="1954"/>
                </a:lnTo>
                <a:lnTo>
                  <a:pt x="186" y="1951"/>
                </a:lnTo>
                <a:lnTo>
                  <a:pt x="191" y="1951"/>
                </a:lnTo>
                <a:lnTo>
                  <a:pt x="191" y="1949"/>
                </a:lnTo>
                <a:lnTo>
                  <a:pt x="191" y="1949"/>
                </a:lnTo>
                <a:lnTo>
                  <a:pt x="191" y="1946"/>
                </a:lnTo>
                <a:lnTo>
                  <a:pt x="194" y="1946"/>
                </a:lnTo>
                <a:lnTo>
                  <a:pt x="194" y="1943"/>
                </a:lnTo>
                <a:lnTo>
                  <a:pt x="199" y="1943"/>
                </a:lnTo>
                <a:lnTo>
                  <a:pt x="199" y="1943"/>
                </a:lnTo>
                <a:lnTo>
                  <a:pt x="199" y="1943"/>
                </a:lnTo>
                <a:lnTo>
                  <a:pt x="199" y="1941"/>
                </a:lnTo>
                <a:lnTo>
                  <a:pt x="202" y="1941"/>
                </a:lnTo>
                <a:lnTo>
                  <a:pt x="202" y="1935"/>
                </a:lnTo>
                <a:lnTo>
                  <a:pt x="205" y="1935"/>
                </a:lnTo>
                <a:lnTo>
                  <a:pt x="205" y="1935"/>
                </a:lnTo>
                <a:lnTo>
                  <a:pt x="207" y="1935"/>
                </a:lnTo>
                <a:lnTo>
                  <a:pt x="207" y="1933"/>
                </a:lnTo>
                <a:lnTo>
                  <a:pt x="210" y="1933"/>
                </a:lnTo>
                <a:lnTo>
                  <a:pt x="210" y="1930"/>
                </a:lnTo>
                <a:lnTo>
                  <a:pt x="210" y="1930"/>
                </a:lnTo>
                <a:lnTo>
                  <a:pt x="210" y="1927"/>
                </a:lnTo>
                <a:lnTo>
                  <a:pt x="213" y="1927"/>
                </a:lnTo>
                <a:lnTo>
                  <a:pt x="213" y="1924"/>
                </a:lnTo>
                <a:lnTo>
                  <a:pt x="215" y="1924"/>
                </a:lnTo>
                <a:lnTo>
                  <a:pt x="215" y="1922"/>
                </a:lnTo>
                <a:lnTo>
                  <a:pt x="215" y="1922"/>
                </a:lnTo>
                <a:lnTo>
                  <a:pt x="215" y="1919"/>
                </a:lnTo>
                <a:lnTo>
                  <a:pt x="218" y="1919"/>
                </a:lnTo>
                <a:lnTo>
                  <a:pt x="218" y="1919"/>
                </a:lnTo>
                <a:lnTo>
                  <a:pt x="218" y="1919"/>
                </a:lnTo>
                <a:lnTo>
                  <a:pt x="218" y="1914"/>
                </a:lnTo>
                <a:lnTo>
                  <a:pt x="224" y="1914"/>
                </a:lnTo>
                <a:lnTo>
                  <a:pt x="224" y="1914"/>
                </a:lnTo>
                <a:lnTo>
                  <a:pt x="229" y="1914"/>
                </a:lnTo>
                <a:lnTo>
                  <a:pt x="229" y="1911"/>
                </a:lnTo>
                <a:lnTo>
                  <a:pt x="232" y="1911"/>
                </a:lnTo>
                <a:lnTo>
                  <a:pt x="232" y="1908"/>
                </a:lnTo>
                <a:lnTo>
                  <a:pt x="237" y="1908"/>
                </a:lnTo>
                <a:lnTo>
                  <a:pt x="237" y="1906"/>
                </a:lnTo>
                <a:lnTo>
                  <a:pt x="237" y="1906"/>
                </a:lnTo>
                <a:lnTo>
                  <a:pt x="237" y="1906"/>
                </a:lnTo>
                <a:lnTo>
                  <a:pt x="240" y="1906"/>
                </a:lnTo>
                <a:lnTo>
                  <a:pt x="240" y="1903"/>
                </a:lnTo>
                <a:lnTo>
                  <a:pt x="242" y="1903"/>
                </a:lnTo>
                <a:lnTo>
                  <a:pt x="242" y="1900"/>
                </a:lnTo>
                <a:lnTo>
                  <a:pt x="245" y="1900"/>
                </a:lnTo>
                <a:lnTo>
                  <a:pt x="245" y="1895"/>
                </a:lnTo>
                <a:lnTo>
                  <a:pt x="245" y="1895"/>
                </a:lnTo>
                <a:lnTo>
                  <a:pt x="245" y="1895"/>
                </a:lnTo>
                <a:lnTo>
                  <a:pt x="248" y="1895"/>
                </a:lnTo>
                <a:lnTo>
                  <a:pt x="248" y="1892"/>
                </a:lnTo>
                <a:lnTo>
                  <a:pt x="248" y="1892"/>
                </a:lnTo>
                <a:lnTo>
                  <a:pt x="248" y="1889"/>
                </a:lnTo>
                <a:lnTo>
                  <a:pt x="251" y="1889"/>
                </a:lnTo>
                <a:lnTo>
                  <a:pt x="251" y="1884"/>
                </a:lnTo>
                <a:lnTo>
                  <a:pt x="267" y="1884"/>
                </a:lnTo>
                <a:lnTo>
                  <a:pt x="267" y="1881"/>
                </a:lnTo>
                <a:lnTo>
                  <a:pt x="269" y="1881"/>
                </a:lnTo>
                <a:lnTo>
                  <a:pt x="269" y="1879"/>
                </a:lnTo>
                <a:lnTo>
                  <a:pt x="275" y="1879"/>
                </a:lnTo>
                <a:lnTo>
                  <a:pt x="275" y="1876"/>
                </a:lnTo>
                <a:lnTo>
                  <a:pt x="278" y="1876"/>
                </a:lnTo>
                <a:lnTo>
                  <a:pt x="278" y="1876"/>
                </a:lnTo>
                <a:lnTo>
                  <a:pt x="280" y="1876"/>
                </a:lnTo>
                <a:lnTo>
                  <a:pt x="280" y="1873"/>
                </a:lnTo>
                <a:lnTo>
                  <a:pt x="286" y="1873"/>
                </a:lnTo>
                <a:lnTo>
                  <a:pt x="286" y="1870"/>
                </a:lnTo>
                <a:lnTo>
                  <a:pt x="288" y="1870"/>
                </a:lnTo>
                <a:lnTo>
                  <a:pt x="288" y="1870"/>
                </a:lnTo>
                <a:lnTo>
                  <a:pt x="291" y="1870"/>
                </a:lnTo>
                <a:lnTo>
                  <a:pt x="291" y="1868"/>
                </a:lnTo>
                <a:lnTo>
                  <a:pt x="294" y="1868"/>
                </a:lnTo>
                <a:lnTo>
                  <a:pt x="294" y="1865"/>
                </a:lnTo>
                <a:lnTo>
                  <a:pt x="296" y="1865"/>
                </a:lnTo>
                <a:lnTo>
                  <a:pt x="296" y="1865"/>
                </a:lnTo>
                <a:lnTo>
                  <a:pt x="304" y="1865"/>
                </a:lnTo>
                <a:lnTo>
                  <a:pt x="304" y="1862"/>
                </a:lnTo>
                <a:lnTo>
                  <a:pt x="304" y="1862"/>
                </a:lnTo>
                <a:lnTo>
                  <a:pt x="304" y="1860"/>
                </a:lnTo>
                <a:lnTo>
                  <a:pt x="307" y="1860"/>
                </a:lnTo>
                <a:lnTo>
                  <a:pt x="307" y="1857"/>
                </a:lnTo>
                <a:lnTo>
                  <a:pt x="313" y="1857"/>
                </a:lnTo>
                <a:lnTo>
                  <a:pt x="313" y="1854"/>
                </a:lnTo>
                <a:lnTo>
                  <a:pt x="318" y="1854"/>
                </a:lnTo>
                <a:lnTo>
                  <a:pt x="318" y="1852"/>
                </a:lnTo>
                <a:lnTo>
                  <a:pt x="321" y="1852"/>
                </a:lnTo>
                <a:lnTo>
                  <a:pt x="321" y="1852"/>
                </a:lnTo>
                <a:lnTo>
                  <a:pt x="323" y="1852"/>
                </a:lnTo>
                <a:lnTo>
                  <a:pt x="323" y="1849"/>
                </a:lnTo>
                <a:lnTo>
                  <a:pt x="323" y="1849"/>
                </a:lnTo>
                <a:lnTo>
                  <a:pt x="323" y="1846"/>
                </a:lnTo>
                <a:lnTo>
                  <a:pt x="323" y="1846"/>
                </a:lnTo>
                <a:lnTo>
                  <a:pt x="323" y="1846"/>
                </a:lnTo>
                <a:lnTo>
                  <a:pt x="326" y="1846"/>
                </a:lnTo>
                <a:lnTo>
                  <a:pt x="326" y="1841"/>
                </a:lnTo>
                <a:lnTo>
                  <a:pt x="334" y="1841"/>
                </a:lnTo>
                <a:lnTo>
                  <a:pt x="334" y="1841"/>
                </a:lnTo>
                <a:lnTo>
                  <a:pt x="337" y="1841"/>
                </a:lnTo>
                <a:lnTo>
                  <a:pt x="337" y="1838"/>
                </a:lnTo>
                <a:lnTo>
                  <a:pt x="342" y="1838"/>
                </a:lnTo>
                <a:lnTo>
                  <a:pt x="342" y="1835"/>
                </a:lnTo>
                <a:lnTo>
                  <a:pt x="342" y="1835"/>
                </a:lnTo>
                <a:lnTo>
                  <a:pt x="342" y="1835"/>
                </a:lnTo>
                <a:lnTo>
                  <a:pt x="348" y="1835"/>
                </a:lnTo>
                <a:lnTo>
                  <a:pt x="348" y="1833"/>
                </a:lnTo>
                <a:lnTo>
                  <a:pt x="350" y="1833"/>
                </a:lnTo>
                <a:lnTo>
                  <a:pt x="350" y="1830"/>
                </a:lnTo>
                <a:lnTo>
                  <a:pt x="361" y="1830"/>
                </a:lnTo>
                <a:lnTo>
                  <a:pt x="361" y="1827"/>
                </a:lnTo>
                <a:lnTo>
                  <a:pt x="364" y="1827"/>
                </a:lnTo>
                <a:lnTo>
                  <a:pt x="364" y="1825"/>
                </a:lnTo>
                <a:lnTo>
                  <a:pt x="367" y="1825"/>
                </a:lnTo>
                <a:lnTo>
                  <a:pt x="367" y="1819"/>
                </a:lnTo>
                <a:lnTo>
                  <a:pt x="369" y="1819"/>
                </a:lnTo>
                <a:lnTo>
                  <a:pt x="369" y="1816"/>
                </a:lnTo>
                <a:lnTo>
                  <a:pt x="377" y="1816"/>
                </a:lnTo>
                <a:lnTo>
                  <a:pt x="377" y="1816"/>
                </a:lnTo>
                <a:lnTo>
                  <a:pt x="383" y="1816"/>
                </a:lnTo>
                <a:lnTo>
                  <a:pt x="383" y="1811"/>
                </a:lnTo>
                <a:lnTo>
                  <a:pt x="383" y="1811"/>
                </a:lnTo>
                <a:lnTo>
                  <a:pt x="383" y="1811"/>
                </a:lnTo>
                <a:lnTo>
                  <a:pt x="388" y="1811"/>
                </a:lnTo>
                <a:lnTo>
                  <a:pt x="388" y="1808"/>
                </a:lnTo>
                <a:lnTo>
                  <a:pt x="388" y="1808"/>
                </a:lnTo>
                <a:lnTo>
                  <a:pt x="388" y="1806"/>
                </a:lnTo>
                <a:lnTo>
                  <a:pt x="391" y="1806"/>
                </a:lnTo>
                <a:lnTo>
                  <a:pt x="391" y="1803"/>
                </a:lnTo>
                <a:lnTo>
                  <a:pt x="391" y="1803"/>
                </a:lnTo>
                <a:lnTo>
                  <a:pt x="391" y="1800"/>
                </a:lnTo>
                <a:lnTo>
                  <a:pt x="393" y="1800"/>
                </a:lnTo>
                <a:lnTo>
                  <a:pt x="393" y="1798"/>
                </a:lnTo>
                <a:lnTo>
                  <a:pt x="396" y="1798"/>
                </a:lnTo>
                <a:lnTo>
                  <a:pt x="396" y="1798"/>
                </a:lnTo>
                <a:lnTo>
                  <a:pt x="399" y="1798"/>
                </a:lnTo>
                <a:lnTo>
                  <a:pt x="399" y="1795"/>
                </a:lnTo>
                <a:lnTo>
                  <a:pt x="402" y="1795"/>
                </a:lnTo>
                <a:lnTo>
                  <a:pt x="402" y="1792"/>
                </a:lnTo>
                <a:lnTo>
                  <a:pt x="402" y="1792"/>
                </a:lnTo>
                <a:lnTo>
                  <a:pt x="402" y="1787"/>
                </a:lnTo>
                <a:lnTo>
                  <a:pt x="404" y="1787"/>
                </a:lnTo>
                <a:lnTo>
                  <a:pt x="404" y="1779"/>
                </a:lnTo>
                <a:lnTo>
                  <a:pt x="407" y="1779"/>
                </a:lnTo>
                <a:lnTo>
                  <a:pt x="407" y="1779"/>
                </a:lnTo>
                <a:lnTo>
                  <a:pt x="410" y="1779"/>
                </a:lnTo>
                <a:lnTo>
                  <a:pt x="410" y="1776"/>
                </a:lnTo>
                <a:lnTo>
                  <a:pt x="415" y="1776"/>
                </a:lnTo>
                <a:lnTo>
                  <a:pt x="415" y="1773"/>
                </a:lnTo>
                <a:lnTo>
                  <a:pt x="415" y="1773"/>
                </a:lnTo>
                <a:lnTo>
                  <a:pt x="415" y="1773"/>
                </a:lnTo>
                <a:lnTo>
                  <a:pt x="418" y="1773"/>
                </a:lnTo>
                <a:lnTo>
                  <a:pt x="418" y="1771"/>
                </a:lnTo>
                <a:lnTo>
                  <a:pt x="418" y="1771"/>
                </a:lnTo>
                <a:lnTo>
                  <a:pt x="418" y="1768"/>
                </a:lnTo>
                <a:lnTo>
                  <a:pt x="420" y="1768"/>
                </a:lnTo>
                <a:lnTo>
                  <a:pt x="420" y="1768"/>
                </a:lnTo>
                <a:lnTo>
                  <a:pt x="423" y="1768"/>
                </a:lnTo>
                <a:lnTo>
                  <a:pt x="423" y="1765"/>
                </a:lnTo>
                <a:lnTo>
                  <a:pt x="423" y="1765"/>
                </a:lnTo>
                <a:lnTo>
                  <a:pt x="423" y="1762"/>
                </a:lnTo>
                <a:lnTo>
                  <a:pt x="426" y="1762"/>
                </a:lnTo>
                <a:lnTo>
                  <a:pt x="426" y="1762"/>
                </a:lnTo>
                <a:lnTo>
                  <a:pt x="429" y="1762"/>
                </a:lnTo>
                <a:lnTo>
                  <a:pt x="429" y="1760"/>
                </a:lnTo>
                <a:lnTo>
                  <a:pt x="431" y="1760"/>
                </a:lnTo>
                <a:lnTo>
                  <a:pt x="431" y="1754"/>
                </a:lnTo>
                <a:lnTo>
                  <a:pt x="434" y="1754"/>
                </a:lnTo>
                <a:lnTo>
                  <a:pt x="434" y="1754"/>
                </a:lnTo>
                <a:lnTo>
                  <a:pt x="437" y="1754"/>
                </a:lnTo>
                <a:lnTo>
                  <a:pt x="437" y="1752"/>
                </a:lnTo>
                <a:lnTo>
                  <a:pt x="439" y="1752"/>
                </a:lnTo>
                <a:lnTo>
                  <a:pt x="439" y="1749"/>
                </a:lnTo>
                <a:lnTo>
                  <a:pt x="445" y="1749"/>
                </a:lnTo>
                <a:lnTo>
                  <a:pt x="445" y="1746"/>
                </a:lnTo>
                <a:lnTo>
                  <a:pt x="447" y="1746"/>
                </a:lnTo>
                <a:lnTo>
                  <a:pt x="447" y="1741"/>
                </a:lnTo>
                <a:lnTo>
                  <a:pt x="447" y="1741"/>
                </a:lnTo>
                <a:lnTo>
                  <a:pt x="447" y="1738"/>
                </a:lnTo>
                <a:lnTo>
                  <a:pt x="450" y="1738"/>
                </a:lnTo>
                <a:lnTo>
                  <a:pt x="450" y="1735"/>
                </a:lnTo>
                <a:lnTo>
                  <a:pt x="453" y="1735"/>
                </a:lnTo>
                <a:lnTo>
                  <a:pt x="453" y="1733"/>
                </a:lnTo>
                <a:lnTo>
                  <a:pt x="456" y="1733"/>
                </a:lnTo>
                <a:lnTo>
                  <a:pt x="456" y="1730"/>
                </a:lnTo>
                <a:lnTo>
                  <a:pt x="456" y="1730"/>
                </a:lnTo>
                <a:lnTo>
                  <a:pt x="456" y="1730"/>
                </a:lnTo>
                <a:lnTo>
                  <a:pt x="458" y="1730"/>
                </a:lnTo>
                <a:lnTo>
                  <a:pt x="458" y="1725"/>
                </a:lnTo>
                <a:lnTo>
                  <a:pt x="461" y="1725"/>
                </a:lnTo>
                <a:lnTo>
                  <a:pt x="461" y="1719"/>
                </a:lnTo>
                <a:lnTo>
                  <a:pt x="464" y="1719"/>
                </a:lnTo>
                <a:lnTo>
                  <a:pt x="464" y="1714"/>
                </a:lnTo>
                <a:lnTo>
                  <a:pt x="464" y="1714"/>
                </a:lnTo>
                <a:lnTo>
                  <a:pt x="464" y="1711"/>
                </a:lnTo>
                <a:lnTo>
                  <a:pt x="466" y="1711"/>
                </a:lnTo>
                <a:lnTo>
                  <a:pt x="466" y="1711"/>
                </a:lnTo>
                <a:lnTo>
                  <a:pt x="466" y="1711"/>
                </a:lnTo>
                <a:lnTo>
                  <a:pt x="466" y="1708"/>
                </a:lnTo>
                <a:lnTo>
                  <a:pt x="469" y="1708"/>
                </a:lnTo>
                <a:lnTo>
                  <a:pt x="469" y="1706"/>
                </a:lnTo>
                <a:lnTo>
                  <a:pt x="472" y="1706"/>
                </a:lnTo>
                <a:lnTo>
                  <a:pt x="472" y="1703"/>
                </a:lnTo>
                <a:lnTo>
                  <a:pt x="477" y="1703"/>
                </a:lnTo>
                <a:lnTo>
                  <a:pt x="477" y="1700"/>
                </a:lnTo>
                <a:lnTo>
                  <a:pt x="477" y="1700"/>
                </a:lnTo>
                <a:lnTo>
                  <a:pt x="477" y="1700"/>
                </a:lnTo>
                <a:lnTo>
                  <a:pt x="480" y="1700"/>
                </a:lnTo>
                <a:lnTo>
                  <a:pt x="480" y="1695"/>
                </a:lnTo>
                <a:lnTo>
                  <a:pt x="482" y="1695"/>
                </a:lnTo>
                <a:lnTo>
                  <a:pt x="482" y="1692"/>
                </a:lnTo>
                <a:lnTo>
                  <a:pt x="485" y="1692"/>
                </a:lnTo>
                <a:lnTo>
                  <a:pt x="485" y="1690"/>
                </a:lnTo>
                <a:lnTo>
                  <a:pt x="491" y="1690"/>
                </a:lnTo>
                <a:lnTo>
                  <a:pt x="491" y="1687"/>
                </a:lnTo>
                <a:lnTo>
                  <a:pt x="491" y="1687"/>
                </a:lnTo>
                <a:lnTo>
                  <a:pt x="491" y="1687"/>
                </a:lnTo>
                <a:lnTo>
                  <a:pt x="493" y="1687"/>
                </a:lnTo>
                <a:lnTo>
                  <a:pt x="493" y="1684"/>
                </a:lnTo>
                <a:lnTo>
                  <a:pt x="496" y="1684"/>
                </a:lnTo>
                <a:lnTo>
                  <a:pt x="496" y="1681"/>
                </a:lnTo>
                <a:lnTo>
                  <a:pt x="499" y="1681"/>
                </a:lnTo>
                <a:lnTo>
                  <a:pt x="499" y="1679"/>
                </a:lnTo>
                <a:lnTo>
                  <a:pt x="499" y="1679"/>
                </a:lnTo>
                <a:lnTo>
                  <a:pt x="499" y="1673"/>
                </a:lnTo>
                <a:lnTo>
                  <a:pt x="501" y="1673"/>
                </a:lnTo>
                <a:lnTo>
                  <a:pt x="501" y="1671"/>
                </a:lnTo>
                <a:lnTo>
                  <a:pt x="504" y="1671"/>
                </a:lnTo>
                <a:lnTo>
                  <a:pt x="504" y="1668"/>
                </a:lnTo>
                <a:lnTo>
                  <a:pt x="504" y="1668"/>
                </a:lnTo>
                <a:lnTo>
                  <a:pt x="504" y="1668"/>
                </a:lnTo>
                <a:lnTo>
                  <a:pt x="507" y="1668"/>
                </a:lnTo>
                <a:lnTo>
                  <a:pt x="507" y="1665"/>
                </a:lnTo>
                <a:lnTo>
                  <a:pt x="507" y="1665"/>
                </a:lnTo>
                <a:lnTo>
                  <a:pt x="507" y="1663"/>
                </a:lnTo>
                <a:lnTo>
                  <a:pt x="509" y="1663"/>
                </a:lnTo>
                <a:lnTo>
                  <a:pt x="509" y="1663"/>
                </a:lnTo>
                <a:lnTo>
                  <a:pt x="512" y="1663"/>
                </a:lnTo>
                <a:lnTo>
                  <a:pt x="512" y="1660"/>
                </a:lnTo>
                <a:lnTo>
                  <a:pt x="512" y="1660"/>
                </a:lnTo>
                <a:lnTo>
                  <a:pt x="512" y="1657"/>
                </a:lnTo>
                <a:lnTo>
                  <a:pt x="520" y="1657"/>
                </a:lnTo>
                <a:lnTo>
                  <a:pt x="520" y="1654"/>
                </a:lnTo>
                <a:lnTo>
                  <a:pt x="528" y="1654"/>
                </a:lnTo>
                <a:lnTo>
                  <a:pt x="528" y="1652"/>
                </a:lnTo>
                <a:lnTo>
                  <a:pt x="534" y="1652"/>
                </a:lnTo>
                <a:lnTo>
                  <a:pt x="534" y="1649"/>
                </a:lnTo>
                <a:lnTo>
                  <a:pt x="536" y="1649"/>
                </a:lnTo>
                <a:lnTo>
                  <a:pt x="536" y="1646"/>
                </a:lnTo>
                <a:lnTo>
                  <a:pt x="542" y="1646"/>
                </a:lnTo>
                <a:lnTo>
                  <a:pt x="542" y="1644"/>
                </a:lnTo>
                <a:lnTo>
                  <a:pt x="544" y="1644"/>
                </a:lnTo>
                <a:lnTo>
                  <a:pt x="544" y="1641"/>
                </a:lnTo>
                <a:lnTo>
                  <a:pt x="547" y="1641"/>
                </a:lnTo>
                <a:lnTo>
                  <a:pt x="547" y="1641"/>
                </a:lnTo>
                <a:lnTo>
                  <a:pt x="550" y="1641"/>
                </a:lnTo>
                <a:lnTo>
                  <a:pt x="550" y="1638"/>
                </a:lnTo>
                <a:lnTo>
                  <a:pt x="550" y="1638"/>
                </a:lnTo>
                <a:lnTo>
                  <a:pt x="550" y="1636"/>
                </a:lnTo>
                <a:lnTo>
                  <a:pt x="555" y="1636"/>
                </a:lnTo>
                <a:lnTo>
                  <a:pt x="555" y="1636"/>
                </a:lnTo>
                <a:lnTo>
                  <a:pt x="555" y="1636"/>
                </a:lnTo>
                <a:lnTo>
                  <a:pt x="555" y="1633"/>
                </a:lnTo>
                <a:lnTo>
                  <a:pt x="561" y="1633"/>
                </a:lnTo>
                <a:lnTo>
                  <a:pt x="561" y="1630"/>
                </a:lnTo>
                <a:lnTo>
                  <a:pt x="563" y="1630"/>
                </a:lnTo>
                <a:lnTo>
                  <a:pt x="563" y="1627"/>
                </a:lnTo>
                <a:lnTo>
                  <a:pt x="563" y="1627"/>
                </a:lnTo>
                <a:lnTo>
                  <a:pt x="563" y="1622"/>
                </a:lnTo>
                <a:lnTo>
                  <a:pt x="566" y="1622"/>
                </a:lnTo>
                <a:lnTo>
                  <a:pt x="566" y="1622"/>
                </a:lnTo>
                <a:lnTo>
                  <a:pt x="566" y="1622"/>
                </a:lnTo>
                <a:lnTo>
                  <a:pt x="566" y="1619"/>
                </a:lnTo>
                <a:lnTo>
                  <a:pt x="569" y="1619"/>
                </a:lnTo>
                <a:lnTo>
                  <a:pt x="569" y="1617"/>
                </a:lnTo>
                <a:lnTo>
                  <a:pt x="571" y="1617"/>
                </a:lnTo>
                <a:lnTo>
                  <a:pt x="571" y="1617"/>
                </a:lnTo>
                <a:lnTo>
                  <a:pt x="574" y="1617"/>
                </a:lnTo>
                <a:lnTo>
                  <a:pt x="574" y="1614"/>
                </a:lnTo>
                <a:lnTo>
                  <a:pt x="577" y="1614"/>
                </a:lnTo>
                <a:lnTo>
                  <a:pt x="577" y="1609"/>
                </a:lnTo>
                <a:lnTo>
                  <a:pt x="582" y="1609"/>
                </a:lnTo>
                <a:lnTo>
                  <a:pt x="582" y="1606"/>
                </a:lnTo>
                <a:lnTo>
                  <a:pt x="585" y="1606"/>
                </a:lnTo>
                <a:lnTo>
                  <a:pt x="585" y="1603"/>
                </a:lnTo>
                <a:lnTo>
                  <a:pt x="588" y="1603"/>
                </a:lnTo>
                <a:lnTo>
                  <a:pt x="588" y="1600"/>
                </a:lnTo>
                <a:lnTo>
                  <a:pt x="596" y="1600"/>
                </a:lnTo>
                <a:lnTo>
                  <a:pt x="596" y="1598"/>
                </a:lnTo>
                <a:lnTo>
                  <a:pt x="601" y="1598"/>
                </a:lnTo>
                <a:lnTo>
                  <a:pt x="601" y="1598"/>
                </a:lnTo>
                <a:lnTo>
                  <a:pt x="601" y="1598"/>
                </a:lnTo>
                <a:lnTo>
                  <a:pt x="601" y="1592"/>
                </a:lnTo>
                <a:lnTo>
                  <a:pt x="607" y="1592"/>
                </a:lnTo>
                <a:lnTo>
                  <a:pt x="607" y="1590"/>
                </a:lnTo>
                <a:lnTo>
                  <a:pt x="609" y="1590"/>
                </a:lnTo>
                <a:lnTo>
                  <a:pt x="609" y="1584"/>
                </a:lnTo>
                <a:lnTo>
                  <a:pt x="609" y="1584"/>
                </a:lnTo>
                <a:lnTo>
                  <a:pt x="609" y="1584"/>
                </a:lnTo>
                <a:lnTo>
                  <a:pt x="615" y="1584"/>
                </a:lnTo>
                <a:lnTo>
                  <a:pt x="615" y="1582"/>
                </a:lnTo>
                <a:lnTo>
                  <a:pt x="617" y="1582"/>
                </a:lnTo>
                <a:lnTo>
                  <a:pt x="617" y="1579"/>
                </a:lnTo>
                <a:lnTo>
                  <a:pt x="620" y="1579"/>
                </a:lnTo>
                <a:lnTo>
                  <a:pt x="620" y="1576"/>
                </a:lnTo>
                <a:lnTo>
                  <a:pt x="623" y="1576"/>
                </a:lnTo>
                <a:lnTo>
                  <a:pt x="623" y="1573"/>
                </a:lnTo>
                <a:lnTo>
                  <a:pt x="623" y="1573"/>
                </a:lnTo>
                <a:lnTo>
                  <a:pt x="623" y="1571"/>
                </a:lnTo>
                <a:lnTo>
                  <a:pt x="628" y="1571"/>
                </a:lnTo>
                <a:lnTo>
                  <a:pt x="628" y="1571"/>
                </a:lnTo>
                <a:lnTo>
                  <a:pt x="636" y="1571"/>
                </a:lnTo>
                <a:lnTo>
                  <a:pt x="636" y="1568"/>
                </a:lnTo>
                <a:lnTo>
                  <a:pt x="639" y="1568"/>
                </a:lnTo>
                <a:lnTo>
                  <a:pt x="639" y="1565"/>
                </a:lnTo>
                <a:lnTo>
                  <a:pt x="642" y="1565"/>
                </a:lnTo>
                <a:lnTo>
                  <a:pt x="642" y="1563"/>
                </a:lnTo>
                <a:lnTo>
                  <a:pt x="644" y="1563"/>
                </a:lnTo>
                <a:lnTo>
                  <a:pt x="644" y="1560"/>
                </a:lnTo>
                <a:lnTo>
                  <a:pt x="647" y="1560"/>
                </a:lnTo>
                <a:lnTo>
                  <a:pt x="647" y="1557"/>
                </a:lnTo>
                <a:lnTo>
                  <a:pt x="650" y="1557"/>
                </a:lnTo>
                <a:lnTo>
                  <a:pt x="650" y="1555"/>
                </a:lnTo>
                <a:lnTo>
                  <a:pt x="650" y="1555"/>
                </a:lnTo>
                <a:lnTo>
                  <a:pt x="650" y="1552"/>
                </a:lnTo>
                <a:lnTo>
                  <a:pt x="652" y="1552"/>
                </a:lnTo>
                <a:lnTo>
                  <a:pt x="652" y="1549"/>
                </a:lnTo>
                <a:lnTo>
                  <a:pt x="655" y="1549"/>
                </a:lnTo>
                <a:lnTo>
                  <a:pt x="655" y="1546"/>
                </a:lnTo>
                <a:lnTo>
                  <a:pt x="658" y="1546"/>
                </a:lnTo>
                <a:lnTo>
                  <a:pt x="658" y="1544"/>
                </a:lnTo>
                <a:lnTo>
                  <a:pt x="663" y="1544"/>
                </a:lnTo>
                <a:lnTo>
                  <a:pt x="663" y="1541"/>
                </a:lnTo>
                <a:lnTo>
                  <a:pt x="666" y="1541"/>
                </a:lnTo>
                <a:lnTo>
                  <a:pt x="666" y="1538"/>
                </a:lnTo>
                <a:lnTo>
                  <a:pt x="669" y="1538"/>
                </a:lnTo>
                <a:lnTo>
                  <a:pt x="669" y="1538"/>
                </a:lnTo>
                <a:lnTo>
                  <a:pt x="669" y="1538"/>
                </a:lnTo>
                <a:lnTo>
                  <a:pt x="669" y="1536"/>
                </a:lnTo>
                <a:lnTo>
                  <a:pt x="671" y="1536"/>
                </a:lnTo>
                <a:lnTo>
                  <a:pt x="671" y="1533"/>
                </a:lnTo>
                <a:lnTo>
                  <a:pt x="674" y="1533"/>
                </a:lnTo>
                <a:lnTo>
                  <a:pt x="674" y="1530"/>
                </a:lnTo>
                <a:lnTo>
                  <a:pt x="674" y="1530"/>
                </a:lnTo>
                <a:lnTo>
                  <a:pt x="674" y="1528"/>
                </a:lnTo>
                <a:lnTo>
                  <a:pt x="677" y="1528"/>
                </a:lnTo>
                <a:lnTo>
                  <a:pt x="677" y="1525"/>
                </a:lnTo>
                <a:lnTo>
                  <a:pt x="682" y="1525"/>
                </a:lnTo>
                <a:lnTo>
                  <a:pt x="682" y="1522"/>
                </a:lnTo>
                <a:lnTo>
                  <a:pt x="685" y="1522"/>
                </a:lnTo>
                <a:lnTo>
                  <a:pt x="685" y="1519"/>
                </a:lnTo>
                <a:lnTo>
                  <a:pt x="687" y="1519"/>
                </a:lnTo>
                <a:lnTo>
                  <a:pt x="687" y="1519"/>
                </a:lnTo>
                <a:lnTo>
                  <a:pt x="690" y="1519"/>
                </a:lnTo>
                <a:lnTo>
                  <a:pt x="690" y="1517"/>
                </a:lnTo>
                <a:lnTo>
                  <a:pt x="693" y="1517"/>
                </a:lnTo>
                <a:lnTo>
                  <a:pt x="693" y="1514"/>
                </a:lnTo>
                <a:lnTo>
                  <a:pt x="696" y="1514"/>
                </a:lnTo>
                <a:lnTo>
                  <a:pt x="696" y="1514"/>
                </a:lnTo>
                <a:lnTo>
                  <a:pt x="701" y="1514"/>
                </a:lnTo>
                <a:lnTo>
                  <a:pt x="701" y="1511"/>
                </a:lnTo>
                <a:lnTo>
                  <a:pt x="704" y="1511"/>
                </a:lnTo>
                <a:lnTo>
                  <a:pt x="704" y="1506"/>
                </a:lnTo>
                <a:lnTo>
                  <a:pt x="704" y="1506"/>
                </a:lnTo>
                <a:lnTo>
                  <a:pt x="704" y="1506"/>
                </a:lnTo>
                <a:lnTo>
                  <a:pt x="709" y="1506"/>
                </a:lnTo>
                <a:lnTo>
                  <a:pt x="709" y="1503"/>
                </a:lnTo>
                <a:lnTo>
                  <a:pt x="712" y="1503"/>
                </a:lnTo>
                <a:lnTo>
                  <a:pt x="712" y="1501"/>
                </a:lnTo>
                <a:lnTo>
                  <a:pt x="714" y="1501"/>
                </a:lnTo>
                <a:lnTo>
                  <a:pt x="714" y="1498"/>
                </a:lnTo>
                <a:lnTo>
                  <a:pt x="720" y="1498"/>
                </a:lnTo>
                <a:lnTo>
                  <a:pt x="720" y="1492"/>
                </a:lnTo>
                <a:lnTo>
                  <a:pt x="720" y="1492"/>
                </a:lnTo>
                <a:lnTo>
                  <a:pt x="720" y="1492"/>
                </a:lnTo>
                <a:lnTo>
                  <a:pt x="722" y="1492"/>
                </a:lnTo>
                <a:lnTo>
                  <a:pt x="722" y="1490"/>
                </a:lnTo>
                <a:lnTo>
                  <a:pt x="725" y="1490"/>
                </a:lnTo>
                <a:lnTo>
                  <a:pt x="725" y="1487"/>
                </a:lnTo>
                <a:lnTo>
                  <a:pt x="731" y="1487"/>
                </a:lnTo>
                <a:lnTo>
                  <a:pt x="731" y="1484"/>
                </a:lnTo>
                <a:lnTo>
                  <a:pt x="736" y="1484"/>
                </a:lnTo>
                <a:lnTo>
                  <a:pt x="736" y="1482"/>
                </a:lnTo>
                <a:lnTo>
                  <a:pt x="744" y="1482"/>
                </a:lnTo>
                <a:lnTo>
                  <a:pt x="744" y="1479"/>
                </a:lnTo>
                <a:lnTo>
                  <a:pt x="747" y="1479"/>
                </a:lnTo>
                <a:lnTo>
                  <a:pt x="747" y="1476"/>
                </a:lnTo>
                <a:lnTo>
                  <a:pt x="752" y="1476"/>
                </a:lnTo>
                <a:lnTo>
                  <a:pt x="752" y="1474"/>
                </a:lnTo>
                <a:lnTo>
                  <a:pt x="752" y="1474"/>
                </a:lnTo>
                <a:lnTo>
                  <a:pt x="752" y="1474"/>
                </a:lnTo>
                <a:lnTo>
                  <a:pt x="758" y="1474"/>
                </a:lnTo>
                <a:lnTo>
                  <a:pt x="758" y="1468"/>
                </a:lnTo>
                <a:lnTo>
                  <a:pt x="758" y="1468"/>
                </a:lnTo>
                <a:lnTo>
                  <a:pt x="758" y="1465"/>
                </a:lnTo>
                <a:lnTo>
                  <a:pt x="760" y="1465"/>
                </a:lnTo>
                <a:lnTo>
                  <a:pt x="760" y="1465"/>
                </a:lnTo>
                <a:lnTo>
                  <a:pt x="763" y="1465"/>
                </a:lnTo>
                <a:lnTo>
                  <a:pt x="763" y="1463"/>
                </a:lnTo>
                <a:lnTo>
                  <a:pt x="766" y="1463"/>
                </a:lnTo>
                <a:lnTo>
                  <a:pt x="766" y="1460"/>
                </a:lnTo>
                <a:lnTo>
                  <a:pt x="768" y="1460"/>
                </a:lnTo>
                <a:lnTo>
                  <a:pt x="768" y="1455"/>
                </a:lnTo>
                <a:lnTo>
                  <a:pt x="768" y="1455"/>
                </a:lnTo>
                <a:lnTo>
                  <a:pt x="768" y="1449"/>
                </a:lnTo>
                <a:lnTo>
                  <a:pt x="771" y="1449"/>
                </a:lnTo>
                <a:lnTo>
                  <a:pt x="771" y="1447"/>
                </a:lnTo>
                <a:lnTo>
                  <a:pt x="774" y="1447"/>
                </a:lnTo>
                <a:lnTo>
                  <a:pt x="774" y="1447"/>
                </a:lnTo>
                <a:lnTo>
                  <a:pt x="776" y="1447"/>
                </a:lnTo>
                <a:lnTo>
                  <a:pt x="776" y="1444"/>
                </a:lnTo>
                <a:lnTo>
                  <a:pt x="779" y="1444"/>
                </a:lnTo>
                <a:lnTo>
                  <a:pt x="779" y="1441"/>
                </a:lnTo>
                <a:lnTo>
                  <a:pt x="782" y="1441"/>
                </a:lnTo>
                <a:lnTo>
                  <a:pt x="782" y="1438"/>
                </a:lnTo>
                <a:lnTo>
                  <a:pt x="782" y="1438"/>
                </a:lnTo>
                <a:lnTo>
                  <a:pt x="782" y="1433"/>
                </a:lnTo>
                <a:lnTo>
                  <a:pt x="785" y="1433"/>
                </a:lnTo>
                <a:lnTo>
                  <a:pt x="785" y="1433"/>
                </a:lnTo>
                <a:lnTo>
                  <a:pt x="787" y="1433"/>
                </a:lnTo>
                <a:lnTo>
                  <a:pt x="787" y="1430"/>
                </a:lnTo>
                <a:lnTo>
                  <a:pt x="790" y="1430"/>
                </a:lnTo>
                <a:lnTo>
                  <a:pt x="790" y="1428"/>
                </a:lnTo>
                <a:lnTo>
                  <a:pt x="790" y="1428"/>
                </a:lnTo>
                <a:lnTo>
                  <a:pt x="790" y="1428"/>
                </a:lnTo>
                <a:lnTo>
                  <a:pt x="793" y="1428"/>
                </a:lnTo>
                <a:lnTo>
                  <a:pt x="793" y="1422"/>
                </a:lnTo>
                <a:lnTo>
                  <a:pt x="795" y="1422"/>
                </a:lnTo>
                <a:lnTo>
                  <a:pt x="795" y="1420"/>
                </a:lnTo>
                <a:lnTo>
                  <a:pt x="798" y="1420"/>
                </a:lnTo>
                <a:lnTo>
                  <a:pt x="798" y="1420"/>
                </a:lnTo>
                <a:lnTo>
                  <a:pt x="801" y="1420"/>
                </a:lnTo>
                <a:lnTo>
                  <a:pt x="801" y="1414"/>
                </a:lnTo>
                <a:lnTo>
                  <a:pt x="809" y="1414"/>
                </a:lnTo>
                <a:lnTo>
                  <a:pt x="809" y="1411"/>
                </a:lnTo>
                <a:lnTo>
                  <a:pt x="814" y="1411"/>
                </a:lnTo>
                <a:lnTo>
                  <a:pt x="814" y="1409"/>
                </a:lnTo>
                <a:lnTo>
                  <a:pt x="814" y="1409"/>
                </a:lnTo>
                <a:lnTo>
                  <a:pt x="814" y="1406"/>
                </a:lnTo>
                <a:lnTo>
                  <a:pt x="817" y="1406"/>
                </a:lnTo>
                <a:lnTo>
                  <a:pt x="817" y="1401"/>
                </a:lnTo>
                <a:lnTo>
                  <a:pt x="820" y="1401"/>
                </a:lnTo>
                <a:lnTo>
                  <a:pt x="820" y="1395"/>
                </a:lnTo>
                <a:lnTo>
                  <a:pt x="822" y="1395"/>
                </a:lnTo>
                <a:lnTo>
                  <a:pt x="822" y="1393"/>
                </a:lnTo>
                <a:lnTo>
                  <a:pt x="822" y="1393"/>
                </a:lnTo>
                <a:lnTo>
                  <a:pt x="822" y="1390"/>
                </a:lnTo>
                <a:lnTo>
                  <a:pt x="825" y="1390"/>
                </a:lnTo>
                <a:lnTo>
                  <a:pt x="825" y="1387"/>
                </a:lnTo>
                <a:lnTo>
                  <a:pt x="828" y="1387"/>
                </a:lnTo>
                <a:lnTo>
                  <a:pt x="828" y="1384"/>
                </a:lnTo>
                <a:lnTo>
                  <a:pt x="830" y="1384"/>
                </a:lnTo>
                <a:lnTo>
                  <a:pt x="830" y="1384"/>
                </a:lnTo>
                <a:lnTo>
                  <a:pt x="833" y="1384"/>
                </a:lnTo>
                <a:lnTo>
                  <a:pt x="833" y="1382"/>
                </a:lnTo>
                <a:lnTo>
                  <a:pt x="833" y="1382"/>
                </a:lnTo>
                <a:lnTo>
                  <a:pt x="833" y="1379"/>
                </a:lnTo>
                <a:lnTo>
                  <a:pt x="836" y="1379"/>
                </a:lnTo>
                <a:lnTo>
                  <a:pt x="836" y="1379"/>
                </a:lnTo>
                <a:lnTo>
                  <a:pt x="836" y="1379"/>
                </a:lnTo>
                <a:lnTo>
                  <a:pt x="836" y="1376"/>
                </a:lnTo>
                <a:lnTo>
                  <a:pt x="838" y="1376"/>
                </a:lnTo>
                <a:lnTo>
                  <a:pt x="838" y="1371"/>
                </a:lnTo>
                <a:lnTo>
                  <a:pt x="838" y="1371"/>
                </a:lnTo>
                <a:lnTo>
                  <a:pt x="838" y="1371"/>
                </a:lnTo>
                <a:lnTo>
                  <a:pt x="841" y="1371"/>
                </a:lnTo>
                <a:lnTo>
                  <a:pt x="841" y="1368"/>
                </a:lnTo>
                <a:lnTo>
                  <a:pt x="841" y="1368"/>
                </a:lnTo>
                <a:lnTo>
                  <a:pt x="841" y="1366"/>
                </a:lnTo>
                <a:lnTo>
                  <a:pt x="844" y="1366"/>
                </a:lnTo>
                <a:lnTo>
                  <a:pt x="844" y="1366"/>
                </a:lnTo>
                <a:lnTo>
                  <a:pt x="844" y="1366"/>
                </a:lnTo>
                <a:lnTo>
                  <a:pt x="844" y="1363"/>
                </a:lnTo>
                <a:lnTo>
                  <a:pt x="849" y="1363"/>
                </a:lnTo>
                <a:lnTo>
                  <a:pt x="849" y="1360"/>
                </a:lnTo>
                <a:lnTo>
                  <a:pt x="855" y="1360"/>
                </a:lnTo>
                <a:lnTo>
                  <a:pt x="855" y="1357"/>
                </a:lnTo>
                <a:lnTo>
                  <a:pt x="860" y="1357"/>
                </a:lnTo>
                <a:lnTo>
                  <a:pt x="860" y="1352"/>
                </a:lnTo>
                <a:lnTo>
                  <a:pt x="860" y="1352"/>
                </a:lnTo>
                <a:lnTo>
                  <a:pt x="860" y="1352"/>
                </a:lnTo>
                <a:lnTo>
                  <a:pt x="863" y="1352"/>
                </a:lnTo>
                <a:lnTo>
                  <a:pt x="863" y="1349"/>
                </a:lnTo>
                <a:lnTo>
                  <a:pt x="868" y="1349"/>
                </a:lnTo>
                <a:lnTo>
                  <a:pt x="868" y="1347"/>
                </a:lnTo>
                <a:lnTo>
                  <a:pt x="874" y="1347"/>
                </a:lnTo>
                <a:lnTo>
                  <a:pt x="874" y="1344"/>
                </a:lnTo>
                <a:lnTo>
                  <a:pt x="874" y="1344"/>
                </a:lnTo>
                <a:lnTo>
                  <a:pt x="874" y="1341"/>
                </a:lnTo>
                <a:lnTo>
                  <a:pt x="879" y="1341"/>
                </a:lnTo>
                <a:lnTo>
                  <a:pt x="879" y="1339"/>
                </a:lnTo>
                <a:lnTo>
                  <a:pt x="882" y="1339"/>
                </a:lnTo>
                <a:lnTo>
                  <a:pt x="882" y="1336"/>
                </a:lnTo>
                <a:lnTo>
                  <a:pt x="884" y="1336"/>
                </a:lnTo>
                <a:lnTo>
                  <a:pt x="884" y="1333"/>
                </a:lnTo>
                <a:lnTo>
                  <a:pt x="887" y="1333"/>
                </a:lnTo>
                <a:lnTo>
                  <a:pt x="887" y="1330"/>
                </a:lnTo>
                <a:lnTo>
                  <a:pt x="890" y="1330"/>
                </a:lnTo>
                <a:lnTo>
                  <a:pt x="890" y="1328"/>
                </a:lnTo>
                <a:lnTo>
                  <a:pt x="892" y="1328"/>
                </a:lnTo>
                <a:lnTo>
                  <a:pt x="892" y="1322"/>
                </a:lnTo>
                <a:lnTo>
                  <a:pt x="895" y="1322"/>
                </a:lnTo>
                <a:lnTo>
                  <a:pt x="895" y="1320"/>
                </a:lnTo>
                <a:lnTo>
                  <a:pt x="898" y="1320"/>
                </a:lnTo>
                <a:lnTo>
                  <a:pt x="898" y="1317"/>
                </a:lnTo>
                <a:lnTo>
                  <a:pt x="898" y="1317"/>
                </a:lnTo>
                <a:lnTo>
                  <a:pt x="898" y="1314"/>
                </a:lnTo>
                <a:lnTo>
                  <a:pt x="898" y="1314"/>
                </a:lnTo>
                <a:lnTo>
                  <a:pt x="898" y="1314"/>
                </a:lnTo>
                <a:lnTo>
                  <a:pt x="903" y="1314"/>
                </a:lnTo>
                <a:lnTo>
                  <a:pt x="903" y="1309"/>
                </a:lnTo>
                <a:lnTo>
                  <a:pt x="903" y="1309"/>
                </a:lnTo>
                <a:lnTo>
                  <a:pt x="903" y="1303"/>
                </a:lnTo>
                <a:lnTo>
                  <a:pt x="906" y="1303"/>
                </a:lnTo>
                <a:lnTo>
                  <a:pt x="906" y="1301"/>
                </a:lnTo>
                <a:lnTo>
                  <a:pt x="906" y="1301"/>
                </a:lnTo>
                <a:lnTo>
                  <a:pt x="906" y="1298"/>
                </a:lnTo>
                <a:lnTo>
                  <a:pt x="909" y="1298"/>
                </a:lnTo>
                <a:lnTo>
                  <a:pt x="909" y="1295"/>
                </a:lnTo>
                <a:lnTo>
                  <a:pt x="909" y="1295"/>
                </a:lnTo>
                <a:lnTo>
                  <a:pt x="909" y="1293"/>
                </a:lnTo>
                <a:lnTo>
                  <a:pt x="914" y="1293"/>
                </a:lnTo>
                <a:lnTo>
                  <a:pt x="914" y="1287"/>
                </a:lnTo>
                <a:lnTo>
                  <a:pt x="917" y="1287"/>
                </a:lnTo>
                <a:lnTo>
                  <a:pt x="917" y="1285"/>
                </a:lnTo>
                <a:lnTo>
                  <a:pt x="917" y="1285"/>
                </a:lnTo>
                <a:lnTo>
                  <a:pt x="917" y="1276"/>
                </a:lnTo>
                <a:lnTo>
                  <a:pt x="917" y="1276"/>
                </a:lnTo>
                <a:lnTo>
                  <a:pt x="917" y="1276"/>
                </a:lnTo>
                <a:lnTo>
                  <a:pt x="919" y="1276"/>
                </a:lnTo>
                <a:lnTo>
                  <a:pt x="919" y="1271"/>
                </a:lnTo>
                <a:lnTo>
                  <a:pt x="922" y="1271"/>
                </a:lnTo>
                <a:lnTo>
                  <a:pt x="922" y="1268"/>
                </a:lnTo>
                <a:lnTo>
                  <a:pt x="925" y="1268"/>
                </a:lnTo>
                <a:lnTo>
                  <a:pt x="925" y="1266"/>
                </a:lnTo>
                <a:lnTo>
                  <a:pt x="927" y="1266"/>
                </a:lnTo>
                <a:lnTo>
                  <a:pt x="927" y="1263"/>
                </a:lnTo>
                <a:lnTo>
                  <a:pt x="930" y="1263"/>
                </a:lnTo>
                <a:lnTo>
                  <a:pt x="930" y="1263"/>
                </a:lnTo>
                <a:lnTo>
                  <a:pt x="930" y="1263"/>
                </a:lnTo>
                <a:lnTo>
                  <a:pt x="930" y="1258"/>
                </a:lnTo>
                <a:lnTo>
                  <a:pt x="936" y="1258"/>
                </a:lnTo>
                <a:lnTo>
                  <a:pt x="936" y="1255"/>
                </a:lnTo>
                <a:lnTo>
                  <a:pt x="938" y="1255"/>
                </a:lnTo>
                <a:lnTo>
                  <a:pt x="938" y="1252"/>
                </a:lnTo>
                <a:lnTo>
                  <a:pt x="949" y="1252"/>
                </a:lnTo>
                <a:lnTo>
                  <a:pt x="949" y="1249"/>
                </a:lnTo>
                <a:lnTo>
                  <a:pt x="949" y="1249"/>
                </a:lnTo>
                <a:lnTo>
                  <a:pt x="949" y="1247"/>
                </a:lnTo>
                <a:lnTo>
                  <a:pt x="952" y="1247"/>
                </a:lnTo>
                <a:lnTo>
                  <a:pt x="952" y="1244"/>
                </a:lnTo>
                <a:lnTo>
                  <a:pt x="954" y="1244"/>
                </a:lnTo>
                <a:lnTo>
                  <a:pt x="954" y="1241"/>
                </a:lnTo>
                <a:lnTo>
                  <a:pt x="957" y="1241"/>
                </a:lnTo>
                <a:lnTo>
                  <a:pt x="957" y="1239"/>
                </a:lnTo>
                <a:lnTo>
                  <a:pt x="965" y="1239"/>
                </a:lnTo>
                <a:lnTo>
                  <a:pt x="965" y="1239"/>
                </a:lnTo>
                <a:lnTo>
                  <a:pt x="971" y="1239"/>
                </a:lnTo>
                <a:lnTo>
                  <a:pt x="971" y="1236"/>
                </a:lnTo>
                <a:lnTo>
                  <a:pt x="973" y="1236"/>
                </a:lnTo>
                <a:lnTo>
                  <a:pt x="973" y="1233"/>
                </a:lnTo>
                <a:lnTo>
                  <a:pt x="973" y="1233"/>
                </a:lnTo>
                <a:lnTo>
                  <a:pt x="973" y="1231"/>
                </a:lnTo>
                <a:lnTo>
                  <a:pt x="976" y="1231"/>
                </a:lnTo>
                <a:lnTo>
                  <a:pt x="976" y="1228"/>
                </a:lnTo>
                <a:lnTo>
                  <a:pt x="979" y="1228"/>
                </a:lnTo>
                <a:lnTo>
                  <a:pt x="979" y="1225"/>
                </a:lnTo>
                <a:lnTo>
                  <a:pt x="987" y="1225"/>
                </a:lnTo>
                <a:lnTo>
                  <a:pt x="987" y="1222"/>
                </a:lnTo>
                <a:lnTo>
                  <a:pt x="989" y="1222"/>
                </a:lnTo>
                <a:lnTo>
                  <a:pt x="989" y="1217"/>
                </a:lnTo>
                <a:lnTo>
                  <a:pt x="989" y="1217"/>
                </a:lnTo>
                <a:lnTo>
                  <a:pt x="989" y="1217"/>
                </a:lnTo>
                <a:lnTo>
                  <a:pt x="995" y="1217"/>
                </a:lnTo>
                <a:lnTo>
                  <a:pt x="995" y="1214"/>
                </a:lnTo>
                <a:lnTo>
                  <a:pt x="995" y="1214"/>
                </a:lnTo>
                <a:lnTo>
                  <a:pt x="995" y="1209"/>
                </a:lnTo>
                <a:lnTo>
                  <a:pt x="1000" y="1209"/>
                </a:lnTo>
                <a:lnTo>
                  <a:pt x="1000" y="1204"/>
                </a:lnTo>
                <a:lnTo>
                  <a:pt x="1003" y="1204"/>
                </a:lnTo>
                <a:lnTo>
                  <a:pt x="1003" y="1201"/>
                </a:lnTo>
                <a:lnTo>
                  <a:pt x="1006" y="1201"/>
                </a:lnTo>
                <a:lnTo>
                  <a:pt x="1006" y="1201"/>
                </a:lnTo>
                <a:lnTo>
                  <a:pt x="1008" y="1201"/>
                </a:lnTo>
                <a:lnTo>
                  <a:pt x="1008" y="1198"/>
                </a:lnTo>
                <a:lnTo>
                  <a:pt x="1008" y="1198"/>
                </a:lnTo>
                <a:lnTo>
                  <a:pt x="1008" y="1196"/>
                </a:lnTo>
                <a:lnTo>
                  <a:pt x="1011" y="1196"/>
                </a:lnTo>
                <a:lnTo>
                  <a:pt x="1011" y="1193"/>
                </a:lnTo>
                <a:lnTo>
                  <a:pt x="1014" y="1193"/>
                </a:lnTo>
                <a:lnTo>
                  <a:pt x="1014" y="1193"/>
                </a:lnTo>
                <a:lnTo>
                  <a:pt x="1016" y="1193"/>
                </a:lnTo>
                <a:lnTo>
                  <a:pt x="1016" y="1187"/>
                </a:lnTo>
                <a:lnTo>
                  <a:pt x="1019" y="1187"/>
                </a:lnTo>
                <a:lnTo>
                  <a:pt x="1019" y="1185"/>
                </a:lnTo>
                <a:lnTo>
                  <a:pt x="1025" y="1185"/>
                </a:lnTo>
                <a:lnTo>
                  <a:pt x="1025" y="1185"/>
                </a:lnTo>
                <a:lnTo>
                  <a:pt x="1025" y="1185"/>
                </a:lnTo>
                <a:lnTo>
                  <a:pt x="1025" y="1182"/>
                </a:lnTo>
                <a:lnTo>
                  <a:pt x="1027" y="1182"/>
                </a:lnTo>
                <a:lnTo>
                  <a:pt x="1027" y="1177"/>
                </a:lnTo>
                <a:lnTo>
                  <a:pt x="1030" y="1177"/>
                </a:lnTo>
                <a:lnTo>
                  <a:pt x="1030" y="1174"/>
                </a:lnTo>
                <a:lnTo>
                  <a:pt x="1030" y="1174"/>
                </a:lnTo>
                <a:lnTo>
                  <a:pt x="1030" y="1171"/>
                </a:lnTo>
                <a:lnTo>
                  <a:pt x="1046" y="1171"/>
                </a:lnTo>
                <a:lnTo>
                  <a:pt x="1046" y="1169"/>
                </a:lnTo>
                <a:lnTo>
                  <a:pt x="1049" y="1169"/>
                </a:lnTo>
                <a:lnTo>
                  <a:pt x="1049" y="1169"/>
                </a:lnTo>
                <a:lnTo>
                  <a:pt x="1052" y="1169"/>
                </a:lnTo>
                <a:lnTo>
                  <a:pt x="1052" y="1163"/>
                </a:lnTo>
                <a:lnTo>
                  <a:pt x="1057" y="1163"/>
                </a:lnTo>
                <a:lnTo>
                  <a:pt x="1057" y="1160"/>
                </a:lnTo>
                <a:lnTo>
                  <a:pt x="1057" y="1160"/>
                </a:lnTo>
                <a:lnTo>
                  <a:pt x="1057" y="1158"/>
                </a:lnTo>
                <a:lnTo>
                  <a:pt x="1060" y="1158"/>
                </a:lnTo>
                <a:lnTo>
                  <a:pt x="1060" y="1158"/>
                </a:lnTo>
                <a:lnTo>
                  <a:pt x="1068" y="1158"/>
                </a:lnTo>
                <a:lnTo>
                  <a:pt x="1068" y="1155"/>
                </a:lnTo>
                <a:lnTo>
                  <a:pt x="1073" y="1155"/>
                </a:lnTo>
                <a:lnTo>
                  <a:pt x="1073" y="1152"/>
                </a:lnTo>
                <a:lnTo>
                  <a:pt x="1076" y="1152"/>
                </a:lnTo>
                <a:lnTo>
                  <a:pt x="1076" y="1150"/>
                </a:lnTo>
                <a:lnTo>
                  <a:pt x="1078" y="1150"/>
                </a:lnTo>
                <a:lnTo>
                  <a:pt x="1078" y="1150"/>
                </a:lnTo>
                <a:lnTo>
                  <a:pt x="1081" y="1150"/>
                </a:lnTo>
                <a:lnTo>
                  <a:pt x="1081" y="1147"/>
                </a:lnTo>
                <a:lnTo>
                  <a:pt x="1084" y="1147"/>
                </a:lnTo>
                <a:lnTo>
                  <a:pt x="1084" y="1144"/>
                </a:lnTo>
                <a:lnTo>
                  <a:pt x="1087" y="1144"/>
                </a:lnTo>
                <a:lnTo>
                  <a:pt x="1087" y="1142"/>
                </a:lnTo>
                <a:lnTo>
                  <a:pt x="1087" y="1142"/>
                </a:lnTo>
                <a:lnTo>
                  <a:pt x="1087" y="1142"/>
                </a:lnTo>
                <a:lnTo>
                  <a:pt x="1103" y="1142"/>
                </a:lnTo>
                <a:lnTo>
                  <a:pt x="1103" y="1139"/>
                </a:lnTo>
                <a:lnTo>
                  <a:pt x="1103" y="1139"/>
                </a:lnTo>
                <a:lnTo>
                  <a:pt x="1103" y="1136"/>
                </a:lnTo>
                <a:lnTo>
                  <a:pt x="1108" y="1136"/>
                </a:lnTo>
                <a:lnTo>
                  <a:pt x="1108" y="1133"/>
                </a:lnTo>
                <a:lnTo>
                  <a:pt x="1108" y="1133"/>
                </a:lnTo>
                <a:lnTo>
                  <a:pt x="1108" y="1133"/>
                </a:lnTo>
                <a:lnTo>
                  <a:pt x="1111" y="1133"/>
                </a:lnTo>
                <a:lnTo>
                  <a:pt x="1111" y="1131"/>
                </a:lnTo>
                <a:lnTo>
                  <a:pt x="1114" y="1131"/>
                </a:lnTo>
                <a:lnTo>
                  <a:pt x="1114" y="1128"/>
                </a:lnTo>
                <a:lnTo>
                  <a:pt x="1114" y="1128"/>
                </a:lnTo>
                <a:lnTo>
                  <a:pt x="1114" y="1125"/>
                </a:lnTo>
                <a:lnTo>
                  <a:pt x="1116" y="1125"/>
                </a:lnTo>
                <a:lnTo>
                  <a:pt x="1116" y="1125"/>
                </a:lnTo>
                <a:lnTo>
                  <a:pt x="1119" y="1125"/>
                </a:lnTo>
                <a:lnTo>
                  <a:pt x="1119" y="1120"/>
                </a:lnTo>
                <a:lnTo>
                  <a:pt x="1124" y="1120"/>
                </a:lnTo>
                <a:lnTo>
                  <a:pt x="1124" y="1117"/>
                </a:lnTo>
                <a:lnTo>
                  <a:pt x="1124" y="1117"/>
                </a:lnTo>
                <a:lnTo>
                  <a:pt x="1124" y="1115"/>
                </a:lnTo>
                <a:lnTo>
                  <a:pt x="1127" y="1115"/>
                </a:lnTo>
                <a:lnTo>
                  <a:pt x="1127" y="1115"/>
                </a:lnTo>
                <a:lnTo>
                  <a:pt x="1130" y="1115"/>
                </a:lnTo>
                <a:lnTo>
                  <a:pt x="1130" y="1112"/>
                </a:lnTo>
                <a:lnTo>
                  <a:pt x="1132" y="1112"/>
                </a:lnTo>
                <a:lnTo>
                  <a:pt x="1132" y="1106"/>
                </a:lnTo>
                <a:lnTo>
                  <a:pt x="1135" y="1106"/>
                </a:lnTo>
                <a:lnTo>
                  <a:pt x="1135" y="1106"/>
                </a:lnTo>
                <a:lnTo>
                  <a:pt x="1135" y="1106"/>
                </a:lnTo>
                <a:lnTo>
                  <a:pt x="1135" y="1104"/>
                </a:lnTo>
                <a:lnTo>
                  <a:pt x="1138" y="1104"/>
                </a:lnTo>
                <a:lnTo>
                  <a:pt x="1138" y="1101"/>
                </a:lnTo>
                <a:lnTo>
                  <a:pt x="1141" y="1101"/>
                </a:lnTo>
                <a:lnTo>
                  <a:pt x="1141" y="1098"/>
                </a:lnTo>
                <a:lnTo>
                  <a:pt x="1141" y="1098"/>
                </a:lnTo>
                <a:lnTo>
                  <a:pt x="1141" y="1098"/>
                </a:lnTo>
                <a:lnTo>
                  <a:pt x="1143" y="1098"/>
                </a:lnTo>
                <a:lnTo>
                  <a:pt x="1143" y="1093"/>
                </a:lnTo>
                <a:lnTo>
                  <a:pt x="1143" y="1093"/>
                </a:lnTo>
                <a:lnTo>
                  <a:pt x="1143" y="1088"/>
                </a:lnTo>
                <a:lnTo>
                  <a:pt x="1149" y="1088"/>
                </a:lnTo>
                <a:lnTo>
                  <a:pt x="1149" y="1088"/>
                </a:lnTo>
                <a:lnTo>
                  <a:pt x="1151" y="1088"/>
                </a:lnTo>
                <a:lnTo>
                  <a:pt x="1151" y="1085"/>
                </a:lnTo>
                <a:lnTo>
                  <a:pt x="1151" y="1085"/>
                </a:lnTo>
                <a:lnTo>
                  <a:pt x="1151" y="1082"/>
                </a:lnTo>
                <a:lnTo>
                  <a:pt x="1151" y="1082"/>
                </a:lnTo>
                <a:lnTo>
                  <a:pt x="1151" y="1079"/>
                </a:lnTo>
                <a:lnTo>
                  <a:pt x="1154" y="1079"/>
                </a:lnTo>
                <a:lnTo>
                  <a:pt x="1154" y="1079"/>
                </a:lnTo>
                <a:lnTo>
                  <a:pt x="1154" y="1079"/>
                </a:lnTo>
                <a:lnTo>
                  <a:pt x="1154" y="1077"/>
                </a:lnTo>
                <a:lnTo>
                  <a:pt x="1159" y="1077"/>
                </a:lnTo>
                <a:lnTo>
                  <a:pt x="1159" y="1074"/>
                </a:lnTo>
                <a:lnTo>
                  <a:pt x="1159" y="1074"/>
                </a:lnTo>
                <a:lnTo>
                  <a:pt x="1159" y="1071"/>
                </a:lnTo>
                <a:lnTo>
                  <a:pt x="1165" y="1071"/>
                </a:lnTo>
                <a:lnTo>
                  <a:pt x="1165" y="1069"/>
                </a:lnTo>
                <a:lnTo>
                  <a:pt x="1170" y="1069"/>
                </a:lnTo>
                <a:lnTo>
                  <a:pt x="1170" y="1069"/>
                </a:lnTo>
                <a:lnTo>
                  <a:pt x="1173" y="1069"/>
                </a:lnTo>
                <a:lnTo>
                  <a:pt x="1173" y="1066"/>
                </a:lnTo>
                <a:lnTo>
                  <a:pt x="1173" y="1066"/>
                </a:lnTo>
                <a:lnTo>
                  <a:pt x="1173" y="1061"/>
                </a:lnTo>
                <a:lnTo>
                  <a:pt x="1176" y="1061"/>
                </a:lnTo>
                <a:lnTo>
                  <a:pt x="1176" y="1061"/>
                </a:lnTo>
                <a:lnTo>
                  <a:pt x="1178" y="1061"/>
                </a:lnTo>
                <a:lnTo>
                  <a:pt x="1178" y="1055"/>
                </a:lnTo>
                <a:lnTo>
                  <a:pt x="1178" y="1055"/>
                </a:lnTo>
                <a:lnTo>
                  <a:pt x="1178" y="1052"/>
                </a:lnTo>
                <a:lnTo>
                  <a:pt x="1181" y="1052"/>
                </a:lnTo>
                <a:lnTo>
                  <a:pt x="1181" y="1050"/>
                </a:lnTo>
                <a:lnTo>
                  <a:pt x="1186" y="1050"/>
                </a:lnTo>
                <a:lnTo>
                  <a:pt x="1186" y="1047"/>
                </a:lnTo>
                <a:lnTo>
                  <a:pt x="1189" y="1047"/>
                </a:lnTo>
                <a:lnTo>
                  <a:pt x="1189" y="1044"/>
                </a:lnTo>
                <a:lnTo>
                  <a:pt x="1192" y="1044"/>
                </a:lnTo>
                <a:lnTo>
                  <a:pt x="1192" y="1042"/>
                </a:lnTo>
                <a:lnTo>
                  <a:pt x="1194" y="1042"/>
                </a:lnTo>
                <a:lnTo>
                  <a:pt x="1194" y="1042"/>
                </a:lnTo>
                <a:lnTo>
                  <a:pt x="1194" y="1042"/>
                </a:lnTo>
                <a:lnTo>
                  <a:pt x="1194" y="1036"/>
                </a:lnTo>
                <a:lnTo>
                  <a:pt x="1203" y="1036"/>
                </a:lnTo>
                <a:lnTo>
                  <a:pt x="1203" y="1034"/>
                </a:lnTo>
                <a:lnTo>
                  <a:pt x="1203" y="1034"/>
                </a:lnTo>
                <a:lnTo>
                  <a:pt x="1203" y="1031"/>
                </a:lnTo>
                <a:lnTo>
                  <a:pt x="1208" y="1031"/>
                </a:lnTo>
                <a:lnTo>
                  <a:pt x="1208" y="1031"/>
                </a:lnTo>
                <a:lnTo>
                  <a:pt x="1208" y="1031"/>
                </a:lnTo>
                <a:lnTo>
                  <a:pt x="1208" y="1025"/>
                </a:lnTo>
                <a:lnTo>
                  <a:pt x="1211" y="1025"/>
                </a:lnTo>
                <a:lnTo>
                  <a:pt x="1211" y="1023"/>
                </a:lnTo>
                <a:lnTo>
                  <a:pt x="1216" y="1023"/>
                </a:lnTo>
                <a:lnTo>
                  <a:pt x="1216" y="1023"/>
                </a:lnTo>
                <a:lnTo>
                  <a:pt x="1219" y="1023"/>
                </a:lnTo>
                <a:lnTo>
                  <a:pt x="1219" y="1020"/>
                </a:lnTo>
                <a:lnTo>
                  <a:pt x="1224" y="1020"/>
                </a:lnTo>
                <a:lnTo>
                  <a:pt x="1224" y="1017"/>
                </a:lnTo>
                <a:lnTo>
                  <a:pt x="1240" y="1017"/>
                </a:lnTo>
                <a:lnTo>
                  <a:pt x="1240" y="1015"/>
                </a:lnTo>
                <a:lnTo>
                  <a:pt x="1243" y="1015"/>
                </a:lnTo>
                <a:lnTo>
                  <a:pt x="1243" y="1012"/>
                </a:lnTo>
                <a:lnTo>
                  <a:pt x="1243" y="1012"/>
                </a:lnTo>
                <a:lnTo>
                  <a:pt x="1243" y="1009"/>
                </a:lnTo>
                <a:lnTo>
                  <a:pt x="1246" y="1009"/>
                </a:lnTo>
                <a:lnTo>
                  <a:pt x="1246" y="1007"/>
                </a:lnTo>
                <a:lnTo>
                  <a:pt x="1246" y="1007"/>
                </a:lnTo>
                <a:lnTo>
                  <a:pt x="1246" y="1004"/>
                </a:lnTo>
                <a:lnTo>
                  <a:pt x="1248" y="1004"/>
                </a:lnTo>
                <a:lnTo>
                  <a:pt x="1248" y="1001"/>
                </a:lnTo>
                <a:lnTo>
                  <a:pt x="1251" y="1001"/>
                </a:lnTo>
                <a:lnTo>
                  <a:pt x="1251" y="1001"/>
                </a:lnTo>
                <a:lnTo>
                  <a:pt x="1256" y="1001"/>
                </a:lnTo>
                <a:lnTo>
                  <a:pt x="1256" y="998"/>
                </a:lnTo>
                <a:lnTo>
                  <a:pt x="1259" y="998"/>
                </a:lnTo>
                <a:lnTo>
                  <a:pt x="1259" y="996"/>
                </a:lnTo>
                <a:lnTo>
                  <a:pt x="1265" y="996"/>
                </a:lnTo>
                <a:lnTo>
                  <a:pt x="1265" y="993"/>
                </a:lnTo>
                <a:lnTo>
                  <a:pt x="1265" y="993"/>
                </a:lnTo>
                <a:lnTo>
                  <a:pt x="1265" y="988"/>
                </a:lnTo>
                <a:lnTo>
                  <a:pt x="1267" y="988"/>
                </a:lnTo>
                <a:lnTo>
                  <a:pt x="1267" y="985"/>
                </a:lnTo>
                <a:lnTo>
                  <a:pt x="1267" y="985"/>
                </a:lnTo>
                <a:lnTo>
                  <a:pt x="1267" y="982"/>
                </a:lnTo>
                <a:lnTo>
                  <a:pt x="1273" y="982"/>
                </a:lnTo>
                <a:lnTo>
                  <a:pt x="1273" y="980"/>
                </a:lnTo>
                <a:lnTo>
                  <a:pt x="1278" y="980"/>
                </a:lnTo>
                <a:lnTo>
                  <a:pt x="1278" y="977"/>
                </a:lnTo>
                <a:lnTo>
                  <a:pt x="1281" y="977"/>
                </a:lnTo>
                <a:lnTo>
                  <a:pt x="1281" y="974"/>
                </a:lnTo>
                <a:lnTo>
                  <a:pt x="1283" y="974"/>
                </a:lnTo>
                <a:lnTo>
                  <a:pt x="1283" y="971"/>
                </a:lnTo>
                <a:lnTo>
                  <a:pt x="1283" y="971"/>
                </a:lnTo>
                <a:lnTo>
                  <a:pt x="1283" y="969"/>
                </a:lnTo>
                <a:lnTo>
                  <a:pt x="1286" y="969"/>
                </a:lnTo>
                <a:lnTo>
                  <a:pt x="1286" y="966"/>
                </a:lnTo>
                <a:lnTo>
                  <a:pt x="1292" y="966"/>
                </a:lnTo>
                <a:lnTo>
                  <a:pt x="1292" y="963"/>
                </a:lnTo>
                <a:lnTo>
                  <a:pt x="1292" y="963"/>
                </a:lnTo>
                <a:lnTo>
                  <a:pt x="1292" y="961"/>
                </a:lnTo>
                <a:lnTo>
                  <a:pt x="1300" y="961"/>
                </a:lnTo>
                <a:lnTo>
                  <a:pt x="1300" y="961"/>
                </a:lnTo>
                <a:lnTo>
                  <a:pt x="1300" y="961"/>
                </a:lnTo>
                <a:lnTo>
                  <a:pt x="1300" y="958"/>
                </a:lnTo>
                <a:lnTo>
                  <a:pt x="1308" y="958"/>
                </a:lnTo>
                <a:lnTo>
                  <a:pt x="1308" y="955"/>
                </a:lnTo>
                <a:lnTo>
                  <a:pt x="1308" y="955"/>
                </a:lnTo>
                <a:lnTo>
                  <a:pt x="1308" y="950"/>
                </a:lnTo>
                <a:lnTo>
                  <a:pt x="1313" y="950"/>
                </a:lnTo>
                <a:lnTo>
                  <a:pt x="1313" y="947"/>
                </a:lnTo>
                <a:lnTo>
                  <a:pt x="1313" y="947"/>
                </a:lnTo>
                <a:lnTo>
                  <a:pt x="1313" y="944"/>
                </a:lnTo>
                <a:lnTo>
                  <a:pt x="1313" y="944"/>
                </a:lnTo>
                <a:lnTo>
                  <a:pt x="1313" y="942"/>
                </a:lnTo>
                <a:lnTo>
                  <a:pt x="1316" y="942"/>
                </a:lnTo>
                <a:lnTo>
                  <a:pt x="1316" y="939"/>
                </a:lnTo>
                <a:lnTo>
                  <a:pt x="1321" y="939"/>
                </a:lnTo>
                <a:lnTo>
                  <a:pt x="1321" y="939"/>
                </a:lnTo>
                <a:lnTo>
                  <a:pt x="1327" y="939"/>
                </a:lnTo>
                <a:lnTo>
                  <a:pt x="1327" y="936"/>
                </a:lnTo>
                <a:lnTo>
                  <a:pt x="1329" y="936"/>
                </a:lnTo>
                <a:lnTo>
                  <a:pt x="1329" y="934"/>
                </a:lnTo>
                <a:lnTo>
                  <a:pt x="1332" y="934"/>
                </a:lnTo>
                <a:lnTo>
                  <a:pt x="1332" y="931"/>
                </a:lnTo>
                <a:lnTo>
                  <a:pt x="1335" y="931"/>
                </a:lnTo>
                <a:lnTo>
                  <a:pt x="1335" y="928"/>
                </a:lnTo>
                <a:lnTo>
                  <a:pt x="1337" y="928"/>
                </a:lnTo>
                <a:lnTo>
                  <a:pt x="1337" y="928"/>
                </a:lnTo>
                <a:lnTo>
                  <a:pt x="1343" y="928"/>
                </a:lnTo>
                <a:lnTo>
                  <a:pt x="1343" y="920"/>
                </a:lnTo>
                <a:lnTo>
                  <a:pt x="1345" y="920"/>
                </a:lnTo>
                <a:lnTo>
                  <a:pt x="1345" y="917"/>
                </a:lnTo>
                <a:lnTo>
                  <a:pt x="1345" y="917"/>
                </a:lnTo>
                <a:lnTo>
                  <a:pt x="1345" y="917"/>
                </a:lnTo>
                <a:lnTo>
                  <a:pt x="1348" y="917"/>
                </a:lnTo>
                <a:lnTo>
                  <a:pt x="1348" y="915"/>
                </a:lnTo>
                <a:lnTo>
                  <a:pt x="1356" y="915"/>
                </a:lnTo>
                <a:lnTo>
                  <a:pt x="1356" y="912"/>
                </a:lnTo>
                <a:lnTo>
                  <a:pt x="1356" y="912"/>
                </a:lnTo>
                <a:lnTo>
                  <a:pt x="1356" y="909"/>
                </a:lnTo>
                <a:lnTo>
                  <a:pt x="1359" y="909"/>
                </a:lnTo>
                <a:lnTo>
                  <a:pt x="1359" y="907"/>
                </a:lnTo>
                <a:lnTo>
                  <a:pt x="1362" y="907"/>
                </a:lnTo>
                <a:lnTo>
                  <a:pt x="1362" y="904"/>
                </a:lnTo>
                <a:lnTo>
                  <a:pt x="1367" y="904"/>
                </a:lnTo>
                <a:lnTo>
                  <a:pt x="1367" y="901"/>
                </a:lnTo>
                <a:lnTo>
                  <a:pt x="1370" y="901"/>
                </a:lnTo>
                <a:lnTo>
                  <a:pt x="1370" y="899"/>
                </a:lnTo>
                <a:lnTo>
                  <a:pt x="1372" y="899"/>
                </a:lnTo>
                <a:lnTo>
                  <a:pt x="1372" y="893"/>
                </a:lnTo>
                <a:lnTo>
                  <a:pt x="1372" y="893"/>
                </a:lnTo>
                <a:lnTo>
                  <a:pt x="1372" y="893"/>
                </a:lnTo>
                <a:lnTo>
                  <a:pt x="1381" y="893"/>
                </a:lnTo>
                <a:lnTo>
                  <a:pt x="1381" y="890"/>
                </a:lnTo>
                <a:lnTo>
                  <a:pt x="1383" y="890"/>
                </a:lnTo>
                <a:lnTo>
                  <a:pt x="1383" y="888"/>
                </a:lnTo>
                <a:lnTo>
                  <a:pt x="1389" y="888"/>
                </a:lnTo>
                <a:lnTo>
                  <a:pt x="1389" y="885"/>
                </a:lnTo>
                <a:lnTo>
                  <a:pt x="1389" y="885"/>
                </a:lnTo>
                <a:lnTo>
                  <a:pt x="1389" y="882"/>
                </a:lnTo>
                <a:lnTo>
                  <a:pt x="1405" y="882"/>
                </a:lnTo>
                <a:lnTo>
                  <a:pt x="1405" y="880"/>
                </a:lnTo>
                <a:lnTo>
                  <a:pt x="1407" y="880"/>
                </a:lnTo>
                <a:lnTo>
                  <a:pt x="1407" y="877"/>
                </a:lnTo>
                <a:lnTo>
                  <a:pt x="1410" y="877"/>
                </a:lnTo>
                <a:lnTo>
                  <a:pt x="1410" y="874"/>
                </a:lnTo>
                <a:lnTo>
                  <a:pt x="1413" y="874"/>
                </a:lnTo>
                <a:lnTo>
                  <a:pt x="1413" y="869"/>
                </a:lnTo>
                <a:lnTo>
                  <a:pt x="1416" y="869"/>
                </a:lnTo>
                <a:lnTo>
                  <a:pt x="1416" y="866"/>
                </a:lnTo>
                <a:lnTo>
                  <a:pt x="1421" y="866"/>
                </a:lnTo>
                <a:lnTo>
                  <a:pt x="1421" y="866"/>
                </a:lnTo>
                <a:lnTo>
                  <a:pt x="1426" y="866"/>
                </a:lnTo>
                <a:lnTo>
                  <a:pt x="1426" y="863"/>
                </a:lnTo>
                <a:lnTo>
                  <a:pt x="1429" y="863"/>
                </a:lnTo>
                <a:lnTo>
                  <a:pt x="1429" y="858"/>
                </a:lnTo>
                <a:lnTo>
                  <a:pt x="1432" y="858"/>
                </a:lnTo>
                <a:lnTo>
                  <a:pt x="1432" y="855"/>
                </a:lnTo>
                <a:lnTo>
                  <a:pt x="1432" y="855"/>
                </a:lnTo>
                <a:lnTo>
                  <a:pt x="1432" y="855"/>
                </a:lnTo>
                <a:lnTo>
                  <a:pt x="1434" y="855"/>
                </a:lnTo>
                <a:lnTo>
                  <a:pt x="1434" y="853"/>
                </a:lnTo>
                <a:lnTo>
                  <a:pt x="1440" y="853"/>
                </a:lnTo>
                <a:lnTo>
                  <a:pt x="1440" y="850"/>
                </a:lnTo>
                <a:lnTo>
                  <a:pt x="1453" y="850"/>
                </a:lnTo>
                <a:lnTo>
                  <a:pt x="1453" y="847"/>
                </a:lnTo>
                <a:lnTo>
                  <a:pt x="1459" y="847"/>
                </a:lnTo>
                <a:lnTo>
                  <a:pt x="1459" y="839"/>
                </a:lnTo>
                <a:lnTo>
                  <a:pt x="1464" y="839"/>
                </a:lnTo>
                <a:lnTo>
                  <a:pt x="1464" y="839"/>
                </a:lnTo>
                <a:lnTo>
                  <a:pt x="1467" y="839"/>
                </a:lnTo>
                <a:lnTo>
                  <a:pt x="1467" y="836"/>
                </a:lnTo>
                <a:lnTo>
                  <a:pt x="1470" y="836"/>
                </a:lnTo>
                <a:lnTo>
                  <a:pt x="1470" y="834"/>
                </a:lnTo>
                <a:lnTo>
                  <a:pt x="1472" y="834"/>
                </a:lnTo>
                <a:lnTo>
                  <a:pt x="1472" y="831"/>
                </a:lnTo>
                <a:lnTo>
                  <a:pt x="1475" y="831"/>
                </a:lnTo>
                <a:lnTo>
                  <a:pt x="1475" y="828"/>
                </a:lnTo>
                <a:lnTo>
                  <a:pt x="1475" y="828"/>
                </a:lnTo>
                <a:lnTo>
                  <a:pt x="1475" y="826"/>
                </a:lnTo>
                <a:lnTo>
                  <a:pt x="1480" y="826"/>
                </a:lnTo>
                <a:lnTo>
                  <a:pt x="1480" y="823"/>
                </a:lnTo>
                <a:lnTo>
                  <a:pt x="1483" y="823"/>
                </a:lnTo>
                <a:lnTo>
                  <a:pt x="1483" y="820"/>
                </a:lnTo>
                <a:lnTo>
                  <a:pt x="1488" y="820"/>
                </a:lnTo>
                <a:lnTo>
                  <a:pt x="1488" y="818"/>
                </a:lnTo>
                <a:lnTo>
                  <a:pt x="1491" y="818"/>
                </a:lnTo>
                <a:lnTo>
                  <a:pt x="1491" y="815"/>
                </a:lnTo>
                <a:lnTo>
                  <a:pt x="1494" y="815"/>
                </a:lnTo>
                <a:lnTo>
                  <a:pt x="1494" y="812"/>
                </a:lnTo>
                <a:lnTo>
                  <a:pt x="1494" y="812"/>
                </a:lnTo>
                <a:lnTo>
                  <a:pt x="1494" y="812"/>
                </a:lnTo>
                <a:lnTo>
                  <a:pt x="1496" y="812"/>
                </a:lnTo>
                <a:lnTo>
                  <a:pt x="1496" y="809"/>
                </a:lnTo>
                <a:lnTo>
                  <a:pt x="1499" y="809"/>
                </a:lnTo>
                <a:lnTo>
                  <a:pt x="1499" y="804"/>
                </a:lnTo>
                <a:lnTo>
                  <a:pt x="1505" y="804"/>
                </a:lnTo>
                <a:lnTo>
                  <a:pt x="1505" y="799"/>
                </a:lnTo>
                <a:lnTo>
                  <a:pt x="1507" y="799"/>
                </a:lnTo>
                <a:lnTo>
                  <a:pt x="1507" y="796"/>
                </a:lnTo>
                <a:lnTo>
                  <a:pt x="1518" y="796"/>
                </a:lnTo>
                <a:lnTo>
                  <a:pt x="1518" y="796"/>
                </a:lnTo>
                <a:lnTo>
                  <a:pt x="1523" y="796"/>
                </a:lnTo>
                <a:lnTo>
                  <a:pt x="1523" y="793"/>
                </a:lnTo>
                <a:lnTo>
                  <a:pt x="1523" y="793"/>
                </a:lnTo>
                <a:lnTo>
                  <a:pt x="1523" y="791"/>
                </a:lnTo>
                <a:lnTo>
                  <a:pt x="1526" y="791"/>
                </a:lnTo>
                <a:lnTo>
                  <a:pt x="1526" y="788"/>
                </a:lnTo>
                <a:lnTo>
                  <a:pt x="1529" y="788"/>
                </a:lnTo>
                <a:lnTo>
                  <a:pt x="1529" y="785"/>
                </a:lnTo>
                <a:lnTo>
                  <a:pt x="1529" y="785"/>
                </a:lnTo>
                <a:lnTo>
                  <a:pt x="1529" y="782"/>
                </a:lnTo>
                <a:lnTo>
                  <a:pt x="1532" y="782"/>
                </a:lnTo>
                <a:lnTo>
                  <a:pt x="1532" y="780"/>
                </a:lnTo>
                <a:lnTo>
                  <a:pt x="1532" y="780"/>
                </a:lnTo>
                <a:lnTo>
                  <a:pt x="1532" y="777"/>
                </a:lnTo>
                <a:lnTo>
                  <a:pt x="1540" y="777"/>
                </a:lnTo>
                <a:lnTo>
                  <a:pt x="1540" y="774"/>
                </a:lnTo>
                <a:lnTo>
                  <a:pt x="1545" y="774"/>
                </a:lnTo>
                <a:lnTo>
                  <a:pt x="1545" y="772"/>
                </a:lnTo>
                <a:lnTo>
                  <a:pt x="1545" y="772"/>
                </a:lnTo>
                <a:lnTo>
                  <a:pt x="1545" y="769"/>
                </a:lnTo>
                <a:lnTo>
                  <a:pt x="1548" y="769"/>
                </a:lnTo>
                <a:lnTo>
                  <a:pt x="1548" y="766"/>
                </a:lnTo>
                <a:lnTo>
                  <a:pt x="1556" y="766"/>
                </a:lnTo>
                <a:lnTo>
                  <a:pt x="1556" y="766"/>
                </a:lnTo>
                <a:lnTo>
                  <a:pt x="1564" y="766"/>
                </a:lnTo>
                <a:lnTo>
                  <a:pt x="1564" y="764"/>
                </a:lnTo>
                <a:lnTo>
                  <a:pt x="1564" y="764"/>
                </a:lnTo>
                <a:lnTo>
                  <a:pt x="1564" y="761"/>
                </a:lnTo>
                <a:lnTo>
                  <a:pt x="1567" y="761"/>
                </a:lnTo>
                <a:lnTo>
                  <a:pt x="1567" y="755"/>
                </a:lnTo>
                <a:lnTo>
                  <a:pt x="1569" y="755"/>
                </a:lnTo>
                <a:lnTo>
                  <a:pt x="1569" y="753"/>
                </a:lnTo>
                <a:lnTo>
                  <a:pt x="1577" y="753"/>
                </a:lnTo>
                <a:lnTo>
                  <a:pt x="1577" y="750"/>
                </a:lnTo>
                <a:lnTo>
                  <a:pt x="1585" y="750"/>
                </a:lnTo>
                <a:lnTo>
                  <a:pt x="1585" y="747"/>
                </a:lnTo>
                <a:lnTo>
                  <a:pt x="1588" y="747"/>
                </a:lnTo>
                <a:lnTo>
                  <a:pt x="1588" y="747"/>
                </a:lnTo>
                <a:lnTo>
                  <a:pt x="1591" y="747"/>
                </a:lnTo>
                <a:lnTo>
                  <a:pt x="1591" y="745"/>
                </a:lnTo>
                <a:lnTo>
                  <a:pt x="1596" y="745"/>
                </a:lnTo>
                <a:lnTo>
                  <a:pt x="1596" y="742"/>
                </a:lnTo>
                <a:lnTo>
                  <a:pt x="1602" y="742"/>
                </a:lnTo>
                <a:lnTo>
                  <a:pt x="1602" y="739"/>
                </a:lnTo>
                <a:lnTo>
                  <a:pt x="1607" y="739"/>
                </a:lnTo>
                <a:lnTo>
                  <a:pt x="1607" y="734"/>
                </a:lnTo>
                <a:lnTo>
                  <a:pt x="1610" y="734"/>
                </a:lnTo>
                <a:lnTo>
                  <a:pt x="1610" y="731"/>
                </a:lnTo>
                <a:lnTo>
                  <a:pt x="1612" y="731"/>
                </a:lnTo>
                <a:lnTo>
                  <a:pt x="1612" y="731"/>
                </a:lnTo>
                <a:lnTo>
                  <a:pt x="1612" y="731"/>
                </a:lnTo>
                <a:lnTo>
                  <a:pt x="1612" y="728"/>
                </a:lnTo>
                <a:lnTo>
                  <a:pt x="1626" y="728"/>
                </a:lnTo>
                <a:lnTo>
                  <a:pt x="1626" y="726"/>
                </a:lnTo>
                <a:lnTo>
                  <a:pt x="1634" y="726"/>
                </a:lnTo>
                <a:lnTo>
                  <a:pt x="1634" y="723"/>
                </a:lnTo>
                <a:lnTo>
                  <a:pt x="1637" y="723"/>
                </a:lnTo>
                <a:lnTo>
                  <a:pt x="1637" y="720"/>
                </a:lnTo>
                <a:lnTo>
                  <a:pt x="1639" y="720"/>
                </a:lnTo>
                <a:lnTo>
                  <a:pt x="1639" y="715"/>
                </a:lnTo>
                <a:lnTo>
                  <a:pt x="1645" y="715"/>
                </a:lnTo>
                <a:lnTo>
                  <a:pt x="1645" y="712"/>
                </a:lnTo>
                <a:lnTo>
                  <a:pt x="1648" y="712"/>
                </a:lnTo>
                <a:lnTo>
                  <a:pt x="1648" y="712"/>
                </a:lnTo>
                <a:lnTo>
                  <a:pt x="1653" y="712"/>
                </a:lnTo>
                <a:lnTo>
                  <a:pt x="1653" y="710"/>
                </a:lnTo>
                <a:lnTo>
                  <a:pt x="1653" y="710"/>
                </a:lnTo>
                <a:lnTo>
                  <a:pt x="1653" y="707"/>
                </a:lnTo>
                <a:lnTo>
                  <a:pt x="1658" y="707"/>
                </a:lnTo>
                <a:lnTo>
                  <a:pt x="1658" y="704"/>
                </a:lnTo>
                <a:lnTo>
                  <a:pt x="1661" y="704"/>
                </a:lnTo>
                <a:lnTo>
                  <a:pt x="1661" y="699"/>
                </a:lnTo>
                <a:lnTo>
                  <a:pt x="1661" y="699"/>
                </a:lnTo>
                <a:lnTo>
                  <a:pt x="1661" y="696"/>
                </a:lnTo>
                <a:lnTo>
                  <a:pt x="1664" y="696"/>
                </a:lnTo>
                <a:lnTo>
                  <a:pt x="1664" y="693"/>
                </a:lnTo>
                <a:lnTo>
                  <a:pt x="1672" y="693"/>
                </a:lnTo>
                <a:lnTo>
                  <a:pt x="1672" y="693"/>
                </a:lnTo>
                <a:lnTo>
                  <a:pt x="1674" y="693"/>
                </a:lnTo>
                <a:lnTo>
                  <a:pt x="1674" y="691"/>
                </a:lnTo>
                <a:lnTo>
                  <a:pt x="1683" y="691"/>
                </a:lnTo>
                <a:lnTo>
                  <a:pt x="1683" y="688"/>
                </a:lnTo>
                <a:lnTo>
                  <a:pt x="1685" y="688"/>
                </a:lnTo>
                <a:lnTo>
                  <a:pt x="1685" y="683"/>
                </a:lnTo>
                <a:lnTo>
                  <a:pt x="1693" y="683"/>
                </a:lnTo>
                <a:lnTo>
                  <a:pt x="1693" y="680"/>
                </a:lnTo>
                <a:lnTo>
                  <a:pt x="1699" y="680"/>
                </a:lnTo>
                <a:lnTo>
                  <a:pt x="1699" y="677"/>
                </a:lnTo>
                <a:lnTo>
                  <a:pt x="1699" y="677"/>
                </a:lnTo>
                <a:lnTo>
                  <a:pt x="1699" y="674"/>
                </a:lnTo>
                <a:lnTo>
                  <a:pt x="1704" y="674"/>
                </a:lnTo>
                <a:lnTo>
                  <a:pt x="1704" y="674"/>
                </a:lnTo>
                <a:lnTo>
                  <a:pt x="1704" y="674"/>
                </a:lnTo>
                <a:lnTo>
                  <a:pt x="1704" y="672"/>
                </a:lnTo>
                <a:lnTo>
                  <a:pt x="1707" y="672"/>
                </a:lnTo>
                <a:lnTo>
                  <a:pt x="1707" y="666"/>
                </a:lnTo>
                <a:lnTo>
                  <a:pt x="1715" y="666"/>
                </a:lnTo>
                <a:lnTo>
                  <a:pt x="1715" y="664"/>
                </a:lnTo>
                <a:lnTo>
                  <a:pt x="1728" y="664"/>
                </a:lnTo>
                <a:lnTo>
                  <a:pt x="1728" y="661"/>
                </a:lnTo>
                <a:lnTo>
                  <a:pt x="1731" y="661"/>
                </a:lnTo>
                <a:lnTo>
                  <a:pt x="1731" y="658"/>
                </a:lnTo>
                <a:lnTo>
                  <a:pt x="1734" y="658"/>
                </a:lnTo>
                <a:lnTo>
                  <a:pt x="1734" y="656"/>
                </a:lnTo>
                <a:lnTo>
                  <a:pt x="1737" y="656"/>
                </a:lnTo>
                <a:lnTo>
                  <a:pt x="1737" y="653"/>
                </a:lnTo>
                <a:lnTo>
                  <a:pt x="1737" y="653"/>
                </a:lnTo>
                <a:lnTo>
                  <a:pt x="1737" y="653"/>
                </a:lnTo>
                <a:lnTo>
                  <a:pt x="1739" y="653"/>
                </a:lnTo>
                <a:lnTo>
                  <a:pt x="1739" y="650"/>
                </a:lnTo>
                <a:lnTo>
                  <a:pt x="1739" y="650"/>
                </a:lnTo>
                <a:lnTo>
                  <a:pt x="1739" y="647"/>
                </a:lnTo>
                <a:lnTo>
                  <a:pt x="1745" y="647"/>
                </a:lnTo>
                <a:lnTo>
                  <a:pt x="1745" y="645"/>
                </a:lnTo>
                <a:lnTo>
                  <a:pt x="1745" y="645"/>
                </a:lnTo>
                <a:lnTo>
                  <a:pt x="1745" y="642"/>
                </a:lnTo>
                <a:lnTo>
                  <a:pt x="1755" y="642"/>
                </a:lnTo>
                <a:lnTo>
                  <a:pt x="1755" y="637"/>
                </a:lnTo>
                <a:lnTo>
                  <a:pt x="1758" y="637"/>
                </a:lnTo>
                <a:lnTo>
                  <a:pt x="1758" y="634"/>
                </a:lnTo>
                <a:lnTo>
                  <a:pt x="1761" y="634"/>
                </a:lnTo>
                <a:lnTo>
                  <a:pt x="1761" y="629"/>
                </a:lnTo>
                <a:lnTo>
                  <a:pt x="1763" y="629"/>
                </a:lnTo>
                <a:lnTo>
                  <a:pt x="1763" y="626"/>
                </a:lnTo>
                <a:lnTo>
                  <a:pt x="1772" y="626"/>
                </a:lnTo>
                <a:lnTo>
                  <a:pt x="1772" y="623"/>
                </a:lnTo>
                <a:lnTo>
                  <a:pt x="1777" y="623"/>
                </a:lnTo>
                <a:lnTo>
                  <a:pt x="1777" y="620"/>
                </a:lnTo>
                <a:lnTo>
                  <a:pt x="1782" y="620"/>
                </a:lnTo>
                <a:lnTo>
                  <a:pt x="1782" y="618"/>
                </a:lnTo>
                <a:lnTo>
                  <a:pt x="1782" y="618"/>
                </a:lnTo>
                <a:lnTo>
                  <a:pt x="1782" y="615"/>
                </a:lnTo>
                <a:lnTo>
                  <a:pt x="1788" y="615"/>
                </a:lnTo>
                <a:lnTo>
                  <a:pt x="1788" y="612"/>
                </a:lnTo>
                <a:lnTo>
                  <a:pt x="1796" y="612"/>
                </a:lnTo>
                <a:lnTo>
                  <a:pt x="1796" y="607"/>
                </a:lnTo>
                <a:lnTo>
                  <a:pt x="1799" y="607"/>
                </a:lnTo>
                <a:lnTo>
                  <a:pt x="1799" y="602"/>
                </a:lnTo>
                <a:lnTo>
                  <a:pt x="1801" y="602"/>
                </a:lnTo>
                <a:lnTo>
                  <a:pt x="1801" y="602"/>
                </a:lnTo>
                <a:lnTo>
                  <a:pt x="1807" y="602"/>
                </a:lnTo>
                <a:lnTo>
                  <a:pt x="1807" y="599"/>
                </a:lnTo>
                <a:lnTo>
                  <a:pt x="1809" y="599"/>
                </a:lnTo>
                <a:lnTo>
                  <a:pt x="1809" y="596"/>
                </a:lnTo>
                <a:lnTo>
                  <a:pt x="1815" y="596"/>
                </a:lnTo>
                <a:lnTo>
                  <a:pt x="1815" y="593"/>
                </a:lnTo>
                <a:lnTo>
                  <a:pt x="1817" y="593"/>
                </a:lnTo>
                <a:lnTo>
                  <a:pt x="1817" y="591"/>
                </a:lnTo>
                <a:lnTo>
                  <a:pt x="1820" y="591"/>
                </a:lnTo>
                <a:lnTo>
                  <a:pt x="1820" y="588"/>
                </a:lnTo>
                <a:lnTo>
                  <a:pt x="1823" y="588"/>
                </a:lnTo>
                <a:lnTo>
                  <a:pt x="1823" y="585"/>
                </a:lnTo>
                <a:lnTo>
                  <a:pt x="1825" y="585"/>
                </a:lnTo>
                <a:lnTo>
                  <a:pt x="1825" y="577"/>
                </a:lnTo>
                <a:lnTo>
                  <a:pt x="1825" y="577"/>
                </a:lnTo>
                <a:lnTo>
                  <a:pt x="1825" y="572"/>
                </a:lnTo>
                <a:lnTo>
                  <a:pt x="1831" y="572"/>
                </a:lnTo>
                <a:lnTo>
                  <a:pt x="1831" y="569"/>
                </a:lnTo>
                <a:lnTo>
                  <a:pt x="1839" y="569"/>
                </a:lnTo>
                <a:lnTo>
                  <a:pt x="1839" y="569"/>
                </a:lnTo>
                <a:lnTo>
                  <a:pt x="1842" y="569"/>
                </a:lnTo>
                <a:lnTo>
                  <a:pt x="1842" y="564"/>
                </a:lnTo>
                <a:lnTo>
                  <a:pt x="1842" y="564"/>
                </a:lnTo>
                <a:lnTo>
                  <a:pt x="1842" y="561"/>
                </a:lnTo>
                <a:lnTo>
                  <a:pt x="1844" y="561"/>
                </a:lnTo>
                <a:lnTo>
                  <a:pt x="1844" y="558"/>
                </a:lnTo>
                <a:lnTo>
                  <a:pt x="1847" y="558"/>
                </a:lnTo>
                <a:lnTo>
                  <a:pt x="1847" y="556"/>
                </a:lnTo>
                <a:lnTo>
                  <a:pt x="1850" y="556"/>
                </a:lnTo>
                <a:lnTo>
                  <a:pt x="1850" y="553"/>
                </a:lnTo>
                <a:lnTo>
                  <a:pt x="1852" y="553"/>
                </a:lnTo>
                <a:lnTo>
                  <a:pt x="1852" y="550"/>
                </a:lnTo>
                <a:lnTo>
                  <a:pt x="1855" y="550"/>
                </a:lnTo>
                <a:lnTo>
                  <a:pt x="1855" y="545"/>
                </a:lnTo>
                <a:lnTo>
                  <a:pt x="1858" y="545"/>
                </a:lnTo>
                <a:lnTo>
                  <a:pt x="1858" y="542"/>
                </a:lnTo>
                <a:lnTo>
                  <a:pt x="1863" y="542"/>
                </a:lnTo>
                <a:lnTo>
                  <a:pt x="1863" y="537"/>
                </a:lnTo>
                <a:lnTo>
                  <a:pt x="1863" y="537"/>
                </a:lnTo>
                <a:lnTo>
                  <a:pt x="1863" y="534"/>
                </a:lnTo>
                <a:lnTo>
                  <a:pt x="1866" y="534"/>
                </a:lnTo>
                <a:lnTo>
                  <a:pt x="1866" y="531"/>
                </a:lnTo>
                <a:lnTo>
                  <a:pt x="1871" y="531"/>
                </a:lnTo>
                <a:lnTo>
                  <a:pt x="1871" y="526"/>
                </a:lnTo>
                <a:lnTo>
                  <a:pt x="1874" y="526"/>
                </a:lnTo>
                <a:lnTo>
                  <a:pt x="1874" y="526"/>
                </a:lnTo>
                <a:lnTo>
                  <a:pt x="1879" y="526"/>
                </a:lnTo>
                <a:lnTo>
                  <a:pt x="1879" y="523"/>
                </a:lnTo>
                <a:lnTo>
                  <a:pt x="1879" y="523"/>
                </a:lnTo>
                <a:lnTo>
                  <a:pt x="1879" y="518"/>
                </a:lnTo>
                <a:lnTo>
                  <a:pt x="1882" y="518"/>
                </a:lnTo>
                <a:lnTo>
                  <a:pt x="1882" y="515"/>
                </a:lnTo>
                <a:lnTo>
                  <a:pt x="1885" y="515"/>
                </a:lnTo>
                <a:lnTo>
                  <a:pt x="1885" y="512"/>
                </a:lnTo>
                <a:lnTo>
                  <a:pt x="1885" y="512"/>
                </a:lnTo>
                <a:lnTo>
                  <a:pt x="1885" y="510"/>
                </a:lnTo>
                <a:lnTo>
                  <a:pt x="1888" y="510"/>
                </a:lnTo>
                <a:lnTo>
                  <a:pt x="1888" y="507"/>
                </a:lnTo>
                <a:lnTo>
                  <a:pt x="1888" y="507"/>
                </a:lnTo>
                <a:lnTo>
                  <a:pt x="1888" y="504"/>
                </a:lnTo>
                <a:lnTo>
                  <a:pt x="1890" y="504"/>
                </a:lnTo>
                <a:lnTo>
                  <a:pt x="1890" y="502"/>
                </a:lnTo>
                <a:lnTo>
                  <a:pt x="1896" y="502"/>
                </a:lnTo>
                <a:lnTo>
                  <a:pt x="1896" y="496"/>
                </a:lnTo>
                <a:lnTo>
                  <a:pt x="1898" y="496"/>
                </a:lnTo>
                <a:lnTo>
                  <a:pt x="1898" y="494"/>
                </a:lnTo>
                <a:lnTo>
                  <a:pt x="1901" y="494"/>
                </a:lnTo>
                <a:lnTo>
                  <a:pt x="1901" y="488"/>
                </a:lnTo>
                <a:lnTo>
                  <a:pt x="1906" y="488"/>
                </a:lnTo>
                <a:lnTo>
                  <a:pt x="1906" y="485"/>
                </a:lnTo>
                <a:lnTo>
                  <a:pt x="1906" y="485"/>
                </a:lnTo>
                <a:lnTo>
                  <a:pt x="1906" y="483"/>
                </a:lnTo>
                <a:lnTo>
                  <a:pt x="1909" y="483"/>
                </a:lnTo>
                <a:lnTo>
                  <a:pt x="1909" y="480"/>
                </a:lnTo>
                <a:lnTo>
                  <a:pt x="1914" y="480"/>
                </a:lnTo>
                <a:lnTo>
                  <a:pt x="1914" y="469"/>
                </a:lnTo>
                <a:lnTo>
                  <a:pt x="1931" y="469"/>
                </a:lnTo>
                <a:lnTo>
                  <a:pt x="1931" y="467"/>
                </a:lnTo>
                <a:lnTo>
                  <a:pt x="1939" y="467"/>
                </a:lnTo>
                <a:lnTo>
                  <a:pt x="1939" y="464"/>
                </a:lnTo>
                <a:lnTo>
                  <a:pt x="1944" y="464"/>
                </a:lnTo>
                <a:lnTo>
                  <a:pt x="1944" y="461"/>
                </a:lnTo>
                <a:lnTo>
                  <a:pt x="1950" y="461"/>
                </a:lnTo>
                <a:lnTo>
                  <a:pt x="1950" y="456"/>
                </a:lnTo>
                <a:lnTo>
                  <a:pt x="1950" y="456"/>
                </a:lnTo>
                <a:lnTo>
                  <a:pt x="1950" y="453"/>
                </a:lnTo>
                <a:lnTo>
                  <a:pt x="1952" y="453"/>
                </a:lnTo>
                <a:lnTo>
                  <a:pt x="1952" y="450"/>
                </a:lnTo>
                <a:lnTo>
                  <a:pt x="1952" y="450"/>
                </a:lnTo>
                <a:lnTo>
                  <a:pt x="1952" y="448"/>
                </a:lnTo>
                <a:lnTo>
                  <a:pt x="1960" y="448"/>
                </a:lnTo>
                <a:lnTo>
                  <a:pt x="1960" y="445"/>
                </a:lnTo>
                <a:lnTo>
                  <a:pt x="1968" y="445"/>
                </a:lnTo>
                <a:lnTo>
                  <a:pt x="1968" y="442"/>
                </a:lnTo>
                <a:lnTo>
                  <a:pt x="1971" y="442"/>
                </a:lnTo>
                <a:lnTo>
                  <a:pt x="1971" y="440"/>
                </a:lnTo>
                <a:lnTo>
                  <a:pt x="1977" y="440"/>
                </a:lnTo>
                <a:lnTo>
                  <a:pt x="1977" y="437"/>
                </a:lnTo>
                <a:lnTo>
                  <a:pt x="1985" y="437"/>
                </a:lnTo>
                <a:lnTo>
                  <a:pt x="1985" y="434"/>
                </a:lnTo>
                <a:lnTo>
                  <a:pt x="1990" y="434"/>
                </a:lnTo>
                <a:lnTo>
                  <a:pt x="1990" y="431"/>
                </a:lnTo>
                <a:lnTo>
                  <a:pt x="2003" y="431"/>
                </a:lnTo>
                <a:lnTo>
                  <a:pt x="2003" y="429"/>
                </a:lnTo>
                <a:lnTo>
                  <a:pt x="2006" y="429"/>
                </a:lnTo>
                <a:lnTo>
                  <a:pt x="2006" y="426"/>
                </a:lnTo>
                <a:lnTo>
                  <a:pt x="2009" y="426"/>
                </a:lnTo>
                <a:lnTo>
                  <a:pt x="2009" y="423"/>
                </a:lnTo>
                <a:lnTo>
                  <a:pt x="2017" y="423"/>
                </a:lnTo>
                <a:lnTo>
                  <a:pt x="2017" y="418"/>
                </a:lnTo>
                <a:lnTo>
                  <a:pt x="2025" y="418"/>
                </a:lnTo>
                <a:lnTo>
                  <a:pt x="2025" y="415"/>
                </a:lnTo>
                <a:lnTo>
                  <a:pt x="2028" y="415"/>
                </a:lnTo>
                <a:lnTo>
                  <a:pt x="2028" y="413"/>
                </a:lnTo>
                <a:lnTo>
                  <a:pt x="2033" y="413"/>
                </a:lnTo>
                <a:lnTo>
                  <a:pt x="2033" y="410"/>
                </a:lnTo>
                <a:lnTo>
                  <a:pt x="2036" y="410"/>
                </a:lnTo>
                <a:lnTo>
                  <a:pt x="2036" y="407"/>
                </a:lnTo>
                <a:lnTo>
                  <a:pt x="2039" y="407"/>
                </a:lnTo>
                <a:lnTo>
                  <a:pt x="2039" y="404"/>
                </a:lnTo>
                <a:lnTo>
                  <a:pt x="2047" y="404"/>
                </a:lnTo>
                <a:lnTo>
                  <a:pt x="2047" y="402"/>
                </a:lnTo>
                <a:lnTo>
                  <a:pt x="2060" y="402"/>
                </a:lnTo>
                <a:lnTo>
                  <a:pt x="2060" y="394"/>
                </a:lnTo>
                <a:lnTo>
                  <a:pt x="2063" y="394"/>
                </a:lnTo>
                <a:lnTo>
                  <a:pt x="2063" y="391"/>
                </a:lnTo>
                <a:lnTo>
                  <a:pt x="2063" y="391"/>
                </a:lnTo>
                <a:lnTo>
                  <a:pt x="2063" y="388"/>
                </a:lnTo>
                <a:lnTo>
                  <a:pt x="2066" y="388"/>
                </a:lnTo>
                <a:lnTo>
                  <a:pt x="2066" y="383"/>
                </a:lnTo>
                <a:lnTo>
                  <a:pt x="2079" y="383"/>
                </a:lnTo>
                <a:lnTo>
                  <a:pt x="2079" y="380"/>
                </a:lnTo>
                <a:lnTo>
                  <a:pt x="2082" y="380"/>
                </a:lnTo>
                <a:lnTo>
                  <a:pt x="2082" y="377"/>
                </a:lnTo>
                <a:lnTo>
                  <a:pt x="2090" y="377"/>
                </a:lnTo>
                <a:lnTo>
                  <a:pt x="2090" y="372"/>
                </a:lnTo>
                <a:lnTo>
                  <a:pt x="2098" y="372"/>
                </a:lnTo>
                <a:lnTo>
                  <a:pt x="2098" y="369"/>
                </a:lnTo>
                <a:lnTo>
                  <a:pt x="2106" y="369"/>
                </a:lnTo>
                <a:lnTo>
                  <a:pt x="2106" y="367"/>
                </a:lnTo>
                <a:lnTo>
                  <a:pt x="2114" y="367"/>
                </a:lnTo>
                <a:lnTo>
                  <a:pt x="2114" y="361"/>
                </a:lnTo>
                <a:lnTo>
                  <a:pt x="2114" y="361"/>
                </a:lnTo>
                <a:lnTo>
                  <a:pt x="2114" y="359"/>
                </a:lnTo>
                <a:lnTo>
                  <a:pt x="2119" y="359"/>
                </a:lnTo>
                <a:lnTo>
                  <a:pt x="2119" y="356"/>
                </a:lnTo>
                <a:lnTo>
                  <a:pt x="2128" y="356"/>
                </a:lnTo>
                <a:lnTo>
                  <a:pt x="2128" y="353"/>
                </a:lnTo>
                <a:lnTo>
                  <a:pt x="2130" y="353"/>
                </a:lnTo>
                <a:lnTo>
                  <a:pt x="2130" y="350"/>
                </a:lnTo>
                <a:lnTo>
                  <a:pt x="2130" y="350"/>
                </a:lnTo>
                <a:lnTo>
                  <a:pt x="2130" y="348"/>
                </a:lnTo>
                <a:lnTo>
                  <a:pt x="2133" y="348"/>
                </a:lnTo>
                <a:lnTo>
                  <a:pt x="2133" y="342"/>
                </a:lnTo>
                <a:lnTo>
                  <a:pt x="2136" y="342"/>
                </a:lnTo>
                <a:lnTo>
                  <a:pt x="2136" y="340"/>
                </a:lnTo>
                <a:lnTo>
                  <a:pt x="2146" y="340"/>
                </a:lnTo>
                <a:lnTo>
                  <a:pt x="2146" y="337"/>
                </a:lnTo>
                <a:lnTo>
                  <a:pt x="2155" y="337"/>
                </a:lnTo>
                <a:lnTo>
                  <a:pt x="2155" y="334"/>
                </a:lnTo>
                <a:lnTo>
                  <a:pt x="2160" y="334"/>
                </a:lnTo>
                <a:lnTo>
                  <a:pt x="2160" y="329"/>
                </a:lnTo>
                <a:lnTo>
                  <a:pt x="2168" y="329"/>
                </a:lnTo>
                <a:lnTo>
                  <a:pt x="2168" y="326"/>
                </a:lnTo>
                <a:lnTo>
                  <a:pt x="2171" y="326"/>
                </a:lnTo>
                <a:lnTo>
                  <a:pt x="2171" y="321"/>
                </a:lnTo>
                <a:lnTo>
                  <a:pt x="2187" y="321"/>
                </a:lnTo>
                <a:lnTo>
                  <a:pt x="2187" y="318"/>
                </a:lnTo>
                <a:lnTo>
                  <a:pt x="2190" y="318"/>
                </a:lnTo>
                <a:lnTo>
                  <a:pt x="2190" y="315"/>
                </a:lnTo>
                <a:lnTo>
                  <a:pt x="2198" y="315"/>
                </a:lnTo>
                <a:lnTo>
                  <a:pt x="2198" y="313"/>
                </a:lnTo>
                <a:lnTo>
                  <a:pt x="2206" y="313"/>
                </a:lnTo>
                <a:lnTo>
                  <a:pt x="2206" y="310"/>
                </a:lnTo>
                <a:lnTo>
                  <a:pt x="2208" y="310"/>
                </a:lnTo>
                <a:lnTo>
                  <a:pt x="2208" y="307"/>
                </a:lnTo>
                <a:lnTo>
                  <a:pt x="2214" y="307"/>
                </a:lnTo>
                <a:lnTo>
                  <a:pt x="2214" y="302"/>
                </a:lnTo>
                <a:lnTo>
                  <a:pt x="2219" y="302"/>
                </a:lnTo>
                <a:lnTo>
                  <a:pt x="2219" y="299"/>
                </a:lnTo>
                <a:lnTo>
                  <a:pt x="2219" y="299"/>
                </a:lnTo>
                <a:lnTo>
                  <a:pt x="2219" y="294"/>
                </a:lnTo>
                <a:lnTo>
                  <a:pt x="2222" y="294"/>
                </a:lnTo>
                <a:lnTo>
                  <a:pt x="2222" y="288"/>
                </a:lnTo>
                <a:lnTo>
                  <a:pt x="2227" y="288"/>
                </a:lnTo>
                <a:lnTo>
                  <a:pt x="2227" y="286"/>
                </a:lnTo>
                <a:lnTo>
                  <a:pt x="2235" y="286"/>
                </a:lnTo>
                <a:lnTo>
                  <a:pt x="2235" y="283"/>
                </a:lnTo>
                <a:lnTo>
                  <a:pt x="2235" y="283"/>
                </a:lnTo>
                <a:lnTo>
                  <a:pt x="2235" y="280"/>
                </a:lnTo>
                <a:lnTo>
                  <a:pt x="2238" y="280"/>
                </a:lnTo>
                <a:lnTo>
                  <a:pt x="2238" y="275"/>
                </a:lnTo>
                <a:lnTo>
                  <a:pt x="2265" y="275"/>
                </a:lnTo>
                <a:lnTo>
                  <a:pt x="2265" y="272"/>
                </a:lnTo>
                <a:lnTo>
                  <a:pt x="2276" y="272"/>
                </a:lnTo>
                <a:lnTo>
                  <a:pt x="2276" y="264"/>
                </a:lnTo>
                <a:lnTo>
                  <a:pt x="2281" y="264"/>
                </a:lnTo>
                <a:lnTo>
                  <a:pt x="2281" y="261"/>
                </a:lnTo>
                <a:lnTo>
                  <a:pt x="2284" y="261"/>
                </a:lnTo>
                <a:lnTo>
                  <a:pt x="2284" y="256"/>
                </a:lnTo>
                <a:lnTo>
                  <a:pt x="2287" y="256"/>
                </a:lnTo>
                <a:lnTo>
                  <a:pt x="2287" y="253"/>
                </a:lnTo>
                <a:lnTo>
                  <a:pt x="2292" y="253"/>
                </a:lnTo>
                <a:lnTo>
                  <a:pt x="2292" y="248"/>
                </a:lnTo>
                <a:lnTo>
                  <a:pt x="2297" y="248"/>
                </a:lnTo>
                <a:lnTo>
                  <a:pt x="2297" y="245"/>
                </a:lnTo>
                <a:lnTo>
                  <a:pt x="2319" y="245"/>
                </a:lnTo>
                <a:lnTo>
                  <a:pt x="2319" y="240"/>
                </a:lnTo>
                <a:lnTo>
                  <a:pt x="2324" y="240"/>
                </a:lnTo>
                <a:lnTo>
                  <a:pt x="2324" y="234"/>
                </a:lnTo>
                <a:lnTo>
                  <a:pt x="2343" y="234"/>
                </a:lnTo>
                <a:lnTo>
                  <a:pt x="2343" y="232"/>
                </a:lnTo>
                <a:lnTo>
                  <a:pt x="2346" y="232"/>
                </a:lnTo>
                <a:lnTo>
                  <a:pt x="2346" y="226"/>
                </a:lnTo>
                <a:lnTo>
                  <a:pt x="2368" y="226"/>
                </a:lnTo>
                <a:lnTo>
                  <a:pt x="2368" y="221"/>
                </a:lnTo>
                <a:lnTo>
                  <a:pt x="2386" y="221"/>
                </a:lnTo>
                <a:lnTo>
                  <a:pt x="2386" y="216"/>
                </a:lnTo>
                <a:lnTo>
                  <a:pt x="2389" y="216"/>
                </a:lnTo>
                <a:lnTo>
                  <a:pt x="2389" y="207"/>
                </a:lnTo>
                <a:lnTo>
                  <a:pt x="2392" y="207"/>
                </a:lnTo>
                <a:lnTo>
                  <a:pt x="2392" y="202"/>
                </a:lnTo>
                <a:lnTo>
                  <a:pt x="2395" y="202"/>
                </a:lnTo>
                <a:lnTo>
                  <a:pt x="2395" y="197"/>
                </a:lnTo>
                <a:lnTo>
                  <a:pt x="2397" y="197"/>
                </a:lnTo>
                <a:lnTo>
                  <a:pt x="2397" y="191"/>
                </a:lnTo>
                <a:lnTo>
                  <a:pt x="2405" y="191"/>
                </a:lnTo>
                <a:lnTo>
                  <a:pt x="2405" y="186"/>
                </a:lnTo>
                <a:lnTo>
                  <a:pt x="2422" y="186"/>
                </a:lnTo>
                <a:lnTo>
                  <a:pt x="2422" y="178"/>
                </a:lnTo>
                <a:lnTo>
                  <a:pt x="2432" y="178"/>
                </a:lnTo>
                <a:lnTo>
                  <a:pt x="2432" y="172"/>
                </a:lnTo>
                <a:lnTo>
                  <a:pt x="2432" y="172"/>
                </a:lnTo>
                <a:lnTo>
                  <a:pt x="2432" y="164"/>
                </a:lnTo>
                <a:lnTo>
                  <a:pt x="2457" y="164"/>
                </a:lnTo>
                <a:lnTo>
                  <a:pt x="2457" y="159"/>
                </a:lnTo>
                <a:lnTo>
                  <a:pt x="2457" y="159"/>
                </a:lnTo>
                <a:lnTo>
                  <a:pt x="2457" y="151"/>
                </a:lnTo>
                <a:lnTo>
                  <a:pt x="2462" y="151"/>
                </a:lnTo>
                <a:lnTo>
                  <a:pt x="2462" y="143"/>
                </a:lnTo>
                <a:lnTo>
                  <a:pt x="2467" y="143"/>
                </a:lnTo>
                <a:lnTo>
                  <a:pt x="2467" y="135"/>
                </a:lnTo>
                <a:lnTo>
                  <a:pt x="2478" y="135"/>
                </a:lnTo>
                <a:lnTo>
                  <a:pt x="2478" y="126"/>
                </a:lnTo>
                <a:lnTo>
                  <a:pt x="2489" y="126"/>
                </a:lnTo>
                <a:lnTo>
                  <a:pt x="2489" y="116"/>
                </a:lnTo>
                <a:lnTo>
                  <a:pt x="2510" y="116"/>
                </a:lnTo>
                <a:lnTo>
                  <a:pt x="2510" y="91"/>
                </a:lnTo>
                <a:lnTo>
                  <a:pt x="2513" y="91"/>
                </a:lnTo>
                <a:lnTo>
                  <a:pt x="2513" y="78"/>
                </a:lnTo>
                <a:lnTo>
                  <a:pt x="2521" y="78"/>
                </a:lnTo>
                <a:lnTo>
                  <a:pt x="2521" y="67"/>
                </a:lnTo>
                <a:lnTo>
                  <a:pt x="2524" y="67"/>
                </a:lnTo>
                <a:lnTo>
                  <a:pt x="2524" y="54"/>
                </a:lnTo>
                <a:lnTo>
                  <a:pt x="2529" y="54"/>
                </a:lnTo>
                <a:lnTo>
                  <a:pt x="2529" y="40"/>
                </a:lnTo>
                <a:lnTo>
                  <a:pt x="2532" y="40"/>
                </a:lnTo>
                <a:lnTo>
                  <a:pt x="2532" y="27"/>
                </a:lnTo>
                <a:lnTo>
                  <a:pt x="2594" y="27"/>
                </a:lnTo>
                <a:lnTo>
                  <a:pt x="2594" y="0"/>
                </a:lnTo>
                <a:lnTo>
                  <a:pt x="2602" y="0"/>
                </a:lnTo>
              </a:path>
            </a:pathLst>
          </a:custGeom>
          <a:noFill/>
          <a:ln w="174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5" name="Rectangle 15"/>
          <p:cNvSpPr>
            <a:spLocks noChangeArrowheads="1"/>
          </p:cNvSpPr>
          <p:nvPr/>
        </p:nvSpPr>
        <p:spPr bwMode="auto">
          <a:xfrm>
            <a:off x="4345465" y="2871691"/>
            <a:ext cx="7373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FF0000"/>
                </a:solidFill>
                <a:effectLst/>
                <a:uLnTx/>
                <a:uFillTx/>
              </a:rPr>
              <a:t>Placebo</a:t>
            </a:r>
            <a:endParaRPr kumimoji="0" lang="en-US" altLang="en-US" sz="1800" b="1" i="0" u="none" strike="noStrike" kern="1200" cap="none" spc="0" normalizeH="0" baseline="0" noProof="0" dirty="0">
              <a:ln>
                <a:noFill/>
              </a:ln>
              <a:solidFill>
                <a:srgbClr val="FF0000"/>
              </a:solidFill>
              <a:effectLst/>
              <a:uLnTx/>
              <a:uFillTx/>
            </a:endParaRPr>
          </a:p>
        </p:txBody>
      </p:sp>
      <p:sp>
        <p:nvSpPr>
          <p:cNvPr id="46" name="TextBox 45">
            <a:extLst>
              <a:ext uri="{FF2B5EF4-FFF2-40B4-BE49-F238E27FC236}">
                <a16:creationId xmlns:a16="http://schemas.microsoft.com/office/drawing/2014/main" id="{DF46465A-B8CD-4169-9BDE-724AF3ECCD5D}"/>
              </a:ext>
            </a:extLst>
          </p:cNvPr>
          <p:cNvSpPr txBox="1"/>
          <p:nvPr/>
        </p:nvSpPr>
        <p:spPr>
          <a:xfrm>
            <a:off x="6229248" y="1502081"/>
            <a:ext cx="12987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28.3%</a:t>
            </a:r>
          </a:p>
        </p:txBody>
      </p:sp>
      <p:sp>
        <p:nvSpPr>
          <p:cNvPr id="47" name="Rectangle 27"/>
          <p:cNvSpPr>
            <a:spLocks noChangeArrowheads="1"/>
          </p:cNvSpPr>
          <p:nvPr/>
        </p:nvSpPr>
        <p:spPr bwMode="auto">
          <a:xfrm>
            <a:off x="3914990" y="6068713"/>
            <a:ext cx="24900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rPr>
              <a:t>Years since Randomization</a:t>
            </a:r>
            <a:endParaRPr kumimoji="0" lang="en-US" altLang="en-US" sz="1800" b="0" i="0" u="none" strike="noStrike" kern="1200" cap="none" spc="0" normalizeH="0" baseline="0" noProof="0" dirty="0">
              <a:ln>
                <a:noFill/>
              </a:ln>
              <a:solidFill>
                <a:prstClr val="black"/>
              </a:solidFill>
              <a:effectLst/>
              <a:uLnTx/>
              <a:uFillTx/>
            </a:endParaRPr>
          </a:p>
        </p:txBody>
      </p:sp>
      <p:sp>
        <p:nvSpPr>
          <p:cNvPr id="48" name="Rectangle 39"/>
          <p:cNvSpPr>
            <a:spLocks noChangeArrowheads="1"/>
          </p:cNvSpPr>
          <p:nvPr/>
        </p:nvSpPr>
        <p:spPr bwMode="auto">
          <a:xfrm rot="16200000">
            <a:off x="682341" y="3424266"/>
            <a:ext cx="23916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rPr>
              <a:t>Patients with an Event (%)</a:t>
            </a:r>
            <a:endParaRPr kumimoji="0" lang="en-US" altLang="en-US" sz="1800" b="0" i="0" u="none" strike="noStrike" kern="1200" cap="none" spc="0" normalizeH="0" baseline="0" noProof="0" dirty="0">
              <a:ln>
                <a:noFill/>
              </a:ln>
              <a:solidFill>
                <a:prstClr val="black"/>
              </a:solidFill>
              <a:effectLst/>
              <a:uLnTx/>
              <a:uFillTx/>
            </a:endParaRPr>
          </a:p>
        </p:txBody>
      </p:sp>
      <p:sp>
        <p:nvSpPr>
          <p:cNvPr id="49" name="Line 49"/>
          <p:cNvSpPr>
            <a:spLocks noChangeShapeType="1"/>
          </p:cNvSpPr>
          <p:nvPr/>
        </p:nvSpPr>
        <p:spPr bwMode="auto">
          <a:xfrm>
            <a:off x="2569268"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0" name="Line 50"/>
          <p:cNvSpPr>
            <a:spLocks noChangeShapeType="1"/>
          </p:cNvSpPr>
          <p:nvPr/>
        </p:nvSpPr>
        <p:spPr bwMode="auto">
          <a:xfrm>
            <a:off x="3431665"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1" name="Line 51"/>
          <p:cNvSpPr>
            <a:spLocks noChangeShapeType="1"/>
          </p:cNvSpPr>
          <p:nvPr/>
        </p:nvSpPr>
        <p:spPr bwMode="auto">
          <a:xfrm>
            <a:off x="4290360"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2" name="Line 52"/>
          <p:cNvSpPr>
            <a:spLocks noChangeShapeType="1"/>
          </p:cNvSpPr>
          <p:nvPr/>
        </p:nvSpPr>
        <p:spPr bwMode="auto">
          <a:xfrm>
            <a:off x="5154609"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3" name="Line 53"/>
          <p:cNvSpPr>
            <a:spLocks noChangeShapeType="1"/>
          </p:cNvSpPr>
          <p:nvPr/>
        </p:nvSpPr>
        <p:spPr bwMode="auto">
          <a:xfrm>
            <a:off x="6013304"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4" name="Line 54"/>
          <p:cNvSpPr>
            <a:spLocks noChangeShapeType="1"/>
          </p:cNvSpPr>
          <p:nvPr/>
        </p:nvSpPr>
        <p:spPr bwMode="auto">
          <a:xfrm>
            <a:off x="6872000"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5" name="Rectangle 55"/>
          <p:cNvSpPr>
            <a:spLocks noChangeArrowheads="1"/>
          </p:cNvSpPr>
          <p:nvPr/>
        </p:nvSpPr>
        <p:spPr bwMode="auto">
          <a:xfrm>
            <a:off x="2516495"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0</a:t>
            </a:r>
            <a:endParaRPr kumimoji="0" lang="en-US" altLang="en-US" sz="1800" b="0" i="0" u="none" strike="noStrike" kern="1200" cap="none" spc="0" normalizeH="0" baseline="0" noProof="0" dirty="0">
              <a:ln>
                <a:noFill/>
              </a:ln>
              <a:solidFill>
                <a:prstClr val="black"/>
              </a:solidFill>
              <a:effectLst/>
              <a:uLnTx/>
              <a:uFillTx/>
            </a:endParaRPr>
          </a:p>
        </p:txBody>
      </p:sp>
      <p:sp>
        <p:nvSpPr>
          <p:cNvPr id="56" name="Rectangle 56"/>
          <p:cNvSpPr>
            <a:spLocks noChangeArrowheads="1"/>
          </p:cNvSpPr>
          <p:nvPr/>
        </p:nvSpPr>
        <p:spPr bwMode="auto">
          <a:xfrm>
            <a:off x="3377967"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1</a:t>
            </a:r>
            <a:endParaRPr kumimoji="0" lang="en-US" altLang="en-US" sz="1800" b="0" i="0" u="none" strike="noStrike" kern="1200" cap="none" spc="0" normalizeH="0" baseline="0" noProof="0">
              <a:ln>
                <a:noFill/>
              </a:ln>
              <a:solidFill>
                <a:prstClr val="black"/>
              </a:solidFill>
              <a:effectLst/>
              <a:uLnTx/>
              <a:uFillTx/>
            </a:endParaRPr>
          </a:p>
        </p:txBody>
      </p:sp>
      <p:sp>
        <p:nvSpPr>
          <p:cNvPr id="57" name="Rectangle 57"/>
          <p:cNvSpPr>
            <a:spLocks noChangeArrowheads="1"/>
          </p:cNvSpPr>
          <p:nvPr/>
        </p:nvSpPr>
        <p:spPr bwMode="auto">
          <a:xfrm>
            <a:off x="4240364"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2</a:t>
            </a:r>
            <a:endParaRPr kumimoji="0" lang="en-US" altLang="en-US" sz="1800" b="0" i="0" u="none" strike="noStrike" kern="1200" cap="none" spc="0" normalizeH="0" baseline="0" noProof="0">
              <a:ln>
                <a:noFill/>
              </a:ln>
              <a:solidFill>
                <a:prstClr val="black"/>
              </a:solidFill>
              <a:effectLst/>
              <a:uLnTx/>
              <a:uFillTx/>
            </a:endParaRPr>
          </a:p>
        </p:txBody>
      </p:sp>
      <p:sp>
        <p:nvSpPr>
          <p:cNvPr id="58" name="Rectangle 58"/>
          <p:cNvSpPr>
            <a:spLocks noChangeArrowheads="1"/>
          </p:cNvSpPr>
          <p:nvPr/>
        </p:nvSpPr>
        <p:spPr bwMode="auto">
          <a:xfrm>
            <a:off x="5101835"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3</a:t>
            </a:r>
            <a:endParaRPr kumimoji="0" lang="en-US" altLang="en-US" sz="1800" b="0" i="0" u="none" strike="noStrike" kern="1200" cap="none" spc="0" normalizeH="0" baseline="0" noProof="0">
              <a:ln>
                <a:noFill/>
              </a:ln>
              <a:solidFill>
                <a:prstClr val="black"/>
              </a:solidFill>
              <a:effectLst/>
              <a:uLnTx/>
              <a:uFillTx/>
            </a:endParaRPr>
          </a:p>
        </p:txBody>
      </p:sp>
      <p:sp>
        <p:nvSpPr>
          <p:cNvPr id="59" name="Rectangle 59"/>
          <p:cNvSpPr>
            <a:spLocks noChangeArrowheads="1"/>
          </p:cNvSpPr>
          <p:nvPr/>
        </p:nvSpPr>
        <p:spPr bwMode="auto">
          <a:xfrm>
            <a:off x="5960531"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4</a:t>
            </a:r>
            <a:endParaRPr kumimoji="0" lang="en-US" altLang="en-US" sz="1800" b="0" i="0" u="none" strike="noStrike" kern="1200" cap="none" spc="0" normalizeH="0" baseline="0" noProof="0">
              <a:ln>
                <a:noFill/>
              </a:ln>
              <a:solidFill>
                <a:prstClr val="black"/>
              </a:solidFill>
              <a:effectLst/>
              <a:uLnTx/>
              <a:uFillTx/>
            </a:endParaRPr>
          </a:p>
        </p:txBody>
      </p:sp>
      <p:sp>
        <p:nvSpPr>
          <p:cNvPr id="60" name="Rectangle 60"/>
          <p:cNvSpPr>
            <a:spLocks noChangeArrowheads="1"/>
          </p:cNvSpPr>
          <p:nvPr/>
        </p:nvSpPr>
        <p:spPr bwMode="auto">
          <a:xfrm>
            <a:off x="6819227"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5</a:t>
            </a:r>
            <a:endParaRPr kumimoji="0" lang="en-US" altLang="en-US" sz="1800" b="0" i="0" u="none" strike="noStrike" kern="1200" cap="none" spc="0" normalizeH="0" baseline="0" noProof="0">
              <a:ln>
                <a:noFill/>
              </a:ln>
              <a:solidFill>
                <a:prstClr val="black"/>
              </a:solidFill>
              <a:effectLst/>
              <a:uLnTx/>
              <a:uFillTx/>
            </a:endParaRPr>
          </a:p>
        </p:txBody>
      </p:sp>
      <p:sp>
        <p:nvSpPr>
          <p:cNvPr id="61" name="Line 61"/>
          <p:cNvSpPr>
            <a:spLocks noChangeShapeType="1"/>
          </p:cNvSpPr>
          <p:nvPr/>
        </p:nvSpPr>
        <p:spPr bwMode="auto">
          <a:xfrm flipH="1">
            <a:off x="2486063" y="5591768"/>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2" name="Line 62"/>
          <p:cNvSpPr>
            <a:spLocks noChangeShapeType="1"/>
          </p:cNvSpPr>
          <p:nvPr/>
        </p:nvSpPr>
        <p:spPr bwMode="auto">
          <a:xfrm flipH="1">
            <a:off x="2486063" y="4222296"/>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8" name="Line 63"/>
          <p:cNvSpPr>
            <a:spLocks noChangeShapeType="1"/>
          </p:cNvSpPr>
          <p:nvPr/>
        </p:nvSpPr>
        <p:spPr bwMode="auto">
          <a:xfrm flipH="1">
            <a:off x="2486063" y="2847272"/>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9" name="Rectangle 65"/>
          <p:cNvSpPr>
            <a:spLocks noChangeArrowheads="1"/>
          </p:cNvSpPr>
          <p:nvPr/>
        </p:nvSpPr>
        <p:spPr bwMode="auto">
          <a:xfrm>
            <a:off x="2336098" y="546592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0</a:t>
            </a:r>
            <a:endParaRPr kumimoji="0" lang="en-US" altLang="en-US" sz="1800" b="0" i="0" u="none" strike="noStrike" kern="1200" cap="none" spc="0" normalizeH="0" baseline="0" noProof="0" dirty="0">
              <a:ln>
                <a:noFill/>
              </a:ln>
              <a:solidFill>
                <a:prstClr val="black"/>
              </a:solidFill>
              <a:effectLst/>
              <a:uLnTx/>
              <a:uFillTx/>
            </a:endParaRPr>
          </a:p>
        </p:txBody>
      </p:sp>
      <p:sp>
        <p:nvSpPr>
          <p:cNvPr id="70" name="Rectangle 66"/>
          <p:cNvSpPr>
            <a:spLocks noChangeArrowheads="1"/>
          </p:cNvSpPr>
          <p:nvPr/>
        </p:nvSpPr>
        <p:spPr bwMode="auto">
          <a:xfrm>
            <a:off x="2228697" y="4107556"/>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10</a:t>
            </a:r>
            <a:endParaRPr kumimoji="0" lang="en-US" altLang="en-US" sz="1800" b="0" i="0" u="none" strike="noStrike" kern="1200" cap="none" spc="0" normalizeH="0" baseline="0" noProof="0">
              <a:ln>
                <a:noFill/>
              </a:ln>
              <a:solidFill>
                <a:prstClr val="black"/>
              </a:solidFill>
              <a:effectLst/>
              <a:uLnTx/>
              <a:uFillTx/>
            </a:endParaRPr>
          </a:p>
        </p:txBody>
      </p:sp>
      <p:sp>
        <p:nvSpPr>
          <p:cNvPr id="71" name="Rectangle 67"/>
          <p:cNvSpPr>
            <a:spLocks noChangeArrowheads="1"/>
          </p:cNvSpPr>
          <p:nvPr/>
        </p:nvSpPr>
        <p:spPr bwMode="auto">
          <a:xfrm>
            <a:off x="2228697" y="2728831"/>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20</a:t>
            </a:r>
            <a:endParaRPr kumimoji="0" lang="en-US" altLang="en-US" sz="1800" b="0" i="0" u="none" strike="noStrike" kern="1200" cap="none" spc="0" normalizeH="0" baseline="0" noProof="0" dirty="0">
              <a:ln>
                <a:noFill/>
              </a:ln>
              <a:solidFill>
                <a:prstClr val="black"/>
              </a:solidFill>
              <a:effectLst/>
              <a:uLnTx/>
              <a:uFillTx/>
            </a:endParaRPr>
          </a:p>
        </p:txBody>
      </p:sp>
      <p:sp>
        <p:nvSpPr>
          <p:cNvPr id="72" name="Freeform 70"/>
          <p:cNvSpPr>
            <a:spLocks/>
          </p:cNvSpPr>
          <p:nvPr/>
        </p:nvSpPr>
        <p:spPr bwMode="auto">
          <a:xfrm>
            <a:off x="2571194" y="1480912"/>
            <a:ext cx="4850150" cy="4117539"/>
          </a:xfrm>
          <a:custGeom>
            <a:avLst/>
            <a:gdLst>
              <a:gd name="T0" fmla="*/ 0 w 2643"/>
              <a:gd name="T1" fmla="*/ 0 h 2252"/>
              <a:gd name="T2" fmla="*/ 0 w 2643"/>
              <a:gd name="T3" fmla="*/ 2252 h 2252"/>
              <a:gd name="T4" fmla="*/ 2643 w 2643"/>
              <a:gd name="T5" fmla="*/ 2252 h 2252"/>
            </a:gdLst>
            <a:ahLst/>
            <a:cxnLst>
              <a:cxn ang="0">
                <a:pos x="T0" y="T1"/>
              </a:cxn>
              <a:cxn ang="0">
                <a:pos x="T2" y="T3"/>
              </a:cxn>
              <a:cxn ang="0">
                <a:pos x="T4" y="T5"/>
              </a:cxn>
            </a:cxnLst>
            <a:rect l="0" t="0" r="r" b="b"/>
            <a:pathLst>
              <a:path w="2643" h="2252">
                <a:moveTo>
                  <a:pt x="0" y="0"/>
                </a:moveTo>
                <a:lnTo>
                  <a:pt x="0" y="2252"/>
                </a:lnTo>
                <a:lnTo>
                  <a:pt x="2643" y="2252"/>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3" name="Line 64"/>
          <p:cNvSpPr>
            <a:spLocks noChangeShapeType="1"/>
          </p:cNvSpPr>
          <p:nvPr/>
        </p:nvSpPr>
        <p:spPr bwMode="auto">
          <a:xfrm flipH="1">
            <a:off x="2486063" y="1484759"/>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4" name="Rectangle 68"/>
          <p:cNvSpPr>
            <a:spLocks noChangeArrowheads="1"/>
          </p:cNvSpPr>
          <p:nvPr/>
        </p:nvSpPr>
        <p:spPr bwMode="auto">
          <a:xfrm>
            <a:off x="2228697" y="1355214"/>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30</a:t>
            </a:r>
            <a:endParaRPr kumimoji="0" lang="en-US" altLang="en-US" sz="1800" b="0" i="0" u="none" strike="noStrike" kern="1200" cap="none" spc="0" normalizeH="0" baseline="0" noProof="0" dirty="0">
              <a:ln>
                <a:noFill/>
              </a:ln>
              <a:solidFill>
                <a:prstClr val="black"/>
              </a:solidFill>
              <a:effectLst/>
              <a:uLnTx/>
              <a:uFillTx/>
            </a:endParaRPr>
          </a:p>
        </p:txBody>
      </p:sp>
      <p:sp>
        <p:nvSpPr>
          <p:cNvPr id="77" name="Rectangle 43">
            <a:extLst>
              <a:ext uri="{FF2B5EF4-FFF2-40B4-BE49-F238E27FC236}">
                <a16:creationId xmlns:a16="http://schemas.microsoft.com/office/drawing/2014/main" id="{20AA0F2B-FF64-4E35-868E-3C8BFBC367CC}"/>
              </a:ext>
            </a:extLst>
          </p:cNvPr>
          <p:cNvSpPr>
            <a:spLocks noChangeArrowheads="1"/>
          </p:cNvSpPr>
          <p:nvPr/>
        </p:nvSpPr>
        <p:spPr bwMode="auto">
          <a:xfrm>
            <a:off x="8063810" y="1827497"/>
            <a:ext cx="276197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dirty="0">
                <a:ln>
                  <a:noFill/>
                </a:ln>
                <a:solidFill>
                  <a:srgbClr val="000000"/>
                </a:solidFill>
                <a:effectLst/>
                <a:uLnTx/>
                <a:uFillTx/>
              </a:rPr>
              <a:t>Hazard Ratio, 0.75</a:t>
            </a:r>
          </a:p>
        </p:txBody>
      </p:sp>
      <p:sp>
        <p:nvSpPr>
          <p:cNvPr id="78" name="Rectangle 44">
            <a:extLst>
              <a:ext uri="{FF2B5EF4-FFF2-40B4-BE49-F238E27FC236}">
                <a16:creationId xmlns:a16="http://schemas.microsoft.com/office/drawing/2014/main" id="{038750F6-C093-4133-A184-4F144D941E12}"/>
              </a:ext>
            </a:extLst>
          </p:cNvPr>
          <p:cNvSpPr>
            <a:spLocks noChangeArrowheads="1"/>
          </p:cNvSpPr>
          <p:nvPr/>
        </p:nvSpPr>
        <p:spPr bwMode="auto">
          <a:xfrm>
            <a:off x="8063810" y="2232872"/>
            <a:ext cx="22906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i="0" u="none" strike="noStrike" kern="1200" cap="none" spc="0" normalizeH="0" baseline="0" noProof="0" dirty="0">
                <a:ln>
                  <a:noFill/>
                </a:ln>
                <a:solidFill>
                  <a:srgbClr val="000000"/>
                </a:solidFill>
                <a:effectLst/>
                <a:uLnTx/>
                <a:uFillTx/>
              </a:rPr>
              <a:t>(95% CI, 0.68–0.83)</a:t>
            </a:r>
          </a:p>
        </p:txBody>
      </p:sp>
    </p:spTree>
    <p:extLst>
      <p:ext uri="{BB962C8B-B14F-4D97-AF65-F5344CB8AC3E}">
        <p14:creationId xmlns:p14="http://schemas.microsoft.com/office/powerpoint/2010/main" val="158090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0564660" cy="1061422"/>
          </a:xfrm>
        </p:spPr>
        <p:txBody>
          <a:bodyPr>
            <a:normAutofit/>
          </a:bodyPr>
          <a:lstStyle/>
          <a:p>
            <a:r>
              <a:rPr lang="en-US" sz="4000" b="1" dirty="0">
                <a:latin typeface="Arial" panose="020B0604020202020204" pitchFamily="34" charset="0"/>
                <a:cs typeface="Arial" panose="020B0604020202020204" pitchFamily="34" charset="0"/>
              </a:rPr>
              <a:t>Disclosures</a:t>
            </a:r>
          </a:p>
        </p:txBody>
      </p:sp>
      <p:sp>
        <p:nvSpPr>
          <p:cNvPr id="3" name="Content Placeholder 2"/>
          <p:cNvSpPr>
            <a:spLocks noGrp="1"/>
          </p:cNvSpPr>
          <p:nvPr>
            <p:ph idx="1"/>
          </p:nvPr>
        </p:nvSpPr>
        <p:spPr>
          <a:xfrm>
            <a:off x="701675" y="913352"/>
            <a:ext cx="10790238" cy="4351338"/>
          </a:xfrm>
        </p:spPr>
        <p:txBody>
          <a:bodyPr>
            <a:noAutofit/>
          </a:bodyPr>
          <a:lstStyle/>
          <a:p>
            <a:r>
              <a:rPr lang="en-US" sz="1600" b="1" dirty="0">
                <a:latin typeface="Arial" panose="020B0604020202020204" pitchFamily="34" charset="0"/>
                <a:cs typeface="Arial" panose="020B0604020202020204" pitchFamily="34" charset="0"/>
              </a:rPr>
              <a:t>Dr. Deepak L. Bhatt </a:t>
            </a:r>
            <a:r>
              <a:rPr lang="en-US" sz="1600" dirty="0">
                <a:latin typeface="Arial" panose="020B0604020202020204" pitchFamily="34" charset="0"/>
                <a:cs typeface="Arial" panose="020B0604020202020204" pitchFamily="34" charset="0"/>
              </a:rPr>
              <a:t>discloses the following relationships - Advisory Board: </a:t>
            </a:r>
            <a:r>
              <a:rPr lang="en-US" sz="1600" dirty="0" err="1">
                <a:latin typeface="Arial" panose="020B0604020202020204" pitchFamily="34" charset="0"/>
                <a:cs typeface="Arial" panose="020B0604020202020204" pitchFamily="34" charset="0"/>
              </a:rPr>
              <a:t>Cardax</a:t>
            </a:r>
            <a:r>
              <a:rPr lang="en-US" sz="1600" dirty="0">
                <a:latin typeface="Arial" panose="020B0604020202020204" pitchFamily="34" charset="0"/>
                <a:cs typeface="Arial" panose="020B0604020202020204" pitchFamily="34" charset="0"/>
              </a:rPr>
              <a:t>, Elsevier Practice Update Cardiology, Medscape Cardiology, </a:t>
            </a:r>
            <a:r>
              <a:rPr lang="en-US" sz="1600" dirty="0" err="1">
                <a:latin typeface="Arial" panose="020B0604020202020204" pitchFamily="34" charset="0"/>
                <a:cs typeface="Arial" panose="020B0604020202020204" pitchFamily="34" charset="0"/>
              </a:rPr>
              <a:t>Regado</a:t>
            </a:r>
            <a:r>
              <a:rPr lang="en-US" sz="1600" dirty="0">
                <a:latin typeface="Arial" panose="020B0604020202020204" pitchFamily="34" charset="0"/>
                <a:cs typeface="Arial" panose="020B0604020202020204" pitchFamily="34" charset="0"/>
              </a:rPr>
              <a:t> Biosciences; Board of Directors: Boston VA Research Institute, Society of Cardiovascular Patient Care, </a:t>
            </a:r>
            <a:r>
              <a:rPr lang="en-US" sz="1600" dirty="0" err="1">
                <a:latin typeface="Arial" panose="020B0604020202020204" pitchFamily="34" charset="0"/>
                <a:cs typeface="Arial" panose="020B0604020202020204" pitchFamily="34" charset="0"/>
              </a:rPr>
              <a:t>TobeSoft</a:t>
            </a:r>
            <a:r>
              <a:rPr lang="en-US" sz="1600" dirty="0">
                <a:latin typeface="Arial" panose="020B0604020202020204" pitchFamily="34" charset="0"/>
                <a:cs typeface="Arial" panose="020B0604020202020204" pitchFamily="34" charset="0"/>
              </a:rPr>
              <a:t>; Chair: American Heart Association Quality Oversight Committee; Data Monitoring Committees: </a:t>
            </a:r>
            <a:r>
              <a:rPr lang="en-US" sz="1600" dirty="0" err="1">
                <a:latin typeface="Arial" panose="020B0604020202020204" pitchFamily="34" charset="0"/>
                <a:cs typeface="Arial" panose="020B0604020202020204" pitchFamily="34" charset="0"/>
              </a:rPr>
              <a:t>Baim</a:t>
            </a:r>
            <a:r>
              <a:rPr lang="en-US" sz="1600" dirty="0">
                <a:latin typeface="Arial" panose="020B0604020202020204" pitchFamily="34" charset="0"/>
                <a:cs typeface="Arial" panose="020B0604020202020204" pitchFamily="34" charset="0"/>
              </a:rPr>
              <a:t> Institute for Clinical Research (formerly Harvard Clinical Research Institute, for the PORTICO trial, funded by St. Jude Medical, now Abbott), Cleveland Clinic, Duke Clinical Research Institute, Mayo Clinic, Mount Sinai School of Medicine (for the ENVISAGE trial, funded by Daiichi Sankyo), Population Health Research Institute; Honoraria: American College of Cardiology (Senior Associate Editor, Clinical Trials and News, ACC.org; Vice-Chair, ACC Accreditation Committee), </a:t>
            </a:r>
            <a:r>
              <a:rPr lang="en-US" sz="1600" dirty="0" err="1">
                <a:latin typeface="Arial" panose="020B0604020202020204" pitchFamily="34" charset="0"/>
                <a:cs typeface="Arial" panose="020B0604020202020204" pitchFamily="34" charset="0"/>
              </a:rPr>
              <a:t>Baim</a:t>
            </a:r>
            <a:r>
              <a:rPr lang="en-US" sz="1600" dirty="0">
                <a:latin typeface="Arial" panose="020B0604020202020204" pitchFamily="34" charset="0"/>
                <a:cs typeface="Arial" panose="020B0604020202020204" pitchFamily="34" charset="0"/>
              </a:rPr>
              <a:t> Institute for Clinical Research (formerly Harvard Clinical Research Institute; RE-DUAL PCI clinical trial steering committee funded by </a:t>
            </a:r>
            <a:r>
              <a:rPr lang="en-US" sz="1600" dirty="0" err="1">
                <a:latin typeface="Arial" panose="020B0604020202020204" pitchFamily="34" charset="0"/>
                <a:cs typeface="Arial" panose="020B0604020202020204" pitchFamily="34" charset="0"/>
              </a:rPr>
              <a:t>Boehringer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Ingelheim</a:t>
            </a:r>
            <a:r>
              <a:rPr lang="en-US" sz="1600" dirty="0">
                <a:latin typeface="Arial" panose="020B0604020202020204" pitchFamily="34" charset="0"/>
                <a:cs typeface="Arial" panose="020B0604020202020204" pitchFamily="34" charset="0"/>
              </a:rPr>
              <a:t>), Belvoir Publications (Editor in Chief, Harvard Heart Letter), Duke Clinical Research Institute (clinical trial steering committees), HMP Global (Editor in Chief, Journal of Invasive Cardiology), Journal of the American College of Cardiology (Guest Editor; Associate Editor), Population Health Research Institute (for the COMPASS operations committee, publications committee, steering committee, and USA national co-leader, funded by Bayer), Slack Publications (Chief Medical Editor, Cardiology Today’s Intervention), Society of Cardiovascular Patient Care (Secretary/Treasurer), WebMD (CME steering committees); Other: Clinical Cardiology (Deputy Editor), NCDR-ACTION Registry Steering Committee (Chair), VA CART Research and Publications Committee (Chair); </a:t>
            </a:r>
            <a:r>
              <a:rPr lang="en-US" sz="1600" b="1" dirty="0">
                <a:latin typeface="Arial" panose="020B0604020202020204" pitchFamily="34" charset="0"/>
                <a:cs typeface="Arial" panose="020B0604020202020204" pitchFamily="34" charset="0"/>
              </a:rPr>
              <a:t>Research Funding</a:t>
            </a:r>
            <a:r>
              <a:rPr lang="en-US" sz="1600" dirty="0">
                <a:latin typeface="Arial" panose="020B0604020202020204" pitchFamily="34" charset="0"/>
                <a:cs typeface="Arial" panose="020B0604020202020204" pitchFamily="34" charset="0"/>
              </a:rPr>
              <a:t>: Abbott, </a:t>
            </a:r>
            <a:r>
              <a:rPr lang="en-US" sz="1600" b="1" dirty="0" err="1">
                <a:latin typeface="Arial" panose="020B0604020202020204" pitchFamily="34" charset="0"/>
                <a:cs typeface="Arial" panose="020B0604020202020204" pitchFamily="34" charset="0"/>
              </a:rPr>
              <a:t>Amarin</a:t>
            </a:r>
            <a:r>
              <a:rPr lang="en-US" sz="1600" dirty="0">
                <a:latin typeface="Arial" panose="020B0604020202020204" pitchFamily="34" charset="0"/>
                <a:cs typeface="Arial" panose="020B0604020202020204" pitchFamily="34" charset="0"/>
              </a:rPr>
              <a:t>, Amgen, AstraZeneca, Bayer, </a:t>
            </a:r>
            <a:r>
              <a:rPr lang="en-US" sz="1600" dirty="0" err="1">
                <a:latin typeface="Arial" panose="020B0604020202020204" pitchFamily="34" charset="0"/>
                <a:cs typeface="Arial" panose="020B0604020202020204" pitchFamily="34" charset="0"/>
              </a:rPr>
              <a:t>Boehringer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Ingelheim</a:t>
            </a:r>
            <a:r>
              <a:rPr lang="en-US" sz="1600" dirty="0">
                <a:latin typeface="Arial" panose="020B0604020202020204" pitchFamily="34" charset="0"/>
                <a:cs typeface="Arial" panose="020B0604020202020204" pitchFamily="34" charset="0"/>
              </a:rPr>
              <a:t>, Bristol-Myers Squibb, </a:t>
            </a:r>
            <a:r>
              <a:rPr lang="en-US" sz="1600" dirty="0" err="1">
                <a:latin typeface="Arial" panose="020B0604020202020204" pitchFamily="34" charset="0"/>
                <a:cs typeface="Arial" panose="020B0604020202020204" pitchFamily="34" charset="0"/>
              </a:rPr>
              <a:t>Chiesi</a:t>
            </a:r>
            <a:r>
              <a:rPr lang="en-US" sz="1600" dirty="0">
                <a:latin typeface="Arial" panose="020B0604020202020204" pitchFamily="34" charset="0"/>
                <a:cs typeface="Arial" panose="020B0604020202020204" pitchFamily="34" charset="0"/>
              </a:rPr>
              <a:t>, Eisai, Ethicon, Forest Laboratories, </a:t>
            </a:r>
            <a:r>
              <a:rPr lang="en-US" sz="1600" dirty="0" err="1">
                <a:latin typeface="Arial" panose="020B0604020202020204" pitchFamily="34" charset="0"/>
                <a:cs typeface="Arial" panose="020B0604020202020204" pitchFamily="34" charset="0"/>
              </a:rPr>
              <a:t>Idorsia</a:t>
            </a:r>
            <a:r>
              <a:rPr lang="en-US" sz="1600" dirty="0">
                <a:latin typeface="Arial" panose="020B0604020202020204" pitchFamily="34" charset="0"/>
                <a:cs typeface="Arial" panose="020B0604020202020204" pitchFamily="34" charset="0"/>
              </a:rPr>
              <a:t>, Ironwood, </a:t>
            </a:r>
            <a:r>
              <a:rPr lang="en-US" sz="1600" dirty="0" err="1">
                <a:latin typeface="Arial" panose="020B0604020202020204" pitchFamily="34" charset="0"/>
                <a:cs typeface="Arial" panose="020B0604020202020204" pitchFamily="34" charset="0"/>
              </a:rPr>
              <a:t>Ischemix</a:t>
            </a:r>
            <a:r>
              <a:rPr lang="en-US" sz="1600" dirty="0">
                <a:latin typeface="Arial" panose="020B0604020202020204" pitchFamily="34" charset="0"/>
                <a:cs typeface="Arial" panose="020B0604020202020204" pitchFamily="34" charset="0"/>
              </a:rPr>
              <a:t>, Lilly, Medtronic, </a:t>
            </a:r>
            <a:r>
              <a:rPr lang="en-US" sz="1600" dirty="0" err="1">
                <a:latin typeface="Arial" panose="020B0604020202020204" pitchFamily="34" charset="0"/>
                <a:cs typeface="Arial" panose="020B0604020202020204" pitchFamily="34" charset="0"/>
              </a:rPr>
              <a:t>PhaseBio</a:t>
            </a:r>
            <a:r>
              <a:rPr lang="en-US" sz="1600" dirty="0">
                <a:latin typeface="Arial" panose="020B0604020202020204" pitchFamily="34" charset="0"/>
                <a:cs typeface="Arial" panose="020B0604020202020204" pitchFamily="34" charset="0"/>
              </a:rPr>
              <a:t>, Pfizer, Regeneron, Roche, Sanofi Aventis, Synaptic, The Medicines Company; Royalties: Elsevier (Editor, Cardiovascular Intervention: A Companion to </a:t>
            </a:r>
            <a:r>
              <a:rPr lang="en-US" sz="1600" dirty="0" err="1">
                <a:latin typeface="Arial" panose="020B0604020202020204" pitchFamily="34" charset="0"/>
                <a:cs typeface="Arial" panose="020B0604020202020204" pitchFamily="34" charset="0"/>
              </a:rPr>
              <a:t>Braunwald’s</a:t>
            </a:r>
            <a:r>
              <a:rPr lang="en-US" sz="1600" dirty="0">
                <a:latin typeface="Arial" panose="020B0604020202020204" pitchFamily="34" charset="0"/>
                <a:cs typeface="Arial" panose="020B0604020202020204" pitchFamily="34" charset="0"/>
              </a:rPr>
              <a:t> Heart Disease); Site Co-Investigator: </a:t>
            </a:r>
            <a:r>
              <a:rPr lang="en-US" sz="1600" dirty="0" err="1">
                <a:latin typeface="Arial" panose="020B0604020202020204" pitchFamily="34" charset="0"/>
                <a:cs typeface="Arial" panose="020B0604020202020204" pitchFamily="34" charset="0"/>
              </a:rPr>
              <a:t>Biotronik</a:t>
            </a:r>
            <a:r>
              <a:rPr lang="en-US" sz="1600" dirty="0">
                <a:latin typeface="Arial" panose="020B0604020202020204" pitchFamily="34" charset="0"/>
                <a:cs typeface="Arial" panose="020B0604020202020204" pitchFamily="34" charset="0"/>
              </a:rPr>
              <a:t>, Boston Scientific, St. Jude Medical (now Abbott), Svelte; Trustee: American College of Cardiology; Unfunded Research: </a:t>
            </a:r>
            <a:r>
              <a:rPr lang="en-US" sz="1600" dirty="0" err="1">
                <a:latin typeface="Arial" panose="020B0604020202020204" pitchFamily="34" charset="0"/>
                <a:cs typeface="Arial" panose="020B0604020202020204" pitchFamily="34" charset="0"/>
              </a:rPr>
              <a:t>FlowCo</a:t>
            </a:r>
            <a:r>
              <a:rPr lang="en-US" sz="1600" dirty="0">
                <a:latin typeface="Arial" panose="020B0604020202020204" pitchFamily="34" charset="0"/>
                <a:cs typeface="Arial" panose="020B0604020202020204" pitchFamily="34" charset="0"/>
              </a:rPr>
              <a:t>, Merck, Novo Nordisk, </a:t>
            </a:r>
            <a:r>
              <a:rPr lang="en-US" sz="1600" dirty="0" err="1">
                <a:latin typeface="Arial" panose="020B0604020202020204" pitchFamily="34" charset="0"/>
                <a:cs typeface="Arial" panose="020B0604020202020204" pitchFamily="34" charset="0"/>
              </a:rPr>
              <a:t>PLx</a:t>
            </a:r>
            <a:r>
              <a:rPr lang="en-US" sz="1600" dirty="0">
                <a:latin typeface="Arial" panose="020B0604020202020204" pitchFamily="34" charset="0"/>
                <a:cs typeface="Arial" panose="020B0604020202020204" pitchFamily="34" charset="0"/>
              </a:rPr>
              <a:t> Pharma, Takeda.</a:t>
            </a:r>
          </a:p>
          <a:p>
            <a:r>
              <a:rPr lang="en-US" sz="1600" b="1" dirty="0">
                <a:latin typeface="Arial" panose="020B0604020202020204" pitchFamily="34" charset="0"/>
                <a:cs typeface="Arial" panose="020B0604020202020204" pitchFamily="34" charset="0"/>
              </a:rPr>
              <a:t>This presentation includes off-label and/or investigational uses of drugs.</a:t>
            </a:r>
          </a:p>
          <a:p>
            <a:r>
              <a:rPr lang="en-US" sz="1600" b="1" dirty="0">
                <a:latin typeface="Arial" panose="020B0604020202020204" pitchFamily="34" charset="0"/>
                <a:cs typeface="Arial" panose="020B0604020202020204" pitchFamily="34" charset="0"/>
              </a:rPr>
              <a:t>REDUCE IT was sponsored by </a:t>
            </a:r>
            <a:r>
              <a:rPr lang="en-US" sz="1600" b="1" dirty="0" err="1">
                <a:latin typeface="Arial" panose="020B0604020202020204" pitchFamily="34" charset="0"/>
                <a:cs typeface="Arial" panose="020B0604020202020204" pitchFamily="34" charset="0"/>
              </a:rPr>
              <a:t>Amarin</a:t>
            </a:r>
            <a:r>
              <a:rPr lang="en-US" sz="1600" b="1" dirty="0">
                <a:latin typeface="Arial" panose="020B0604020202020204" pitchFamily="34" charset="0"/>
                <a:cs typeface="Arial" panose="020B0604020202020204" pitchFamily="34" charset="0"/>
              </a:rPr>
              <a:t> Pharma, Inc.</a:t>
            </a:r>
          </a:p>
        </p:txBody>
      </p:sp>
    </p:spTree>
    <p:extLst>
      <p:ext uri="{BB962C8B-B14F-4D97-AF65-F5344CB8AC3E}">
        <p14:creationId xmlns:p14="http://schemas.microsoft.com/office/powerpoint/2010/main" val="1865650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1">
            <a:extLst>
              <a:ext uri="{FF2B5EF4-FFF2-40B4-BE49-F238E27FC236}">
                <a16:creationId xmlns:a16="http://schemas.microsoft.com/office/drawing/2014/main" id="{4A16272F-278A-4A93-A8C5-7E6905A57A1B}"/>
              </a:ext>
            </a:extLst>
          </p:cNvPr>
          <p:cNvSpPr>
            <a:spLocks noGrp="1"/>
          </p:cNvSpPr>
          <p:nvPr>
            <p:ph type="title"/>
          </p:nvPr>
        </p:nvSpPr>
        <p:spPr>
          <a:xfrm>
            <a:off x="457200" y="-1929"/>
            <a:ext cx="11907361" cy="1325880"/>
          </a:xfrm>
        </p:spPr>
        <p:txBody>
          <a:bodyPr>
            <a:noAutofit/>
          </a:bodyPr>
          <a:lstStyle/>
          <a:p>
            <a:r>
              <a:rPr lang="en-US" sz="4000" b="1" dirty="0">
                <a:latin typeface="Arial" panose="020B0604020202020204" pitchFamily="34" charset="0"/>
                <a:cs typeface="Arial" panose="020B0604020202020204" pitchFamily="34" charset="0"/>
              </a:rPr>
              <a:t>Primary End Point:</a:t>
            </a:r>
            <a:br>
              <a:rPr lang="en-US" sz="40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CV Death, MI, Stroke, Coronary </a:t>
            </a:r>
            <a:r>
              <a:rPr lang="en-US" sz="2800" b="1" dirty="0" err="1">
                <a:latin typeface="Arial" panose="020B0604020202020204" pitchFamily="34" charset="0"/>
                <a:cs typeface="Arial" panose="020B0604020202020204" pitchFamily="34" charset="0"/>
              </a:rPr>
              <a:t>Revasc</a:t>
            </a:r>
            <a:r>
              <a:rPr lang="en-US" sz="2800" b="1" dirty="0">
                <a:latin typeface="Arial" panose="020B0604020202020204" pitchFamily="34" charset="0"/>
                <a:cs typeface="Arial" panose="020B0604020202020204" pitchFamily="34" charset="0"/>
              </a:rPr>
              <a:t>, Unstable Angina</a:t>
            </a:r>
            <a:endParaRPr lang="en-US" sz="2800" b="1" dirty="0">
              <a:highlight>
                <a:srgbClr val="FFFF00"/>
              </a:highlight>
              <a:latin typeface="Arial" panose="020B0604020202020204" pitchFamily="34" charset="0"/>
              <a:cs typeface="Arial" panose="020B0604020202020204" pitchFamily="34" charset="0"/>
            </a:endParaRPr>
          </a:p>
        </p:txBody>
      </p:sp>
      <p:sp>
        <p:nvSpPr>
          <p:cNvPr id="38" name="Rectangle 8"/>
          <p:cNvSpPr>
            <a:spLocks noChangeArrowheads="1"/>
          </p:cNvSpPr>
          <p:nvPr/>
        </p:nvSpPr>
        <p:spPr bwMode="auto">
          <a:xfrm>
            <a:off x="5452404" y="4005469"/>
            <a:ext cx="142026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err="1">
                <a:ln>
                  <a:noFill/>
                </a:ln>
                <a:solidFill>
                  <a:srgbClr val="0000FF"/>
                </a:solidFill>
                <a:effectLst/>
                <a:uLnTx/>
                <a:uFillTx/>
              </a:rPr>
              <a:t>Icosapent</a:t>
            </a:r>
            <a:r>
              <a:rPr kumimoji="0" lang="en-US" altLang="en-US" sz="1500" b="1" i="0" u="none" strike="noStrike" kern="1200" cap="none" spc="0" normalizeH="0" baseline="0" noProof="0" dirty="0">
                <a:ln>
                  <a:noFill/>
                </a:ln>
                <a:solidFill>
                  <a:srgbClr val="0000FF"/>
                </a:solidFill>
                <a:effectLst/>
                <a:uLnTx/>
                <a:uFillTx/>
              </a:rPr>
              <a:t> Ethyl</a:t>
            </a:r>
            <a:endParaRPr kumimoji="0" lang="en-US" altLang="en-US" sz="1800" b="1" i="0" u="none" strike="noStrike" kern="1200" cap="none" spc="0" normalizeH="0" baseline="0" noProof="0" dirty="0">
              <a:ln>
                <a:noFill/>
              </a:ln>
              <a:solidFill>
                <a:srgbClr val="0000FF"/>
              </a:solidFill>
              <a:effectLst/>
              <a:uLnTx/>
              <a:uFillTx/>
            </a:endParaRPr>
          </a:p>
        </p:txBody>
      </p:sp>
      <p:sp>
        <p:nvSpPr>
          <p:cNvPr id="45" name="TextBox 44">
            <a:extLst>
              <a:ext uri="{FF2B5EF4-FFF2-40B4-BE49-F238E27FC236}">
                <a16:creationId xmlns:a16="http://schemas.microsoft.com/office/drawing/2014/main" id="{4C6422CA-4500-4FCF-9BAC-7651D93B1BC4}"/>
              </a:ext>
            </a:extLst>
          </p:cNvPr>
          <p:cNvSpPr txBox="1"/>
          <p:nvPr/>
        </p:nvSpPr>
        <p:spPr>
          <a:xfrm>
            <a:off x="6682595" y="3042811"/>
            <a:ext cx="12987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23.0%</a:t>
            </a:r>
          </a:p>
        </p:txBody>
      </p:sp>
      <p:sp>
        <p:nvSpPr>
          <p:cNvPr id="46" name="Freeform 45"/>
          <p:cNvSpPr>
            <a:spLocks/>
          </p:cNvSpPr>
          <p:nvPr/>
        </p:nvSpPr>
        <p:spPr bwMode="auto">
          <a:xfrm>
            <a:off x="2584073" y="2596773"/>
            <a:ext cx="4806106" cy="2994331"/>
          </a:xfrm>
          <a:custGeom>
            <a:avLst/>
            <a:gdLst>
              <a:gd name="T0" fmla="*/ 24 w 2597"/>
              <a:gd name="T1" fmla="*/ 1601 h 1618"/>
              <a:gd name="T2" fmla="*/ 56 w 2597"/>
              <a:gd name="T3" fmla="*/ 1583 h 1618"/>
              <a:gd name="T4" fmla="*/ 89 w 2597"/>
              <a:gd name="T5" fmla="*/ 1564 h 1618"/>
              <a:gd name="T6" fmla="*/ 124 w 2597"/>
              <a:gd name="T7" fmla="*/ 1545 h 1618"/>
              <a:gd name="T8" fmla="*/ 153 w 2597"/>
              <a:gd name="T9" fmla="*/ 1523 h 1618"/>
              <a:gd name="T10" fmla="*/ 189 w 2597"/>
              <a:gd name="T11" fmla="*/ 1502 h 1618"/>
              <a:gd name="T12" fmla="*/ 215 w 2597"/>
              <a:gd name="T13" fmla="*/ 1485 h 1618"/>
              <a:gd name="T14" fmla="*/ 248 w 2597"/>
              <a:gd name="T15" fmla="*/ 1458 h 1618"/>
              <a:gd name="T16" fmla="*/ 280 w 2597"/>
              <a:gd name="T17" fmla="*/ 1426 h 1618"/>
              <a:gd name="T18" fmla="*/ 304 w 2597"/>
              <a:gd name="T19" fmla="*/ 1404 h 1618"/>
              <a:gd name="T20" fmla="*/ 323 w 2597"/>
              <a:gd name="T21" fmla="*/ 1383 h 1618"/>
              <a:gd name="T22" fmla="*/ 375 w 2597"/>
              <a:gd name="T23" fmla="*/ 1356 h 1618"/>
              <a:gd name="T24" fmla="*/ 415 w 2597"/>
              <a:gd name="T25" fmla="*/ 1331 h 1618"/>
              <a:gd name="T26" fmla="*/ 447 w 2597"/>
              <a:gd name="T27" fmla="*/ 1302 h 1618"/>
              <a:gd name="T28" fmla="*/ 469 w 2597"/>
              <a:gd name="T29" fmla="*/ 1277 h 1618"/>
              <a:gd name="T30" fmla="*/ 493 w 2597"/>
              <a:gd name="T31" fmla="*/ 1256 h 1618"/>
              <a:gd name="T32" fmla="*/ 536 w 2597"/>
              <a:gd name="T33" fmla="*/ 1237 h 1618"/>
              <a:gd name="T34" fmla="*/ 555 w 2597"/>
              <a:gd name="T35" fmla="*/ 1215 h 1618"/>
              <a:gd name="T36" fmla="*/ 593 w 2597"/>
              <a:gd name="T37" fmla="*/ 1196 h 1618"/>
              <a:gd name="T38" fmla="*/ 609 w 2597"/>
              <a:gd name="T39" fmla="*/ 1172 h 1618"/>
              <a:gd name="T40" fmla="*/ 636 w 2597"/>
              <a:gd name="T41" fmla="*/ 1151 h 1618"/>
              <a:gd name="T42" fmla="*/ 677 w 2597"/>
              <a:gd name="T43" fmla="*/ 1126 h 1618"/>
              <a:gd name="T44" fmla="*/ 717 w 2597"/>
              <a:gd name="T45" fmla="*/ 1099 h 1618"/>
              <a:gd name="T46" fmla="*/ 744 w 2597"/>
              <a:gd name="T47" fmla="*/ 1075 h 1618"/>
              <a:gd name="T48" fmla="*/ 768 w 2597"/>
              <a:gd name="T49" fmla="*/ 1059 h 1618"/>
              <a:gd name="T50" fmla="*/ 798 w 2597"/>
              <a:gd name="T51" fmla="*/ 1040 h 1618"/>
              <a:gd name="T52" fmla="*/ 830 w 2597"/>
              <a:gd name="T53" fmla="*/ 1021 h 1618"/>
              <a:gd name="T54" fmla="*/ 863 w 2597"/>
              <a:gd name="T55" fmla="*/ 999 h 1618"/>
              <a:gd name="T56" fmla="*/ 898 w 2597"/>
              <a:gd name="T57" fmla="*/ 980 h 1618"/>
              <a:gd name="T58" fmla="*/ 922 w 2597"/>
              <a:gd name="T59" fmla="*/ 956 h 1618"/>
              <a:gd name="T60" fmla="*/ 957 w 2597"/>
              <a:gd name="T61" fmla="*/ 940 h 1618"/>
              <a:gd name="T62" fmla="*/ 992 w 2597"/>
              <a:gd name="T63" fmla="*/ 913 h 1618"/>
              <a:gd name="T64" fmla="*/ 1041 w 2597"/>
              <a:gd name="T65" fmla="*/ 889 h 1618"/>
              <a:gd name="T66" fmla="*/ 1073 w 2597"/>
              <a:gd name="T67" fmla="*/ 870 h 1618"/>
              <a:gd name="T68" fmla="*/ 1116 w 2597"/>
              <a:gd name="T69" fmla="*/ 848 h 1618"/>
              <a:gd name="T70" fmla="*/ 1154 w 2597"/>
              <a:gd name="T71" fmla="*/ 827 h 1618"/>
              <a:gd name="T72" fmla="*/ 1189 w 2597"/>
              <a:gd name="T73" fmla="*/ 805 h 1618"/>
              <a:gd name="T74" fmla="*/ 1229 w 2597"/>
              <a:gd name="T75" fmla="*/ 781 h 1618"/>
              <a:gd name="T76" fmla="*/ 1286 w 2597"/>
              <a:gd name="T77" fmla="*/ 751 h 1618"/>
              <a:gd name="T78" fmla="*/ 1324 w 2597"/>
              <a:gd name="T79" fmla="*/ 724 h 1618"/>
              <a:gd name="T80" fmla="*/ 1356 w 2597"/>
              <a:gd name="T81" fmla="*/ 700 h 1618"/>
              <a:gd name="T82" fmla="*/ 1383 w 2597"/>
              <a:gd name="T83" fmla="*/ 670 h 1618"/>
              <a:gd name="T84" fmla="*/ 1448 w 2597"/>
              <a:gd name="T85" fmla="*/ 646 h 1618"/>
              <a:gd name="T86" fmla="*/ 1502 w 2597"/>
              <a:gd name="T87" fmla="*/ 624 h 1618"/>
              <a:gd name="T88" fmla="*/ 1553 w 2597"/>
              <a:gd name="T89" fmla="*/ 603 h 1618"/>
              <a:gd name="T90" fmla="*/ 1604 w 2597"/>
              <a:gd name="T91" fmla="*/ 578 h 1618"/>
              <a:gd name="T92" fmla="*/ 1645 w 2597"/>
              <a:gd name="T93" fmla="*/ 557 h 1618"/>
              <a:gd name="T94" fmla="*/ 1669 w 2597"/>
              <a:gd name="T95" fmla="*/ 532 h 1618"/>
              <a:gd name="T96" fmla="*/ 1699 w 2597"/>
              <a:gd name="T97" fmla="*/ 511 h 1618"/>
              <a:gd name="T98" fmla="*/ 1728 w 2597"/>
              <a:gd name="T99" fmla="*/ 484 h 1618"/>
              <a:gd name="T100" fmla="*/ 1785 w 2597"/>
              <a:gd name="T101" fmla="*/ 459 h 1618"/>
              <a:gd name="T102" fmla="*/ 1815 w 2597"/>
              <a:gd name="T103" fmla="*/ 432 h 1618"/>
              <a:gd name="T104" fmla="*/ 1871 w 2597"/>
              <a:gd name="T105" fmla="*/ 411 h 1618"/>
              <a:gd name="T106" fmla="*/ 1960 w 2597"/>
              <a:gd name="T107" fmla="*/ 384 h 1618"/>
              <a:gd name="T108" fmla="*/ 1998 w 2597"/>
              <a:gd name="T109" fmla="*/ 357 h 1618"/>
              <a:gd name="T110" fmla="*/ 2049 w 2597"/>
              <a:gd name="T111" fmla="*/ 324 h 1618"/>
              <a:gd name="T112" fmla="*/ 2114 w 2597"/>
              <a:gd name="T113" fmla="*/ 300 h 1618"/>
              <a:gd name="T114" fmla="*/ 2160 w 2597"/>
              <a:gd name="T115" fmla="*/ 262 h 1618"/>
              <a:gd name="T116" fmla="*/ 2208 w 2597"/>
              <a:gd name="T117" fmla="*/ 233 h 1618"/>
              <a:gd name="T118" fmla="*/ 2268 w 2597"/>
              <a:gd name="T119" fmla="*/ 187 h 1618"/>
              <a:gd name="T120" fmla="*/ 2351 w 2597"/>
              <a:gd name="T121" fmla="*/ 146 h 1618"/>
              <a:gd name="T122" fmla="*/ 2424 w 2597"/>
              <a:gd name="T123" fmla="*/ 90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97" h="1618">
                <a:moveTo>
                  <a:pt x="0" y="1618"/>
                </a:moveTo>
                <a:lnTo>
                  <a:pt x="0" y="1618"/>
                </a:lnTo>
                <a:lnTo>
                  <a:pt x="2" y="1618"/>
                </a:lnTo>
                <a:lnTo>
                  <a:pt x="2" y="1615"/>
                </a:lnTo>
                <a:lnTo>
                  <a:pt x="2" y="1615"/>
                </a:lnTo>
                <a:lnTo>
                  <a:pt x="2" y="1612"/>
                </a:lnTo>
                <a:lnTo>
                  <a:pt x="8" y="1612"/>
                </a:lnTo>
                <a:lnTo>
                  <a:pt x="8" y="1612"/>
                </a:lnTo>
                <a:lnTo>
                  <a:pt x="11" y="1612"/>
                </a:lnTo>
                <a:lnTo>
                  <a:pt x="11" y="1610"/>
                </a:lnTo>
                <a:lnTo>
                  <a:pt x="11" y="1610"/>
                </a:lnTo>
                <a:lnTo>
                  <a:pt x="11" y="1607"/>
                </a:lnTo>
                <a:lnTo>
                  <a:pt x="16" y="1607"/>
                </a:lnTo>
                <a:lnTo>
                  <a:pt x="16" y="1607"/>
                </a:lnTo>
                <a:lnTo>
                  <a:pt x="16" y="1607"/>
                </a:lnTo>
                <a:lnTo>
                  <a:pt x="16" y="1604"/>
                </a:lnTo>
                <a:lnTo>
                  <a:pt x="19" y="1604"/>
                </a:lnTo>
                <a:lnTo>
                  <a:pt x="19" y="1601"/>
                </a:lnTo>
                <a:lnTo>
                  <a:pt x="24" y="1601"/>
                </a:lnTo>
                <a:lnTo>
                  <a:pt x="24" y="1601"/>
                </a:lnTo>
                <a:lnTo>
                  <a:pt x="32" y="1601"/>
                </a:lnTo>
                <a:lnTo>
                  <a:pt x="32" y="1599"/>
                </a:lnTo>
                <a:lnTo>
                  <a:pt x="35" y="1599"/>
                </a:lnTo>
                <a:lnTo>
                  <a:pt x="35" y="1596"/>
                </a:lnTo>
                <a:lnTo>
                  <a:pt x="43" y="1596"/>
                </a:lnTo>
                <a:lnTo>
                  <a:pt x="43" y="1593"/>
                </a:lnTo>
                <a:lnTo>
                  <a:pt x="43" y="1593"/>
                </a:lnTo>
                <a:lnTo>
                  <a:pt x="43" y="1593"/>
                </a:lnTo>
                <a:lnTo>
                  <a:pt x="48" y="1593"/>
                </a:lnTo>
                <a:lnTo>
                  <a:pt x="48" y="1591"/>
                </a:lnTo>
                <a:lnTo>
                  <a:pt x="51" y="1591"/>
                </a:lnTo>
                <a:lnTo>
                  <a:pt x="51" y="1588"/>
                </a:lnTo>
                <a:lnTo>
                  <a:pt x="54" y="1588"/>
                </a:lnTo>
                <a:lnTo>
                  <a:pt x="54" y="1588"/>
                </a:lnTo>
                <a:lnTo>
                  <a:pt x="54" y="1588"/>
                </a:lnTo>
                <a:lnTo>
                  <a:pt x="54" y="1585"/>
                </a:lnTo>
                <a:lnTo>
                  <a:pt x="56" y="1585"/>
                </a:lnTo>
                <a:lnTo>
                  <a:pt x="56" y="1583"/>
                </a:lnTo>
                <a:lnTo>
                  <a:pt x="59" y="1583"/>
                </a:lnTo>
                <a:lnTo>
                  <a:pt x="59" y="1583"/>
                </a:lnTo>
                <a:lnTo>
                  <a:pt x="62" y="1583"/>
                </a:lnTo>
                <a:lnTo>
                  <a:pt x="62" y="1580"/>
                </a:lnTo>
                <a:lnTo>
                  <a:pt x="64" y="1580"/>
                </a:lnTo>
                <a:lnTo>
                  <a:pt x="64" y="1577"/>
                </a:lnTo>
                <a:lnTo>
                  <a:pt x="67" y="1577"/>
                </a:lnTo>
                <a:lnTo>
                  <a:pt x="67" y="1577"/>
                </a:lnTo>
                <a:lnTo>
                  <a:pt x="73" y="1577"/>
                </a:lnTo>
                <a:lnTo>
                  <a:pt x="73" y="1572"/>
                </a:lnTo>
                <a:lnTo>
                  <a:pt x="75" y="1572"/>
                </a:lnTo>
                <a:lnTo>
                  <a:pt x="75" y="1569"/>
                </a:lnTo>
                <a:lnTo>
                  <a:pt x="78" y="1569"/>
                </a:lnTo>
                <a:lnTo>
                  <a:pt x="78" y="1566"/>
                </a:lnTo>
                <a:lnTo>
                  <a:pt x="81" y="1566"/>
                </a:lnTo>
                <a:lnTo>
                  <a:pt x="81" y="1566"/>
                </a:lnTo>
                <a:lnTo>
                  <a:pt x="83" y="1566"/>
                </a:lnTo>
                <a:lnTo>
                  <a:pt x="83" y="1564"/>
                </a:lnTo>
                <a:lnTo>
                  <a:pt x="89" y="1564"/>
                </a:lnTo>
                <a:lnTo>
                  <a:pt x="89" y="1561"/>
                </a:lnTo>
                <a:lnTo>
                  <a:pt x="97" y="1561"/>
                </a:lnTo>
                <a:lnTo>
                  <a:pt x="97" y="1561"/>
                </a:lnTo>
                <a:lnTo>
                  <a:pt x="97" y="1561"/>
                </a:lnTo>
                <a:lnTo>
                  <a:pt x="97" y="1556"/>
                </a:lnTo>
                <a:lnTo>
                  <a:pt x="100" y="1556"/>
                </a:lnTo>
                <a:lnTo>
                  <a:pt x="100" y="1556"/>
                </a:lnTo>
                <a:lnTo>
                  <a:pt x="102" y="1556"/>
                </a:lnTo>
                <a:lnTo>
                  <a:pt x="102" y="1553"/>
                </a:lnTo>
                <a:lnTo>
                  <a:pt x="108" y="1553"/>
                </a:lnTo>
                <a:lnTo>
                  <a:pt x="108" y="1550"/>
                </a:lnTo>
                <a:lnTo>
                  <a:pt x="113" y="1550"/>
                </a:lnTo>
                <a:lnTo>
                  <a:pt x="113" y="1550"/>
                </a:lnTo>
                <a:lnTo>
                  <a:pt x="118" y="1550"/>
                </a:lnTo>
                <a:lnTo>
                  <a:pt x="118" y="1547"/>
                </a:lnTo>
                <a:lnTo>
                  <a:pt x="121" y="1547"/>
                </a:lnTo>
                <a:lnTo>
                  <a:pt x="121" y="1545"/>
                </a:lnTo>
                <a:lnTo>
                  <a:pt x="124" y="1545"/>
                </a:lnTo>
                <a:lnTo>
                  <a:pt x="124" y="1545"/>
                </a:lnTo>
                <a:lnTo>
                  <a:pt x="126" y="1545"/>
                </a:lnTo>
                <a:lnTo>
                  <a:pt x="126" y="1542"/>
                </a:lnTo>
                <a:lnTo>
                  <a:pt x="129" y="1542"/>
                </a:lnTo>
                <a:lnTo>
                  <a:pt x="129" y="1539"/>
                </a:lnTo>
                <a:lnTo>
                  <a:pt x="129" y="1539"/>
                </a:lnTo>
                <a:lnTo>
                  <a:pt x="129" y="1537"/>
                </a:lnTo>
                <a:lnTo>
                  <a:pt x="135" y="1537"/>
                </a:lnTo>
                <a:lnTo>
                  <a:pt x="135" y="1534"/>
                </a:lnTo>
                <a:lnTo>
                  <a:pt x="137" y="1534"/>
                </a:lnTo>
                <a:lnTo>
                  <a:pt x="137" y="1531"/>
                </a:lnTo>
                <a:lnTo>
                  <a:pt x="140" y="1531"/>
                </a:lnTo>
                <a:lnTo>
                  <a:pt x="140" y="1529"/>
                </a:lnTo>
                <a:lnTo>
                  <a:pt x="145" y="1529"/>
                </a:lnTo>
                <a:lnTo>
                  <a:pt x="145" y="1526"/>
                </a:lnTo>
                <a:lnTo>
                  <a:pt x="151" y="1526"/>
                </a:lnTo>
                <a:lnTo>
                  <a:pt x="151" y="1526"/>
                </a:lnTo>
                <a:lnTo>
                  <a:pt x="151" y="1526"/>
                </a:lnTo>
                <a:lnTo>
                  <a:pt x="151" y="1523"/>
                </a:lnTo>
                <a:lnTo>
                  <a:pt x="153" y="1523"/>
                </a:lnTo>
                <a:lnTo>
                  <a:pt x="153" y="1520"/>
                </a:lnTo>
                <a:lnTo>
                  <a:pt x="156" y="1520"/>
                </a:lnTo>
                <a:lnTo>
                  <a:pt x="156" y="1518"/>
                </a:lnTo>
                <a:lnTo>
                  <a:pt x="159" y="1518"/>
                </a:lnTo>
                <a:lnTo>
                  <a:pt x="159" y="1515"/>
                </a:lnTo>
                <a:lnTo>
                  <a:pt x="167" y="1515"/>
                </a:lnTo>
                <a:lnTo>
                  <a:pt x="167" y="1512"/>
                </a:lnTo>
                <a:lnTo>
                  <a:pt x="175" y="1512"/>
                </a:lnTo>
                <a:lnTo>
                  <a:pt x="175" y="1510"/>
                </a:lnTo>
                <a:lnTo>
                  <a:pt x="175" y="1510"/>
                </a:lnTo>
                <a:lnTo>
                  <a:pt x="175" y="1510"/>
                </a:lnTo>
                <a:lnTo>
                  <a:pt x="178" y="1510"/>
                </a:lnTo>
                <a:lnTo>
                  <a:pt x="178" y="1507"/>
                </a:lnTo>
                <a:lnTo>
                  <a:pt x="178" y="1507"/>
                </a:lnTo>
                <a:lnTo>
                  <a:pt x="178" y="1504"/>
                </a:lnTo>
                <a:lnTo>
                  <a:pt x="183" y="1504"/>
                </a:lnTo>
                <a:lnTo>
                  <a:pt x="183" y="1504"/>
                </a:lnTo>
                <a:lnTo>
                  <a:pt x="189" y="1504"/>
                </a:lnTo>
                <a:lnTo>
                  <a:pt x="189" y="1502"/>
                </a:lnTo>
                <a:lnTo>
                  <a:pt x="191" y="1502"/>
                </a:lnTo>
                <a:lnTo>
                  <a:pt x="191" y="1499"/>
                </a:lnTo>
                <a:lnTo>
                  <a:pt x="194" y="1499"/>
                </a:lnTo>
                <a:lnTo>
                  <a:pt x="194" y="1499"/>
                </a:lnTo>
                <a:lnTo>
                  <a:pt x="197" y="1499"/>
                </a:lnTo>
                <a:lnTo>
                  <a:pt x="197" y="1496"/>
                </a:lnTo>
                <a:lnTo>
                  <a:pt x="199" y="1496"/>
                </a:lnTo>
                <a:lnTo>
                  <a:pt x="199" y="1493"/>
                </a:lnTo>
                <a:lnTo>
                  <a:pt x="202" y="1493"/>
                </a:lnTo>
                <a:lnTo>
                  <a:pt x="202" y="1493"/>
                </a:lnTo>
                <a:lnTo>
                  <a:pt x="205" y="1493"/>
                </a:lnTo>
                <a:lnTo>
                  <a:pt x="205" y="1491"/>
                </a:lnTo>
                <a:lnTo>
                  <a:pt x="207" y="1491"/>
                </a:lnTo>
                <a:lnTo>
                  <a:pt x="207" y="1488"/>
                </a:lnTo>
                <a:lnTo>
                  <a:pt x="213" y="1488"/>
                </a:lnTo>
                <a:lnTo>
                  <a:pt x="213" y="1488"/>
                </a:lnTo>
                <a:lnTo>
                  <a:pt x="213" y="1488"/>
                </a:lnTo>
                <a:lnTo>
                  <a:pt x="213" y="1485"/>
                </a:lnTo>
                <a:lnTo>
                  <a:pt x="215" y="1485"/>
                </a:lnTo>
                <a:lnTo>
                  <a:pt x="215" y="1480"/>
                </a:lnTo>
                <a:lnTo>
                  <a:pt x="215" y="1480"/>
                </a:lnTo>
                <a:lnTo>
                  <a:pt x="215" y="1480"/>
                </a:lnTo>
                <a:lnTo>
                  <a:pt x="218" y="1480"/>
                </a:lnTo>
                <a:lnTo>
                  <a:pt x="218" y="1477"/>
                </a:lnTo>
                <a:lnTo>
                  <a:pt x="218" y="1477"/>
                </a:lnTo>
                <a:lnTo>
                  <a:pt x="218" y="1472"/>
                </a:lnTo>
                <a:lnTo>
                  <a:pt x="221" y="1472"/>
                </a:lnTo>
                <a:lnTo>
                  <a:pt x="221" y="1469"/>
                </a:lnTo>
                <a:lnTo>
                  <a:pt x="224" y="1469"/>
                </a:lnTo>
                <a:lnTo>
                  <a:pt x="224" y="1469"/>
                </a:lnTo>
                <a:lnTo>
                  <a:pt x="232" y="1469"/>
                </a:lnTo>
                <a:lnTo>
                  <a:pt x="232" y="1466"/>
                </a:lnTo>
                <a:lnTo>
                  <a:pt x="232" y="1466"/>
                </a:lnTo>
                <a:lnTo>
                  <a:pt x="232" y="1464"/>
                </a:lnTo>
                <a:lnTo>
                  <a:pt x="237" y="1464"/>
                </a:lnTo>
                <a:lnTo>
                  <a:pt x="237" y="1464"/>
                </a:lnTo>
                <a:lnTo>
                  <a:pt x="248" y="1464"/>
                </a:lnTo>
                <a:lnTo>
                  <a:pt x="248" y="1458"/>
                </a:lnTo>
                <a:lnTo>
                  <a:pt x="248" y="1458"/>
                </a:lnTo>
                <a:lnTo>
                  <a:pt x="248" y="1456"/>
                </a:lnTo>
                <a:lnTo>
                  <a:pt x="251" y="1456"/>
                </a:lnTo>
                <a:lnTo>
                  <a:pt x="251" y="1453"/>
                </a:lnTo>
                <a:lnTo>
                  <a:pt x="251" y="1453"/>
                </a:lnTo>
                <a:lnTo>
                  <a:pt x="251" y="1450"/>
                </a:lnTo>
                <a:lnTo>
                  <a:pt x="261" y="1450"/>
                </a:lnTo>
                <a:lnTo>
                  <a:pt x="261" y="1450"/>
                </a:lnTo>
                <a:lnTo>
                  <a:pt x="264" y="1450"/>
                </a:lnTo>
                <a:lnTo>
                  <a:pt x="264" y="1439"/>
                </a:lnTo>
                <a:lnTo>
                  <a:pt x="264" y="1439"/>
                </a:lnTo>
                <a:lnTo>
                  <a:pt x="264" y="1434"/>
                </a:lnTo>
                <a:lnTo>
                  <a:pt x="267" y="1434"/>
                </a:lnTo>
                <a:lnTo>
                  <a:pt x="267" y="1434"/>
                </a:lnTo>
                <a:lnTo>
                  <a:pt x="269" y="1434"/>
                </a:lnTo>
                <a:lnTo>
                  <a:pt x="269" y="1429"/>
                </a:lnTo>
                <a:lnTo>
                  <a:pt x="272" y="1429"/>
                </a:lnTo>
                <a:lnTo>
                  <a:pt x="272" y="1426"/>
                </a:lnTo>
                <a:lnTo>
                  <a:pt x="280" y="1426"/>
                </a:lnTo>
                <a:lnTo>
                  <a:pt x="280" y="1423"/>
                </a:lnTo>
                <a:lnTo>
                  <a:pt x="283" y="1423"/>
                </a:lnTo>
                <a:lnTo>
                  <a:pt x="283" y="1421"/>
                </a:lnTo>
                <a:lnTo>
                  <a:pt x="286" y="1421"/>
                </a:lnTo>
                <a:lnTo>
                  <a:pt x="286" y="1418"/>
                </a:lnTo>
                <a:lnTo>
                  <a:pt x="286" y="1418"/>
                </a:lnTo>
                <a:lnTo>
                  <a:pt x="286" y="1415"/>
                </a:lnTo>
                <a:lnTo>
                  <a:pt x="288" y="1415"/>
                </a:lnTo>
                <a:lnTo>
                  <a:pt x="288" y="1412"/>
                </a:lnTo>
                <a:lnTo>
                  <a:pt x="291" y="1412"/>
                </a:lnTo>
                <a:lnTo>
                  <a:pt x="291" y="1410"/>
                </a:lnTo>
                <a:lnTo>
                  <a:pt x="294" y="1410"/>
                </a:lnTo>
                <a:lnTo>
                  <a:pt x="294" y="1410"/>
                </a:lnTo>
                <a:lnTo>
                  <a:pt x="299" y="1410"/>
                </a:lnTo>
                <a:lnTo>
                  <a:pt x="299" y="1407"/>
                </a:lnTo>
                <a:lnTo>
                  <a:pt x="304" y="1407"/>
                </a:lnTo>
                <a:lnTo>
                  <a:pt x="304" y="1404"/>
                </a:lnTo>
                <a:lnTo>
                  <a:pt x="304" y="1404"/>
                </a:lnTo>
                <a:lnTo>
                  <a:pt x="304" y="1404"/>
                </a:lnTo>
                <a:lnTo>
                  <a:pt x="307" y="1404"/>
                </a:lnTo>
                <a:lnTo>
                  <a:pt x="307" y="1402"/>
                </a:lnTo>
                <a:lnTo>
                  <a:pt x="307" y="1402"/>
                </a:lnTo>
                <a:lnTo>
                  <a:pt x="307" y="1399"/>
                </a:lnTo>
                <a:lnTo>
                  <a:pt x="310" y="1399"/>
                </a:lnTo>
                <a:lnTo>
                  <a:pt x="310" y="1399"/>
                </a:lnTo>
                <a:lnTo>
                  <a:pt x="313" y="1399"/>
                </a:lnTo>
                <a:lnTo>
                  <a:pt x="313" y="1394"/>
                </a:lnTo>
                <a:lnTo>
                  <a:pt x="313" y="1394"/>
                </a:lnTo>
                <a:lnTo>
                  <a:pt x="313" y="1391"/>
                </a:lnTo>
                <a:lnTo>
                  <a:pt x="315" y="1391"/>
                </a:lnTo>
                <a:lnTo>
                  <a:pt x="315" y="1391"/>
                </a:lnTo>
                <a:lnTo>
                  <a:pt x="315" y="1391"/>
                </a:lnTo>
                <a:lnTo>
                  <a:pt x="315" y="1388"/>
                </a:lnTo>
                <a:lnTo>
                  <a:pt x="321" y="1388"/>
                </a:lnTo>
                <a:lnTo>
                  <a:pt x="321" y="1385"/>
                </a:lnTo>
                <a:lnTo>
                  <a:pt x="323" y="1385"/>
                </a:lnTo>
                <a:lnTo>
                  <a:pt x="323" y="1383"/>
                </a:lnTo>
                <a:lnTo>
                  <a:pt x="323" y="1383"/>
                </a:lnTo>
                <a:lnTo>
                  <a:pt x="323" y="1380"/>
                </a:lnTo>
                <a:lnTo>
                  <a:pt x="326" y="1380"/>
                </a:lnTo>
                <a:lnTo>
                  <a:pt x="326" y="1380"/>
                </a:lnTo>
                <a:lnTo>
                  <a:pt x="329" y="1380"/>
                </a:lnTo>
                <a:lnTo>
                  <a:pt x="329" y="1375"/>
                </a:lnTo>
                <a:lnTo>
                  <a:pt x="337" y="1375"/>
                </a:lnTo>
                <a:lnTo>
                  <a:pt x="337" y="1372"/>
                </a:lnTo>
                <a:lnTo>
                  <a:pt x="345" y="1372"/>
                </a:lnTo>
                <a:lnTo>
                  <a:pt x="345" y="1369"/>
                </a:lnTo>
                <a:lnTo>
                  <a:pt x="356" y="1369"/>
                </a:lnTo>
                <a:lnTo>
                  <a:pt x="356" y="1367"/>
                </a:lnTo>
                <a:lnTo>
                  <a:pt x="356" y="1367"/>
                </a:lnTo>
                <a:lnTo>
                  <a:pt x="356" y="1364"/>
                </a:lnTo>
                <a:lnTo>
                  <a:pt x="358" y="1364"/>
                </a:lnTo>
                <a:lnTo>
                  <a:pt x="358" y="1361"/>
                </a:lnTo>
                <a:lnTo>
                  <a:pt x="367" y="1361"/>
                </a:lnTo>
                <a:lnTo>
                  <a:pt x="367" y="1356"/>
                </a:lnTo>
                <a:lnTo>
                  <a:pt x="375" y="1356"/>
                </a:lnTo>
                <a:lnTo>
                  <a:pt x="375" y="1356"/>
                </a:lnTo>
                <a:lnTo>
                  <a:pt x="377" y="1356"/>
                </a:lnTo>
                <a:lnTo>
                  <a:pt x="377" y="1350"/>
                </a:lnTo>
                <a:lnTo>
                  <a:pt x="380" y="1350"/>
                </a:lnTo>
                <a:lnTo>
                  <a:pt x="380" y="1345"/>
                </a:lnTo>
                <a:lnTo>
                  <a:pt x="391" y="1345"/>
                </a:lnTo>
                <a:lnTo>
                  <a:pt x="391" y="1345"/>
                </a:lnTo>
                <a:lnTo>
                  <a:pt x="391" y="1345"/>
                </a:lnTo>
                <a:lnTo>
                  <a:pt x="391" y="1342"/>
                </a:lnTo>
                <a:lnTo>
                  <a:pt x="399" y="1342"/>
                </a:lnTo>
                <a:lnTo>
                  <a:pt x="399" y="1340"/>
                </a:lnTo>
                <a:lnTo>
                  <a:pt x="402" y="1340"/>
                </a:lnTo>
                <a:lnTo>
                  <a:pt x="402" y="1337"/>
                </a:lnTo>
                <a:lnTo>
                  <a:pt x="407" y="1337"/>
                </a:lnTo>
                <a:lnTo>
                  <a:pt x="407" y="1334"/>
                </a:lnTo>
                <a:lnTo>
                  <a:pt x="407" y="1334"/>
                </a:lnTo>
                <a:lnTo>
                  <a:pt x="407" y="1331"/>
                </a:lnTo>
                <a:lnTo>
                  <a:pt x="415" y="1331"/>
                </a:lnTo>
                <a:lnTo>
                  <a:pt x="415" y="1331"/>
                </a:lnTo>
                <a:lnTo>
                  <a:pt x="415" y="1331"/>
                </a:lnTo>
                <a:lnTo>
                  <a:pt x="415" y="1326"/>
                </a:lnTo>
                <a:lnTo>
                  <a:pt x="418" y="1326"/>
                </a:lnTo>
                <a:lnTo>
                  <a:pt x="418" y="1323"/>
                </a:lnTo>
                <a:lnTo>
                  <a:pt x="423" y="1323"/>
                </a:lnTo>
                <a:lnTo>
                  <a:pt x="423" y="1321"/>
                </a:lnTo>
                <a:lnTo>
                  <a:pt x="423" y="1321"/>
                </a:lnTo>
                <a:lnTo>
                  <a:pt x="423" y="1318"/>
                </a:lnTo>
                <a:lnTo>
                  <a:pt x="429" y="1318"/>
                </a:lnTo>
                <a:lnTo>
                  <a:pt x="429" y="1315"/>
                </a:lnTo>
                <a:lnTo>
                  <a:pt x="431" y="1315"/>
                </a:lnTo>
                <a:lnTo>
                  <a:pt x="431" y="1313"/>
                </a:lnTo>
                <a:lnTo>
                  <a:pt x="431" y="1313"/>
                </a:lnTo>
                <a:lnTo>
                  <a:pt x="431" y="1310"/>
                </a:lnTo>
                <a:lnTo>
                  <a:pt x="434" y="1310"/>
                </a:lnTo>
                <a:lnTo>
                  <a:pt x="434" y="1307"/>
                </a:lnTo>
                <a:lnTo>
                  <a:pt x="445" y="1307"/>
                </a:lnTo>
                <a:lnTo>
                  <a:pt x="445" y="1307"/>
                </a:lnTo>
                <a:lnTo>
                  <a:pt x="447" y="1307"/>
                </a:lnTo>
                <a:lnTo>
                  <a:pt x="447" y="1302"/>
                </a:lnTo>
                <a:lnTo>
                  <a:pt x="447" y="1302"/>
                </a:lnTo>
                <a:lnTo>
                  <a:pt x="447" y="1299"/>
                </a:lnTo>
                <a:lnTo>
                  <a:pt x="450" y="1299"/>
                </a:lnTo>
                <a:lnTo>
                  <a:pt x="450" y="1296"/>
                </a:lnTo>
                <a:lnTo>
                  <a:pt x="450" y="1296"/>
                </a:lnTo>
                <a:lnTo>
                  <a:pt x="450" y="1294"/>
                </a:lnTo>
                <a:lnTo>
                  <a:pt x="453" y="1294"/>
                </a:lnTo>
                <a:lnTo>
                  <a:pt x="453" y="1291"/>
                </a:lnTo>
                <a:lnTo>
                  <a:pt x="456" y="1291"/>
                </a:lnTo>
                <a:lnTo>
                  <a:pt x="456" y="1288"/>
                </a:lnTo>
                <a:lnTo>
                  <a:pt x="456" y="1288"/>
                </a:lnTo>
                <a:lnTo>
                  <a:pt x="456" y="1286"/>
                </a:lnTo>
                <a:lnTo>
                  <a:pt x="458" y="1286"/>
                </a:lnTo>
                <a:lnTo>
                  <a:pt x="458" y="1283"/>
                </a:lnTo>
                <a:lnTo>
                  <a:pt x="466" y="1283"/>
                </a:lnTo>
                <a:lnTo>
                  <a:pt x="466" y="1280"/>
                </a:lnTo>
                <a:lnTo>
                  <a:pt x="469" y="1280"/>
                </a:lnTo>
                <a:lnTo>
                  <a:pt x="469" y="1277"/>
                </a:lnTo>
                <a:lnTo>
                  <a:pt x="469" y="1277"/>
                </a:lnTo>
                <a:lnTo>
                  <a:pt x="469" y="1277"/>
                </a:lnTo>
                <a:lnTo>
                  <a:pt x="472" y="1277"/>
                </a:lnTo>
                <a:lnTo>
                  <a:pt x="472" y="1272"/>
                </a:lnTo>
                <a:lnTo>
                  <a:pt x="474" y="1272"/>
                </a:lnTo>
                <a:lnTo>
                  <a:pt x="474" y="1272"/>
                </a:lnTo>
                <a:lnTo>
                  <a:pt x="480" y="1272"/>
                </a:lnTo>
                <a:lnTo>
                  <a:pt x="480" y="1269"/>
                </a:lnTo>
                <a:lnTo>
                  <a:pt x="482" y="1269"/>
                </a:lnTo>
                <a:lnTo>
                  <a:pt x="482" y="1267"/>
                </a:lnTo>
                <a:lnTo>
                  <a:pt x="482" y="1267"/>
                </a:lnTo>
                <a:lnTo>
                  <a:pt x="482" y="1264"/>
                </a:lnTo>
                <a:lnTo>
                  <a:pt x="488" y="1264"/>
                </a:lnTo>
                <a:lnTo>
                  <a:pt x="488" y="1261"/>
                </a:lnTo>
                <a:lnTo>
                  <a:pt x="491" y="1261"/>
                </a:lnTo>
                <a:lnTo>
                  <a:pt x="491" y="1259"/>
                </a:lnTo>
                <a:lnTo>
                  <a:pt x="493" y="1259"/>
                </a:lnTo>
                <a:lnTo>
                  <a:pt x="493" y="1259"/>
                </a:lnTo>
                <a:lnTo>
                  <a:pt x="493" y="1259"/>
                </a:lnTo>
                <a:lnTo>
                  <a:pt x="493" y="1256"/>
                </a:lnTo>
                <a:lnTo>
                  <a:pt x="499" y="1256"/>
                </a:lnTo>
                <a:lnTo>
                  <a:pt x="499" y="1253"/>
                </a:lnTo>
                <a:lnTo>
                  <a:pt x="499" y="1253"/>
                </a:lnTo>
                <a:lnTo>
                  <a:pt x="499" y="1253"/>
                </a:lnTo>
                <a:lnTo>
                  <a:pt x="504" y="1253"/>
                </a:lnTo>
                <a:lnTo>
                  <a:pt x="504" y="1250"/>
                </a:lnTo>
                <a:lnTo>
                  <a:pt x="507" y="1250"/>
                </a:lnTo>
                <a:lnTo>
                  <a:pt x="507" y="1248"/>
                </a:lnTo>
                <a:lnTo>
                  <a:pt x="520" y="1248"/>
                </a:lnTo>
                <a:lnTo>
                  <a:pt x="520" y="1248"/>
                </a:lnTo>
                <a:lnTo>
                  <a:pt x="526" y="1248"/>
                </a:lnTo>
                <a:lnTo>
                  <a:pt x="526" y="1245"/>
                </a:lnTo>
                <a:lnTo>
                  <a:pt x="528" y="1245"/>
                </a:lnTo>
                <a:lnTo>
                  <a:pt x="528" y="1242"/>
                </a:lnTo>
                <a:lnTo>
                  <a:pt x="531" y="1242"/>
                </a:lnTo>
                <a:lnTo>
                  <a:pt x="531" y="1240"/>
                </a:lnTo>
                <a:lnTo>
                  <a:pt x="534" y="1240"/>
                </a:lnTo>
                <a:lnTo>
                  <a:pt x="534" y="1237"/>
                </a:lnTo>
                <a:lnTo>
                  <a:pt x="536" y="1237"/>
                </a:lnTo>
                <a:lnTo>
                  <a:pt x="536" y="1234"/>
                </a:lnTo>
                <a:lnTo>
                  <a:pt x="536" y="1234"/>
                </a:lnTo>
                <a:lnTo>
                  <a:pt x="536" y="1232"/>
                </a:lnTo>
                <a:lnTo>
                  <a:pt x="539" y="1232"/>
                </a:lnTo>
                <a:lnTo>
                  <a:pt x="539" y="1229"/>
                </a:lnTo>
                <a:lnTo>
                  <a:pt x="539" y="1229"/>
                </a:lnTo>
                <a:lnTo>
                  <a:pt x="539" y="1229"/>
                </a:lnTo>
                <a:lnTo>
                  <a:pt x="539" y="1229"/>
                </a:lnTo>
                <a:lnTo>
                  <a:pt x="539" y="1226"/>
                </a:lnTo>
                <a:lnTo>
                  <a:pt x="542" y="1226"/>
                </a:lnTo>
                <a:lnTo>
                  <a:pt x="542" y="1223"/>
                </a:lnTo>
                <a:lnTo>
                  <a:pt x="547" y="1223"/>
                </a:lnTo>
                <a:lnTo>
                  <a:pt x="547" y="1221"/>
                </a:lnTo>
                <a:lnTo>
                  <a:pt x="550" y="1221"/>
                </a:lnTo>
                <a:lnTo>
                  <a:pt x="550" y="1218"/>
                </a:lnTo>
                <a:lnTo>
                  <a:pt x="555" y="1218"/>
                </a:lnTo>
                <a:lnTo>
                  <a:pt x="555" y="1215"/>
                </a:lnTo>
                <a:lnTo>
                  <a:pt x="555" y="1215"/>
                </a:lnTo>
                <a:lnTo>
                  <a:pt x="555" y="1215"/>
                </a:lnTo>
                <a:lnTo>
                  <a:pt x="558" y="1215"/>
                </a:lnTo>
                <a:lnTo>
                  <a:pt x="558" y="1210"/>
                </a:lnTo>
                <a:lnTo>
                  <a:pt x="574" y="1210"/>
                </a:lnTo>
                <a:lnTo>
                  <a:pt x="574" y="1210"/>
                </a:lnTo>
                <a:lnTo>
                  <a:pt x="577" y="1210"/>
                </a:lnTo>
                <a:lnTo>
                  <a:pt x="577" y="1207"/>
                </a:lnTo>
                <a:lnTo>
                  <a:pt x="580" y="1207"/>
                </a:lnTo>
                <a:lnTo>
                  <a:pt x="580" y="1205"/>
                </a:lnTo>
                <a:lnTo>
                  <a:pt x="585" y="1205"/>
                </a:lnTo>
                <a:lnTo>
                  <a:pt x="585" y="1202"/>
                </a:lnTo>
                <a:lnTo>
                  <a:pt x="588" y="1202"/>
                </a:lnTo>
                <a:lnTo>
                  <a:pt x="588" y="1202"/>
                </a:lnTo>
                <a:lnTo>
                  <a:pt x="588" y="1202"/>
                </a:lnTo>
                <a:lnTo>
                  <a:pt x="588" y="1199"/>
                </a:lnTo>
                <a:lnTo>
                  <a:pt x="590" y="1199"/>
                </a:lnTo>
                <a:lnTo>
                  <a:pt x="590" y="1196"/>
                </a:lnTo>
                <a:lnTo>
                  <a:pt x="590" y="1196"/>
                </a:lnTo>
                <a:lnTo>
                  <a:pt x="590" y="1196"/>
                </a:lnTo>
                <a:lnTo>
                  <a:pt x="593" y="1196"/>
                </a:lnTo>
                <a:lnTo>
                  <a:pt x="593" y="1194"/>
                </a:lnTo>
                <a:lnTo>
                  <a:pt x="593" y="1194"/>
                </a:lnTo>
                <a:lnTo>
                  <a:pt x="593" y="1191"/>
                </a:lnTo>
                <a:lnTo>
                  <a:pt x="596" y="1191"/>
                </a:lnTo>
                <a:lnTo>
                  <a:pt x="596" y="1188"/>
                </a:lnTo>
                <a:lnTo>
                  <a:pt x="596" y="1188"/>
                </a:lnTo>
                <a:lnTo>
                  <a:pt x="596" y="1183"/>
                </a:lnTo>
                <a:lnTo>
                  <a:pt x="598" y="1183"/>
                </a:lnTo>
                <a:lnTo>
                  <a:pt x="598" y="1183"/>
                </a:lnTo>
                <a:lnTo>
                  <a:pt x="598" y="1183"/>
                </a:lnTo>
                <a:lnTo>
                  <a:pt x="598" y="1180"/>
                </a:lnTo>
                <a:lnTo>
                  <a:pt x="601" y="1180"/>
                </a:lnTo>
                <a:lnTo>
                  <a:pt x="601" y="1178"/>
                </a:lnTo>
                <a:lnTo>
                  <a:pt x="607" y="1178"/>
                </a:lnTo>
                <a:lnTo>
                  <a:pt x="607" y="1175"/>
                </a:lnTo>
                <a:lnTo>
                  <a:pt x="609" y="1175"/>
                </a:lnTo>
                <a:lnTo>
                  <a:pt x="609" y="1172"/>
                </a:lnTo>
                <a:lnTo>
                  <a:pt x="609" y="1172"/>
                </a:lnTo>
                <a:lnTo>
                  <a:pt x="609" y="1172"/>
                </a:lnTo>
                <a:lnTo>
                  <a:pt x="612" y="1172"/>
                </a:lnTo>
                <a:lnTo>
                  <a:pt x="612" y="1167"/>
                </a:lnTo>
                <a:lnTo>
                  <a:pt x="612" y="1167"/>
                </a:lnTo>
                <a:lnTo>
                  <a:pt x="612" y="1164"/>
                </a:lnTo>
                <a:lnTo>
                  <a:pt x="617" y="1164"/>
                </a:lnTo>
                <a:lnTo>
                  <a:pt x="617" y="1161"/>
                </a:lnTo>
                <a:lnTo>
                  <a:pt x="617" y="1161"/>
                </a:lnTo>
                <a:lnTo>
                  <a:pt x="617" y="1159"/>
                </a:lnTo>
                <a:lnTo>
                  <a:pt x="620" y="1159"/>
                </a:lnTo>
                <a:lnTo>
                  <a:pt x="620" y="1159"/>
                </a:lnTo>
                <a:lnTo>
                  <a:pt x="625" y="1159"/>
                </a:lnTo>
                <a:lnTo>
                  <a:pt x="625" y="1156"/>
                </a:lnTo>
                <a:lnTo>
                  <a:pt x="628" y="1156"/>
                </a:lnTo>
                <a:lnTo>
                  <a:pt x="628" y="1153"/>
                </a:lnTo>
                <a:lnTo>
                  <a:pt x="633" y="1153"/>
                </a:lnTo>
                <a:lnTo>
                  <a:pt x="633" y="1151"/>
                </a:lnTo>
                <a:lnTo>
                  <a:pt x="633" y="1151"/>
                </a:lnTo>
                <a:lnTo>
                  <a:pt x="633" y="1151"/>
                </a:lnTo>
                <a:lnTo>
                  <a:pt x="636" y="1151"/>
                </a:lnTo>
                <a:lnTo>
                  <a:pt x="636" y="1148"/>
                </a:lnTo>
                <a:lnTo>
                  <a:pt x="644" y="1148"/>
                </a:lnTo>
                <a:lnTo>
                  <a:pt x="644" y="1145"/>
                </a:lnTo>
                <a:lnTo>
                  <a:pt x="652" y="1145"/>
                </a:lnTo>
                <a:lnTo>
                  <a:pt x="652" y="1145"/>
                </a:lnTo>
                <a:lnTo>
                  <a:pt x="658" y="1145"/>
                </a:lnTo>
                <a:lnTo>
                  <a:pt x="658" y="1142"/>
                </a:lnTo>
                <a:lnTo>
                  <a:pt x="663" y="1142"/>
                </a:lnTo>
                <a:lnTo>
                  <a:pt x="663" y="1140"/>
                </a:lnTo>
                <a:lnTo>
                  <a:pt x="663" y="1140"/>
                </a:lnTo>
                <a:lnTo>
                  <a:pt x="663" y="1137"/>
                </a:lnTo>
                <a:lnTo>
                  <a:pt x="666" y="1137"/>
                </a:lnTo>
                <a:lnTo>
                  <a:pt x="666" y="1137"/>
                </a:lnTo>
                <a:lnTo>
                  <a:pt x="671" y="1137"/>
                </a:lnTo>
                <a:lnTo>
                  <a:pt x="671" y="1134"/>
                </a:lnTo>
                <a:lnTo>
                  <a:pt x="677" y="1134"/>
                </a:lnTo>
                <a:lnTo>
                  <a:pt x="677" y="1129"/>
                </a:lnTo>
                <a:lnTo>
                  <a:pt x="677" y="1129"/>
                </a:lnTo>
                <a:lnTo>
                  <a:pt x="677" y="1126"/>
                </a:lnTo>
                <a:lnTo>
                  <a:pt x="682" y="1126"/>
                </a:lnTo>
                <a:lnTo>
                  <a:pt x="682" y="1124"/>
                </a:lnTo>
                <a:lnTo>
                  <a:pt x="687" y="1124"/>
                </a:lnTo>
                <a:lnTo>
                  <a:pt x="687" y="1121"/>
                </a:lnTo>
                <a:lnTo>
                  <a:pt x="690" y="1121"/>
                </a:lnTo>
                <a:lnTo>
                  <a:pt x="690" y="1118"/>
                </a:lnTo>
                <a:lnTo>
                  <a:pt x="693" y="1118"/>
                </a:lnTo>
                <a:lnTo>
                  <a:pt x="693" y="1118"/>
                </a:lnTo>
                <a:lnTo>
                  <a:pt x="696" y="1118"/>
                </a:lnTo>
                <a:lnTo>
                  <a:pt x="696" y="1113"/>
                </a:lnTo>
                <a:lnTo>
                  <a:pt x="704" y="1113"/>
                </a:lnTo>
                <a:lnTo>
                  <a:pt x="704" y="1110"/>
                </a:lnTo>
                <a:lnTo>
                  <a:pt x="704" y="1110"/>
                </a:lnTo>
                <a:lnTo>
                  <a:pt x="704" y="1107"/>
                </a:lnTo>
                <a:lnTo>
                  <a:pt x="704" y="1107"/>
                </a:lnTo>
                <a:lnTo>
                  <a:pt x="704" y="1102"/>
                </a:lnTo>
                <a:lnTo>
                  <a:pt x="706" y="1102"/>
                </a:lnTo>
                <a:lnTo>
                  <a:pt x="706" y="1099"/>
                </a:lnTo>
                <a:lnTo>
                  <a:pt x="717" y="1099"/>
                </a:lnTo>
                <a:lnTo>
                  <a:pt x="717" y="1099"/>
                </a:lnTo>
                <a:lnTo>
                  <a:pt x="720" y="1099"/>
                </a:lnTo>
                <a:lnTo>
                  <a:pt x="720" y="1097"/>
                </a:lnTo>
                <a:lnTo>
                  <a:pt x="722" y="1097"/>
                </a:lnTo>
                <a:lnTo>
                  <a:pt x="722" y="1094"/>
                </a:lnTo>
                <a:lnTo>
                  <a:pt x="725" y="1094"/>
                </a:lnTo>
                <a:lnTo>
                  <a:pt x="725" y="1091"/>
                </a:lnTo>
                <a:lnTo>
                  <a:pt x="731" y="1091"/>
                </a:lnTo>
                <a:lnTo>
                  <a:pt x="731" y="1088"/>
                </a:lnTo>
                <a:lnTo>
                  <a:pt x="733" y="1088"/>
                </a:lnTo>
                <a:lnTo>
                  <a:pt x="733" y="1086"/>
                </a:lnTo>
                <a:lnTo>
                  <a:pt x="739" y="1086"/>
                </a:lnTo>
                <a:lnTo>
                  <a:pt x="739" y="1086"/>
                </a:lnTo>
                <a:lnTo>
                  <a:pt x="739" y="1086"/>
                </a:lnTo>
                <a:lnTo>
                  <a:pt x="739" y="1080"/>
                </a:lnTo>
                <a:lnTo>
                  <a:pt x="741" y="1080"/>
                </a:lnTo>
                <a:lnTo>
                  <a:pt x="741" y="1078"/>
                </a:lnTo>
                <a:lnTo>
                  <a:pt x="744" y="1078"/>
                </a:lnTo>
                <a:lnTo>
                  <a:pt x="744" y="1075"/>
                </a:lnTo>
                <a:lnTo>
                  <a:pt x="749" y="1075"/>
                </a:lnTo>
                <a:lnTo>
                  <a:pt x="749" y="1072"/>
                </a:lnTo>
                <a:lnTo>
                  <a:pt x="749" y="1072"/>
                </a:lnTo>
                <a:lnTo>
                  <a:pt x="749" y="1072"/>
                </a:lnTo>
                <a:lnTo>
                  <a:pt x="752" y="1072"/>
                </a:lnTo>
                <a:lnTo>
                  <a:pt x="752" y="1070"/>
                </a:lnTo>
                <a:lnTo>
                  <a:pt x="755" y="1070"/>
                </a:lnTo>
                <a:lnTo>
                  <a:pt x="755" y="1067"/>
                </a:lnTo>
                <a:lnTo>
                  <a:pt x="755" y="1067"/>
                </a:lnTo>
                <a:lnTo>
                  <a:pt x="755" y="1067"/>
                </a:lnTo>
                <a:lnTo>
                  <a:pt x="755" y="1067"/>
                </a:lnTo>
                <a:lnTo>
                  <a:pt x="755" y="1064"/>
                </a:lnTo>
                <a:lnTo>
                  <a:pt x="758" y="1064"/>
                </a:lnTo>
                <a:lnTo>
                  <a:pt x="758" y="1061"/>
                </a:lnTo>
                <a:lnTo>
                  <a:pt x="758" y="1061"/>
                </a:lnTo>
                <a:lnTo>
                  <a:pt x="758" y="1059"/>
                </a:lnTo>
                <a:lnTo>
                  <a:pt x="766" y="1059"/>
                </a:lnTo>
                <a:lnTo>
                  <a:pt x="766" y="1059"/>
                </a:lnTo>
                <a:lnTo>
                  <a:pt x="768" y="1059"/>
                </a:lnTo>
                <a:lnTo>
                  <a:pt x="768" y="1056"/>
                </a:lnTo>
                <a:lnTo>
                  <a:pt x="774" y="1056"/>
                </a:lnTo>
                <a:lnTo>
                  <a:pt x="774" y="1053"/>
                </a:lnTo>
                <a:lnTo>
                  <a:pt x="776" y="1053"/>
                </a:lnTo>
                <a:lnTo>
                  <a:pt x="776" y="1053"/>
                </a:lnTo>
                <a:lnTo>
                  <a:pt x="779" y="1053"/>
                </a:lnTo>
                <a:lnTo>
                  <a:pt x="779" y="1051"/>
                </a:lnTo>
                <a:lnTo>
                  <a:pt x="785" y="1051"/>
                </a:lnTo>
                <a:lnTo>
                  <a:pt x="785" y="1048"/>
                </a:lnTo>
                <a:lnTo>
                  <a:pt x="790" y="1048"/>
                </a:lnTo>
                <a:lnTo>
                  <a:pt x="790" y="1045"/>
                </a:lnTo>
                <a:lnTo>
                  <a:pt x="790" y="1045"/>
                </a:lnTo>
                <a:lnTo>
                  <a:pt x="790" y="1045"/>
                </a:lnTo>
                <a:lnTo>
                  <a:pt x="793" y="1045"/>
                </a:lnTo>
                <a:lnTo>
                  <a:pt x="793" y="1043"/>
                </a:lnTo>
                <a:lnTo>
                  <a:pt x="795" y="1043"/>
                </a:lnTo>
                <a:lnTo>
                  <a:pt x="795" y="1040"/>
                </a:lnTo>
                <a:lnTo>
                  <a:pt x="798" y="1040"/>
                </a:lnTo>
                <a:lnTo>
                  <a:pt x="798" y="1040"/>
                </a:lnTo>
                <a:lnTo>
                  <a:pt x="801" y="1040"/>
                </a:lnTo>
                <a:lnTo>
                  <a:pt x="801" y="1037"/>
                </a:lnTo>
                <a:lnTo>
                  <a:pt x="803" y="1037"/>
                </a:lnTo>
                <a:lnTo>
                  <a:pt x="803" y="1034"/>
                </a:lnTo>
                <a:lnTo>
                  <a:pt x="809" y="1034"/>
                </a:lnTo>
                <a:lnTo>
                  <a:pt x="809" y="1034"/>
                </a:lnTo>
                <a:lnTo>
                  <a:pt x="814" y="1034"/>
                </a:lnTo>
                <a:lnTo>
                  <a:pt x="814" y="1032"/>
                </a:lnTo>
                <a:lnTo>
                  <a:pt x="817" y="1032"/>
                </a:lnTo>
                <a:lnTo>
                  <a:pt x="817" y="1029"/>
                </a:lnTo>
                <a:lnTo>
                  <a:pt x="820" y="1029"/>
                </a:lnTo>
                <a:lnTo>
                  <a:pt x="820" y="1026"/>
                </a:lnTo>
                <a:lnTo>
                  <a:pt x="820" y="1026"/>
                </a:lnTo>
                <a:lnTo>
                  <a:pt x="820" y="1026"/>
                </a:lnTo>
                <a:lnTo>
                  <a:pt x="825" y="1026"/>
                </a:lnTo>
                <a:lnTo>
                  <a:pt x="825" y="1024"/>
                </a:lnTo>
                <a:lnTo>
                  <a:pt x="825" y="1024"/>
                </a:lnTo>
                <a:lnTo>
                  <a:pt x="825" y="1021"/>
                </a:lnTo>
                <a:lnTo>
                  <a:pt x="830" y="1021"/>
                </a:lnTo>
                <a:lnTo>
                  <a:pt x="830" y="1021"/>
                </a:lnTo>
                <a:lnTo>
                  <a:pt x="838" y="1021"/>
                </a:lnTo>
                <a:lnTo>
                  <a:pt x="838" y="1018"/>
                </a:lnTo>
                <a:lnTo>
                  <a:pt x="838" y="1018"/>
                </a:lnTo>
                <a:lnTo>
                  <a:pt x="838" y="1013"/>
                </a:lnTo>
                <a:lnTo>
                  <a:pt x="844" y="1013"/>
                </a:lnTo>
                <a:lnTo>
                  <a:pt x="844" y="1013"/>
                </a:lnTo>
                <a:lnTo>
                  <a:pt x="844" y="1013"/>
                </a:lnTo>
                <a:lnTo>
                  <a:pt x="844" y="1010"/>
                </a:lnTo>
                <a:lnTo>
                  <a:pt x="852" y="1010"/>
                </a:lnTo>
                <a:lnTo>
                  <a:pt x="852" y="1007"/>
                </a:lnTo>
                <a:lnTo>
                  <a:pt x="855" y="1007"/>
                </a:lnTo>
                <a:lnTo>
                  <a:pt x="855" y="1007"/>
                </a:lnTo>
                <a:lnTo>
                  <a:pt x="857" y="1007"/>
                </a:lnTo>
                <a:lnTo>
                  <a:pt x="857" y="1005"/>
                </a:lnTo>
                <a:lnTo>
                  <a:pt x="860" y="1005"/>
                </a:lnTo>
                <a:lnTo>
                  <a:pt x="860" y="1002"/>
                </a:lnTo>
                <a:lnTo>
                  <a:pt x="863" y="1002"/>
                </a:lnTo>
                <a:lnTo>
                  <a:pt x="863" y="999"/>
                </a:lnTo>
                <a:lnTo>
                  <a:pt x="863" y="999"/>
                </a:lnTo>
                <a:lnTo>
                  <a:pt x="863" y="999"/>
                </a:lnTo>
                <a:lnTo>
                  <a:pt x="865" y="999"/>
                </a:lnTo>
                <a:lnTo>
                  <a:pt x="865" y="997"/>
                </a:lnTo>
                <a:lnTo>
                  <a:pt x="865" y="997"/>
                </a:lnTo>
                <a:lnTo>
                  <a:pt x="865" y="994"/>
                </a:lnTo>
                <a:lnTo>
                  <a:pt x="879" y="994"/>
                </a:lnTo>
                <a:lnTo>
                  <a:pt x="879" y="991"/>
                </a:lnTo>
                <a:lnTo>
                  <a:pt x="882" y="991"/>
                </a:lnTo>
                <a:lnTo>
                  <a:pt x="882" y="991"/>
                </a:lnTo>
                <a:lnTo>
                  <a:pt x="887" y="991"/>
                </a:lnTo>
                <a:lnTo>
                  <a:pt x="887" y="989"/>
                </a:lnTo>
                <a:lnTo>
                  <a:pt x="890" y="989"/>
                </a:lnTo>
                <a:lnTo>
                  <a:pt x="890" y="986"/>
                </a:lnTo>
                <a:lnTo>
                  <a:pt x="890" y="986"/>
                </a:lnTo>
                <a:lnTo>
                  <a:pt x="890" y="986"/>
                </a:lnTo>
                <a:lnTo>
                  <a:pt x="892" y="986"/>
                </a:lnTo>
                <a:lnTo>
                  <a:pt x="892" y="980"/>
                </a:lnTo>
                <a:lnTo>
                  <a:pt x="898" y="980"/>
                </a:lnTo>
                <a:lnTo>
                  <a:pt x="898" y="978"/>
                </a:lnTo>
                <a:lnTo>
                  <a:pt x="900" y="978"/>
                </a:lnTo>
                <a:lnTo>
                  <a:pt x="900" y="978"/>
                </a:lnTo>
                <a:lnTo>
                  <a:pt x="903" y="978"/>
                </a:lnTo>
                <a:lnTo>
                  <a:pt x="903" y="975"/>
                </a:lnTo>
                <a:lnTo>
                  <a:pt x="906" y="975"/>
                </a:lnTo>
                <a:lnTo>
                  <a:pt x="906" y="970"/>
                </a:lnTo>
                <a:lnTo>
                  <a:pt x="906" y="970"/>
                </a:lnTo>
                <a:lnTo>
                  <a:pt x="906" y="967"/>
                </a:lnTo>
                <a:lnTo>
                  <a:pt x="909" y="967"/>
                </a:lnTo>
                <a:lnTo>
                  <a:pt x="909" y="964"/>
                </a:lnTo>
                <a:lnTo>
                  <a:pt x="914" y="964"/>
                </a:lnTo>
                <a:lnTo>
                  <a:pt x="914" y="964"/>
                </a:lnTo>
                <a:lnTo>
                  <a:pt x="914" y="964"/>
                </a:lnTo>
                <a:lnTo>
                  <a:pt x="914" y="962"/>
                </a:lnTo>
                <a:lnTo>
                  <a:pt x="917" y="962"/>
                </a:lnTo>
                <a:lnTo>
                  <a:pt x="917" y="959"/>
                </a:lnTo>
                <a:lnTo>
                  <a:pt x="922" y="959"/>
                </a:lnTo>
                <a:lnTo>
                  <a:pt x="922" y="956"/>
                </a:lnTo>
                <a:lnTo>
                  <a:pt x="922" y="956"/>
                </a:lnTo>
                <a:lnTo>
                  <a:pt x="922" y="956"/>
                </a:lnTo>
                <a:lnTo>
                  <a:pt x="930" y="956"/>
                </a:lnTo>
                <a:lnTo>
                  <a:pt x="930" y="953"/>
                </a:lnTo>
                <a:lnTo>
                  <a:pt x="933" y="953"/>
                </a:lnTo>
                <a:lnTo>
                  <a:pt x="933" y="951"/>
                </a:lnTo>
                <a:lnTo>
                  <a:pt x="933" y="951"/>
                </a:lnTo>
                <a:lnTo>
                  <a:pt x="933" y="948"/>
                </a:lnTo>
                <a:lnTo>
                  <a:pt x="938" y="948"/>
                </a:lnTo>
                <a:lnTo>
                  <a:pt x="938" y="948"/>
                </a:lnTo>
                <a:lnTo>
                  <a:pt x="938" y="948"/>
                </a:lnTo>
                <a:lnTo>
                  <a:pt x="938" y="945"/>
                </a:lnTo>
                <a:lnTo>
                  <a:pt x="952" y="945"/>
                </a:lnTo>
                <a:lnTo>
                  <a:pt x="952" y="943"/>
                </a:lnTo>
                <a:lnTo>
                  <a:pt x="954" y="943"/>
                </a:lnTo>
                <a:lnTo>
                  <a:pt x="954" y="943"/>
                </a:lnTo>
                <a:lnTo>
                  <a:pt x="954" y="943"/>
                </a:lnTo>
                <a:lnTo>
                  <a:pt x="954" y="940"/>
                </a:lnTo>
                <a:lnTo>
                  <a:pt x="957" y="940"/>
                </a:lnTo>
                <a:lnTo>
                  <a:pt x="957" y="935"/>
                </a:lnTo>
                <a:lnTo>
                  <a:pt x="963" y="935"/>
                </a:lnTo>
                <a:lnTo>
                  <a:pt x="963" y="935"/>
                </a:lnTo>
                <a:lnTo>
                  <a:pt x="976" y="935"/>
                </a:lnTo>
                <a:lnTo>
                  <a:pt x="976" y="932"/>
                </a:lnTo>
                <a:lnTo>
                  <a:pt x="979" y="932"/>
                </a:lnTo>
                <a:lnTo>
                  <a:pt x="979" y="929"/>
                </a:lnTo>
                <a:lnTo>
                  <a:pt x="979" y="929"/>
                </a:lnTo>
                <a:lnTo>
                  <a:pt x="979" y="926"/>
                </a:lnTo>
                <a:lnTo>
                  <a:pt x="981" y="926"/>
                </a:lnTo>
                <a:lnTo>
                  <a:pt x="981" y="921"/>
                </a:lnTo>
                <a:lnTo>
                  <a:pt x="984" y="921"/>
                </a:lnTo>
                <a:lnTo>
                  <a:pt x="984" y="918"/>
                </a:lnTo>
                <a:lnTo>
                  <a:pt x="987" y="918"/>
                </a:lnTo>
                <a:lnTo>
                  <a:pt x="987" y="918"/>
                </a:lnTo>
                <a:lnTo>
                  <a:pt x="989" y="918"/>
                </a:lnTo>
                <a:lnTo>
                  <a:pt x="989" y="916"/>
                </a:lnTo>
                <a:lnTo>
                  <a:pt x="992" y="916"/>
                </a:lnTo>
                <a:lnTo>
                  <a:pt x="992" y="913"/>
                </a:lnTo>
                <a:lnTo>
                  <a:pt x="1000" y="913"/>
                </a:lnTo>
                <a:lnTo>
                  <a:pt x="1000" y="910"/>
                </a:lnTo>
                <a:lnTo>
                  <a:pt x="1000" y="910"/>
                </a:lnTo>
                <a:lnTo>
                  <a:pt x="1000" y="910"/>
                </a:lnTo>
                <a:lnTo>
                  <a:pt x="1006" y="910"/>
                </a:lnTo>
                <a:lnTo>
                  <a:pt x="1006" y="908"/>
                </a:lnTo>
                <a:lnTo>
                  <a:pt x="1014" y="908"/>
                </a:lnTo>
                <a:lnTo>
                  <a:pt x="1014" y="905"/>
                </a:lnTo>
                <a:lnTo>
                  <a:pt x="1016" y="905"/>
                </a:lnTo>
                <a:lnTo>
                  <a:pt x="1016" y="902"/>
                </a:lnTo>
                <a:lnTo>
                  <a:pt x="1022" y="902"/>
                </a:lnTo>
                <a:lnTo>
                  <a:pt x="1022" y="897"/>
                </a:lnTo>
                <a:lnTo>
                  <a:pt x="1025" y="897"/>
                </a:lnTo>
                <a:lnTo>
                  <a:pt x="1025" y="894"/>
                </a:lnTo>
                <a:lnTo>
                  <a:pt x="1030" y="894"/>
                </a:lnTo>
                <a:lnTo>
                  <a:pt x="1030" y="891"/>
                </a:lnTo>
                <a:lnTo>
                  <a:pt x="1035" y="891"/>
                </a:lnTo>
                <a:lnTo>
                  <a:pt x="1035" y="889"/>
                </a:lnTo>
                <a:lnTo>
                  <a:pt x="1041" y="889"/>
                </a:lnTo>
                <a:lnTo>
                  <a:pt x="1041" y="886"/>
                </a:lnTo>
                <a:lnTo>
                  <a:pt x="1043" y="886"/>
                </a:lnTo>
                <a:lnTo>
                  <a:pt x="1043" y="886"/>
                </a:lnTo>
                <a:lnTo>
                  <a:pt x="1046" y="886"/>
                </a:lnTo>
                <a:lnTo>
                  <a:pt x="1046" y="883"/>
                </a:lnTo>
                <a:lnTo>
                  <a:pt x="1057" y="883"/>
                </a:lnTo>
                <a:lnTo>
                  <a:pt x="1057" y="881"/>
                </a:lnTo>
                <a:lnTo>
                  <a:pt x="1057" y="881"/>
                </a:lnTo>
                <a:lnTo>
                  <a:pt x="1057" y="878"/>
                </a:lnTo>
                <a:lnTo>
                  <a:pt x="1062" y="878"/>
                </a:lnTo>
                <a:lnTo>
                  <a:pt x="1062" y="878"/>
                </a:lnTo>
                <a:lnTo>
                  <a:pt x="1065" y="878"/>
                </a:lnTo>
                <a:lnTo>
                  <a:pt x="1065" y="875"/>
                </a:lnTo>
                <a:lnTo>
                  <a:pt x="1068" y="875"/>
                </a:lnTo>
                <a:lnTo>
                  <a:pt x="1068" y="872"/>
                </a:lnTo>
                <a:lnTo>
                  <a:pt x="1073" y="872"/>
                </a:lnTo>
                <a:lnTo>
                  <a:pt x="1073" y="870"/>
                </a:lnTo>
                <a:lnTo>
                  <a:pt x="1073" y="870"/>
                </a:lnTo>
                <a:lnTo>
                  <a:pt x="1073" y="870"/>
                </a:lnTo>
                <a:lnTo>
                  <a:pt x="1076" y="870"/>
                </a:lnTo>
                <a:lnTo>
                  <a:pt x="1076" y="867"/>
                </a:lnTo>
                <a:lnTo>
                  <a:pt x="1078" y="867"/>
                </a:lnTo>
                <a:lnTo>
                  <a:pt x="1078" y="862"/>
                </a:lnTo>
                <a:lnTo>
                  <a:pt x="1081" y="862"/>
                </a:lnTo>
                <a:lnTo>
                  <a:pt x="1081" y="862"/>
                </a:lnTo>
                <a:lnTo>
                  <a:pt x="1081" y="862"/>
                </a:lnTo>
                <a:lnTo>
                  <a:pt x="1081" y="859"/>
                </a:lnTo>
                <a:lnTo>
                  <a:pt x="1081" y="859"/>
                </a:lnTo>
                <a:lnTo>
                  <a:pt x="1081" y="856"/>
                </a:lnTo>
                <a:lnTo>
                  <a:pt x="1084" y="856"/>
                </a:lnTo>
                <a:lnTo>
                  <a:pt x="1084" y="854"/>
                </a:lnTo>
                <a:lnTo>
                  <a:pt x="1103" y="854"/>
                </a:lnTo>
                <a:lnTo>
                  <a:pt x="1103" y="854"/>
                </a:lnTo>
                <a:lnTo>
                  <a:pt x="1108" y="854"/>
                </a:lnTo>
                <a:lnTo>
                  <a:pt x="1108" y="851"/>
                </a:lnTo>
                <a:lnTo>
                  <a:pt x="1108" y="851"/>
                </a:lnTo>
                <a:lnTo>
                  <a:pt x="1108" y="848"/>
                </a:lnTo>
                <a:lnTo>
                  <a:pt x="1116" y="848"/>
                </a:lnTo>
                <a:lnTo>
                  <a:pt x="1116" y="845"/>
                </a:lnTo>
                <a:lnTo>
                  <a:pt x="1116" y="845"/>
                </a:lnTo>
                <a:lnTo>
                  <a:pt x="1116" y="845"/>
                </a:lnTo>
                <a:lnTo>
                  <a:pt x="1124" y="845"/>
                </a:lnTo>
                <a:lnTo>
                  <a:pt x="1124" y="843"/>
                </a:lnTo>
                <a:lnTo>
                  <a:pt x="1130" y="843"/>
                </a:lnTo>
                <a:lnTo>
                  <a:pt x="1130" y="837"/>
                </a:lnTo>
                <a:lnTo>
                  <a:pt x="1130" y="837"/>
                </a:lnTo>
                <a:lnTo>
                  <a:pt x="1130" y="837"/>
                </a:lnTo>
                <a:lnTo>
                  <a:pt x="1135" y="837"/>
                </a:lnTo>
                <a:lnTo>
                  <a:pt x="1135" y="835"/>
                </a:lnTo>
                <a:lnTo>
                  <a:pt x="1138" y="835"/>
                </a:lnTo>
                <a:lnTo>
                  <a:pt x="1138" y="832"/>
                </a:lnTo>
                <a:lnTo>
                  <a:pt x="1141" y="832"/>
                </a:lnTo>
                <a:lnTo>
                  <a:pt x="1141" y="829"/>
                </a:lnTo>
                <a:lnTo>
                  <a:pt x="1151" y="829"/>
                </a:lnTo>
                <a:lnTo>
                  <a:pt x="1151" y="827"/>
                </a:lnTo>
                <a:lnTo>
                  <a:pt x="1154" y="827"/>
                </a:lnTo>
                <a:lnTo>
                  <a:pt x="1154" y="827"/>
                </a:lnTo>
                <a:lnTo>
                  <a:pt x="1159" y="827"/>
                </a:lnTo>
                <a:lnTo>
                  <a:pt x="1159" y="824"/>
                </a:lnTo>
                <a:lnTo>
                  <a:pt x="1162" y="824"/>
                </a:lnTo>
                <a:lnTo>
                  <a:pt x="1162" y="818"/>
                </a:lnTo>
                <a:lnTo>
                  <a:pt x="1165" y="818"/>
                </a:lnTo>
                <a:lnTo>
                  <a:pt x="1165" y="818"/>
                </a:lnTo>
                <a:lnTo>
                  <a:pt x="1167" y="818"/>
                </a:lnTo>
                <a:lnTo>
                  <a:pt x="1167" y="816"/>
                </a:lnTo>
                <a:lnTo>
                  <a:pt x="1167" y="816"/>
                </a:lnTo>
                <a:lnTo>
                  <a:pt x="1167" y="813"/>
                </a:lnTo>
                <a:lnTo>
                  <a:pt x="1170" y="813"/>
                </a:lnTo>
                <a:lnTo>
                  <a:pt x="1170" y="810"/>
                </a:lnTo>
                <a:lnTo>
                  <a:pt x="1176" y="810"/>
                </a:lnTo>
                <a:lnTo>
                  <a:pt x="1176" y="810"/>
                </a:lnTo>
                <a:lnTo>
                  <a:pt x="1181" y="810"/>
                </a:lnTo>
                <a:lnTo>
                  <a:pt x="1181" y="808"/>
                </a:lnTo>
                <a:lnTo>
                  <a:pt x="1186" y="808"/>
                </a:lnTo>
                <a:lnTo>
                  <a:pt x="1186" y="805"/>
                </a:lnTo>
                <a:lnTo>
                  <a:pt x="1189" y="805"/>
                </a:lnTo>
                <a:lnTo>
                  <a:pt x="1189" y="802"/>
                </a:lnTo>
                <a:lnTo>
                  <a:pt x="1194" y="802"/>
                </a:lnTo>
                <a:lnTo>
                  <a:pt x="1194" y="800"/>
                </a:lnTo>
                <a:lnTo>
                  <a:pt x="1197" y="800"/>
                </a:lnTo>
                <a:lnTo>
                  <a:pt x="1197" y="800"/>
                </a:lnTo>
                <a:lnTo>
                  <a:pt x="1205" y="800"/>
                </a:lnTo>
                <a:lnTo>
                  <a:pt x="1205" y="797"/>
                </a:lnTo>
                <a:lnTo>
                  <a:pt x="1205" y="797"/>
                </a:lnTo>
                <a:lnTo>
                  <a:pt x="1205" y="794"/>
                </a:lnTo>
                <a:lnTo>
                  <a:pt x="1211" y="794"/>
                </a:lnTo>
                <a:lnTo>
                  <a:pt x="1211" y="791"/>
                </a:lnTo>
                <a:lnTo>
                  <a:pt x="1213" y="791"/>
                </a:lnTo>
                <a:lnTo>
                  <a:pt x="1213" y="789"/>
                </a:lnTo>
                <a:lnTo>
                  <a:pt x="1213" y="789"/>
                </a:lnTo>
                <a:lnTo>
                  <a:pt x="1213" y="786"/>
                </a:lnTo>
                <a:lnTo>
                  <a:pt x="1216" y="786"/>
                </a:lnTo>
                <a:lnTo>
                  <a:pt x="1216" y="783"/>
                </a:lnTo>
                <a:lnTo>
                  <a:pt x="1229" y="783"/>
                </a:lnTo>
                <a:lnTo>
                  <a:pt x="1229" y="781"/>
                </a:lnTo>
                <a:lnTo>
                  <a:pt x="1232" y="781"/>
                </a:lnTo>
                <a:lnTo>
                  <a:pt x="1232" y="781"/>
                </a:lnTo>
                <a:lnTo>
                  <a:pt x="1238" y="781"/>
                </a:lnTo>
                <a:lnTo>
                  <a:pt x="1238" y="775"/>
                </a:lnTo>
                <a:lnTo>
                  <a:pt x="1254" y="775"/>
                </a:lnTo>
                <a:lnTo>
                  <a:pt x="1254" y="773"/>
                </a:lnTo>
                <a:lnTo>
                  <a:pt x="1256" y="773"/>
                </a:lnTo>
                <a:lnTo>
                  <a:pt x="1256" y="770"/>
                </a:lnTo>
                <a:lnTo>
                  <a:pt x="1262" y="770"/>
                </a:lnTo>
                <a:lnTo>
                  <a:pt x="1262" y="767"/>
                </a:lnTo>
                <a:lnTo>
                  <a:pt x="1265" y="767"/>
                </a:lnTo>
                <a:lnTo>
                  <a:pt x="1265" y="764"/>
                </a:lnTo>
                <a:lnTo>
                  <a:pt x="1281" y="764"/>
                </a:lnTo>
                <a:lnTo>
                  <a:pt x="1281" y="762"/>
                </a:lnTo>
                <a:lnTo>
                  <a:pt x="1281" y="762"/>
                </a:lnTo>
                <a:lnTo>
                  <a:pt x="1281" y="762"/>
                </a:lnTo>
                <a:lnTo>
                  <a:pt x="1283" y="762"/>
                </a:lnTo>
                <a:lnTo>
                  <a:pt x="1283" y="751"/>
                </a:lnTo>
                <a:lnTo>
                  <a:pt x="1286" y="751"/>
                </a:lnTo>
                <a:lnTo>
                  <a:pt x="1286" y="751"/>
                </a:lnTo>
                <a:lnTo>
                  <a:pt x="1292" y="751"/>
                </a:lnTo>
                <a:lnTo>
                  <a:pt x="1292" y="748"/>
                </a:lnTo>
                <a:lnTo>
                  <a:pt x="1292" y="748"/>
                </a:lnTo>
                <a:lnTo>
                  <a:pt x="1292" y="746"/>
                </a:lnTo>
                <a:lnTo>
                  <a:pt x="1297" y="746"/>
                </a:lnTo>
                <a:lnTo>
                  <a:pt x="1297" y="743"/>
                </a:lnTo>
                <a:lnTo>
                  <a:pt x="1305" y="743"/>
                </a:lnTo>
                <a:lnTo>
                  <a:pt x="1305" y="743"/>
                </a:lnTo>
                <a:lnTo>
                  <a:pt x="1308" y="743"/>
                </a:lnTo>
                <a:lnTo>
                  <a:pt x="1308" y="740"/>
                </a:lnTo>
                <a:lnTo>
                  <a:pt x="1310" y="740"/>
                </a:lnTo>
                <a:lnTo>
                  <a:pt x="1310" y="737"/>
                </a:lnTo>
                <a:lnTo>
                  <a:pt x="1321" y="737"/>
                </a:lnTo>
                <a:lnTo>
                  <a:pt x="1321" y="732"/>
                </a:lnTo>
                <a:lnTo>
                  <a:pt x="1324" y="732"/>
                </a:lnTo>
                <a:lnTo>
                  <a:pt x="1324" y="729"/>
                </a:lnTo>
                <a:lnTo>
                  <a:pt x="1324" y="729"/>
                </a:lnTo>
                <a:lnTo>
                  <a:pt x="1324" y="724"/>
                </a:lnTo>
                <a:lnTo>
                  <a:pt x="1327" y="724"/>
                </a:lnTo>
                <a:lnTo>
                  <a:pt x="1327" y="721"/>
                </a:lnTo>
                <a:lnTo>
                  <a:pt x="1332" y="721"/>
                </a:lnTo>
                <a:lnTo>
                  <a:pt x="1332" y="721"/>
                </a:lnTo>
                <a:lnTo>
                  <a:pt x="1337" y="721"/>
                </a:lnTo>
                <a:lnTo>
                  <a:pt x="1337" y="716"/>
                </a:lnTo>
                <a:lnTo>
                  <a:pt x="1337" y="716"/>
                </a:lnTo>
                <a:lnTo>
                  <a:pt x="1337" y="713"/>
                </a:lnTo>
                <a:lnTo>
                  <a:pt x="1340" y="713"/>
                </a:lnTo>
                <a:lnTo>
                  <a:pt x="1340" y="711"/>
                </a:lnTo>
                <a:lnTo>
                  <a:pt x="1345" y="711"/>
                </a:lnTo>
                <a:lnTo>
                  <a:pt x="1345" y="708"/>
                </a:lnTo>
                <a:lnTo>
                  <a:pt x="1348" y="708"/>
                </a:lnTo>
                <a:lnTo>
                  <a:pt x="1348" y="705"/>
                </a:lnTo>
                <a:lnTo>
                  <a:pt x="1351" y="705"/>
                </a:lnTo>
                <a:lnTo>
                  <a:pt x="1351" y="702"/>
                </a:lnTo>
                <a:lnTo>
                  <a:pt x="1354" y="702"/>
                </a:lnTo>
                <a:lnTo>
                  <a:pt x="1354" y="700"/>
                </a:lnTo>
                <a:lnTo>
                  <a:pt x="1356" y="700"/>
                </a:lnTo>
                <a:lnTo>
                  <a:pt x="1356" y="697"/>
                </a:lnTo>
                <a:lnTo>
                  <a:pt x="1359" y="697"/>
                </a:lnTo>
                <a:lnTo>
                  <a:pt x="1359" y="694"/>
                </a:lnTo>
                <a:lnTo>
                  <a:pt x="1362" y="694"/>
                </a:lnTo>
                <a:lnTo>
                  <a:pt x="1362" y="689"/>
                </a:lnTo>
                <a:lnTo>
                  <a:pt x="1364" y="689"/>
                </a:lnTo>
                <a:lnTo>
                  <a:pt x="1364" y="686"/>
                </a:lnTo>
                <a:lnTo>
                  <a:pt x="1370" y="686"/>
                </a:lnTo>
                <a:lnTo>
                  <a:pt x="1370" y="684"/>
                </a:lnTo>
                <a:lnTo>
                  <a:pt x="1372" y="684"/>
                </a:lnTo>
                <a:lnTo>
                  <a:pt x="1372" y="681"/>
                </a:lnTo>
                <a:lnTo>
                  <a:pt x="1375" y="681"/>
                </a:lnTo>
                <a:lnTo>
                  <a:pt x="1375" y="678"/>
                </a:lnTo>
                <a:lnTo>
                  <a:pt x="1381" y="678"/>
                </a:lnTo>
                <a:lnTo>
                  <a:pt x="1381" y="675"/>
                </a:lnTo>
                <a:lnTo>
                  <a:pt x="1381" y="675"/>
                </a:lnTo>
                <a:lnTo>
                  <a:pt x="1381" y="675"/>
                </a:lnTo>
                <a:lnTo>
                  <a:pt x="1383" y="675"/>
                </a:lnTo>
                <a:lnTo>
                  <a:pt x="1383" y="670"/>
                </a:lnTo>
                <a:lnTo>
                  <a:pt x="1386" y="670"/>
                </a:lnTo>
                <a:lnTo>
                  <a:pt x="1386" y="662"/>
                </a:lnTo>
                <a:lnTo>
                  <a:pt x="1391" y="662"/>
                </a:lnTo>
                <a:lnTo>
                  <a:pt x="1391" y="662"/>
                </a:lnTo>
                <a:lnTo>
                  <a:pt x="1405" y="662"/>
                </a:lnTo>
                <a:lnTo>
                  <a:pt x="1405" y="659"/>
                </a:lnTo>
                <a:lnTo>
                  <a:pt x="1407" y="659"/>
                </a:lnTo>
                <a:lnTo>
                  <a:pt x="1407" y="657"/>
                </a:lnTo>
                <a:lnTo>
                  <a:pt x="1410" y="657"/>
                </a:lnTo>
                <a:lnTo>
                  <a:pt x="1410" y="654"/>
                </a:lnTo>
                <a:lnTo>
                  <a:pt x="1424" y="654"/>
                </a:lnTo>
                <a:lnTo>
                  <a:pt x="1424" y="651"/>
                </a:lnTo>
                <a:lnTo>
                  <a:pt x="1429" y="651"/>
                </a:lnTo>
                <a:lnTo>
                  <a:pt x="1429" y="651"/>
                </a:lnTo>
                <a:lnTo>
                  <a:pt x="1437" y="651"/>
                </a:lnTo>
                <a:lnTo>
                  <a:pt x="1437" y="648"/>
                </a:lnTo>
                <a:lnTo>
                  <a:pt x="1443" y="648"/>
                </a:lnTo>
                <a:lnTo>
                  <a:pt x="1443" y="646"/>
                </a:lnTo>
                <a:lnTo>
                  <a:pt x="1448" y="646"/>
                </a:lnTo>
                <a:lnTo>
                  <a:pt x="1448" y="643"/>
                </a:lnTo>
                <a:lnTo>
                  <a:pt x="1456" y="643"/>
                </a:lnTo>
                <a:lnTo>
                  <a:pt x="1456" y="640"/>
                </a:lnTo>
                <a:lnTo>
                  <a:pt x="1461" y="640"/>
                </a:lnTo>
                <a:lnTo>
                  <a:pt x="1461" y="638"/>
                </a:lnTo>
                <a:lnTo>
                  <a:pt x="1464" y="638"/>
                </a:lnTo>
                <a:lnTo>
                  <a:pt x="1464" y="638"/>
                </a:lnTo>
                <a:lnTo>
                  <a:pt x="1470" y="638"/>
                </a:lnTo>
                <a:lnTo>
                  <a:pt x="1470" y="635"/>
                </a:lnTo>
                <a:lnTo>
                  <a:pt x="1483" y="635"/>
                </a:lnTo>
                <a:lnTo>
                  <a:pt x="1483" y="632"/>
                </a:lnTo>
                <a:lnTo>
                  <a:pt x="1486" y="632"/>
                </a:lnTo>
                <a:lnTo>
                  <a:pt x="1486" y="630"/>
                </a:lnTo>
                <a:lnTo>
                  <a:pt x="1494" y="630"/>
                </a:lnTo>
                <a:lnTo>
                  <a:pt x="1494" y="627"/>
                </a:lnTo>
                <a:lnTo>
                  <a:pt x="1496" y="627"/>
                </a:lnTo>
                <a:lnTo>
                  <a:pt x="1496" y="624"/>
                </a:lnTo>
                <a:lnTo>
                  <a:pt x="1502" y="624"/>
                </a:lnTo>
                <a:lnTo>
                  <a:pt x="1502" y="624"/>
                </a:lnTo>
                <a:lnTo>
                  <a:pt x="1505" y="624"/>
                </a:lnTo>
                <a:lnTo>
                  <a:pt x="1505" y="621"/>
                </a:lnTo>
                <a:lnTo>
                  <a:pt x="1513" y="621"/>
                </a:lnTo>
                <a:lnTo>
                  <a:pt x="1513" y="619"/>
                </a:lnTo>
                <a:lnTo>
                  <a:pt x="1518" y="619"/>
                </a:lnTo>
                <a:lnTo>
                  <a:pt x="1518" y="616"/>
                </a:lnTo>
                <a:lnTo>
                  <a:pt x="1523" y="616"/>
                </a:lnTo>
                <a:lnTo>
                  <a:pt x="1523" y="613"/>
                </a:lnTo>
                <a:lnTo>
                  <a:pt x="1526" y="613"/>
                </a:lnTo>
                <a:lnTo>
                  <a:pt x="1526" y="611"/>
                </a:lnTo>
                <a:lnTo>
                  <a:pt x="1534" y="611"/>
                </a:lnTo>
                <a:lnTo>
                  <a:pt x="1534" y="608"/>
                </a:lnTo>
                <a:lnTo>
                  <a:pt x="1540" y="608"/>
                </a:lnTo>
                <a:lnTo>
                  <a:pt x="1540" y="608"/>
                </a:lnTo>
                <a:lnTo>
                  <a:pt x="1545" y="608"/>
                </a:lnTo>
                <a:lnTo>
                  <a:pt x="1545" y="605"/>
                </a:lnTo>
                <a:lnTo>
                  <a:pt x="1548" y="605"/>
                </a:lnTo>
                <a:lnTo>
                  <a:pt x="1548" y="603"/>
                </a:lnTo>
                <a:lnTo>
                  <a:pt x="1553" y="603"/>
                </a:lnTo>
                <a:lnTo>
                  <a:pt x="1553" y="600"/>
                </a:lnTo>
                <a:lnTo>
                  <a:pt x="1556" y="600"/>
                </a:lnTo>
                <a:lnTo>
                  <a:pt x="1556" y="594"/>
                </a:lnTo>
                <a:lnTo>
                  <a:pt x="1556" y="594"/>
                </a:lnTo>
                <a:lnTo>
                  <a:pt x="1556" y="594"/>
                </a:lnTo>
                <a:lnTo>
                  <a:pt x="1564" y="594"/>
                </a:lnTo>
                <a:lnTo>
                  <a:pt x="1564" y="592"/>
                </a:lnTo>
                <a:lnTo>
                  <a:pt x="1567" y="592"/>
                </a:lnTo>
                <a:lnTo>
                  <a:pt x="1567" y="589"/>
                </a:lnTo>
                <a:lnTo>
                  <a:pt x="1580" y="589"/>
                </a:lnTo>
                <a:lnTo>
                  <a:pt x="1580" y="586"/>
                </a:lnTo>
                <a:lnTo>
                  <a:pt x="1588" y="586"/>
                </a:lnTo>
                <a:lnTo>
                  <a:pt x="1588" y="584"/>
                </a:lnTo>
                <a:lnTo>
                  <a:pt x="1591" y="584"/>
                </a:lnTo>
                <a:lnTo>
                  <a:pt x="1591" y="581"/>
                </a:lnTo>
                <a:lnTo>
                  <a:pt x="1594" y="581"/>
                </a:lnTo>
                <a:lnTo>
                  <a:pt x="1594" y="578"/>
                </a:lnTo>
                <a:lnTo>
                  <a:pt x="1604" y="578"/>
                </a:lnTo>
                <a:lnTo>
                  <a:pt x="1604" y="578"/>
                </a:lnTo>
                <a:lnTo>
                  <a:pt x="1612" y="578"/>
                </a:lnTo>
                <a:lnTo>
                  <a:pt x="1612" y="576"/>
                </a:lnTo>
                <a:lnTo>
                  <a:pt x="1615" y="576"/>
                </a:lnTo>
                <a:lnTo>
                  <a:pt x="1615" y="573"/>
                </a:lnTo>
                <a:lnTo>
                  <a:pt x="1615" y="573"/>
                </a:lnTo>
                <a:lnTo>
                  <a:pt x="1615" y="570"/>
                </a:lnTo>
                <a:lnTo>
                  <a:pt x="1618" y="570"/>
                </a:lnTo>
                <a:lnTo>
                  <a:pt x="1618" y="567"/>
                </a:lnTo>
                <a:lnTo>
                  <a:pt x="1618" y="567"/>
                </a:lnTo>
                <a:lnTo>
                  <a:pt x="1618" y="565"/>
                </a:lnTo>
                <a:lnTo>
                  <a:pt x="1621" y="565"/>
                </a:lnTo>
                <a:lnTo>
                  <a:pt x="1621" y="562"/>
                </a:lnTo>
                <a:lnTo>
                  <a:pt x="1626" y="562"/>
                </a:lnTo>
                <a:lnTo>
                  <a:pt x="1626" y="562"/>
                </a:lnTo>
                <a:lnTo>
                  <a:pt x="1634" y="562"/>
                </a:lnTo>
                <a:lnTo>
                  <a:pt x="1634" y="559"/>
                </a:lnTo>
                <a:lnTo>
                  <a:pt x="1634" y="559"/>
                </a:lnTo>
                <a:lnTo>
                  <a:pt x="1634" y="557"/>
                </a:lnTo>
                <a:lnTo>
                  <a:pt x="1645" y="557"/>
                </a:lnTo>
                <a:lnTo>
                  <a:pt x="1645" y="554"/>
                </a:lnTo>
                <a:lnTo>
                  <a:pt x="1645" y="554"/>
                </a:lnTo>
                <a:lnTo>
                  <a:pt x="1645" y="551"/>
                </a:lnTo>
                <a:lnTo>
                  <a:pt x="1648" y="551"/>
                </a:lnTo>
                <a:lnTo>
                  <a:pt x="1648" y="549"/>
                </a:lnTo>
                <a:lnTo>
                  <a:pt x="1648" y="549"/>
                </a:lnTo>
                <a:lnTo>
                  <a:pt x="1648" y="546"/>
                </a:lnTo>
                <a:lnTo>
                  <a:pt x="1650" y="546"/>
                </a:lnTo>
                <a:lnTo>
                  <a:pt x="1650" y="546"/>
                </a:lnTo>
                <a:lnTo>
                  <a:pt x="1653" y="546"/>
                </a:lnTo>
                <a:lnTo>
                  <a:pt x="1653" y="543"/>
                </a:lnTo>
                <a:lnTo>
                  <a:pt x="1658" y="543"/>
                </a:lnTo>
                <a:lnTo>
                  <a:pt x="1658" y="540"/>
                </a:lnTo>
                <a:lnTo>
                  <a:pt x="1661" y="540"/>
                </a:lnTo>
                <a:lnTo>
                  <a:pt x="1661" y="538"/>
                </a:lnTo>
                <a:lnTo>
                  <a:pt x="1666" y="538"/>
                </a:lnTo>
                <a:lnTo>
                  <a:pt x="1666" y="535"/>
                </a:lnTo>
                <a:lnTo>
                  <a:pt x="1669" y="535"/>
                </a:lnTo>
                <a:lnTo>
                  <a:pt x="1669" y="532"/>
                </a:lnTo>
                <a:lnTo>
                  <a:pt x="1674" y="532"/>
                </a:lnTo>
                <a:lnTo>
                  <a:pt x="1674" y="530"/>
                </a:lnTo>
                <a:lnTo>
                  <a:pt x="1683" y="530"/>
                </a:lnTo>
                <a:lnTo>
                  <a:pt x="1683" y="527"/>
                </a:lnTo>
                <a:lnTo>
                  <a:pt x="1683" y="527"/>
                </a:lnTo>
                <a:lnTo>
                  <a:pt x="1683" y="527"/>
                </a:lnTo>
                <a:lnTo>
                  <a:pt x="1685" y="527"/>
                </a:lnTo>
                <a:lnTo>
                  <a:pt x="1685" y="524"/>
                </a:lnTo>
                <a:lnTo>
                  <a:pt x="1688" y="524"/>
                </a:lnTo>
                <a:lnTo>
                  <a:pt x="1688" y="522"/>
                </a:lnTo>
                <a:lnTo>
                  <a:pt x="1688" y="522"/>
                </a:lnTo>
                <a:lnTo>
                  <a:pt x="1688" y="519"/>
                </a:lnTo>
                <a:lnTo>
                  <a:pt x="1693" y="519"/>
                </a:lnTo>
                <a:lnTo>
                  <a:pt x="1693" y="516"/>
                </a:lnTo>
                <a:lnTo>
                  <a:pt x="1693" y="516"/>
                </a:lnTo>
                <a:lnTo>
                  <a:pt x="1693" y="513"/>
                </a:lnTo>
                <a:lnTo>
                  <a:pt x="1696" y="513"/>
                </a:lnTo>
                <a:lnTo>
                  <a:pt x="1696" y="511"/>
                </a:lnTo>
                <a:lnTo>
                  <a:pt x="1699" y="511"/>
                </a:lnTo>
                <a:lnTo>
                  <a:pt x="1699" y="508"/>
                </a:lnTo>
                <a:lnTo>
                  <a:pt x="1701" y="508"/>
                </a:lnTo>
                <a:lnTo>
                  <a:pt x="1701" y="503"/>
                </a:lnTo>
                <a:lnTo>
                  <a:pt x="1710" y="503"/>
                </a:lnTo>
                <a:lnTo>
                  <a:pt x="1710" y="500"/>
                </a:lnTo>
                <a:lnTo>
                  <a:pt x="1710" y="500"/>
                </a:lnTo>
                <a:lnTo>
                  <a:pt x="1710" y="497"/>
                </a:lnTo>
                <a:lnTo>
                  <a:pt x="1712" y="497"/>
                </a:lnTo>
                <a:lnTo>
                  <a:pt x="1712" y="495"/>
                </a:lnTo>
                <a:lnTo>
                  <a:pt x="1712" y="495"/>
                </a:lnTo>
                <a:lnTo>
                  <a:pt x="1712" y="492"/>
                </a:lnTo>
                <a:lnTo>
                  <a:pt x="1715" y="492"/>
                </a:lnTo>
                <a:lnTo>
                  <a:pt x="1715" y="489"/>
                </a:lnTo>
                <a:lnTo>
                  <a:pt x="1718" y="489"/>
                </a:lnTo>
                <a:lnTo>
                  <a:pt x="1718" y="489"/>
                </a:lnTo>
                <a:lnTo>
                  <a:pt x="1726" y="489"/>
                </a:lnTo>
                <a:lnTo>
                  <a:pt x="1726" y="486"/>
                </a:lnTo>
                <a:lnTo>
                  <a:pt x="1728" y="486"/>
                </a:lnTo>
                <a:lnTo>
                  <a:pt x="1728" y="484"/>
                </a:lnTo>
                <a:lnTo>
                  <a:pt x="1728" y="484"/>
                </a:lnTo>
                <a:lnTo>
                  <a:pt x="1728" y="481"/>
                </a:lnTo>
                <a:lnTo>
                  <a:pt x="1737" y="481"/>
                </a:lnTo>
                <a:lnTo>
                  <a:pt x="1737" y="478"/>
                </a:lnTo>
                <a:lnTo>
                  <a:pt x="1742" y="478"/>
                </a:lnTo>
                <a:lnTo>
                  <a:pt x="1742" y="476"/>
                </a:lnTo>
                <a:lnTo>
                  <a:pt x="1742" y="476"/>
                </a:lnTo>
                <a:lnTo>
                  <a:pt x="1742" y="473"/>
                </a:lnTo>
                <a:lnTo>
                  <a:pt x="1758" y="473"/>
                </a:lnTo>
                <a:lnTo>
                  <a:pt x="1758" y="470"/>
                </a:lnTo>
                <a:lnTo>
                  <a:pt x="1766" y="470"/>
                </a:lnTo>
                <a:lnTo>
                  <a:pt x="1766" y="468"/>
                </a:lnTo>
                <a:lnTo>
                  <a:pt x="1769" y="468"/>
                </a:lnTo>
                <a:lnTo>
                  <a:pt x="1769" y="465"/>
                </a:lnTo>
                <a:lnTo>
                  <a:pt x="1772" y="465"/>
                </a:lnTo>
                <a:lnTo>
                  <a:pt x="1772" y="462"/>
                </a:lnTo>
                <a:lnTo>
                  <a:pt x="1782" y="462"/>
                </a:lnTo>
                <a:lnTo>
                  <a:pt x="1782" y="459"/>
                </a:lnTo>
                <a:lnTo>
                  <a:pt x="1785" y="459"/>
                </a:lnTo>
                <a:lnTo>
                  <a:pt x="1785" y="457"/>
                </a:lnTo>
                <a:lnTo>
                  <a:pt x="1785" y="457"/>
                </a:lnTo>
                <a:lnTo>
                  <a:pt x="1785" y="454"/>
                </a:lnTo>
                <a:lnTo>
                  <a:pt x="1790" y="454"/>
                </a:lnTo>
                <a:lnTo>
                  <a:pt x="1790" y="451"/>
                </a:lnTo>
                <a:lnTo>
                  <a:pt x="1799" y="451"/>
                </a:lnTo>
                <a:lnTo>
                  <a:pt x="1799" y="449"/>
                </a:lnTo>
                <a:lnTo>
                  <a:pt x="1799" y="449"/>
                </a:lnTo>
                <a:lnTo>
                  <a:pt x="1799" y="446"/>
                </a:lnTo>
                <a:lnTo>
                  <a:pt x="1801" y="446"/>
                </a:lnTo>
                <a:lnTo>
                  <a:pt x="1801" y="443"/>
                </a:lnTo>
                <a:lnTo>
                  <a:pt x="1809" y="443"/>
                </a:lnTo>
                <a:lnTo>
                  <a:pt x="1809" y="441"/>
                </a:lnTo>
                <a:lnTo>
                  <a:pt x="1812" y="441"/>
                </a:lnTo>
                <a:lnTo>
                  <a:pt x="1812" y="438"/>
                </a:lnTo>
                <a:lnTo>
                  <a:pt x="1812" y="438"/>
                </a:lnTo>
                <a:lnTo>
                  <a:pt x="1812" y="435"/>
                </a:lnTo>
                <a:lnTo>
                  <a:pt x="1815" y="435"/>
                </a:lnTo>
                <a:lnTo>
                  <a:pt x="1815" y="432"/>
                </a:lnTo>
                <a:lnTo>
                  <a:pt x="1817" y="432"/>
                </a:lnTo>
                <a:lnTo>
                  <a:pt x="1817" y="430"/>
                </a:lnTo>
                <a:lnTo>
                  <a:pt x="1820" y="430"/>
                </a:lnTo>
                <a:lnTo>
                  <a:pt x="1820" y="427"/>
                </a:lnTo>
                <a:lnTo>
                  <a:pt x="1823" y="427"/>
                </a:lnTo>
                <a:lnTo>
                  <a:pt x="1823" y="424"/>
                </a:lnTo>
                <a:lnTo>
                  <a:pt x="1831" y="424"/>
                </a:lnTo>
                <a:lnTo>
                  <a:pt x="1831" y="422"/>
                </a:lnTo>
                <a:lnTo>
                  <a:pt x="1839" y="422"/>
                </a:lnTo>
                <a:lnTo>
                  <a:pt x="1839" y="419"/>
                </a:lnTo>
                <a:lnTo>
                  <a:pt x="1844" y="419"/>
                </a:lnTo>
                <a:lnTo>
                  <a:pt x="1844" y="416"/>
                </a:lnTo>
                <a:lnTo>
                  <a:pt x="1861" y="416"/>
                </a:lnTo>
                <a:lnTo>
                  <a:pt x="1861" y="416"/>
                </a:lnTo>
                <a:lnTo>
                  <a:pt x="1866" y="416"/>
                </a:lnTo>
                <a:lnTo>
                  <a:pt x="1866" y="414"/>
                </a:lnTo>
                <a:lnTo>
                  <a:pt x="1866" y="414"/>
                </a:lnTo>
                <a:lnTo>
                  <a:pt x="1866" y="411"/>
                </a:lnTo>
                <a:lnTo>
                  <a:pt x="1871" y="411"/>
                </a:lnTo>
                <a:lnTo>
                  <a:pt x="1871" y="408"/>
                </a:lnTo>
                <a:lnTo>
                  <a:pt x="1874" y="408"/>
                </a:lnTo>
                <a:lnTo>
                  <a:pt x="1874" y="405"/>
                </a:lnTo>
                <a:lnTo>
                  <a:pt x="1879" y="405"/>
                </a:lnTo>
                <a:lnTo>
                  <a:pt x="1879" y="403"/>
                </a:lnTo>
                <a:lnTo>
                  <a:pt x="1888" y="403"/>
                </a:lnTo>
                <a:lnTo>
                  <a:pt x="1888" y="400"/>
                </a:lnTo>
                <a:lnTo>
                  <a:pt x="1901" y="400"/>
                </a:lnTo>
                <a:lnTo>
                  <a:pt x="1901" y="397"/>
                </a:lnTo>
                <a:lnTo>
                  <a:pt x="1906" y="397"/>
                </a:lnTo>
                <a:lnTo>
                  <a:pt x="1906" y="395"/>
                </a:lnTo>
                <a:lnTo>
                  <a:pt x="1906" y="395"/>
                </a:lnTo>
                <a:lnTo>
                  <a:pt x="1906" y="392"/>
                </a:lnTo>
                <a:lnTo>
                  <a:pt x="1912" y="392"/>
                </a:lnTo>
                <a:lnTo>
                  <a:pt x="1912" y="389"/>
                </a:lnTo>
                <a:lnTo>
                  <a:pt x="1933" y="389"/>
                </a:lnTo>
                <a:lnTo>
                  <a:pt x="1933" y="387"/>
                </a:lnTo>
                <a:lnTo>
                  <a:pt x="1960" y="387"/>
                </a:lnTo>
                <a:lnTo>
                  <a:pt x="1960" y="384"/>
                </a:lnTo>
                <a:lnTo>
                  <a:pt x="1960" y="384"/>
                </a:lnTo>
                <a:lnTo>
                  <a:pt x="1960" y="381"/>
                </a:lnTo>
                <a:lnTo>
                  <a:pt x="1966" y="381"/>
                </a:lnTo>
                <a:lnTo>
                  <a:pt x="1966" y="378"/>
                </a:lnTo>
                <a:lnTo>
                  <a:pt x="1971" y="378"/>
                </a:lnTo>
                <a:lnTo>
                  <a:pt x="1971" y="376"/>
                </a:lnTo>
                <a:lnTo>
                  <a:pt x="1974" y="376"/>
                </a:lnTo>
                <a:lnTo>
                  <a:pt x="1974" y="373"/>
                </a:lnTo>
                <a:lnTo>
                  <a:pt x="1974" y="373"/>
                </a:lnTo>
                <a:lnTo>
                  <a:pt x="1974" y="368"/>
                </a:lnTo>
                <a:lnTo>
                  <a:pt x="1982" y="368"/>
                </a:lnTo>
                <a:lnTo>
                  <a:pt x="1982" y="365"/>
                </a:lnTo>
                <a:lnTo>
                  <a:pt x="1985" y="365"/>
                </a:lnTo>
                <a:lnTo>
                  <a:pt x="1985" y="362"/>
                </a:lnTo>
                <a:lnTo>
                  <a:pt x="1987" y="362"/>
                </a:lnTo>
                <a:lnTo>
                  <a:pt x="1987" y="360"/>
                </a:lnTo>
                <a:lnTo>
                  <a:pt x="1993" y="360"/>
                </a:lnTo>
                <a:lnTo>
                  <a:pt x="1993" y="357"/>
                </a:lnTo>
                <a:lnTo>
                  <a:pt x="1998" y="357"/>
                </a:lnTo>
                <a:lnTo>
                  <a:pt x="1998" y="351"/>
                </a:lnTo>
                <a:lnTo>
                  <a:pt x="2001" y="351"/>
                </a:lnTo>
                <a:lnTo>
                  <a:pt x="2001" y="351"/>
                </a:lnTo>
                <a:lnTo>
                  <a:pt x="2012" y="351"/>
                </a:lnTo>
                <a:lnTo>
                  <a:pt x="2012" y="349"/>
                </a:lnTo>
                <a:lnTo>
                  <a:pt x="2020" y="349"/>
                </a:lnTo>
                <a:lnTo>
                  <a:pt x="2020" y="346"/>
                </a:lnTo>
                <a:lnTo>
                  <a:pt x="2022" y="346"/>
                </a:lnTo>
                <a:lnTo>
                  <a:pt x="2022" y="343"/>
                </a:lnTo>
                <a:lnTo>
                  <a:pt x="2025" y="343"/>
                </a:lnTo>
                <a:lnTo>
                  <a:pt x="2025" y="338"/>
                </a:lnTo>
                <a:lnTo>
                  <a:pt x="2039" y="338"/>
                </a:lnTo>
                <a:lnTo>
                  <a:pt x="2039" y="333"/>
                </a:lnTo>
                <a:lnTo>
                  <a:pt x="2044" y="333"/>
                </a:lnTo>
                <a:lnTo>
                  <a:pt x="2044" y="330"/>
                </a:lnTo>
                <a:lnTo>
                  <a:pt x="2049" y="330"/>
                </a:lnTo>
                <a:lnTo>
                  <a:pt x="2049" y="327"/>
                </a:lnTo>
                <a:lnTo>
                  <a:pt x="2049" y="327"/>
                </a:lnTo>
                <a:lnTo>
                  <a:pt x="2049" y="324"/>
                </a:lnTo>
                <a:lnTo>
                  <a:pt x="2052" y="324"/>
                </a:lnTo>
                <a:lnTo>
                  <a:pt x="2052" y="322"/>
                </a:lnTo>
                <a:lnTo>
                  <a:pt x="2055" y="322"/>
                </a:lnTo>
                <a:lnTo>
                  <a:pt x="2055" y="319"/>
                </a:lnTo>
                <a:lnTo>
                  <a:pt x="2060" y="319"/>
                </a:lnTo>
                <a:lnTo>
                  <a:pt x="2060" y="316"/>
                </a:lnTo>
                <a:lnTo>
                  <a:pt x="2066" y="316"/>
                </a:lnTo>
                <a:lnTo>
                  <a:pt x="2066" y="314"/>
                </a:lnTo>
                <a:lnTo>
                  <a:pt x="2068" y="314"/>
                </a:lnTo>
                <a:lnTo>
                  <a:pt x="2068" y="311"/>
                </a:lnTo>
                <a:lnTo>
                  <a:pt x="2071" y="311"/>
                </a:lnTo>
                <a:lnTo>
                  <a:pt x="2071" y="308"/>
                </a:lnTo>
                <a:lnTo>
                  <a:pt x="2087" y="308"/>
                </a:lnTo>
                <a:lnTo>
                  <a:pt x="2087" y="306"/>
                </a:lnTo>
                <a:lnTo>
                  <a:pt x="2090" y="306"/>
                </a:lnTo>
                <a:lnTo>
                  <a:pt x="2090" y="303"/>
                </a:lnTo>
                <a:lnTo>
                  <a:pt x="2103" y="303"/>
                </a:lnTo>
                <a:lnTo>
                  <a:pt x="2103" y="300"/>
                </a:lnTo>
                <a:lnTo>
                  <a:pt x="2114" y="300"/>
                </a:lnTo>
                <a:lnTo>
                  <a:pt x="2114" y="297"/>
                </a:lnTo>
                <a:lnTo>
                  <a:pt x="2117" y="297"/>
                </a:lnTo>
                <a:lnTo>
                  <a:pt x="2117" y="295"/>
                </a:lnTo>
                <a:lnTo>
                  <a:pt x="2130" y="295"/>
                </a:lnTo>
                <a:lnTo>
                  <a:pt x="2130" y="292"/>
                </a:lnTo>
                <a:lnTo>
                  <a:pt x="2133" y="292"/>
                </a:lnTo>
                <a:lnTo>
                  <a:pt x="2133" y="287"/>
                </a:lnTo>
                <a:lnTo>
                  <a:pt x="2141" y="287"/>
                </a:lnTo>
                <a:lnTo>
                  <a:pt x="2141" y="281"/>
                </a:lnTo>
                <a:lnTo>
                  <a:pt x="2146" y="281"/>
                </a:lnTo>
                <a:lnTo>
                  <a:pt x="2146" y="276"/>
                </a:lnTo>
                <a:lnTo>
                  <a:pt x="2152" y="276"/>
                </a:lnTo>
                <a:lnTo>
                  <a:pt x="2152" y="273"/>
                </a:lnTo>
                <a:lnTo>
                  <a:pt x="2155" y="273"/>
                </a:lnTo>
                <a:lnTo>
                  <a:pt x="2155" y="270"/>
                </a:lnTo>
                <a:lnTo>
                  <a:pt x="2157" y="270"/>
                </a:lnTo>
                <a:lnTo>
                  <a:pt x="2157" y="268"/>
                </a:lnTo>
                <a:lnTo>
                  <a:pt x="2160" y="268"/>
                </a:lnTo>
                <a:lnTo>
                  <a:pt x="2160" y="262"/>
                </a:lnTo>
                <a:lnTo>
                  <a:pt x="2168" y="262"/>
                </a:lnTo>
                <a:lnTo>
                  <a:pt x="2168" y="260"/>
                </a:lnTo>
                <a:lnTo>
                  <a:pt x="2171" y="260"/>
                </a:lnTo>
                <a:lnTo>
                  <a:pt x="2171" y="257"/>
                </a:lnTo>
                <a:lnTo>
                  <a:pt x="2173" y="257"/>
                </a:lnTo>
                <a:lnTo>
                  <a:pt x="2173" y="254"/>
                </a:lnTo>
                <a:lnTo>
                  <a:pt x="2176" y="254"/>
                </a:lnTo>
                <a:lnTo>
                  <a:pt x="2176" y="252"/>
                </a:lnTo>
                <a:lnTo>
                  <a:pt x="2179" y="252"/>
                </a:lnTo>
                <a:lnTo>
                  <a:pt x="2179" y="249"/>
                </a:lnTo>
                <a:lnTo>
                  <a:pt x="2179" y="249"/>
                </a:lnTo>
                <a:lnTo>
                  <a:pt x="2179" y="241"/>
                </a:lnTo>
                <a:lnTo>
                  <a:pt x="2181" y="241"/>
                </a:lnTo>
                <a:lnTo>
                  <a:pt x="2181" y="238"/>
                </a:lnTo>
                <a:lnTo>
                  <a:pt x="2195" y="238"/>
                </a:lnTo>
                <a:lnTo>
                  <a:pt x="2195" y="235"/>
                </a:lnTo>
                <a:lnTo>
                  <a:pt x="2198" y="235"/>
                </a:lnTo>
                <a:lnTo>
                  <a:pt x="2198" y="233"/>
                </a:lnTo>
                <a:lnTo>
                  <a:pt x="2208" y="233"/>
                </a:lnTo>
                <a:lnTo>
                  <a:pt x="2208" y="230"/>
                </a:lnTo>
                <a:lnTo>
                  <a:pt x="2208" y="230"/>
                </a:lnTo>
                <a:lnTo>
                  <a:pt x="2208" y="225"/>
                </a:lnTo>
                <a:lnTo>
                  <a:pt x="2217" y="225"/>
                </a:lnTo>
                <a:lnTo>
                  <a:pt x="2217" y="222"/>
                </a:lnTo>
                <a:lnTo>
                  <a:pt x="2225" y="222"/>
                </a:lnTo>
                <a:lnTo>
                  <a:pt x="2225" y="219"/>
                </a:lnTo>
                <a:lnTo>
                  <a:pt x="2225" y="219"/>
                </a:lnTo>
                <a:lnTo>
                  <a:pt x="2225" y="216"/>
                </a:lnTo>
                <a:lnTo>
                  <a:pt x="2238" y="216"/>
                </a:lnTo>
                <a:lnTo>
                  <a:pt x="2238" y="211"/>
                </a:lnTo>
                <a:lnTo>
                  <a:pt x="2244" y="211"/>
                </a:lnTo>
                <a:lnTo>
                  <a:pt x="2244" y="208"/>
                </a:lnTo>
                <a:lnTo>
                  <a:pt x="2249" y="208"/>
                </a:lnTo>
                <a:lnTo>
                  <a:pt x="2249" y="206"/>
                </a:lnTo>
                <a:lnTo>
                  <a:pt x="2254" y="206"/>
                </a:lnTo>
                <a:lnTo>
                  <a:pt x="2254" y="198"/>
                </a:lnTo>
                <a:lnTo>
                  <a:pt x="2268" y="198"/>
                </a:lnTo>
                <a:lnTo>
                  <a:pt x="2268" y="187"/>
                </a:lnTo>
                <a:lnTo>
                  <a:pt x="2270" y="187"/>
                </a:lnTo>
                <a:lnTo>
                  <a:pt x="2270" y="181"/>
                </a:lnTo>
                <a:lnTo>
                  <a:pt x="2287" y="181"/>
                </a:lnTo>
                <a:lnTo>
                  <a:pt x="2287" y="179"/>
                </a:lnTo>
                <a:lnTo>
                  <a:pt x="2292" y="179"/>
                </a:lnTo>
                <a:lnTo>
                  <a:pt x="2292" y="173"/>
                </a:lnTo>
                <a:lnTo>
                  <a:pt x="2306" y="173"/>
                </a:lnTo>
                <a:lnTo>
                  <a:pt x="2306" y="171"/>
                </a:lnTo>
                <a:lnTo>
                  <a:pt x="2314" y="171"/>
                </a:lnTo>
                <a:lnTo>
                  <a:pt x="2314" y="165"/>
                </a:lnTo>
                <a:lnTo>
                  <a:pt x="2324" y="165"/>
                </a:lnTo>
                <a:lnTo>
                  <a:pt x="2324" y="160"/>
                </a:lnTo>
                <a:lnTo>
                  <a:pt x="2330" y="160"/>
                </a:lnTo>
                <a:lnTo>
                  <a:pt x="2330" y="157"/>
                </a:lnTo>
                <a:lnTo>
                  <a:pt x="2338" y="157"/>
                </a:lnTo>
                <a:lnTo>
                  <a:pt x="2338" y="152"/>
                </a:lnTo>
                <a:lnTo>
                  <a:pt x="2341" y="152"/>
                </a:lnTo>
                <a:lnTo>
                  <a:pt x="2341" y="146"/>
                </a:lnTo>
                <a:lnTo>
                  <a:pt x="2351" y="146"/>
                </a:lnTo>
                <a:lnTo>
                  <a:pt x="2351" y="141"/>
                </a:lnTo>
                <a:lnTo>
                  <a:pt x="2357" y="141"/>
                </a:lnTo>
                <a:lnTo>
                  <a:pt x="2357" y="138"/>
                </a:lnTo>
                <a:lnTo>
                  <a:pt x="2370" y="138"/>
                </a:lnTo>
                <a:lnTo>
                  <a:pt x="2370" y="133"/>
                </a:lnTo>
                <a:lnTo>
                  <a:pt x="2378" y="133"/>
                </a:lnTo>
                <a:lnTo>
                  <a:pt x="2378" y="125"/>
                </a:lnTo>
                <a:lnTo>
                  <a:pt x="2386" y="125"/>
                </a:lnTo>
                <a:lnTo>
                  <a:pt x="2386" y="119"/>
                </a:lnTo>
                <a:lnTo>
                  <a:pt x="2392" y="119"/>
                </a:lnTo>
                <a:lnTo>
                  <a:pt x="2392" y="114"/>
                </a:lnTo>
                <a:lnTo>
                  <a:pt x="2392" y="114"/>
                </a:lnTo>
                <a:lnTo>
                  <a:pt x="2392" y="108"/>
                </a:lnTo>
                <a:lnTo>
                  <a:pt x="2403" y="108"/>
                </a:lnTo>
                <a:lnTo>
                  <a:pt x="2403" y="103"/>
                </a:lnTo>
                <a:lnTo>
                  <a:pt x="2413" y="103"/>
                </a:lnTo>
                <a:lnTo>
                  <a:pt x="2413" y="95"/>
                </a:lnTo>
                <a:lnTo>
                  <a:pt x="2424" y="95"/>
                </a:lnTo>
                <a:lnTo>
                  <a:pt x="2424" y="90"/>
                </a:lnTo>
                <a:lnTo>
                  <a:pt x="2443" y="90"/>
                </a:lnTo>
                <a:lnTo>
                  <a:pt x="2443" y="81"/>
                </a:lnTo>
                <a:lnTo>
                  <a:pt x="2448" y="81"/>
                </a:lnTo>
                <a:lnTo>
                  <a:pt x="2448" y="76"/>
                </a:lnTo>
                <a:lnTo>
                  <a:pt x="2448" y="76"/>
                </a:lnTo>
                <a:lnTo>
                  <a:pt x="2448" y="68"/>
                </a:lnTo>
                <a:lnTo>
                  <a:pt x="2448" y="68"/>
                </a:lnTo>
                <a:lnTo>
                  <a:pt x="2448" y="60"/>
                </a:lnTo>
                <a:lnTo>
                  <a:pt x="2475" y="60"/>
                </a:lnTo>
                <a:lnTo>
                  <a:pt x="2475" y="52"/>
                </a:lnTo>
                <a:lnTo>
                  <a:pt x="2519" y="52"/>
                </a:lnTo>
                <a:lnTo>
                  <a:pt x="2519" y="38"/>
                </a:lnTo>
                <a:lnTo>
                  <a:pt x="2521" y="38"/>
                </a:lnTo>
                <a:lnTo>
                  <a:pt x="2521" y="25"/>
                </a:lnTo>
                <a:lnTo>
                  <a:pt x="2581" y="25"/>
                </a:lnTo>
                <a:lnTo>
                  <a:pt x="2581" y="0"/>
                </a:lnTo>
                <a:lnTo>
                  <a:pt x="2597" y="0"/>
                </a:lnTo>
              </a:path>
            </a:pathLst>
          </a:custGeom>
          <a:noFill/>
          <a:ln w="174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7" name="Freeform 46"/>
          <p:cNvSpPr>
            <a:spLocks/>
          </p:cNvSpPr>
          <p:nvPr/>
        </p:nvSpPr>
        <p:spPr bwMode="auto">
          <a:xfrm>
            <a:off x="2584073" y="1699215"/>
            <a:ext cx="4815358" cy="3891890"/>
          </a:xfrm>
          <a:custGeom>
            <a:avLst/>
            <a:gdLst>
              <a:gd name="T0" fmla="*/ 35 w 2602"/>
              <a:gd name="T1" fmla="*/ 2081 h 2103"/>
              <a:gd name="T2" fmla="*/ 59 w 2602"/>
              <a:gd name="T3" fmla="*/ 2051 h 2103"/>
              <a:gd name="T4" fmla="*/ 89 w 2602"/>
              <a:gd name="T5" fmla="*/ 2030 h 2103"/>
              <a:gd name="T6" fmla="*/ 137 w 2602"/>
              <a:gd name="T7" fmla="*/ 1995 h 2103"/>
              <a:gd name="T8" fmla="*/ 167 w 2602"/>
              <a:gd name="T9" fmla="*/ 1973 h 2103"/>
              <a:gd name="T10" fmla="*/ 194 w 2602"/>
              <a:gd name="T11" fmla="*/ 1943 h 2103"/>
              <a:gd name="T12" fmla="*/ 218 w 2602"/>
              <a:gd name="T13" fmla="*/ 1919 h 2103"/>
              <a:gd name="T14" fmla="*/ 248 w 2602"/>
              <a:gd name="T15" fmla="*/ 1889 h 2103"/>
              <a:gd name="T16" fmla="*/ 304 w 2602"/>
              <a:gd name="T17" fmla="*/ 1865 h 2103"/>
              <a:gd name="T18" fmla="*/ 337 w 2602"/>
              <a:gd name="T19" fmla="*/ 1838 h 2103"/>
              <a:gd name="T20" fmla="*/ 388 w 2602"/>
              <a:gd name="T21" fmla="*/ 1811 h 2103"/>
              <a:gd name="T22" fmla="*/ 410 w 2602"/>
              <a:gd name="T23" fmla="*/ 1776 h 2103"/>
              <a:gd name="T24" fmla="*/ 437 w 2602"/>
              <a:gd name="T25" fmla="*/ 1754 h 2103"/>
              <a:gd name="T26" fmla="*/ 464 w 2602"/>
              <a:gd name="T27" fmla="*/ 1714 h 2103"/>
              <a:gd name="T28" fmla="*/ 491 w 2602"/>
              <a:gd name="T29" fmla="*/ 1687 h 2103"/>
              <a:gd name="T30" fmla="*/ 512 w 2602"/>
              <a:gd name="T31" fmla="*/ 1660 h 2103"/>
              <a:gd name="T32" fmla="*/ 555 w 2602"/>
              <a:gd name="T33" fmla="*/ 1636 h 2103"/>
              <a:gd name="T34" fmla="*/ 585 w 2602"/>
              <a:gd name="T35" fmla="*/ 1603 h 2103"/>
              <a:gd name="T36" fmla="*/ 623 w 2602"/>
              <a:gd name="T37" fmla="*/ 1573 h 2103"/>
              <a:gd name="T38" fmla="*/ 658 w 2602"/>
              <a:gd name="T39" fmla="*/ 1544 h 2103"/>
              <a:gd name="T40" fmla="*/ 690 w 2602"/>
              <a:gd name="T41" fmla="*/ 1519 h 2103"/>
              <a:gd name="T42" fmla="*/ 722 w 2602"/>
              <a:gd name="T43" fmla="*/ 1490 h 2103"/>
              <a:gd name="T44" fmla="*/ 766 w 2602"/>
              <a:gd name="T45" fmla="*/ 1463 h 2103"/>
              <a:gd name="T46" fmla="*/ 790 w 2602"/>
              <a:gd name="T47" fmla="*/ 1428 h 2103"/>
              <a:gd name="T48" fmla="*/ 822 w 2602"/>
              <a:gd name="T49" fmla="*/ 1393 h 2103"/>
              <a:gd name="T50" fmla="*/ 841 w 2602"/>
              <a:gd name="T51" fmla="*/ 1366 h 2103"/>
              <a:gd name="T52" fmla="*/ 882 w 2602"/>
              <a:gd name="T53" fmla="*/ 1339 h 2103"/>
              <a:gd name="T54" fmla="*/ 906 w 2602"/>
              <a:gd name="T55" fmla="*/ 1301 h 2103"/>
              <a:gd name="T56" fmla="*/ 930 w 2602"/>
              <a:gd name="T57" fmla="*/ 1263 h 2103"/>
              <a:gd name="T58" fmla="*/ 973 w 2602"/>
              <a:gd name="T59" fmla="*/ 1233 h 2103"/>
              <a:gd name="T60" fmla="*/ 1008 w 2602"/>
              <a:gd name="T61" fmla="*/ 1201 h 2103"/>
              <a:gd name="T62" fmla="*/ 1046 w 2602"/>
              <a:gd name="T63" fmla="*/ 1169 h 2103"/>
              <a:gd name="T64" fmla="*/ 1087 w 2602"/>
              <a:gd name="T65" fmla="*/ 1144 h 2103"/>
              <a:gd name="T66" fmla="*/ 1124 w 2602"/>
              <a:gd name="T67" fmla="*/ 1117 h 2103"/>
              <a:gd name="T68" fmla="*/ 1149 w 2602"/>
              <a:gd name="T69" fmla="*/ 1088 h 2103"/>
              <a:gd name="T70" fmla="*/ 1173 w 2602"/>
              <a:gd name="T71" fmla="*/ 1061 h 2103"/>
              <a:gd name="T72" fmla="*/ 1208 w 2602"/>
              <a:gd name="T73" fmla="*/ 1031 h 2103"/>
              <a:gd name="T74" fmla="*/ 1248 w 2602"/>
              <a:gd name="T75" fmla="*/ 1001 h 2103"/>
              <a:gd name="T76" fmla="*/ 1283 w 2602"/>
              <a:gd name="T77" fmla="*/ 971 h 2103"/>
              <a:gd name="T78" fmla="*/ 1316 w 2602"/>
              <a:gd name="T79" fmla="*/ 939 h 2103"/>
              <a:gd name="T80" fmla="*/ 1356 w 2602"/>
              <a:gd name="T81" fmla="*/ 912 h 2103"/>
              <a:gd name="T82" fmla="*/ 1405 w 2602"/>
              <a:gd name="T83" fmla="*/ 880 h 2103"/>
              <a:gd name="T84" fmla="*/ 1453 w 2602"/>
              <a:gd name="T85" fmla="*/ 850 h 2103"/>
              <a:gd name="T86" fmla="*/ 1491 w 2602"/>
              <a:gd name="T87" fmla="*/ 815 h 2103"/>
              <a:gd name="T88" fmla="*/ 1529 w 2602"/>
              <a:gd name="T89" fmla="*/ 785 h 2103"/>
              <a:gd name="T90" fmla="*/ 1569 w 2602"/>
              <a:gd name="T91" fmla="*/ 753 h 2103"/>
              <a:gd name="T92" fmla="*/ 1634 w 2602"/>
              <a:gd name="T93" fmla="*/ 726 h 2103"/>
              <a:gd name="T94" fmla="*/ 1672 w 2602"/>
              <a:gd name="T95" fmla="*/ 693 h 2103"/>
              <a:gd name="T96" fmla="*/ 1731 w 2602"/>
              <a:gd name="T97" fmla="*/ 661 h 2103"/>
              <a:gd name="T98" fmla="*/ 1763 w 2602"/>
              <a:gd name="T99" fmla="*/ 626 h 2103"/>
              <a:gd name="T100" fmla="*/ 1817 w 2602"/>
              <a:gd name="T101" fmla="*/ 593 h 2103"/>
              <a:gd name="T102" fmla="*/ 1850 w 2602"/>
              <a:gd name="T103" fmla="*/ 553 h 2103"/>
              <a:gd name="T104" fmla="*/ 1885 w 2602"/>
              <a:gd name="T105" fmla="*/ 515 h 2103"/>
              <a:gd name="T106" fmla="*/ 1914 w 2602"/>
              <a:gd name="T107" fmla="*/ 469 h 2103"/>
              <a:gd name="T108" fmla="*/ 1985 w 2602"/>
              <a:gd name="T109" fmla="*/ 437 h 2103"/>
              <a:gd name="T110" fmla="*/ 2047 w 2602"/>
              <a:gd name="T111" fmla="*/ 402 h 2103"/>
              <a:gd name="T112" fmla="*/ 2119 w 2602"/>
              <a:gd name="T113" fmla="*/ 359 h 2103"/>
              <a:gd name="T114" fmla="*/ 2187 w 2602"/>
              <a:gd name="T115" fmla="*/ 318 h 2103"/>
              <a:gd name="T116" fmla="*/ 2238 w 2602"/>
              <a:gd name="T117" fmla="*/ 280 h 2103"/>
              <a:gd name="T118" fmla="*/ 2346 w 2602"/>
              <a:gd name="T119" fmla="*/ 226 h 2103"/>
              <a:gd name="T120" fmla="*/ 2457 w 2602"/>
              <a:gd name="T121" fmla="*/ 159 h 2103"/>
              <a:gd name="T122" fmla="*/ 2594 w 2602"/>
              <a:gd name="T123" fmla="*/ 0 h 2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02" h="2103">
                <a:moveTo>
                  <a:pt x="0" y="2103"/>
                </a:moveTo>
                <a:lnTo>
                  <a:pt x="0" y="2103"/>
                </a:lnTo>
                <a:lnTo>
                  <a:pt x="2" y="2103"/>
                </a:lnTo>
                <a:lnTo>
                  <a:pt x="2" y="2100"/>
                </a:lnTo>
                <a:lnTo>
                  <a:pt x="5" y="2100"/>
                </a:lnTo>
                <a:lnTo>
                  <a:pt x="5" y="2097"/>
                </a:lnTo>
                <a:lnTo>
                  <a:pt x="8" y="2097"/>
                </a:lnTo>
                <a:lnTo>
                  <a:pt x="8" y="2097"/>
                </a:lnTo>
                <a:lnTo>
                  <a:pt x="11" y="2097"/>
                </a:lnTo>
                <a:lnTo>
                  <a:pt x="11" y="2092"/>
                </a:lnTo>
                <a:lnTo>
                  <a:pt x="13" y="2092"/>
                </a:lnTo>
                <a:lnTo>
                  <a:pt x="13" y="2092"/>
                </a:lnTo>
                <a:lnTo>
                  <a:pt x="16" y="2092"/>
                </a:lnTo>
                <a:lnTo>
                  <a:pt x="16" y="2089"/>
                </a:lnTo>
                <a:lnTo>
                  <a:pt x="16" y="2089"/>
                </a:lnTo>
                <a:lnTo>
                  <a:pt x="16" y="2086"/>
                </a:lnTo>
                <a:lnTo>
                  <a:pt x="19" y="2086"/>
                </a:lnTo>
                <a:lnTo>
                  <a:pt x="19" y="2086"/>
                </a:lnTo>
                <a:lnTo>
                  <a:pt x="21" y="2086"/>
                </a:lnTo>
                <a:lnTo>
                  <a:pt x="21" y="2084"/>
                </a:lnTo>
                <a:lnTo>
                  <a:pt x="27" y="2084"/>
                </a:lnTo>
                <a:lnTo>
                  <a:pt x="27" y="2081"/>
                </a:lnTo>
                <a:lnTo>
                  <a:pt x="35" y="2081"/>
                </a:lnTo>
                <a:lnTo>
                  <a:pt x="35" y="2078"/>
                </a:lnTo>
                <a:lnTo>
                  <a:pt x="35" y="2078"/>
                </a:lnTo>
                <a:lnTo>
                  <a:pt x="35" y="2076"/>
                </a:lnTo>
                <a:lnTo>
                  <a:pt x="37" y="2076"/>
                </a:lnTo>
                <a:lnTo>
                  <a:pt x="37" y="2073"/>
                </a:lnTo>
                <a:lnTo>
                  <a:pt x="37" y="2073"/>
                </a:lnTo>
                <a:lnTo>
                  <a:pt x="37" y="2073"/>
                </a:lnTo>
                <a:lnTo>
                  <a:pt x="43" y="2073"/>
                </a:lnTo>
                <a:lnTo>
                  <a:pt x="43" y="2068"/>
                </a:lnTo>
                <a:lnTo>
                  <a:pt x="46" y="2068"/>
                </a:lnTo>
                <a:lnTo>
                  <a:pt x="46" y="2062"/>
                </a:lnTo>
                <a:lnTo>
                  <a:pt x="48" y="2062"/>
                </a:lnTo>
                <a:lnTo>
                  <a:pt x="48" y="2062"/>
                </a:lnTo>
                <a:lnTo>
                  <a:pt x="51" y="2062"/>
                </a:lnTo>
                <a:lnTo>
                  <a:pt x="51" y="2059"/>
                </a:lnTo>
                <a:lnTo>
                  <a:pt x="51" y="2059"/>
                </a:lnTo>
                <a:lnTo>
                  <a:pt x="51" y="2057"/>
                </a:lnTo>
                <a:lnTo>
                  <a:pt x="54" y="2057"/>
                </a:lnTo>
                <a:lnTo>
                  <a:pt x="54" y="2057"/>
                </a:lnTo>
                <a:lnTo>
                  <a:pt x="54" y="2057"/>
                </a:lnTo>
                <a:lnTo>
                  <a:pt x="54" y="2054"/>
                </a:lnTo>
                <a:lnTo>
                  <a:pt x="59" y="2054"/>
                </a:lnTo>
                <a:lnTo>
                  <a:pt x="59" y="2051"/>
                </a:lnTo>
                <a:lnTo>
                  <a:pt x="62" y="2051"/>
                </a:lnTo>
                <a:lnTo>
                  <a:pt x="62" y="2049"/>
                </a:lnTo>
                <a:lnTo>
                  <a:pt x="64" y="2049"/>
                </a:lnTo>
                <a:lnTo>
                  <a:pt x="64" y="2046"/>
                </a:lnTo>
                <a:lnTo>
                  <a:pt x="64" y="2046"/>
                </a:lnTo>
                <a:lnTo>
                  <a:pt x="64" y="2046"/>
                </a:lnTo>
                <a:lnTo>
                  <a:pt x="67" y="2046"/>
                </a:lnTo>
                <a:lnTo>
                  <a:pt x="67" y="2043"/>
                </a:lnTo>
                <a:lnTo>
                  <a:pt x="70" y="2043"/>
                </a:lnTo>
                <a:lnTo>
                  <a:pt x="70" y="2041"/>
                </a:lnTo>
                <a:lnTo>
                  <a:pt x="73" y="2041"/>
                </a:lnTo>
                <a:lnTo>
                  <a:pt x="73" y="2038"/>
                </a:lnTo>
                <a:lnTo>
                  <a:pt x="73" y="2038"/>
                </a:lnTo>
                <a:lnTo>
                  <a:pt x="73" y="2035"/>
                </a:lnTo>
                <a:lnTo>
                  <a:pt x="78" y="2035"/>
                </a:lnTo>
                <a:lnTo>
                  <a:pt x="78" y="2035"/>
                </a:lnTo>
                <a:lnTo>
                  <a:pt x="81" y="2035"/>
                </a:lnTo>
                <a:lnTo>
                  <a:pt x="81" y="2032"/>
                </a:lnTo>
                <a:lnTo>
                  <a:pt x="86" y="2032"/>
                </a:lnTo>
                <a:lnTo>
                  <a:pt x="86" y="2030"/>
                </a:lnTo>
                <a:lnTo>
                  <a:pt x="86" y="2030"/>
                </a:lnTo>
                <a:lnTo>
                  <a:pt x="86" y="2030"/>
                </a:lnTo>
                <a:lnTo>
                  <a:pt x="89" y="2030"/>
                </a:lnTo>
                <a:lnTo>
                  <a:pt x="89" y="2024"/>
                </a:lnTo>
                <a:lnTo>
                  <a:pt x="89" y="2024"/>
                </a:lnTo>
                <a:lnTo>
                  <a:pt x="89" y="2022"/>
                </a:lnTo>
                <a:lnTo>
                  <a:pt x="94" y="2022"/>
                </a:lnTo>
                <a:lnTo>
                  <a:pt x="94" y="2019"/>
                </a:lnTo>
                <a:lnTo>
                  <a:pt x="97" y="2019"/>
                </a:lnTo>
                <a:lnTo>
                  <a:pt x="97" y="2016"/>
                </a:lnTo>
                <a:lnTo>
                  <a:pt x="97" y="2016"/>
                </a:lnTo>
                <a:lnTo>
                  <a:pt x="97" y="2011"/>
                </a:lnTo>
                <a:lnTo>
                  <a:pt x="108" y="2011"/>
                </a:lnTo>
                <a:lnTo>
                  <a:pt x="108" y="2008"/>
                </a:lnTo>
                <a:lnTo>
                  <a:pt x="110" y="2008"/>
                </a:lnTo>
                <a:lnTo>
                  <a:pt x="110" y="2005"/>
                </a:lnTo>
                <a:lnTo>
                  <a:pt x="116" y="2005"/>
                </a:lnTo>
                <a:lnTo>
                  <a:pt x="116" y="2005"/>
                </a:lnTo>
                <a:lnTo>
                  <a:pt x="116" y="2005"/>
                </a:lnTo>
                <a:lnTo>
                  <a:pt x="116" y="2000"/>
                </a:lnTo>
                <a:lnTo>
                  <a:pt x="118" y="2000"/>
                </a:lnTo>
                <a:lnTo>
                  <a:pt x="118" y="2000"/>
                </a:lnTo>
                <a:lnTo>
                  <a:pt x="135" y="2000"/>
                </a:lnTo>
                <a:lnTo>
                  <a:pt x="135" y="1997"/>
                </a:lnTo>
                <a:lnTo>
                  <a:pt x="137" y="1997"/>
                </a:lnTo>
                <a:lnTo>
                  <a:pt x="137" y="1995"/>
                </a:lnTo>
                <a:lnTo>
                  <a:pt x="140" y="1995"/>
                </a:lnTo>
                <a:lnTo>
                  <a:pt x="140" y="1995"/>
                </a:lnTo>
                <a:lnTo>
                  <a:pt x="140" y="1995"/>
                </a:lnTo>
                <a:lnTo>
                  <a:pt x="140" y="1992"/>
                </a:lnTo>
                <a:lnTo>
                  <a:pt x="148" y="1992"/>
                </a:lnTo>
                <a:lnTo>
                  <a:pt x="148" y="1989"/>
                </a:lnTo>
                <a:lnTo>
                  <a:pt x="151" y="1989"/>
                </a:lnTo>
                <a:lnTo>
                  <a:pt x="151" y="1989"/>
                </a:lnTo>
                <a:lnTo>
                  <a:pt x="151" y="1989"/>
                </a:lnTo>
                <a:lnTo>
                  <a:pt x="151" y="1987"/>
                </a:lnTo>
                <a:lnTo>
                  <a:pt x="153" y="1987"/>
                </a:lnTo>
                <a:lnTo>
                  <a:pt x="153" y="1984"/>
                </a:lnTo>
                <a:lnTo>
                  <a:pt x="153" y="1984"/>
                </a:lnTo>
                <a:lnTo>
                  <a:pt x="153" y="1981"/>
                </a:lnTo>
                <a:lnTo>
                  <a:pt x="159" y="1981"/>
                </a:lnTo>
                <a:lnTo>
                  <a:pt x="159" y="1978"/>
                </a:lnTo>
                <a:lnTo>
                  <a:pt x="159" y="1978"/>
                </a:lnTo>
                <a:lnTo>
                  <a:pt x="159" y="1978"/>
                </a:lnTo>
                <a:lnTo>
                  <a:pt x="164" y="1978"/>
                </a:lnTo>
                <a:lnTo>
                  <a:pt x="164" y="1976"/>
                </a:lnTo>
                <a:lnTo>
                  <a:pt x="164" y="1976"/>
                </a:lnTo>
                <a:lnTo>
                  <a:pt x="164" y="1973"/>
                </a:lnTo>
                <a:lnTo>
                  <a:pt x="167" y="1973"/>
                </a:lnTo>
                <a:lnTo>
                  <a:pt x="167" y="1970"/>
                </a:lnTo>
                <a:lnTo>
                  <a:pt x="167" y="1970"/>
                </a:lnTo>
                <a:lnTo>
                  <a:pt x="167" y="1968"/>
                </a:lnTo>
                <a:lnTo>
                  <a:pt x="175" y="1968"/>
                </a:lnTo>
                <a:lnTo>
                  <a:pt x="175" y="1965"/>
                </a:lnTo>
                <a:lnTo>
                  <a:pt x="175" y="1965"/>
                </a:lnTo>
                <a:lnTo>
                  <a:pt x="175" y="1965"/>
                </a:lnTo>
                <a:lnTo>
                  <a:pt x="178" y="1965"/>
                </a:lnTo>
                <a:lnTo>
                  <a:pt x="178" y="1962"/>
                </a:lnTo>
                <a:lnTo>
                  <a:pt x="178" y="1962"/>
                </a:lnTo>
                <a:lnTo>
                  <a:pt x="178" y="1960"/>
                </a:lnTo>
                <a:lnTo>
                  <a:pt x="180" y="1960"/>
                </a:lnTo>
                <a:lnTo>
                  <a:pt x="180" y="1954"/>
                </a:lnTo>
                <a:lnTo>
                  <a:pt x="180" y="1954"/>
                </a:lnTo>
                <a:lnTo>
                  <a:pt x="180" y="1954"/>
                </a:lnTo>
                <a:lnTo>
                  <a:pt x="186" y="1954"/>
                </a:lnTo>
                <a:lnTo>
                  <a:pt x="186" y="1951"/>
                </a:lnTo>
                <a:lnTo>
                  <a:pt x="191" y="1951"/>
                </a:lnTo>
                <a:lnTo>
                  <a:pt x="191" y="1949"/>
                </a:lnTo>
                <a:lnTo>
                  <a:pt x="191" y="1949"/>
                </a:lnTo>
                <a:lnTo>
                  <a:pt x="191" y="1946"/>
                </a:lnTo>
                <a:lnTo>
                  <a:pt x="194" y="1946"/>
                </a:lnTo>
                <a:lnTo>
                  <a:pt x="194" y="1943"/>
                </a:lnTo>
                <a:lnTo>
                  <a:pt x="199" y="1943"/>
                </a:lnTo>
                <a:lnTo>
                  <a:pt x="199" y="1943"/>
                </a:lnTo>
                <a:lnTo>
                  <a:pt x="199" y="1943"/>
                </a:lnTo>
                <a:lnTo>
                  <a:pt x="199" y="1941"/>
                </a:lnTo>
                <a:lnTo>
                  <a:pt x="202" y="1941"/>
                </a:lnTo>
                <a:lnTo>
                  <a:pt x="202" y="1935"/>
                </a:lnTo>
                <a:lnTo>
                  <a:pt x="205" y="1935"/>
                </a:lnTo>
                <a:lnTo>
                  <a:pt x="205" y="1935"/>
                </a:lnTo>
                <a:lnTo>
                  <a:pt x="207" y="1935"/>
                </a:lnTo>
                <a:lnTo>
                  <a:pt x="207" y="1933"/>
                </a:lnTo>
                <a:lnTo>
                  <a:pt x="210" y="1933"/>
                </a:lnTo>
                <a:lnTo>
                  <a:pt x="210" y="1930"/>
                </a:lnTo>
                <a:lnTo>
                  <a:pt x="210" y="1930"/>
                </a:lnTo>
                <a:lnTo>
                  <a:pt x="210" y="1927"/>
                </a:lnTo>
                <a:lnTo>
                  <a:pt x="213" y="1927"/>
                </a:lnTo>
                <a:lnTo>
                  <a:pt x="213" y="1924"/>
                </a:lnTo>
                <a:lnTo>
                  <a:pt x="215" y="1924"/>
                </a:lnTo>
                <a:lnTo>
                  <a:pt x="215" y="1922"/>
                </a:lnTo>
                <a:lnTo>
                  <a:pt x="215" y="1922"/>
                </a:lnTo>
                <a:lnTo>
                  <a:pt x="215" y="1919"/>
                </a:lnTo>
                <a:lnTo>
                  <a:pt x="218" y="1919"/>
                </a:lnTo>
                <a:lnTo>
                  <a:pt x="218" y="1919"/>
                </a:lnTo>
                <a:lnTo>
                  <a:pt x="218" y="1919"/>
                </a:lnTo>
                <a:lnTo>
                  <a:pt x="218" y="1914"/>
                </a:lnTo>
                <a:lnTo>
                  <a:pt x="224" y="1914"/>
                </a:lnTo>
                <a:lnTo>
                  <a:pt x="224" y="1914"/>
                </a:lnTo>
                <a:lnTo>
                  <a:pt x="229" y="1914"/>
                </a:lnTo>
                <a:lnTo>
                  <a:pt x="229" y="1911"/>
                </a:lnTo>
                <a:lnTo>
                  <a:pt x="232" y="1911"/>
                </a:lnTo>
                <a:lnTo>
                  <a:pt x="232" y="1908"/>
                </a:lnTo>
                <a:lnTo>
                  <a:pt x="237" y="1908"/>
                </a:lnTo>
                <a:lnTo>
                  <a:pt x="237" y="1906"/>
                </a:lnTo>
                <a:lnTo>
                  <a:pt x="237" y="1906"/>
                </a:lnTo>
                <a:lnTo>
                  <a:pt x="237" y="1906"/>
                </a:lnTo>
                <a:lnTo>
                  <a:pt x="240" y="1906"/>
                </a:lnTo>
                <a:lnTo>
                  <a:pt x="240" y="1903"/>
                </a:lnTo>
                <a:lnTo>
                  <a:pt x="242" y="1903"/>
                </a:lnTo>
                <a:lnTo>
                  <a:pt x="242" y="1900"/>
                </a:lnTo>
                <a:lnTo>
                  <a:pt x="245" y="1900"/>
                </a:lnTo>
                <a:lnTo>
                  <a:pt x="245" y="1895"/>
                </a:lnTo>
                <a:lnTo>
                  <a:pt x="245" y="1895"/>
                </a:lnTo>
                <a:lnTo>
                  <a:pt x="245" y="1895"/>
                </a:lnTo>
                <a:lnTo>
                  <a:pt x="248" y="1895"/>
                </a:lnTo>
                <a:lnTo>
                  <a:pt x="248" y="1892"/>
                </a:lnTo>
                <a:lnTo>
                  <a:pt x="248" y="1892"/>
                </a:lnTo>
                <a:lnTo>
                  <a:pt x="248" y="1889"/>
                </a:lnTo>
                <a:lnTo>
                  <a:pt x="251" y="1889"/>
                </a:lnTo>
                <a:lnTo>
                  <a:pt x="251" y="1884"/>
                </a:lnTo>
                <a:lnTo>
                  <a:pt x="267" y="1884"/>
                </a:lnTo>
                <a:lnTo>
                  <a:pt x="267" y="1881"/>
                </a:lnTo>
                <a:lnTo>
                  <a:pt x="269" y="1881"/>
                </a:lnTo>
                <a:lnTo>
                  <a:pt x="269" y="1879"/>
                </a:lnTo>
                <a:lnTo>
                  <a:pt x="275" y="1879"/>
                </a:lnTo>
                <a:lnTo>
                  <a:pt x="275" y="1876"/>
                </a:lnTo>
                <a:lnTo>
                  <a:pt x="278" y="1876"/>
                </a:lnTo>
                <a:lnTo>
                  <a:pt x="278" y="1876"/>
                </a:lnTo>
                <a:lnTo>
                  <a:pt x="280" y="1876"/>
                </a:lnTo>
                <a:lnTo>
                  <a:pt x="280" y="1873"/>
                </a:lnTo>
                <a:lnTo>
                  <a:pt x="286" y="1873"/>
                </a:lnTo>
                <a:lnTo>
                  <a:pt x="286" y="1870"/>
                </a:lnTo>
                <a:lnTo>
                  <a:pt x="288" y="1870"/>
                </a:lnTo>
                <a:lnTo>
                  <a:pt x="288" y="1870"/>
                </a:lnTo>
                <a:lnTo>
                  <a:pt x="291" y="1870"/>
                </a:lnTo>
                <a:lnTo>
                  <a:pt x="291" y="1868"/>
                </a:lnTo>
                <a:lnTo>
                  <a:pt x="294" y="1868"/>
                </a:lnTo>
                <a:lnTo>
                  <a:pt x="294" y="1865"/>
                </a:lnTo>
                <a:lnTo>
                  <a:pt x="296" y="1865"/>
                </a:lnTo>
                <a:lnTo>
                  <a:pt x="296" y="1865"/>
                </a:lnTo>
                <a:lnTo>
                  <a:pt x="304" y="1865"/>
                </a:lnTo>
                <a:lnTo>
                  <a:pt x="304" y="1862"/>
                </a:lnTo>
                <a:lnTo>
                  <a:pt x="304" y="1862"/>
                </a:lnTo>
                <a:lnTo>
                  <a:pt x="304" y="1860"/>
                </a:lnTo>
                <a:lnTo>
                  <a:pt x="307" y="1860"/>
                </a:lnTo>
                <a:lnTo>
                  <a:pt x="307" y="1857"/>
                </a:lnTo>
                <a:lnTo>
                  <a:pt x="313" y="1857"/>
                </a:lnTo>
                <a:lnTo>
                  <a:pt x="313" y="1854"/>
                </a:lnTo>
                <a:lnTo>
                  <a:pt x="318" y="1854"/>
                </a:lnTo>
                <a:lnTo>
                  <a:pt x="318" y="1852"/>
                </a:lnTo>
                <a:lnTo>
                  <a:pt x="321" y="1852"/>
                </a:lnTo>
                <a:lnTo>
                  <a:pt x="321" y="1852"/>
                </a:lnTo>
                <a:lnTo>
                  <a:pt x="323" y="1852"/>
                </a:lnTo>
                <a:lnTo>
                  <a:pt x="323" y="1849"/>
                </a:lnTo>
                <a:lnTo>
                  <a:pt x="323" y="1849"/>
                </a:lnTo>
                <a:lnTo>
                  <a:pt x="323" y="1846"/>
                </a:lnTo>
                <a:lnTo>
                  <a:pt x="323" y="1846"/>
                </a:lnTo>
                <a:lnTo>
                  <a:pt x="323" y="1846"/>
                </a:lnTo>
                <a:lnTo>
                  <a:pt x="326" y="1846"/>
                </a:lnTo>
                <a:lnTo>
                  <a:pt x="326" y="1841"/>
                </a:lnTo>
                <a:lnTo>
                  <a:pt x="334" y="1841"/>
                </a:lnTo>
                <a:lnTo>
                  <a:pt x="334" y="1841"/>
                </a:lnTo>
                <a:lnTo>
                  <a:pt x="337" y="1841"/>
                </a:lnTo>
                <a:lnTo>
                  <a:pt x="337" y="1838"/>
                </a:lnTo>
                <a:lnTo>
                  <a:pt x="342" y="1838"/>
                </a:lnTo>
                <a:lnTo>
                  <a:pt x="342" y="1835"/>
                </a:lnTo>
                <a:lnTo>
                  <a:pt x="342" y="1835"/>
                </a:lnTo>
                <a:lnTo>
                  <a:pt x="342" y="1835"/>
                </a:lnTo>
                <a:lnTo>
                  <a:pt x="348" y="1835"/>
                </a:lnTo>
                <a:lnTo>
                  <a:pt x="348" y="1833"/>
                </a:lnTo>
                <a:lnTo>
                  <a:pt x="350" y="1833"/>
                </a:lnTo>
                <a:lnTo>
                  <a:pt x="350" y="1830"/>
                </a:lnTo>
                <a:lnTo>
                  <a:pt x="361" y="1830"/>
                </a:lnTo>
                <a:lnTo>
                  <a:pt x="361" y="1827"/>
                </a:lnTo>
                <a:lnTo>
                  <a:pt x="364" y="1827"/>
                </a:lnTo>
                <a:lnTo>
                  <a:pt x="364" y="1825"/>
                </a:lnTo>
                <a:lnTo>
                  <a:pt x="367" y="1825"/>
                </a:lnTo>
                <a:lnTo>
                  <a:pt x="367" y="1819"/>
                </a:lnTo>
                <a:lnTo>
                  <a:pt x="369" y="1819"/>
                </a:lnTo>
                <a:lnTo>
                  <a:pt x="369" y="1816"/>
                </a:lnTo>
                <a:lnTo>
                  <a:pt x="377" y="1816"/>
                </a:lnTo>
                <a:lnTo>
                  <a:pt x="377" y="1816"/>
                </a:lnTo>
                <a:lnTo>
                  <a:pt x="383" y="1816"/>
                </a:lnTo>
                <a:lnTo>
                  <a:pt x="383" y="1811"/>
                </a:lnTo>
                <a:lnTo>
                  <a:pt x="383" y="1811"/>
                </a:lnTo>
                <a:lnTo>
                  <a:pt x="383" y="1811"/>
                </a:lnTo>
                <a:lnTo>
                  <a:pt x="388" y="1811"/>
                </a:lnTo>
                <a:lnTo>
                  <a:pt x="388" y="1808"/>
                </a:lnTo>
                <a:lnTo>
                  <a:pt x="388" y="1808"/>
                </a:lnTo>
                <a:lnTo>
                  <a:pt x="388" y="1806"/>
                </a:lnTo>
                <a:lnTo>
                  <a:pt x="391" y="1806"/>
                </a:lnTo>
                <a:lnTo>
                  <a:pt x="391" y="1803"/>
                </a:lnTo>
                <a:lnTo>
                  <a:pt x="391" y="1803"/>
                </a:lnTo>
                <a:lnTo>
                  <a:pt x="391" y="1800"/>
                </a:lnTo>
                <a:lnTo>
                  <a:pt x="393" y="1800"/>
                </a:lnTo>
                <a:lnTo>
                  <a:pt x="393" y="1798"/>
                </a:lnTo>
                <a:lnTo>
                  <a:pt x="396" y="1798"/>
                </a:lnTo>
                <a:lnTo>
                  <a:pt x="396" y="1798"/>
                </a:lnTo>
                <a:lnTo>
                  <a:pt x="399" y="1798"/>
                </a:lnTo>
                <a:lnTo>
                  <a:pt x="399" y="1795"/>
                </a:lnTo>
                <a:lnTo>
                  <a:pt x="402" y="1795"/>
                </a:lnTo>
                <a:lnTo>
                  <a:pt x="402" y="1792"/>
                </a:lnTo>
                <a:lnTo>
                  <a:pt x="402" y="1792"/>
                </a:lnTo>
                <a:lnTo>
                  <a:pt x="402" y="1787"/>
                </a:lnTo>
                <a:lnTo>
                  <a:pt x="404" y="1787"/>
                </a:lnTo>
                <a:lnTo>
                  <a:pt x="404" y="1779"/>
                </a:lnTo>
                <a:lnTo>
                  <a:pt x="407" y="1779"/>
                </a:lnTo>
                <a:lnTo>
                  <a:pt x="407" y="1779"/>
                </a:lnTo>
                <a:lnTo>
                  <a:pt x="410" y="1779"/>
                </a:lnTo>
                <a:lnTo>
                  <a:pt x="410" y="1776"/>
                </a:lnTo>
                <a:lnTo>
                  <a:pt x="415" y="1776"/>
                </a:lnTo>
                <a:lnTo>
                  <a:pt x="415" y="1773"/>
                </a:lnTo>
                <a:lnTo>
                  <a:pt x="415" y="1773"/>
                </a:lnTo>
                <a:lnTo>
                  <a:pt x="415" y="1773"/>
                </a:lnTo>
                <a:lnTo>
                  <a:pt x="418" y="1773"/>
                </a:lnTo>
                <a:lnTo>
                  <a:pt x="418" y="1771"/>
                </a:lnTo>
                <a:lnTo>
                  <a:pt x="418" y="1771"/>
                </a:lnTo>
                <a:lnTo>
                  <a:pt x="418" y="1768"/>
                </a:lnTo>
                <a:lnTo>
                  <a:pt x="420" y="1768"/>
                </a:lnTo>
                <a:lnTo>
                  <a:pt x="420" y="1768"/>
                </a:lnTo>
                <a:lnTo>
                  <a:pt x="423" y="1768"/>
                </a:lnTo>
                <a:lnTo>
                  <a:pt x="423" y="1765"/>
                </a:lnTo>
                <a:lnTo>
                  <a:pt x="423" y="1765"/>
                </a:lnTo>
                <a:lnTo>
                  <a:pt x="423" y="1762"/>
                </a:lnTo>
                <a:lnTo>
                  <a:pt x="426" y="1762"/>
                </a:lnTo>
                <a:lnTo>
                  <a:pt x="426" y="1762"/>
                </a:lnTo>
                <a:lnTo>
                  <a:pt x="429" y="1762"/>
                </a:lnTo>
                <a:lnTo>
                  <a:pt x="429" y="1760"/>
                </a:lnTo>
                <a:lnTo>
                  <a:pt x="431" y="1760"/>
                </a:lnTo>
                <a:lnTo>
                  <a:pt x="431" y="1754"/>
                </a:lnTo>
                <a:lnTo>
                  <a:pt x="434" y="1754"/>
                </a:lnTo>
                <a:lnTo>
                  <a:pt x="434" y="1754"/>
                </a:lnTo>
                <a:lnTo>
                  <a:pt x="437" y="1754"/>
                </a:lnTo>
                <a:lnTo>
                  <a:pt x="437" y="1752"/>
                </a:lnTo>
                <a:lnTo>
                  <a:pt x="439" y="1752"/>
                </a:lnTo>
                <a:lnTo>
                  <a:pt x="439" y="1749"/>
                </a:lnTo>
                <a:lnTo>
                  <a:pt x="445" y="1749"/>
                </a:lnTo>
                <a:lnTo>
                  <a:pt x="445" y="1746"/>
                </a:lnTo>
                <a:lnTo>
                  <a:pt x="447" y="1746"/>
                </a:lnTo>
                <a:lnTo>
                  <a:pt x="447" y="1741"/>
                </a:lnTo>
                <a:lnTo>
                  <a:pt x="447" y="1741"/>
                </a:lnTo>
                <a:lnTo>
                  <a:pt x="447" y="1738"/>
                </a:lnTo>
                <a:lnTo>
                  <a:pt x="450" y="1738"/>
                </a:lnTo>
                <a:lnTo>
                  <a:pt x="450" y="1735"/>
                </a:lnTo>
                <a:lnTo>
                  <a:pt x="453" y="1735"/>
                </a:lnTo>
                <a:lnTo>
                  <a:pt x="453" y="1733"/>
                </a:lnTo>
                <a:lnTo>
                  <a:pt x="456" y="1733"/>
                </a:lnTo>
                <a:lnTo>
                  <a:pt x="456" y="1730"/>
                </a:lnTo>
                <a:lnTo>
                  <a:pt x="456" y="1730"/>
                </a:lnTo>
                <a:lnTo>
                  <a:pt x="456" y="1730"/>
                </a:lnTo>
                <a:lnTo>
                  <a:pt x="458" y="1730"/>
                </a:lnTo>
                <a:lnTo>
                  <a:pt x="458" y="1725"/>
                </a:lnTo>
                <a:lnTo>
                  <a:pt x="461" y="1725"/>
                </a:lnTo>
                <a:lnTo>
                  <a:pt x="461" y="1719"/>
                </a:lnTo>
                <a:lnTo>
                  <a:pt x="464" y="1719"/>
                </a:lnTo>
                <a:lnTo>
                  <a:pt x="464" y="1714"/>
                </a:lnTo>
                <a:lnTo>
                  <a:pt x="464" y="1714"/>
                </a:lnTo>
                <a:lnTo>
                  <a:pt x="464" y="1711"/>
                </a:lnTo>
                <a:lnTo>
                  <a:pt x="466" y="1711"/>
                </a:lnTo>
                <a:lnTo>
                  <a:pt x="466" y="1711"/>
                </a:lnTo>
                <a:lnTo>
                  <a:pt x="466" y="1711"/>
                </a:lnTo>
                <a:lnTo>
                  <a:pt x="466" y="1708"/>
                </a:lnTo>
                <a:lnTo>
                  <a:pt x="469" y="1708"/>
                </a:lnTo>
                <a:lnTo>
                  <a:pt x="469" y="1706"/>
                </a:lnTo>
                <a:lnTo>
                  <a:pt x="472" y="1706"/>
                </a:lnTo>
                <a:lnTo>
                  <a:pt x="472" y="1703"/>
                </a:lnTo>
                <a:lnTo>
                  <a:pt x="477" y="1703"/>
                </a:lnTo>
                <a:lnTo>
                  <a:pt x="477" y="1700"/>
                </a:lnTo>
                <a:lnTo>
                  <a:pt x="477" y="1700"/>
                </a:lnTo>
                <a:lnTo>
                  <a:pt x="477" y="1700"/>
                </a:lnTo>
                <a:lnTo>
                  <a:pt x="480" y="1700"/>
                </a:lnTo>
                <a:lnTo>
                  <a:pt x="480" y="1695"/>
                </a:lnTo>
                <a:lnTo>
                  <a:pt x="482" y="1695"/>
                </a:lnTo>
                <a:lnTo>
                  <a:pt x="482" y="1692"/>
                </a:lnTo>
                <a:lnTo>
                  <a:pt x="485" y="1692"/>
                </a:lnTo>
                <a:lnTo>
                  <a:pt x="485" y="1690"/>
                </a:lnTo>
                <a:lnTo>
                  <a:pt x="491" y="1690"/>
                </a:lnTo>
                <a:lnTo>
                  <a:pt x="491" y="1687"/>
                </a:lnTo>
                <a:lnTo>
                  <a:pt x="491" y="1687"/>
                </a:lnTo>
                <a:lnTo>
                  <a:pt x="491" y="1687"/>
                </a:lnTo>
                <a:lnTo>
                  <a:pt x="493" y="1687"/>
                </a:lnTo>
                <a:lnTo>
                  <a:pt x="493" y="1684"/>
                </a:lnTo>
                <a:lnTo>
                  <a:pt x="496" y="1684"/>
                </a:lnTo>
                <a:lnTo>
                  <a:pt x="496" y="1681"/>
                </a:lnTo>
                <a:lnTo>
                  <a:pt x="499" y="1681"/>
                </a:lnTo>
                <a:lnTo>
                  <a:pt x="499" y="1679"/>
                </a:lnTo>
                <a:lnTo>
                  <a:pt x="499" y="1679"/>
                </a:lnTo>
                <a:lnTo>
                  <a:pt x="499" y="1673"/>
                </a:lnTo>
                <a:lnTo>
                  <a:pt x="501" y="1673"/>
                </a:lnTo>
                <a:lnTo>
                  <a:pt x="501" y="1671"/>
                </a:lnTo>
                <a:lnTo>
                  <a:pt x="504" y="1671"/>
                </a:lnTo>
                <a:lnTo>
                  <a:pt x="504" y="1668"/>
                </a:lnTo>
                <a:lnTo>
                  <a:pt x="504" y="1668"/>
                </a:lnTo>
                <a:lnTo>
                  <a:pt x="504" y="1668"/>
                </a:lnTo>
                <a:lnTo>
                  <a:pt x="507" y="1668"/>
                </a:lnTo>
                <a:lnTo>
                  <a:pt x="507" y="1665"/>
                </a:lnTo>
                <a:lnTo>
                  <a:pt x="507" y="1665"/>
                </a:lnTo>
                <a:lnTo>
                  <a:pt x="507" y="1663"/>
                </a:lnTo>
                <a:lnTo>
                  <a:pt x="509" y="1663"/>
                </a:lnTo>
                <a:lnTo>
                  <a:pt x="509" y="1663"/>
                </a:lnTo>
                <a:lnTo>
                  <a:pt x="512" y="1663"/>
                </a:lnTo>
                <a:lnTo>
                  <a:pt x="512" y="1660"/>
                </a:lnTo>
                <a:lnTo>
                  <a:pt x="512" y="1660"/>
                </a:lnTo>
                <a:lnTo>
                  <a:pt x="512" y="1657"/>
                </a:lnTo>
                <a:lnTo>
                  <a:pt x="520" y="1657"/>
                </a:lnTo>
                <a:lnTo>
                  <a:pt x="520" y="1654"/>
                </a:lnTo>
                <a:lnTo>
                  <a:pt x="528" y="1654"/>
                </a:lnTo>
                <a:lnTo>
                  <a:pt x="528" y="1652"/>
                </a:lnTo>
                <a:lnTo>
                  <a:pt x="534" y="1652"/>
                </a:lnTo>
                <a:lnTo>
                  <a:pt x="534" y="1649"/>
                </a:lnTo>
                <a:lnTo>
                  <a:pt x="536" y="1649"/>
                </a:lnTo>
                <a:lnTo>
                  <a:pt x="536" y="1646"/>
                </a:lnTo>
                <a:lnTo>
                  <a:pt x="542" y="1646"/>
                </a:lnTo>
                <a:lnTo>
                  <a:pt x="542" y="1644"/>
                </a:lnTo>
                <a:lnTo>
                  <a:pt x="544" y="1644"/>
                </a:lnTo>
                <a:lnTo>
                  <a:pt x="544" y="1641"/>
                </a:lnTo>
                <a:lnTo>
                  <a:pt x="547" y="1641"/>
                </a:lnTo>
                <a:lnTo>
                  <a:pt x="547" y="1641"/>
                </a:lnTo>
                <a:lnTo>
                  <a:pt x="550" y="1641"/>
                </a:lnTo>
                <a:lnTo>
                  <a:pt x="550" y="1638"/>
                </a:lnTo>
                <a:lnTo>
                  <a:pt x="550" y="1638"/>
                </a:lnTo>
                <a:lnTo>
                  <a:pt x="550" y="1636"/>
                </a:lnTo>
                <a:lnTo>
                  <a:pt x="555" y="1636"/>
                </a:lnTo>
                <a:lnTo>
                  <a:pt x="555" y="1636"/>
                </a:lnTo>
                <a:lnTo>
                  <a:pt x="555" y="1636"/>
                </a:lnTo>
                <a:lnTo>
                  <a:pt x="555" y="1633"/>
                </a:lnTo>
                <a:lnTo>
                  <a:pt x="561" y="1633"/>
                </a:lnTo>
                <a:lnTo>
                  <a:pt x="561" y="1630"/>
                </a:lnTo>
                <a:lnTo>
                  <a:pt x="563" y="1630"/>
                </a:lnTo>
                <a:lnTo>
                  <a:pt x="563" y="1627"/>
                </a:lnTo>
                <a:lnTo>
                  <a:pt x="563" y="1627"/>
                </a:lnTo>
                <a:lnTo>
                  <a:pt x="563" y="1622"/>
                </a:lnTo>
                <a:lnTo>
                  <a:pt x="566" y="1622"/>
                </a:lnTo>
                <a:lnTo>
                  <a:pt x="566" y="1622"/>
                </a:lnTo>
                <a:lnTo>
                  <a:pt x="566" y="1622"/>
                </a:lnTo>
                <a:lnTo>
                  <a:pt x="566" y="1619"/>
                </a:lnTo>
                <a:lnTo>
                  <a:pt x="569" y="1619"/>
                </a:lnTo>
                <a:lnTo>
                  <a:pt x="569" y="1617"/>
                </a:lnTo>
                <a:lnTo>
                  <a:pt x="571" y="1617"/>
                </a:lnTo>
                <a:lnTo>
                  <a:pt x="571" y="1617"/>
                </a:lnTo>
                <a:lnTo>
                  <a:pt x="574" y="1617"/>
                </a:lnTo>
                <a:lnTo>
                  <a:pt x="574" y="1614"/>
                </a:lnTo>
                <a:lnTo>
                  <a:pt x="577" y="1614"/>
                </a:lnTo>
                <a:lnTo>
                  <a:pt x="577" y="1609"/>
                </a:lnTo>
                <a:lnTo>
                  <a:pt x="582" y="1609"/>
                </a:lnTo>
                <a:lnTo>
                  <a:pt x="582" y="1606"/>
                </a:lnTo>
                <a:lnTo>
                  <a:pt x="585" y="1606"/>
                </a:lnTo>
                <a:lnTo>
                  <a:pt x="585" y="1603"/>
                </a:lnTo>
                <a:lnTo>
                  <a:pt x="588" y="1603"/>
                </a:lnTo>
                <a:lnTo>
                  <a:pt x="588" y="1600"/>
                </a:lnTo>
                <a:lnTo>
                  <a:pt x="596" y="1600"/>
                </a:lnTo>
                <a:lnTo>
                  <a:pt x="596" y="1598"/>
                </a:lnTo>
                <a:lnTo>
                  <a:pt x="601" y="1598"/>
                </a:lnTo>
                <a:lnTo>
                  <a:pt x="601" y="1598"/>
                </a:lnTo>
                <a:lnTo>
                  <a:pt x="601" y="1598"/>
                </a:lnTo>
                <a:lnTo>
                  <a:pt x="601" y="1592"/>
                </a:lnTo>
                <a:lnTo>
                  <a:pt x="607" y="1592"/>
                </a:lnTo>
                <a:lnTo>
                  <a:pt x="607" y="1590"/>
                </a:lnTo>
                <a:lnTo>
                  <a:pt x="609" y="1590"/>
                </a:lnTo>
                <a:lnTo>
                  <a:pt x="609" y="1584"/>
                </a:lnTo>
                <a:lnTo>
                  <a:pt x="609" y="1584"/>
                </a:lnTo>
                <a:lnTo>
                  <a:pt x="609" y="1584"/>
                </a:lnTo>
                <a:lnTo>
                  <a:pt x="615" y="1584"/>
                </a:lnTo>
                <a:lnTo>
                  <a:pt x="615" y="1582"/>
                </a:lnTo>
                <a:lnTo>
                  <a:pt x="617" y="1582"/>
                </a:lnTo>
                <a:lnTo>
                  <a:pt x="617" y="1579"/>
                </a:lnTo>
                <a:lnTo>
                  <a:pt x="620" y="1579"/>
                </a:lnTo>
                <a:lnTo>
                  <a:pt x="620" y="1576"/>
                </a:lnTo>
                <a:lnTo>
                  <a:pt x="623" y="1576"/>
                </a:lnTo>
                <a:lnTo>
                  <a:pt x="623" y="1573"/>
                </a:lnTo>
                <a:lnTo>
                  <a:pt x="623" y="1573"/>
                </a:lnTo>
                <a:lnTo>
                  <a:pt x="623" y="1571"/>
                </a:lnTo>
                <a:lnTo>
                  <a:pt x="628" y="1571"/>
                </a:lnTo>
                <a:lnTo>
                  <a:pt x="628" y="1571"/>
                </a:lnTo>
                <a:lnTo>
                  <a:pt x="636" y="1571"/>
                </a:lnTo>
                <a:lnTo>
                  <a:pt x="636" y="1568"/>
                </a:lnTo>
                <a:lnTo>
                  <a:pt x="639" y="1568"/>
                </a:lnTo>
                <a:lnTo>
                  <a:pt x="639" y="1565"/>
                </a:lnTo>
                <a:lnTo>
                  <a:pt x="642" y="1565"/>
                </a:lnTo>
                <a:lnTo>
                  <a:pt x="642" y="1563"/>
                </a:lnTo>
                <a:lnTo>
                  <a:pt x="644" y="1563"/>
                </a:lnTo>
                <a:lnTo>
                  <a:pt x="644" y="1560"/>
                </a:lnTo>
                <a:lnTo>
                  <a:pt x="647" y="1560"/>
                </a:lnTo>
                <a:lnTo>
                  <a:pt x="647" y="1557"/>
                </a:lnTo>
                <a:lnTo>
                  <a:pt x="650" y="1557"/>
                </a:lnTo>
                <a:lnTo>
                  <a:pt x="650" y="1555"/>
                </a:lnTo>
                <a:lnTo>
                  <a:pt x="650" y="1555"/>
                </a:lnTo>
                <a:lnTo>
                  <a:pt x="650" y="1552"/>
                </a:lnTo>
                <a:lnTo>
                  <a:pt x="652" y="1552"/>
                </a:lnTo>
                <a:lnTo>
                  <a:pt x="652" y="1549"/>
                </a:lnTo>
                <a:lnTo>
                  <a:pt x="655" y="1549"/>
                </a:lnTo>
                <a:lnTo>
                  <a:pt x="655" y="1546"/>
                </a:lnTo>
                <a:lnTo>
                  <a:pt x="658" y="1546"/>
                </a:lnTo>
                <a:lnTo>
                  <a:pt x="658" y="1544"/>
                </a:lnTo>
                <a:lnTo>
                  <a:pt x="663" y="1544"/>
                </a:lnTo>
                <a:lnTo>
                  <a:pt x="663" y="1541"/>
                </a:lnTo>
                <a:lnTo>
                  <a:pt x="666" y="1541"/>
                </a:lnTo>
                <a:lnTo>
                  <a:pt x="666" y="1538"/>
                </a:lnTo>
                <a:lnTo>
                  <a:pt x="669" y="1538"/>
                </a:lnTo>
                <a:lnTo>
                  <a:pt x="669" y="1538"/>
                </a:lnTo>
                <a:lnTo>
                  <a:pt x="669" y="1538"/>
                </a:lnTo>
                <a:lnTo>
                  <a:pt x="669" y="1536"/>
                </a:lnTo>
                <a:lnTo>
                  <a:pt x="671" y="1536"/>
                </a:lnTo>
                <a:lnTo>
                  <a:pt x="671" y="1533"/>
                </a:lnTo>
                <a:lnTo>
                  <a:pt x="674" y="1533"/>
                </a:lnTo>
                <a:lnTo>
                  <a:pt x="674" y="1530"/>
                </a:lnTo>
                <a:lnTo>
                  <a:pt x="674" y="1530"/>
                </a:lnTo>
                <a:lnTo>
                  <a:pt x="674" y="1528"/>
                </a:lnTo>
                <a:lnTo>
                  <a:pt x="677" y="1528"/>
                </a:lnTo>
                <a:lnTo>
                  <a:pt x="677" y="1525"/>
                </a:lnTo>
                <a:lnTo>
                  <a:pt x="682" y="1525"/>
                </a:lnTo>
                <a:lnTo>
                  <a:pt x="682" y="1522"/>
                </a:lnTo>
                <a:lnTo>
                  <a:pt x="685" y="1522"/>
                </a:lnTo>
                <a:lnTo>
                  <a:pt x="685" y="1519"/>
                </a:lnTo>
                <a:lnTo>
                  <a:pt x="687" y="1519"/>
                </a:lnTo>
                <a:lnTo>
                  <a:pt x="687" y="1519"/>
                </a:lnTo>
                <a:lnTo>
                  <a:pt x="690" y="1519"/>
                </a:lnTo>
                <a:lnTo>
                  <a:pt x="690" y="1517"/>
                </a:lnTo>
                <a:lnTo>
                  <a:pt x="693" y="1517"/>
                </a:lnTo>
                <a:lnTo>
                  <a:pt x="693" y="1514"/>
                </a:lnTo>
                <a:lnTo>
                  <a:pt x="696" y="1514"/>
                </a:lnTo>
                <a:lnTo>
                  <a:pt x="696" y="1514"/>
                </a:lnTo>
                <a:lnTo>
                  <a:pt x="701" y="1514"/>
                </a:lnTo>
                <a:lnTo>
                  <a:pt x="701" y="1511"/>
                </a:lnTo>
                <a:lnTo>
                  <a:pt x="704" y="1511"/>
                </a:lnTo>
                <a:lnTo>
                  <a:pt x="704" y="1506"/>
                </a:lnTo>
                <a:lnTo>
                  <a:pt x="704" y="1506"/>
                </a:lnTo>
                <a:lnTo>
                  <a:pt x="704" y="1506"/>
                </a:lnTo>
                <a:lnTo>
                  <a:pt x="709" y="1506"/>
                </a:lnTo>
                <a:lnTo>
                  <a:pt x="709" y="1503"/>
                </a:lnTo>
                <a:lnTo>
                  <a:pt x="712" y="1503"/>
                </a:lnTo>
                <a:lnTo>
                  <a:pt x="712" y="1501"/>
                </a:lnTo>
                <a:lnTo>
                  <a:pt x="714" y="1501"/>
                </a:lnTo>
                <a:lnTo>
                  <a:pt x="714" y="1498"/>
                </a:lnTo>
                <a:lnTo>
                  <a:pt x="720" y="1498"/>
                </a:lnTo>
                <a:lnTo>
                  <a:pt x="720" y="1492"/>
                </a:lnTo>
                <a:lnTo>
                  <a:pt x="720" y="1492"/>
                </a:lnTo>
                <a:lnTo>
                  <a:pt x="720" y="1492"/>
                </a:lnTo>
                <a:lnTo>
                  <a:pt x="722" y="1492"/>
                </a:lnTo>
                <a:lnTo>
                  <a:pt x="722" y="1490"/>
                </a:lnTo>
                <a:lnTo>
                  <a:pt x="725" y="1490"/>
                </a:lnTo>
                <a:lnTo>
                  <a:pt x="725" y="1487"/>
                </a:lnTo>
                <a:lnTo>
                  <a:pt x="731" y="1487"/>
                </a:lnTo>
                <a:lnTo>
                  <a:pt x="731" y="1484"/>
                </a:lnTo>
                <a:lnTo>
                  <a:pt x="736" y="1484"/>
                </a:lnTo>
                <a:lnTo>
                  <a:pt x="736" y="1482"/>
                </a:lnTo>
                <a:lnTo>
                  <a:pt x="744" y="1482"/>
                </a:lnTo>
                <a:lnTo>
                  <a:pt x="744" y="1479"/>
                </a:lnTo>
                <a:lnTo>
                  <a:pt x="747" y="1479"/>
                </a:lnTo>
                <a:lnTo>
                  <a:pt x="747" y="1476"/>
                </a:lnTo>
                <a:lnTo>
                  <a:pt x="752" y="1476"/>
                </a:lnTo>
                <a:lnTo>
                  <a:pt x="752" y="1474"/>
                </a:lnTo>
                <a:lnTo>
                  <a:pt x="752" y="1474"/>
                </a:lnTo>
                <a:lnTo>
                  <a:pt x="752" y="1474"/>
                </a:lnTo>
                <a:lnTo>
                  <a:pt x="758" y="1474"/>
                </a:lnTo>
                <a:lnTo>
                  <a:pt x="758" y="1468"/>
                </a:lnTo>
                <a:lnTo>
                  <a:pt x="758" y="1468"/>
                </a:lnTo>
                <a:lnTo>
                  <a:pt x="758" y="1465"/>
                </a:lnTo>
                <a:lnTo>
                  <a:pt x="760" y="1465"/>
                </a:lnTo>
                <a:lnTo>
                  <a:pt x="760" y="1465"/>
                </a:lnTo>
                <a:lnTo>
                  <a:pt x="763" y="1465"/>
                </a:lnTo>
                <a:lnTo>
                  <a:pt x="763" y="1463"/>
                </a:lnTo>
                <a:lnTo>
                  <a:pt x="766" y="1463"/>
                </a:lnTo>
                <a:lnTo>
                  <a:pt x="766" y="1460"/>
                </a:lnTo>
                <a:lnTo>
                  <a:pt x="768" y="1460"/>
                </a:lnTo>
                <a:lnTo>
                  <a:pt x="768" y="1455"/>
                </a:lnTo>
                <a:lnTo>
                  <a:pt x="768" y="1455"/>
                </a:lnTo>
                <a:lnTo>
                  <a:pt x="768" y="1449"/>
                </a:lnTo>
                <a:lnTo>
                  <a:pt x="771" y="1449"/>
                </a:lnTo>
                <a:lnTo>
                  <a:pt x="771" y="1447"/>
                </a:lnTo>
                <a:lnTo>
                  <a:pt x="774" y="1447"/>
                </a:lnTo>
                <a:lnTo>
                  <a:pt x="774" y="1447"/>
                </a:lnTo>
                <a:lnTo>
                  <a:pt x="776" y="1447"/>
                </a:lnTo>
                <a:lnTo>
                  <a:pt x="776" y="1444"/>
                </a:lnTo>
                <a:lnTo>
                  <a:pt x="779" y="1444"/>
                </a:lnTo>
                <a:lnTo>
                  <a:pt x="779" y="1441"/>
                </a:lnTo>
                <a:lnTo>
                  <a:pt x="782" y="1441"/>
                </a:lnTo>
                <a:lnTo>
                  <a:pt x="782" y="1438"/>
                </a:lnTo>
                <a:lnTo>
                  <a:pt x="782" y="1438"/>
                </a:lnTo>
                <a:lnTo>
                  <a:pt x="782" y="1433"/>
                </a:lnTo>
                <a:lnTo>
                  <a:pt x="785" y="1433"/>
                </a:lnTo>
                <a:lnTo>
                  <a:pt x="785" y="1433"/>
                </a:lnTo>
                <a:lnTo>
                  <a:pt x="787" y="1433"/>
                </a:lnTo>
                <a:lnTo>
                  <a:pt x="787" y="1430"/>
                </a:lnTo>
                <a:lnTo>
                  <a:pt x="790" y="1430"/>
                </a:lnTo>
                <a:lnTo>
                  <a:pt x="790" y="1428"/>
                </a:lnTo>
                <a:lnTo>
                  <a:pt x="790" y="1428"/>
                </a:lnTo>
                <a:lnTo>
                  <a:pt x="790" y="1428"/>
                </a:lnTo>
                <a:lnTo>
                  <a:pt x="793" y="1428"/>
                </a:lnTo>
                <a:lnTo>
                  <a:pt x="793" y="1422"/>
                </a:lnTo>
                <a:lnTo>
                  <a:pt x="795" y="1422"/>
                </a:lnTo>
                <a:lnTo>
                  <a:pt x="795" y="1420"/>
                </a:lnTo>
                <a:lnTo>
                  <a:pt x="798" y="1420"/>
                </a:lnTo>
                <a:lnTo>
                  <a:pt x="798" y="1420"/>
                </a:lnTo>
                <a:lnTo>
                  <a:pt x="801" y="1420"/>
                </a:lnTo>
                <a:lnTo>
                  <a:pt x="801" y="1414"/>
                </a:lnTo>
                <a:lnTo>
                  <a:pt x="809" y="1414"/>
                </a:lnTo>
                <a:lnTo>
                  <a:pt x="809" y="1411"/>
                </a:lnTo>
                <a:lnTo>
                  <a:pt x="814" y="1411"/>
                </a:lnTo>
                <a:lnTo>
                  <a:pt x="814" y="1409"/>
                </a:lnTo>
                <a:lnTo>
                  <a:pt x="814" y="1409"/>
                </a:lnTo>
                <a:lnTo>
                  <a:pt x="814" y="1406"/>
                </a:lnTo>
                <a:lnTo>
                  <a:pt x="817" y="1406"/>
                </a:lnTo>
                <a:lnTo>
                  <a:pt x="817" y="1401"/>
                </a:lnTo>
                <a:lnTo>
                  <a:pt x="820" y="1401"/>
                </a:lnTo>
                <a:lnTo>
                  <a:pt x="820" y="1395"/>
                </a:lnTo>
                <a:lnTo>
                  <a:pt x="822" y="1395"/>
                </a:lnTo>
                <a:lnTo>
                  <a:pt x="822" y="1393"/>
                </a:lnTo>
                <a:lnTo>
                  <a:pt x="822" y="1393"/>
                </a:lnTo>
                <a:lnTo>
                  <a:pt x="822" y="1390"/>
                </a:lnTo>
                <a:lnTo>
                  <a:pt x="825" y="1390"/>
                </a:lnTo>
                <a:lnTo>
                  <a:pt x="825" y="1387"/>
                </a:lnTo>
                <a:lnTo>
                  <a:pt x="828" y="1387"/>
                </a:lnTo>
                <a:lnTo>
                  <a:pt x="828" y="1384"/>
                </a:lnTo>
                <a:lnTo>
                  <a:pt x="830" y="1384"/>
                </a:lnTo>
                <a:lnTo>
                  <a:pt x="830" y="1384"/>
                </a:lnTo>
                <a:lnTo>
                  <a:pt x="833" y="1384"/>
                </a:lnTo>
                <a:lnTo>
                  <a:pt x="833" y="1382"/>
                </a:lnTo>
                <a:lnTo>
                  <a:pt x="833" y="1382"/>
                </a:lnTo>
                <a:lnTo>
                  <a:pt x="833" y="1379"/>
                </a:lnTo>
                <a:lnTo>
                  <a:pt x="836" y="1379"/>
                </a:lnTo>
                <a:lnTo>
                  <a:pt x="836" y="1379"/>
                </a:lnTo>
                <a:lnTo>
                  <a:pt x="836" y="1379"/>
                </a:lnTo>
                <a:lnTo>
                  <a:pt x="836" y="1376"/>
                </a:lnTo>
                <a:lnTo>
                  <a:pt x="838" y="1376"/>
                </a:lnTo>
                <a:lnTo>
                  <a:pt x="838" y="1371"/>
                </a:lnTo>
                <a:lnTo>
                  <a:pt x="838" y="1371"/>
                </a:lnTo>
                <a:lnTo>
                  <a:pt x="838" y="1371"/>
                </a:lnTo>
                <a:lnTo>
                  <a:pt x="841" y="1371"/>
                </a:lnTo>
                <a:lnTo>
                  <a:pt x="841" y="1368"/>
                </a:lnTo>
                <a:lnTo>
                  <a:pt x="841" y="1368"/>
                </a:lnTo>
                <a:lnTo>
                  <a:pt x="841" y="1366"/>
                </a:lnTo>
                <a:lnTo>
                  <a:pt x="844" y="1366"/>
                </a:lnTo>
                <a:lnTo>
                  <a:pt x="844" y="1366"/>
                </a:lnTo>
                <a:lnTo>
                  <a:pt x="844" y="1366"/>
                </a:lnTo>
                <a:lnTo>
                  <a:pt x="844" y="1363"/>
                </a:lnTo>
                <a:lnTo>
                  <a:pt x="849" y="1363"/>
                </a:lnTo>
                <a:lnTo>
                  <a:pt x="849" y="1360"/>
                </a:lnTo>
                <a:lnTo>
                  <a:pt x="855" y="1360"/>
                </a:lnTo>
                <a:lnTo>
                  <a:pt x="855" y="1357"/>
                </a:lnTo>
                <a:lnTo>
                  <a:pt x="860" y="1357"/>
                </a:lnTo>
                <a:lnTo>
                  <a:pt x="860" y="1352"/>
                </a:lnTo>
                <a:lnTo>
                  <a:pt x="860" y="1352"/>
                </a:lnTo>
                <a:lnTo>
                  <a:pt x="860" y="1352"/>
                </a:lnTo>
                <a:lnTo>
                  <a:pt x="863" y="1352"/>
                </a:lnTo>
                <a:lnTo>
                  <a:pt x="863" y="1349"/>
                </a:lnTo>
                <a:lnTo>
                  <a:pt x="868" y="1349"/>
                </a:lnTo>
                <a:lnTo>
                  <a:pt x="868" y="1347"/>
                </a:lnTo>
                <a:lnTo>
                  <a:pt x="874" y="1347"/>
                </a:lnTo>
                <a:lnTo>
                  <a:pt x="874" y="1344"/>
                </a:lnTo>
                <a:lnTo>
                  <a:pt x="874" y="1344"/>
                </a:lnTo>
                <a:lnTo>
                  <a:pt x="874" y="1341"/>
                </a:lnTo>
                <a:lnTo>
                  <a:pt x="879" y="1341"/>
                </a:lnTo>
                <a:lnTo>
                  <a:pt x="879" y="1339"/>
                </a:lnTo>
                <a:lnTo>
                  <a:pt x="882" y="1339"/>
                </a:lnTo>
                <a:lnTo>
                  <a:pt x="882" y="1336"/>
                </a:lnTo>
                <a:lnTo>
                  <a:pt x="884" y="1336"/>
                </a:lnTo>
                <a:lnTo>
                  <a:pt x="884" y="1333"/>
                </a:lnTo>
                <a:lnTo>
                  <a:pt x="887" y="1333"/>
                </a:lnTo>
                <a:lnTo>
                  <a:pt x="887" y="1330"/>
                </a:lnTo>
                <a:lnTo>
                  <a:pt x="890" y="1330"/>
                </a:lnTo>
                <a:lnTo>
                  <a:pt x="890" y="1328"/>
                </a:lnTo>
                <a:lnTo>
                  <a:pt x="892" y="1328"/>
                </a:lnTo>
                <a:lnTo>
                  <a:pt x="892" y="1322"/>
                </a:lnTo>
                <a:lnTo>
                  <a:pt x="895" y="1322"/>
                </a:lnTo>
                <a:lnTo>
                  <a:pt x="895" y="1320"/>
                </a:lnTo>
                <a:lnTo>
                  <a:pt x="898" y="1320"/>
                </a:lnTo>
                <a:lnTo>
                  <a:pt x="898" y="1317"/>
                </a:lnTo>
                <a:lnTo>
                  <a:pt x="898" y="1317"/>
                </a:lnTo>
                <a:lnTo>
                  <a:pt x="898" y="1314"/>
                </a:lnTo>
                <a:lnTo>
                  <a:pt x="898" y="1314"/>
                </a:lnTo>
                <a:lnTo>
                  <a:pt x="898" y="1314"/>
                </a:lnTo>
                <a:lnTo>
                  <a:pt x="903" y="1314"/>
                </a:lnTo>
                <a:lnTo>
                  <a:pt x="903" y="1309"/>
                </a:lnTo>
                <a:lnTo>
                  <a:pt x="903" y="1309"/>
                </a:lnTo>
                <a:lnTo>
                  <a:pt x="903" y="1303"/>
                </a:lnTo>
                <a:lnTo>
                  <a:pt x="906" y="1303"/>
                </a:lnTo>
                <a:lnTo>
                  <a:pt x="906" y="1301"/>
                </a:lnTo>
                <a:lnTo>
                  <a:pt x="906" y="1301"/>
                </a:lnTo>
                <a:lnTo>
                  <a:pt x="906" y="1298"/>
                </a:lnTo>
                <a:lnTo>
                  <a:pt x="909" y="1298"/>
                </a:lnTo>
                <a:lnTo>
                  <a:pt x="909" y="1295"/>
                </a:lnTo>
                <a:lnTo>
                  <a:pt x="909" y="1295"/>
                </a:lnTo>
                <a:lnTo>
                  <a:pt x="909" y="1293"/>
                </a:lnTo>
                <a:lnTo>
                  <a:pt x="914" y="1293"/>
                </a:lnTo>
                <a:lnTo>
                  <a:pt x="914" y="1287"/>
                </a:lnTo>
                <a:lnTo>
                  <a:pt x="917" y="1287"/>
                </a:lnTo>
                <a:lnTo>
                  <a:pt x="917" y="1285"/>
                </a:lnTo>
                <a:lnTo>
                  <a:pt x="917" y="1285"/>
                </a:lnTo>
                <a:lnTo>
                  <a:pt x="917" y="1276"/>
                </a:lnTo>
                <a:lnTo>
                  <a:pt x="917" y="1276"/>
                </a:lnTo>
                <a:lnTo>
                  <a:pt x="917" y="1276"/>
                </a:lnTo>
                <a:lnTo>
                  <a:pt x="919" y="1276"/>
                </a:lnTo>
                <a:lnTo>
                  <a:pt x="919" y="1271"/>
                </a:lnTo>
                <a:lnTo>
                  <a:pt x="922" y="1271"/>
                </a:lnTo>
                <a:lnTo>
                  <a:pt x="922" y="1268"/>
                </a:lnTo>
                <a:lnTo>
                  <a:pt x="925" y="1268"/>
                </a:lnTo>
                <a:lnTo>
                  <a:pt x="925" y="1266"/>
                </a:lnTo>
                <a:lnTo>
                  <a:pt x="927" y="1266"/>
                </a:lnTo>
                <a:lnTo>
                  <a:pt x="927" y="1263"/>
                </a:lnTo>
                <a:lnTo>
                  <a:pt x="930" y="1263"/>
                </a:lnTo>
                <a:lnTo>
                  <a:pt x="930" y="1263"/>
                </a:lnTo>
                <a:lnTo>
                  <a:pt x="930" y="1263"/>
                </a:lnTo>
                <a:lnTo>
                  <a:pt x="930" y="1258"/>
                </a:lnTo>
                <a:lnTo>
                  <a:pt x="936" y="1258"/>
                </a:lnTo>
                <a:lnTo>
                  <a:pt x="936" y="1255"/>
                </a:lnTo>
                <a:lnTo>
                  <a:pt x="938" y="1255"/>
                </a:lnTo>
                <a:lnTo>
                  <a:pt x="938" y="1252"/>
                </a:lnTo>
                <a:lnTo>
                  <a:pt x="949" y="1252"/>
                </a:lnTo>
                <a:lnTo>
                  <a:pt x="949" y="1249"/>
                </a:lnTo>
                <a:lnTo>
                  <a:pt x="949" y="1249"/>
                </a:lnTo>
                <a:lnTo>
                  <a:pt x="949" y="1247"/>
                </a:lnTo>
                <a:lnTo>
                  <a:pt x="952" y="1247"/>
                </a:lnTo>
                <a:lnTo>
                  <a:pt x="952" y="1244"/>
                </a:lnTo>
                <a:lnTo>
                  <a:pt x="954" y="1244"/>
                </a:lnTo>
                <a:lnTo>
                  <a:pt x="954" y="1241"/>
                </a:lnTo>
                <a:lnTo>
                  <a:pt x="957" y="1241"/>
                </a:lnTo>
                <a:lnTo>
                  <a:pt x="957" y="1239"/>
                </a:lnTo>
                <a:lnTo>
                  <a:pt x="965" y="1239"/>
                </a:lnTo>
                <a:lnTo>
                  <a:pt x="965" y="1239"/>
                </a:lnTo>
                <a:lnTo>
                  <a:pt x="971" y="1239"/>
                </a:lnTo>
                <a:lnTo>
                  <a:pt x="971" y="1236"/>
                </a:lnTo>
                <a:lnTo>
                  <a:pt x="973" y="1236"/>
                </a:lnTo>
                <a:lnTo>
                  <a:pt x="973" y="1233"/>
                </a:lnTo>
                <a:lnTo>
                  <a:pt x="973" y="1233"/>
                </a:lnTo>
                <a:lnTo>
                  <a:pt x="973" y="1231"/>
                </a:lnTo>
                <a:lnTo>
                  <a:pt x="976" y="1231"/>
                </a:lnTo>
                <a:lnTo>
                  <a:pt x="976" y="1228"/>
                </a:lnTo>
                <a:lnTo>
                  <a:pt x="979" y="1228"/>
                </a:lnTo>
                <a:lnTo>
                  <a:pt x="979" y="1225"/>
                </a:lnTo>
                <a:lnTo>
                  <a:pt x="987" y="1225"/>
                </a:lnTo>
                <a:lnTo>
                  <a:pt x="987" y="1222"/>
                </a:lnTo>
                <a:lnTo>
                  <a:pt x="989" y="1222"/>
                </a:lnTo>
                <a:lnTo>
                  <a:pt x="989" y="1217"/>
                </a:lnTo>
                <a:lnTo>
                  <a:pt x="989" y="1217"/>
                </a:lnTo>
                <a:lnTo>
                  <a:pt x="989" y="1217"/>
                </a:lnTo>
                <a:lnTo>
                  <a:pt x="995" y="1217"/>
                </a:lnTo>
                <a:lnTo>
                  <a:pt x="995" y="1214"/>
                </a:lnTo>
                <a:lnTo>
                  <a:pt x="995" y="1214"/>
                </a:lnTo>
                <a:lnTo>
                  <a:pt x="995" y="1209"/>
                </a:lnTo>
                <a:lnTo>
                  <a:pt x="1000" y="1209"/>
                </a:lnTo>
                <a:lnTo>
                  <a:pt x="1000" y="1204"/>
                </a:lnTo>
                <a:lnTo>
                  <a:pt x="1003" y="1204"/>
                </a:lnTo>
                <a:lnTo>
                  <a:pt x="1003" y="1201"/>
                </a:lnTo>
                <a:lnTo>
                  <a:pt x="1006" y="1201"/>
                </a:lnTo>
                <a:lnTo>
                  <a:pt x="1006" y="1201"/>
                </a:lnTo>
                <a:lnTo>
                  <a:pt x="1008" y="1201"/>
                </a:lnTo>
                <a:lnTo>
                  <a:pt x="1008" y="1198"/>
                </a:lnTo>
                <a:lnTo>
                  <a:pt x="1008" y="1198"/>
                </a:lnTo>
                <a:lnTo>
                  <a:pt x="1008" y="1196"/>
                </a:lnTo>
                <a:lnTo>
                  <a:pt x="1011" y="1196"/>
                </a:lnTo>
                <a:lnTo>
                  <a:pt x="1011" y="1193"/>
                </a:lnTo>
                <a:lnTo>
                  <a:pt x="1014" y="1193"/>
                </a:lnTo>
                <a:lnTo>
                  <a:pt x="1014" y="1193"/>
                </a:lnTo>
                <a:lnTo>
                  <a:pt x="1016" y="1193"/>
                </a:lnTo>
                <a:lnTo>
                  <a:pt x="1016" y="1187"/>
                </a:lnTo>
                <a:lnTo>
                  <a:pt x="1019" y="1187"/>
                </a:lnTo>
                <a:lnTo>
                  <a:pt x="1019" y="1185"/>
                </a:lnTo>
                <a:lnTo>
                  <a:pt x="1025" y="1185"/>
                </a:lnTo>
                <a:lnTo>
                  <a:pt x="1025" y="1185"/>
                </a:lnTo>
                <a:lnTo>
                  <a:pt x="1025" y="1185"/>
                </a:lnTo>
                <a:lnTo>
                  <a:pt x="1025" y="1182"/>
                </a:lnTo>
                <a:lnTo>
                  <a:pt x="1027" y="1182"/>
                </a:lnTo>
                <a:lnTo>
                  <a:pt x="1027" y="1177"/>
                </a:lnTo>
                <a:lnTo>
                  <a:pt x="1030" y="1177"/>
                </a:lnTo>
                <a:lnTo>
                  <a:pt x="1030" y="1174"/>
                </a:lnTo>
                <a:lnTo>
                  <a:pt x="1030" y="1174"/>
                </a:lnTo>
                <a:lnTo>
                  <a:pt x="1030" y="1171"/>
                </a:lnTo>
                <a:lnTo>
                  <a:pt x="1046" y="1171"/>
                </a:lnTo>
                <a:lnTo>
                  <a:pt x="1046" y="1169"/>
                </a:lnTo>
                <a:lnTo>
                  <a:pt x="1049" y="1169"/>
                </a:lnTo>
                <a:lnTo>
                  <a:pt x="1049" y="1169"/>
                </a:lnTo>
                <a:lnTo>
                  <a:pt x="1052" y="1169"/>
                </a:lnTo>
                <a:lnTo>
                  <a:pt x="1052" y="1163"/>
                </a:lnTo>
                <a:lnTo>
                  <a:pt x="1057" y="1163"/>
                </a:lnTo>
                <a:lnTo>
                  <a:pt x="1057" y="1160"/>
                </a:lnTo>
                <a:lnTo>
                  <a:pt x="1057" y="1160"/>
                </a:lnTo>
                <a:lnTo>
                  <a:pt x="1057" y="1158"/>
                </a:lnTo>
                <a:lnTo>
                  <a:pt x="1060" y="1158"/>
                </a:lnTo>
                <a:lnTo>
                  <a:pt x="1060" y="1158"/>
                </a:lnTo>
                <a:lnTo>
                  <a:pt x="1068" y="1158"/>
                </a:lnTo>
                <a:lnTo>
                  <a:pt x="1068" y="1155"/>
                </a:lnTo>
                <a:lnTo>
                  <a:pt x="1073" y="1155"/>
                </a:lnTo>
                <a:lnTo>
                  <a:pt x="1073" y="1152"/>
                </a:lnTo>
                <a:lnTo>
                  <a:pt x="1076" y="1152"/>
                </a:lnTo>
                <a:lnTo>
                  <a:pt x="1076" y="1150"/>
                </a:lnTo>
                <a:lnTo>
                  <a:pt x="1078" y="1150"/>
                </a:lnTo>
                <a:lnTo>
                  <a:pt x="1078" y="1150"/>
                </a:lnTo>
                <a:lnTo>
                  <a:pt x="1081" y="1150"/>
                </a:lnTo>
                <a:lnTo>
                  <a:pt x="1081" y="1147"/>
                </a:lnTo>
                <a:lnTo>
                  <a:pt x="1084" y="1147"/>
                </a:lnTo>
                <a:lnTo>
                  <a:pt x="1084" y="1144"/>
                </a:lnTo>
                <a:lnTo>
                  <a:pt x="1087" y="1144"/>
                </a:lnTo>
                <a:lnTo>
                  <a:pt x="1087" y="1142"/>
                </a:lnTo>
                <a:lnTo>
                  <a:pt x="1087" y="1142"/>
                </a:lnTo>
                <a:lnTo>
                  <a:pt x="1087" y="1142"/>
                </a:lnTo>
                <a:lnTo>
                  <a:pt x="1103" y="1142"/>
                </a:lnTo>
                <a:lnTo>
                  <a:pt x="1103" y="1139"/>
                </a:lnTo>
                <a:lnTo>
                  <a:pt x="1103" y="1139"/>
                </a:lnTo>
                <a:lnTo>
                  <a:pt x="1103" y="1136"/>
                </a:lnTo>
                <a:lnTo>
                  <a:pt x="1108" y="1136"/>
                </a:lnTo>
                <a:lnTo>
                  <a:pt x="1108" y="1133"/>
                </a:lnTo>
                <a:lnTo>
                  <a:pt x="1108" y="1133"/>
                </a:lnTo>
                <a:lnTo>
                  <a:pt x="1108" y="1133"/>
                </a:lnTo>
                <a:lnTo>
                  <a:pt x="1111" y="1133"/>
                </a:lnTo>
                <a:lnTo>
                  <a:pt x="1111" y="1131"/>
                </a:lnTo>
                <a:lnTo>
                  <a:pt x="1114" y="1131"/>
                </a:lnTo>
                <a:lnTo>
                  <a:pt x="1114" y="1128"/>
                </a:lnTo>
                <a:lnTo>
                  <a:pt x="1114" y="1128"/>
                </a:lnTo>
                <a:lnTo>
                  <a:pt x="1114" y="1125"/>
                </a:lnTo>
                <a:lnTo>
                  <a:pt x="1116" y="1125"/>
                </a:lnTo>
                <a:lnTo>
                  <a:pt x="1116" y="1125"/>
                </a:lnTo>
                <a:lnTo>
                  <a:pt x="1119" y="1125"/>
                </a:lnTo>
                <a:lnTo>
                  <a:pt x="1119" y="1120"/>
                </a:lnTo>
                <a:lnTo>
                  <a:pt x="1124" y="1120"/>
                </a:lnTo>
                <a:lnTo>
                  <a:pt x="1124" y="1117"/>
                </a:lnTo>
                <a:lnTo>
                  <a:pt x="1124" y="1117"/>
                </a:lnTo>
                <a:lnTo>
                  <a:pt x="1124" y="1115"/>
                </a:lnTo>
                <a:lnTo>
                  <a:pt x="1127" y="1115"/>
                </a:lnTo>
                <a:lnTo>
                  <a:pt x="1127" y="1115"/>
                </a:lnTo>
                <a:lnTo>
                  <a:pt x="1130" y="1115"/>
                </a:lnTo>
                <a:lnTo>
                  <a:pt x="1130" y="1112"/>
                </a:lnTo>
                <a:lnTo>
                  <a:pt x="1132" y="1112"/>
                </a:lnTo>
                <a:lnTo>
                  <a:pt x="1132" y="1106"/>
                </a:lnTo>
                <a:lnTo>
                  <a:pt x="1135" y="1106"/>
                </a:lnTo>
                <a:lnTo>
                  <a:pt x="1135" y="1106"/>
                </a:lnTo>
                <a:lnTo>
                  <a:pt x="1135" y="1106"/>
                </a:lnTo>
                <a:lnTo>
                  <a:pt x="1135" y="1104"/>
                </a:lnTo>
                <a:lnTo>
                  <a:pt x="1138" y="1104"/>
                </a:lnTo>
                <a:lnTo>
                  <a:pt x="1138" y="1101"/>
                </a:lnTo>
                <a:lnTo>
                  <a:pt x="1141" y="1101"/>
                </a:lnTo>
                <a:lnTo>
                  <a:pt x="1141" y="1098"/>
                </a:lnTo>
                <a:lnTo>
                  <a:pt x="1141" y="1098"/>
                </a:lnTo>
                <a:lnTo>
                  <a:pt x="1141" y="1098"/>
                </a:lnTo>
                <a:lnTo>
                  <a:pt x="1143" y="1098"/>
                </a:lnTo>
                <a:lnTo>
                  <a:pt x="1143" y="1093"/>
                </a:lnTo>
                <a:lnTo>
                  <a:pt x="1143" y="1093"/>
                </a:lnTo>
                <a:lnTo>
                  <a:pt x="1143" y="1088"/>
                </a:lnTo>
                <a:lnTo>
                  <a:pt x="1149" y="1088"/>
                </a:lnTo>
                <a:lnTo>
                  <a:pt x="1149" y="1088"/>
                </a:lnTo>
                <a:lnTo>
                  <a:pt x="1151" y="1088"/>
                </a:lnTo>
                <a:lnTo>
                  <a:pt x="1151" y="1085"/>
                </a:lnTo>
                <a:lnTo>
                  <a:pt x="1151" y="1085"/>
                </a:lnTo>
                <a:lnTo>
                  <a:pt x="1151" y="1082"/>
                </a:lnTo>
                <a:lnTo>
                  <a:pt x="1151" y="1082"/>
                </a:lnTo>
                <a:lnTo>
                  <a:pt x="1151" y="1079"/>
                </a:lnTo>
                <a:lnTo>
                  <a:pt x="1154" y="1079"/>
                </a:lnTo>
                <a:lnTo>
                  <a:pt x="1154" y="1079"/>
                </a:lnTo>
                <a:lnTo>
                  <a:pt x="1154" y="1079"/>
                </a:lnTo>
                <a:lnTo>
                  <a:pt x="1154" y="1077"/>
                </a:lnTo>
                <a:lnTo>
                  <a:pt x="1159" y="1077"/>
                </a:lnTo>
                <a:lnTo>
                  <a:pt x="1159" y="1074"/>
                </a:lnTo>
                <a:lnTo>
                  <a:pt x="1159" y="1074"/>
                </a:lnTo>
                <a:lnTo>
                  <a:pt x="1159" y="1071"/>
                </a:lnTo>
                <a:lnTo>
                  <a:pt x="1165" y="1071"/>
                </a:lnTo>
                <a:lnTo>
                  <a:pt x="1165" y="1069"/>
                </a:lnTo>
                <a:lnTo>
                  <a:pt x="1170" y="1069"/>
                </a:lnTo>
                <a:lnTo>
                  <a:pt x="1170" y="1069"/>
                </a:lnTo>
                <a:lnTo>
                  <a:pt x="1173" y="1069"/>
                </a:lnTo>
                <a:lnTo>
                  <a:pt x="1173" y="1066"/>
                </a:lnTo>
                <a:lnTo>
                  <a:pt x="1173" y="1066"/>
                </a:lnTo>
                <a:lnTo>
                  <a:pt x="1173" y="1061"/>
                </a:lnTo>
                <a:lnTo>
                  <a:pt x="1176" y="1061"/>
                </a:lnTo>
                <a:lnTo>
                  <a:pt x="1176" y="1061"/>
                </a:lnTo>
                <a:lnTo>
                  <a:pt x="1178" y="1061"/>
                </a:lnTo>
                <a:lnTo>
                  <a:pt x="1178" y="1055"/>
                </a:lnTo>
                <a:lnTo>
                  <a:pt x="1178" y="1055"/>
                </a:lnTo>
                <a:lnTo>
                  <a:pt x="1178" y="1052"/>
                </a:lnTo>
                <a:lnTo>
                  <a:pt x="1181" y="1052"/>
                </a:lnTo>
                <a:lnTo>
                  <a:pt x="1181" y="1050"/>
                </a:lnTo>
                <a:lnTo>
                  <a:pt x="1186" y="1050"/>
                </a:lnTo>
                <a:lnTo>
                  <a:pt x="1186" y="1047"/>
                </a:lnTo>
                <a:lnTo>
                  <a:pt x="1189" y="1047"/>
                </a:lnTo>
                <a:lnTo>
                  <a:pt x="1189" y="1044"/>
                </a:lnTo>
                <a:lnTo>
                  <a:pt x="1192" y="1044"/>
                </a:lnTo>
                <a:lnTo>
                  <a:pt x="1192" y="1042"/>
                </a:lnTo>
                <a:lnTo>
                  <a:pt x="1194" y="1042"/>
                </a:lnTo>
                <a:lnTo>
                  <a:pt x="1194" y="1042"/>
                </a:lnTo>
                <a:lnTo>
                  <a:pt x="1194" y="1042"/>
                </a:lnTo>
                <a:lnTo>
                  <a:pt x="1194" y="1036"/>
                </a:lnTo>
                <a:lnTo>
                  <a:pt x="1203" y="1036"/>
                </a:lnTo>
                <a:lnTo>
                  <a:pt x="1203" y="1034"/>
                </a:lnTo>
                <a:lnTo>
                  <a:pt x="1203" y="1034"/>
                </a:lnTo>
                <a:lnTo>
                  <a:pt x="1203" y="1031"/>
                </a:lnTo>
                <a:lnTo>
                  <a:pt x="1208" y="1031"/>
                </a:lnTo>
                <a:lnTo>
                  <a:pt x="1208" y="1031"/>
                </a:lnTo>
                <a:lnTo>
                  <a:pt x="1208" y="1031"/>
                </a:lnTo>
                <a:lnTo>
                  <a:pt x="1208" y="1025"/>
                </a:lnTo>
                <a:lnTo>
                  <a:pt x="1211" y="1025"/>
                </a:lnTo>
                <a:lnTo>
                  <a:pt x="1211" y="1023"/>
                </a:lnTo>
                <a:lnTo>
                  <a:pt x="1216" y="1023"/>
                </a:lnTo>
                <a:lnTo>
                  <a:pt x="1216" y="1023"/>
                </a:lnTo>
                <a:lnTo>
                  <a:pt x="1219" y="1023"/>
                </a:lnTo>
                <a:lnTo>
                  <a:pt x="1219" y="1020"/>
                </a:lnTo>
                <a:lnTo>
                  <a:pt x="1224" y="1020"/>
                </a:lnTo>
                <a:lnTo>
                  <a:pt x="1224" y="1017"/>
                </a:lnTo>
                <a:lnTo>
                  <a:pt x="1240" y="1017"/>
                </a:lnTo>
                <a:lnTo>
                  <a:pt x="1240" y="1015"/>
                </a:lnTo>
                <a:lnTo>
                  <a:pt x="1243" y="1015"/>
                </a:lnTo>
                <a:lnTo>
                  <a:pt x="1243" y="1012"/>
                </a:lnTo>
                <a:lnTo>
                  <a:pt x="1243" y="1012"/>
                </a:lnTo>
                <a:lnTo>
                  <a:pt x="1243" y="1009"/>
                </a:lnTo>
                <a:lnTo>
                  <a:pt x="1246" y="1009"/>
                </a:lnTo>
                <a:lnTo>
                  <a:pt x="1246" y="1007"/>
                </a:lnTo>
                <a:lnTo>
                  <a:pt x="1246" y="1007"/>
                </a:lnTo>
                <a:lnTo>
                  <a:pt x="1246" y="1004"/>
                </a:lnTo>
                <a:lnTo>
                  <a:pt x="1248" y="1004"/>
                </a:lnTo>
                <a:lnTo>
                  <a:pt x="1248" y="1001"/>
                </a:lnTo>
                <a:lnTo>
                  <a:pt x="1251" y="1001"/>
                </a:lnTo>
                <a:lnTo>
                  <a:pt x="1251" y="1001"/>
                </a:lnTo>
                <a:lnTo>
                  <a:pt x="1256" y="1001"/>
                </a:lnTo>
                <a:lnTo>
                  <a:pt x="1256" y="998"/>
                </a:lnTo>
                <a:lnTo>
                  <a:pt x="1259" y="998"/>
                </a:lnTo>
                <a:lnTo>
                  <a:pt x="1259" y="996"/>
                </a:lnTo>
                <a:lnTo>
                  <a:pt x="1265" y="996"/>
                </a:lnTo>
                <a:lnTo>
                  <a:pt x="1265" y="993"/>
                </a:lnTo>
                <a:lnTo>
                  <a:pt x="1265" y="993"/>
                </a:lnTo>
                <a:lnTo>
                  <a:pt x="1265" y="988"/>
                </a:lnTo>
                <a:lnTo>
                  <a:pt x="1267" y="988"/>
                </a:lnTo>
                <a:lnTo>
                  <a:pt x="1267" y="985"/>
                </a:lnTo>
                <a:lnTo>
                  <a:pt x="1267" y="985"/>
                </a:lnTo>
                <a:lnTo>
                  <a:pt x="1267" y="982"/>
                </a:lnTo>
                <a:lnTo>
                  <a:pt x="1273" y="982"/>
                </a:lnTo>
                <a:lnTo>
                  <a:pt x="1273" y="980"/>
                </a:lnTo>
                <a:lnTo>
                  <a:pt x="1278" y="980"/>
                </a:lnTo>
                <a:lnTo>
                  <a:pt x="1278" y="977"/>
                </a:lnTo>
                <a:lnTo>
                  <a:pt x="1281" y="977"/>
                </a:lnTo>
                <a:lnTo>
                  <a:pt x="1281" y="974"/>
                </a:lnTo>
                <a:lnTo>
                  <a:pt x="1283" y="974"/>
                </a:lnTo>
                <a:lnTo>
                  <a:pt x="1283" y="971"/>
                </a:lnTo>
                <a:lnTo>
                  <a:pt x="1283" y="971"/>
                </a:lnTo>
                <a:lnTo>
                  <a:pt x="1283" y="969"/>
                </a:lnTo>
                <a:lnTo>
                  <a:pt x="1286" y="969"/>
                </a:lnTo>
                <a:lnTo>
                  <a:pt x="1286" y="966"/>
                </a:lnTo>
                <a:lnTo>
                  <a:pt x="1292" y="966"/>
                </a:lnTo>
                <a:lnTo>
                  <a:pt x="1292" y="963"/>
                </a:lnTo>
                <a:lnTo>
                  <a:pt x="1292" y="963"/>
                </a:lnTo>
                <a:lnTo>
                  <a:pt x="1292" y="961"/>
                </a:lnTo>
                <a:lnTo>
                  <a:pt x="1300" y="961"/>
                </a:lnTo>
                <a:lnTo>
                  <a:pt x="1300" y="961"/>
                </a:lnTo>
                <a:lnTo>
                  <a:pt x="1300" y="961"/>
                </a:lnTo>
                <a:lnTo>
                  <a:pt x="1300" y="958"/>
                </a:lnTo>
                <a:lnTo>
                  <a:pt x="1308" y="958"/>
                </a:lnTo>
                <a:lnTo>
                  <a:pt x="1308" y="955"/>
                </a:lnTo>
                <a:lnTo>
                  <a:pt x="1308" y="955"/>
                </a:lnTo>
                <a:lnTo>
                  <a:pt x="1308" y="950"/>
                </a:lnTo>
                <a:lnTo>
                  <a:pt x="1313" y="950"/>
                </a:lnTo>
                <a:lnTo>
                  <a:pt x="1313" y="947"/>
                </a:lnTo>
                <a:lnTo>
                  <a:pt x="1313" y="947"/>
                </a:lnTo>
                <a:lnTo>
                  <a:pt x="1313" y="944"/>
                </a:lnTo>
                <a:lnTo>
                  <a:pt x="1313" y="944"/>
                </a:lnTo>
                <a:lnTo>
                  <a:pt x="1313" y="942"/>
                </a:lnTo>
                <a:lnTo>
                  <a:pt x="1316" y="942"/>
                </a:lnTo>
                <a:lnTo>
                  <a:pt x="1316" y="939"/>
                </a:lnTo>
                <a:lnTo>
                  <a:pt x="1321" y="939"/>
                </a:lnTo>
                <a:lnTo>
                  <a:pt x="1321" y="939"/>
                </a:lnTo>
                <a:lnTo>
                  <a:pt x="1327" y="939"/>
                </a:lnTo>
                <a:lnTo>
                  <a:pt x="1327" y="936"/>
                </a:lnTo>
                <a:lnTo>
                  <a:pt x="1329" y="936"/>
                </a:lnTo>
                <a:lnTo>
                  <a:pt x="1329" y="934"/>
                </a:lnTo>
                <a:lnTo>
                  <a:pt x="1332" y="934"/>
                </a:lnTo>
                <a:lnTo>
                  <a:pt x="1332" y="931"/>
                </a:lnTo>
                <a:lnTo>
                  <a:pt x="1335" y="931"/>
                </a:lnTo>
                <a:lnTo>
                  <a:pt x="1335" y="928"/>
                </a:lnTo>
                <a:lnTo>
                  <a:pt x="1337" y="928"/>
                </a:lnTo>
                <a:lnTo>
                  <a:pt x="1337" y="928"/>
                </a:lnTo>
                <a:lnTo>
                  <a:pt x="1343" y="928"/>
                </a:lnTo>
                <a:lnTo>
                  <a:pt x="1343" y="920"/>
                </a:lnTo>
                <a:lnTo>
                  <a:pt x="1345" y="920"/>
                </a:lnTo>
                <a:lnTo>
                  <a:pt x="1345" y="917"/>
                </a:lnTo>
                <a:lnTo>
                  <a:pt x="1345" y="917"/>
                </a:lnTo>
                <a:lnTo>
                  <a:pt x="1345" y="917"/>
                </a:lnTo>
                <a:lnTo>
                  <a:pt x="1348" y="917"/>
                </a:lnTo>
                <a:lnTo>
                  <a:pt x="1348" y="915"/>
                </a:lnTo>
                <a:lnTo>
                  <a:pt x="1356" y="915"/>
                </a:lnTo>
                <a:lnTo>
                  <a:pt x="1356" y="912"/>
                </a:lnTo>
                <a:lnTo>
                  <a:pt x="1356" y="912"/>
                </a:lnTo>
                <a:lnTo>
                  <a:pt x="1356" y="909"/>
                </a:lnTo>
                <a:lnTo>
                  <a:pt x="1359" y="909"/>
                </a:lnTo>
                <a:lnTo>
                  <a:pt x="1359" y="907"/>
                </a:lnTo>
                <a:lnTo>
                  <a:pt x="1362" y="907"/>
                </a:lnTo>
                <a:lnTo>
                  <a:pt x="1362" y="904"/>
                </a:lnTo>
                <a:lnTo>
                  <a:pt x="1367" y="904"/>
                </a:lnTo>
                <a:lnTo>
                  <a:pt x="1367" y="901"/>
                </a:lnTo>
                <a:lnTo>
                  <a:pt x="1370" y="901"/>
                </a:lnTo>
                <a:lnTo>
                  <a:pt x="1370" y="899"/>
                </a:lnTo>
                <a:lnTo>
                  <a:pt x="1372" y="899"/>
                </a:lnTo>
                <a:lnTo>
                  <a:pt x="1372" y="893"/>
                </a:lnTo>
                <a:lnTo>
                  <a:pt x="1372" y="893"/>
                </a:lnTo>
                <a:lnTo>
                  <a:pt x="1372" y="893"/>
                </a:lnTo>
                <a:lnTo>
                  <a:pt x="1381" y="893"/>
                </a:lnTo>
                <a:lnTo>
                  <a:pt x="1381" y="890"/>
                </a:lnTo>
                <a:lnTo>
                  <a:pt x="1383" y="890"/>
                </a:lnTo>
                <a:lnTo>
                  <a:pt x="1383" y="888"/>
                </a:lnTo>
                <a:lnTo>
                  <a:pt x="1389" y="888"/>
                </a:lnTo>
                <a:lnTo>
                  <a:pt x="1389" y="885"/>
                </a:lnTo>
                <a:lnTo>
                  <a:pt x="1389" y="885"/>
                </a:lnTo>
                <a:lnTo>
                  <a:pt x="1389" y="882"/>
                </a:lnTo>
                <a:lnTo>
                  <a:pt x="1405" y="882"/>
                </a:lnTo>
                <a:lnTo>
                  <a:pt x="1405" y="880"/>
                </a:lnTo>
                <a:lnTo>
                  <a:pt x="1407" y="880"/>
                </a:lnTo>
                <a:lnTo>
                  <a:pt x="1407" y="877"/>
                </a:lnTo>
                <a:lnTo>
                  <a:pt x="1410" y="877"/>
                </a:lnTo>
                <a:lnTo>
                  <a:pt x="1410" y="874"/>
                </a:lnTo>
                <a:lnTo>
                  <a:pt x="1413" y="874"/>
                </a:lnTo>
                <a:lnTo>
                  <a:pt x="1413" y="869"/>
                </a:lnTo>
                <a:lnTo>
                  <a:pt x="1416" y="869"/>
                </a:lnTo>
                <a:lnTo>
                  <a:pt x="1416" y="866"/>
                </a:lnTo>
                <a:lnTo>
                  <a:pt x="1421" y="866"/>
                </a:lnTo>
                <a:lnTo>
                  <a:pt x="1421" y="866"/>
                </a:lnTo>
                <a:lnTo>
                  <a:pt x="1426" y="866"/>
                </a:lnTo>
                <a:lnTo>
                  <a:pt x="1426" y="863"/>
                </a:lnTo>
                <a:lnTo>
                  <a:pt x="1429" y="863"/>
                </a:lnTo>
                <a:lnTo>
                  <a:pt x="1429" y="858"/>
                </a:lnTo>
                <a:lnTo>
                  <a:pt x="1432" y="858"/>
                </a:lnTo>
                <a:lnTo>
                  <a:pt x="1432" y="855"/>
                </a:lnTo>
                <a:lnTo>
                  <a:pt x="1432" y="855"/>
                </a:lnTo>
                <a:lnTo>
                  <a:pt x="1432" y="855"/>
                </a:lnTo>
                <a:lnTo>
                  <a:pt x="1434" y="855"/>
                </a:lnTo>
                <a:lnTo>
                  <a:pt x="1434" y="853"/>
                </a:lnTo>
                <a:lnTo>
                  <a:pt x="1440" y="853"/>
                </a:lnTo>
                <a:lnTo>
                  <a:pt x="1440" y="850"/>
                </a:lnTo>
                <a:lnTo>
                  <a:pt x="1453" y="850"/>
                </a:lnTo>
                <a:lnTo>
                  <a:pt x="1453" y="847"/>
                </a:lnTo>
                <a:lnTo>
                  <a:pt x="1459" y="847"/>
                </a:lnTo>
                <a:lnTo>
                  <a:pt x="1459" y="839"/>
                </a:lnTo>
                <a:lnTo>
                  <a:pt x="1464" y="839"/>
                </a:lnTo>
                <a:lnTo>
                  <a:pt x="1464" y="839"/>
                </a:lnTo>
                <a:lnTo>
                  <a:pt x="1467" y="839"/>
                </a:lnTo>
                <a:lnTo>
                  <a:pt x="1467" y="836"/>
                </a:lnTo>
                <a:lnTo>
                  <a:pt x="1470" y="836"/>
                </a:lnTo>
                <a:lnTo>
                  <a:pt x="1470" y="834"/>
                </a:lnTo>
                <a:lnTo>
                  <a:pt x="1472" y="834"/>
                </a:lnTo>
                <a:lnTo>
                  <a:pt x="1472" y="831"/>
                </a:lnTo>
                <a:lnTo>
                  <a:pt x="1475" y="831"/>
                </a:lnTo>
                <a:lnTo>
                  <a:pt x="1475" y="828"/>
                </a:lnTo>
                <a:lnTo>
                  <a:pt x="1475" y="828"/>
                </a:lnTo>
                <a:lnTo>
                  <a:pt x="1475" y="826"/>
                </a:lnTo>
                <a:lnTo>
                  <a:pt x="1480" y="826"/>
                </a:lnTo>
                <a:lnTo>
                  <a:pt x="1480" y="823"/>
                </a:lnTo>
                <a:lnTo>
                  <a:pt x="1483" y="823"/>
                </a:lnTo>
                <a:lnTo>
                  <a:pt x="1483" y="820"/>
                </a:lnTo>
                <a:lnTo>
                  <a:pt x="1488" y="820"/>
                </a:lnTo>
                <a:lnTo>
                  <a:pt x="1488" y="818"/>
                </a:lnTo>
                <a:lnTo>
                  <a:pt x="1491" y="818"/>
                </a:lnTo>
                <a:lnTo>
                  <a:pt x="1491" y="815"/>
                </a:lnTo>
                <a:lnTo>
                  <a:pt x="1494" y="815"/>
                </a:lnTo>
                <a:lnTo>
                  <a:pt x="1494" y="812"/>
                </a:lnTo>
                <a:lnTo>
                  <a:pt x="1494" y="812"/>
                </a:lnTo>
                <a:lnTo>
                  <a:pt x="1494" y="812"/>
                </a:lnTo>
                <a:lnTo>
                  <a:pt x="1496" y="812"/>
                </a:lnTo>
                <a:lnTo>
                  <a:pt x="1496" y="809"/>
                </a:lnTo>
                <a:lnTo>
                  <a:pt x="1499" y="809"/>
                </a:lnTo>
                <a:lnTo>
                  <a:pt x="1499" y="804"/>
                </a:lnTo>
                <a:lnTo>
                  <a:pt x="1505" y="804"/>
                </a:lnTo>
                <a:lnTo>
                  <a:pt x="1505" y="799"/>
                </a:lnTo>
                <a:lnTo>
                  <a:pt x="1507" y="799"/>
                </a:lnTo>
                <a:lnTo>
                  <a:pt x="1507" y="796"/>
                </a:lnTo>
                <a:lnTo>
                  <a:pt x="1518" y="796"/>
                </a:lnTo>
                <a:lnTo>
                  <a:pt x="1518" y="796"/>
                </a:lnTo>
                <a:lnTo>
                  <a:pt x="1523" y="796"/>
                </a:lnTo>
                <a:lnTo>
                  <a:pt x="1523" y="793"/>
                </a:lnTo>
                <a:lnTo>
                  <a:pt x="1523" y="793"/>
                </a:lnTo>
                <a:lnTo>
                  <a:pt x="1523" y="791"/>
                </a:lnTo>
                <a:lnTo>
                  <a:pt x="1526" y="791"/>
                </a:lnTo>
                <a:lnTo>
                  <a:pt x="1526" y="788"/>
                </a:lnTo>
                <a:lnTo>
                  <a:pt x="1529" y="788"/>
                </a:lnTo>
                <a:lnTo>
                  <a:pt x="1529" y="785"/>
                </a:lnTo>
                <a:lnTo>
                  <a:pt x="1529" y="785"/>
                </a:lnTo>
                <a:lnTo>
                  <a:pt x="1529" y="782"/>
                </a:lnTo>
                <a:lnTo>
                  <a:pt x="1532" y="782"/>
                </a:lnTo>
                <a:lnTo>
                  <a:pt x="1532" y="780"/>
                </a:lnTo>
                <a:lnTo>
                  <a:pt x="1532" y="780"/>
                </a:lnTo>
                <a:lnTo>
                  <a:pt x="1532" y="777"/>
                </a:lnTo>
                <a:lnTo>
                  <a:pt x="1540" y="777"/>
                </a:lnTo>
                <a:lnTo>
                  <a:pt x="1540" y="774"/>
                </a:lnTo>
                <a:lnTo>
                  <a:pt x="1545" y="774"/>
                </a:lnTo>
                <a:lnTo>
                  <a:pt x="1545" y="772"/>
                </a:lnTo>
                <a:lnTo>
                  <a:pt x="1545" y="772"/>
                </a:lnTo>
                <a:lnTo>
                  <a:pt x="1545" y="769"/>
                </a:lnTo>
                <a:lnTo>
                  <a:pt x="1548" y="769"/>
                </a:lnTo>
                <a:lnTo>
                  <a:pt x="1548" y="766"/>
                </a:lnTo>
                <a:lnTo>
                  <a:pt x="1556" y="766"/>
                </a:lnTo>
                <a:lnTo>
                  <a:pt x="1556" y="766"/>
                </a:lnTo>
                <a:lnTo>
                  <a:pt x="1564" y="766"/>
                </a:lnTo>
                <a:lnTo>
                  <a:pt x="1564" y="764"/>
                </a:lnTo>
                <a:lnTo>
                  <a:pt x="1564" y="764"/>
                </a:lnTo>
                <a:lnTo>
                  <a:pt x="1564" y="761"/>
                </a:lnTo>
                <a:lnTo>
                  <a:pt x="1567" y="761"/>
                </a:lnTo>
                <a:lnTo>
                  <a:pt x="1567" y="755"/>
                </a:lnTo>
                <a:lnTo>
                  <a:pt x="1569" y="755"/>
                </a:lnTo>
                <a:lnTo>
                  <a:pt x="1569" y="753"/>
                </a:lnTo>
                <a:lnTo>
                  <a:pt x="1577" y="753"/>
                </a:lnTo>
                <a:lnTo>
                  <a:pt x="1577" y="750"/>
                </a:lnTo>
                <a:lnTo>
                  <a:pt x="1585" y="750"/>
                </a:lnTo>
                <a:lnTo>
                  <a:pt x="1585" y="747"/>
                </a:lnTo>
                <a:lnTo>
                  <a:pt x="1588" y="747"/>
                </a:lnTo>
                <a:lnTo>
                  <a:pt x="1588" y="747"/>
                </a:lnTo>
                <a:lnTo>
                  <a:pt x="1591" y="747"/>
                </a:lnTo>
                <a:lnTo>
                  <a:pt x="1591" y="745"/>
                </a:lnTo>
                <a:lnTo>
                  <a:pt x="1596" y="745"/>
                </a:lnTo>
                <a:lnTo>
                  <a:pt x="1596" y="742"/>
                </a:lnTo>
                <a:lnTo>
                  <a:pt x="1602" y="742"/>
                </a:lnTo>
                <a:lnTo>
                  <a:pt x="1602" y="739"/>
                </a:lnTo>
                <a:lnTo>
                  <a:pt x="1607" y="739"/>
                </a:lnTo>
                <a:lnTo>
                  <a:pt x="1607" y="734"/>
                </a:lnTo>
                <a:lnTo>
                  <a:pt x="1610" y="734"/>
                </a:lnTo>
                <a:lnTo>
                  <a:pt x="1610" y="731"/>
                </a:lnTo>
                <a:lnTo>
                  <a:pt x="1612" y="731"/>
                </a:lnTo>
                <a:lnTo>
                  <a:pt x="1612" y="731"/>
                </a:lnTo>
                <a:lnTo>
                  <a:pt x="1612" y="731"/>
                </a:lnTo>
                <a:lnTo>
                  <a:pt x="1612" y="728"/>
                </a:lnTo>
                <a:lnTo>
                  <a:pt x="1626" y="728"/>
                </a:lnTo>
                <a:lnTo>
                  <a:pt x="1626" y="726"/>
                </a:lnTo>
                <a:lnTo>
                  <a:pt x="1634" y="726"/>
                </a:lnTo>
                <a:lnTo>
                  <a:pt x="1634" y="723"/>
                </a:lnTo>
                <a:lnTo>
                  <a:pt x="1637" y="723"/>
                </a:lnTo>
                <a:lnTo>
                  <a:pt x="1637" y="720"/>
                </a:lnTo>
                <a:lnTo>
                  <a:pt x="1639" y="720"/>
                </a:lnTo>
                <a:lnTo>
                  <a:pt x="1639" y="715"/>
                </a:lnTo>
                <a:lnTo>
                  <a:pt x="1645" y="715"/>
                </a:lnTo>
                <a:lnTo>
                  <a:pt x="1645" y="712"/>
                </a:lnTo>
                <a:lnTo>
                  <a:pt x="1648" y="712"/>
                </a:lnTo>
                <a:lnTo>
                  <a:pt x="1648" y="712"/>
                </a:lnTo>
                <a:lnTo>
                  <a:pt x="1653" y="712"/>
                </a:lnTo>
                <a:lnTo>
                  <a:pt x="1653" y="710"/>
                </a:lnTo>
                <a:lnTo>
                  <a:pt x="1653" y="710"/>
                </a:lnTo>
                <a:lnTo>
                  <a:pt x="1653" y="707"/>
                </a:lnTo>
                <a:lnTo>
                  <a:pt x="1658" y="707"/>
                </a:lnTo>
                <a:lnTo>
                  <a:pt x="1658" y="704"/>
                </a:lnTo>
                <a:lnTo>
                  <a:pt x="1661" y="704"/>
                </a:lnTo>
                <a:lnTo>
                  <a:pt x="1661" y="699"/>
                </a:lnTo>
                <a:lnTo>
                  <a:pt x="1661" y="699"/>
                </a:lnTo>
                <a:lnTo>
                  <a:pt x="1661" y="696"/>
                </a:lnTo>
                <a:lnTo>
                  <a:pt x="1664" y="696"/>
                </a:lnTo>
                <a:lnTo>
                  <a:pt x="1664" y="693"/>
                </a:lnTo>
                <a:lnTo>
                  <a:pt x="1672" y="693"/>
                </a:lnTo>
                <a:lnTo>
                  <a:pt x="1672" y="693"/>
                </a:lnTo>
                <a:lnTo>
                  <a:pt x="1674" y="693"/>
                </a:lnTo>
                <a:lnTo>
                  <a:pt x="1674" y="691"/>
                </a:lnTo>
                <a:lnTo>
                  <a:pt x="1683" y="691"/>
                </a:lnTo>
                <a:lnTo>
                  <a:pt x="1683" y="688"/>
                </a:lnTo>
                <a:lnTo>
                  <a:pt x="1685" y="688"/>
                </a:lnTo>
                <a:lnTo>
                  <a:pt x="1685" y="683"/>
                </a:lnTo>
                <a:lnTo>
                  <a:pt x="1693" y="683"/>
                </a:lnTo>
                <a:lnTo>
                  <a:pt x="1693" y="680"/>
                </a:lnTo>
                <a:lnTo>
                  <a:pt x="1699" y="680"/>
                </a:lnTo>
                <a:lnTo>
                  <a:pt x="1699" y="677"/>
                </a:lnTo>
                <a:lnTo>
                  <a:pt x="1699" y="677"/>
                </a:lnTo>
                <a:lnTo>
                  <a:pt x="1699" y="674"/>
                </a:lnTo>
                <a:lnTo>
                  <a:pt x="1704" y="674"/>
                </a:lnTo>
                <a:lnTo>
                  <a:pt x="1704" y="674"/>
                </a:lnTo>
                <a:lnTo>
                  <a:pt x="1704" y="674"/>
                </a:lnTo>
                <a:lnTo>
                  <a:pt x="1704" y="672"/>
                </a:lnTo>
                <a:lnTo>
                  <a:pt x="1707" y="672"/>
                </a:lnTo>
                <a:lnTo>
                  <a:pt x="1707" y="666"/>
                </a:lnTo>
                <a:lnTo>
                  <a:pt x="1715" y="666"/>
                </a:lnTo>
                <a:lnTo>
                  <a:pt x="1715" y="664"/>
                </a:lnTo>
                <a:lnTo>
                  <a:pt x="1728" y="664"/>
                </a:lnTo>
                <a:lnTo>
                  <a:pt x="1728" y="661"/>
                </a:lnTo>
                <a:lnTo>
                  <a:pt x="1731" y="661"/>
                </a:lnTo>
                <a:lnTo>
                  <a:pt x="1731" y="658"/>
                </a:lnTo>
                <a:lnTo>
                  <a:pt x="1734" y="658"/>
                </a:lnTo>
                <a:lnTo>
                  <a:pt x="1734" y="656"/>
                </a:lnTo>
                <a:lnTo>
                  <a:pt x="1737" y="656"/>
                </a:lnTo>
                <a:lnTo>
                  <a:pt x="1737" y="653"/>
                </a:lnTo>
                <a:lnTo>
                  <a:pt x="1737" y="653"/>
                </a:lnTo>
                <a:lnTo>
                  <a:pt x="1737" y="653"/>
                </a:lnTo>
                <a:lnTo>
                  <a:pt x="1739" y="653"/>
                </a:lnTo>
                <a:lnTo>
                  <a:pt x="1739" y="650"/>
                </a:lnTo>
                <a:lnTo>
                  <a:pt x="1739" y="650"/>
                </a:lnTo>
                <a:lnTo>
                  <a:pt x="1739" y="647"/>
                </a:lnTo>
                <a:lnTo>
                  <a:pt x="1745" y="647"/>
                </a:lnTo>
                <a:lnTo>
                  <a:pt x="1745" y="645"/>
                </a:lnTo>
                <a:lnTo>
                  <a:pt x="1745" y="645"/>
                </a:lnTo>
                <a:lnTo>
                  <a:pt x="1745" y="642"/>
                </a:lnTo>
                <a:lnTo>
                  <a:pt x="1755" y="642"/>
                </a:lnTo>
                <a:lnTo>
                  <a:pt x="1755" y="637"/>
                </a:lnTo>
                <a:lnTo>
                  <a:pt x="1758" y="637"/>
                </a:lnTo>
                <a:lnTo>
                  <a:pt x="1758" y="634"/>
                </a:lnTo>
                <a:lnTo>
                  <a:pt x="1761" y="634"/>
                </a:lnTo>
                <a:lnTo>
                  <a:pt x="1761" y="629"/>
                </a:lnTo>
                <a:lnTo>
                  <a:pt x="1763" y="629"/>
                </a:lnTo>
                <a:lnTo>
                  <a:pt x="1763" y="626"/>
                </a:lnTo>
                <a:lnTo>
                  <a:pt x="1772" y="626"/>
                </a:lnTo>
                <a:lnTo>
                  <a:pt x="1772" y="623"/>
                </a:lnTo>
                <a:lnTo>
                  <a:pt x="1777" y="623"/>
                </a:lnTo>
                <a:lnTo>
                  <a:pt x="1777" y="620"/>
                </a:lnTo>
                <a:lnTo>
                  <a:pt x="1782" y="620"/>
                </a:lnTo>
                <a:lnTo>
                  <a:pt x="1782" y="618"/>
                </a:lnTo>
                <a:lnTo>
                  <a:pt x="1782" y="618"/>
                </a:lnTo>
                <a:lnTo>
                  <a:pt x="1782" y="615"/>
                </a:lnTo>
                <a:lnTo>
                  <a:pt x="1788" y="615"/>
                </a:lnTo>
                <a:lnTo>
                  <a:pt x="1788" y="612"/>
                </a:lnTo>
                <a:lnTo>
                  <a:pt x="1796" y="612"/>
                </a:lnTo>
                <a:lnTo>
                  <a:pt x="1796" y="607"/>
                </a:lnTo>
                <a:lnTo>
                  <a:pt x="1799" y="607"/>
                </a:lnTo>
                <a:lnTo>
                  <a:pt x="1799" y="602"/>
                </a:lnTo>
                <a:lnTo>
                  <a:pt x="1801" y="602"/>
                </a:lnTo>
                <a:lnTo>
                  <a:pt x="1801" y="602"/>
                </a:lnTo>
                <a:lnTo>
                  <a:pt x="1807" y="602"/>
                </a:lnTo>
                <a:lnTo>
                  <a:pt x="1807" y="599"/>
                </a:lnTo>
                <a:lnTo>
                  <a:pt x="1809" y="599"/>
                </a:lnTo>
                <a:lnTo>
                  <a:pt x="1809" y="596"/>
                </a:lnTo>
                <a:lnTo>
                  <a:pt x="1815" y="596"/>
                </a:lnTo>
                <a:lnTo>
                  <a:pt x="1815" y="593"/>
                </a:lnTo>
                <a:lnTo>
                  <a:pt x="1817" y="593"/>
                </a:lnTo>
                <a:lnTo>
                  <a:pt x="1817" y="591"/>
                </a:lnTo>
                <a:lnTo>
                  <a:pt x="1820" y="591"/>
                </a:lnTo>
                <a:lnTo>
                  <a:pt x="1820" y="588"/>
                </a:lnTo>
                <a:lnTo>
                  <a:pt x="1823" y="588"/>
                </a:lnTo>
                <a:lnTo>
                  <a:pt x="1823" y="585"/>
                </a:lnTo>
                <a:lnTo>
                  <a:pt x="1825" y="585"/>
                </a:lnTo>
                <a:lnTo>
                  <a:pt x="1825" y="577"/>
                </a:lnTo>
                <a:lnTo>
                  <a:pt x="1825" y="577"/>
                </a:lnTo>
                <a:lnTo>
                  <a:pt x="1825" y="572"/>
                </a:lnTo>
                <a:lnTo>
                  <a:pt x="1831" y="572"/>
                </a:lnTo>
                <a:lnTo>
                  <a:pt x="1831" y="569"/>
                </a:lnTo>
                <a:lnTo>
                  <a:pt x="1839" y="569"/>
                </a:lnTo>
                <a:lnTo>
                  <a:pt x="1839" y="569"/>
                </a:lnTo>
                <a:lnTo>
                  <a:pt x="1842" y="569"/>
                </a:lnTo>
                <a:lnTo>
                  <a:pt x="1842" y="564"/>
                </a:lnTo>
                <a:lnTo>
                  <a:pt x="1842" y="564"/>
                </a:lnTo>
                <a:lnTo>
                  <a:pt x="1842" y="561"/>
                </a:lnTo>
                <a:lnTo>
                  <a:pt x="1844" y="561"/>
                </a:lnTo>
                <a:lnTo>
                  <a:pt x="1844" y="558"/>
                </a:lnTo>
                <a:lnTo>
                  <a:pt x="1847" y="558"/>
                </a:lnTo>
                <a:lnTo>
                  <a:pt x="1847" y="556"/>
                </a:lnTo>
                <a:lnTo>
                  <a:pt x="1850" y="556"/>
                </a:lnTo>
                <a:lnTo>
                  <a:pt x="1850" y="553"/>
                </a:lnTo>
                <a:lnTo>
                  <a:pt x="1852" y="553"/>
                </a:lnTo>
                <a:lnTo>
                  <a:pt x="1852" y="550"/>
                </a:lnTo>
                <a:lnTo>
                  <a:pt x="1855" y="550"/>
                </a:lnTo>
                <a:lnTo>
                  <a:pt x="1855" y="545"/>
                </a:lnTo>
                <a:lnTo>
                  <a:pt x="1858" y="545"/>
                </a:lnTo>
                <a:lnTo>
                  <a:pt x="1858" y="542"/>
                </a:lnTo>
                <a:lnTo>
                  <a:pt x="1863" y="542"/>
                </a:lnTo>
                <a:lnTo>
                  <a:pt x="1863" y="537"/>
                </a:lnTo>
                <a:lnTo>
                  <a:pt x="1863" y="537"/>
                </a:lnTo>
                <a:lnTo>
                  <a:pt x="1863" y="534"/>
                </a:lnTo>
                <a:lnTo>
                  <a:pt x="1866" y="534"/>
                </a:lnTo>
                <a:lnTo>
                  <a:pt x="1866" y="531"/>
                </a:lnTo>
                <a:lnTo>
                  <a:pt x="1871" y="531"/>
                </a:lnTo>
                <a:lnTo>
                  <a:pt x="1871" y="526"/>
                </a:lnTo>
                <a:lnTo>
                  <a:pt x="1874" y="526"/>
                </a:lnTo>
                <a:lnTo>
                  <a:pt x="1874" y="526"/>
                </a:lnTo>
                <a:lnTo>
                  <a:pt x="1879" y="526"/>
                </a:lnTo>
                <a:lnTo>
                  <a:pt x="1879" y="523"/>
                </a:lnTo>
                <a:lnTo>
                  <a:pt x="1879" y="523"/>
                </a:lnTo>
                <a:lnTo>
                  <a:pt x="1879" y="518"/>
                </a:lnTo>
                <a:lnTo>
                  <a:pt x="1882" y="518"/>
                </a:lnTo>
                <a:lnTo>
                  <a:pt x="1882" y="515"/>
                </a:lnTo>
                <a:lnTo>
                  <a:pt x="1885" y="515"/>
                </a:lnTo>
                <a:lnTo>
                  <a:pt x="1885" y="512"/>
                </a:lnTo>
                <a:lnTo>
                  <a:pt x="1885" y="512"/>
                </a:lnTo>
                <a:lnTo>
                  <a:pt x="1885" y="510"/>
                </a:lnTo>
                <a:lnTo>
                  <a:pt x="1888" y="510"/>
                </a:lnTo>
                <a:lnTo>
                  <a:pt x="1888" y="507"/>
                </a:lnTo>
                <a:lnTo>
                  <a:pt x="1888" y="507"/>
                </a:lnTo>
                <a:lnTo>
                  <a:pt x="1888" y="504"/>
                </a:lnTo>
                <a:lnTo>
                  <a:pt x="1890" y="504"/>
                </a:lnTo>
                <a:lnTo>
                  <a:pt x="1890" y="502"/>
                </a:lnTo>
                <a:lnTo>
                  <a:pt x="1896" y="502"/>
                </a:lnTo>
                <a:lnTo>
                  <a:pt x="1896" y="496"/>
                </a:lnTo>
                <a:lnTo>
                  <a:pt x="1898" y="496"/>
                </a:lnTo>
                <a:lnTo>
                  <a:pt x="1898" y="494"/>
                </a:lnTo>
                <a:lnTo>
                  <a:pt x="1901" y="494"/>
                </a:lnTo>
                <a:lnTo>
                  <a:pt x="1901" y="488"/>
                </a:lnTo>
                <a:lnTo>
                  <a:pt x="1906" y="488"/>
                </a:lnTo>
                <a:lnTo>
                  <a:pt x="1906" y="485"/>
                </a:lnTo>
                <a:lnTo>
                  <a:pt x="1906" y="485"/>
                </a:lnTo>
                <a:lnTo>
                  <a:pt x="1906" y="483"/>
                </a:lnTo>
                <a:lnTo>
                  <a:pt x="1909" y="483"/>
                </a:lnTo>
                <a:lnTo>
                  <a:pt x="1909" y="480"/>
                </a:lnTo>
                <a:lnTo>
                  <a:pt x="1914" y="480"/>
                </a:lnTo>
                <a:lnTo>
                  <a:pt x="1914" y="469"/>
                </a:lnTo>
                <a:lnTo>
                  <a:pt x="1931" y="469"/>
                </a:lnTo>
                <a:lnTo>
                  <a:pt x="1931" y="467"/>
                </a:lnTo>
                <a:lnTo>
                  <a:pt x="1939" y="467"/>
                </a:lnTo>
                <a:lnTo>
                  <a:pt x="1939" y="464"/>
                </a:lnTo>
                <a:lnTo>
                  <a:pt x="1944" y="464"/>
                </a:lnTo>
                <a:lnTo>
                  <a:pt x="1944" y="461"/>
                </a:lnTo>
                <a:lnTo>
                  <a:pt x="1950" y="461"/>
                </a:lnTo>
                <a:lnTo>
                  <a:pt x="1950" y="456"/>
                </a:lnTo>
                <a:lnTo>
                  <a:pt x="1950" y="456"/>
                </a:lnTo>
                <a:lnTo>
                  <a:pt x="1950" y="453"/>
                </a:lnTo>
                <a:lnTo>
                  <a:pt x="1952" y="453"/>
                </a:lnTo>
                <a:lnTo>
                  <a:pt x="1952" y="450"/>
                </a:lnTo>
                <a:lnTo>
                  <a:pt x="1952" y="450"/>
                </a:lnTo>
                <a:lnTo>
                  <a:pt x="1952" y="448"/>
                </a:lnTo>
                <a:lnTo>
                  <a:pt x="1960" y="448"/>
                </a:lnTo>
                <a:lnTo>
                  <a:pt x="1960" y="445"/>
                </a:lnTo>
                <a:lnTo>
                  <a:pt x="1968" y="445"/>
                </a:lnTo>
                <a:lnTo>
                  <a:pt x="1968" y="442"/>
                </a:lnTo>
                <a:lnTo>
                  <a:pt x="1971" y="442"/>
                </a:lnTo>
                <a:lnTo>
                  <a:pt x="1971" y="440"/>
                </a:lnTo>
                <a:lnTo>
                  <a:pt x="1977" y="440"/>
                </a:lnTo>
                <a:lnTo>
                  <a:pt x="1977" y="437"/>
                </a:lnTo>
                <a:lnTo>
                  <a:pt x="1985" y="437"/>
                </a:lnTo>
                <a:lnTo>
                  <a:pt x="1985" y="434"/>
                </a:lnTo>
                <a:lnTo>
                  <a:pt x="1990" y="434"/>
                </a:lnTo>
                <a:lnTo>
                  <a:pt x="1990" y="431"/>
                </a:lnTo>
                <a:lnTo>
                  <a:pt x="2003" y="431"/>
                </a:lnTo>
                <a:lnTo>
                  <a:pt x="2003" y="429"/>
                </a:lnTo>
                <a:lnTo>
                  <a:pt x="2006" y="429"/>
                </a:lnTo>
                <a:lnTo>
                  <a:pt x="2006" y="426"/>
                </a:lnTo>
                <a:lnTo>
                  <a:pt x="2009" y="426"/>
                </a:lnTo>
                <a:lnTo>
                  <a:pt x="2009" y="423"/>
                </a:lnTo>
                <a:lnTo>
                  <a:pt x="2017" y="423"/>
                </a:lnTo>
                <a:lnTo>
                  <a:pt x="2017" y="418"/>
                </a:lnTo>
                <a:lnTo>
                  <a:pt x="2025" y="418"/>
                </a:lnTo>
                <a:lnTo>
                  <a:pt x="2025" y="415"/>
                </a:lnTo>
                <a:lnTo>
                  <a:pt x="2028" y="415"/>
                </a:lnTo>
                <a:lnTo>
                  <a:pt x="2028" y="413"/>
                </a:lnTo>
                <a:lnTo>
                  <a:pt x="2033" y="413"/>
                </a:lnTo>
                <a:lnTo>
                  <a:pt x="2033" y="410"/>
                </a:lnTo>
                <a:lnTo>
                  <a:pt x="2036" y="410"/>
                </a:lnTo>
                <a:lnTo>
                  <a:pt x="2036" y="407"/>
                </a:lnTo>
                <a:lnTo>
                  <a:pt x="2039" y="407"/>
                </a:lnTo>
                <a:lnTo>
                  <a:pt x="2039" y="404"/>
                </a:lnTo>
                <a:lnTo>
                  <a:pt x="2047" y="404"/>
                </a:lnTo>
                <a:lnTo>
                  <a:pt x="2047" y="402"/>
                </a:lnTo>
                <a:lnTo>
                  <a:pt x="2060" y="402"/>
                </a:lnTo>
                <a:lnTo>
                  <a:pt x="2060" y="394"/>
                </a:lnTo>
                <a:lnTo>
                  <a:pt x="2063" y="394"/>
                </a:lnTo>
                <a:lnTo>
                  <a:pt x="2063" y="391"/>
                </a:lnTo>
                <a:lnTo>
                  <a:pt x="2063" y="391"/>
                </a:lnTo>
                <a:lnTo>
                  <a:pt x="2063" y="388"/>
                </a:lnTo>
                <a:lnTo>
                  <a:pt x="2066" y="388"/>
                </a:lnTo>
                <a:lnTo>
                  <a:pt x="2066" y="383"/>
                </a:lnTo>
                <a:lnTo>
                  <a:pt x="2079" y="383"/>
                </a:lnTo>
                <a:lnTo>
                  <a:pt x="2079" y="380"/>
                </a:lnTo>
                <a:lnTo>
                  <a:pt x="2082" y="380"/>
                </a:lnTo>
                <a:lnTo>
                  <a:pt x="2082" y="377"/>
                </a:lnTo>
                <a:lnTo>
                  <a:pt x="2090" y="377"/>
                </a:lnTo>
                <a:lnTo>
                  <a:pt x="2090" y="372"/>
                </a:lnTo>
                <a:lnTo>
                  <a:pt x="2098" y="372"/>
                </a:lnTo>
                <a:lnTo>
                  <a:pt x="2098" y="369"/>
                </a:lnTo>
                <a:lnTo>
                  <a:pt x="2106" y="369"/>
                </a:lnTo>
                <a:lnTo>
                  <a:pt x="2106" y="367"/>
                </a:lnTo>
                <a:lnTo>
                  <a:pt x="2114" y="367"/>
                </a:lnTo>
                <a:lnTo>
                  <a:pt x="2114" y="361"/>
                </a:lnTo>
                <a:lnTo>
                  <a:pt x="2114" y="361"/>
                </a:lnTo>
                <a:lnTo>
                  <a:pt x="2114" y="359"/>
                </a:lnTo>
                <a:lnTo>
                  <a:pt x="2119" y="359"/>
                </a:lnTo>
                <a:lnTo>
                  <a:pt x="2119" y="356"/>
                </a:lnTo>
                <a:lnTo>
                  <a:pt x="2128" y="356"/>
                </a:lnTo>
                <a:lnTo>
                  <a:pt x="2128" y="353"/>
                </a:lnTo>
                <a:lnTo>
                  <a:pt x="2130" y="353"/>
                </a:lnTo>
                <a:lnTo>
                  <a:pt x="2130" y="350"/>
                </a:lnTo>
                <a:lnTo>
                  <a:pt x="2130" y="350"/>
                </a:lnTo>
                <a:lnTo>
                  <a:pt x="2130" y="348"/>
                </a:lnTo>
                <a:lnTo>
                  <a:pt x="2133" y="348"/>
                </a:lnTo>
                <a:lnTo>
                  <a:pt x="2133" y="342"/>
                </a:lnTo>
                <a:lnTo>
                  <a:pt x="2136" y="342"/>
                </a:lnTo>
                <a:lnTo>
                  <a:pt x="2136" y="340"/>
                </a:lnTo>
                <a:lnTo>
                  <a:pt x="2146" y="340"/>
                </a:lnTo>
                <a:lnTo>
                  <a:pt x="2146" y="337"/>
                </a:lnTo>
                <a:lnTo>
                  <a:pt x="2155" y="337"/>
                </a:lnTo>
                <a:lnTo>
                  <a:pt x="2155" y="334"/>
                </a:lnTo>
                <a:lnTo>
                  <a:pt x="2160" y="334"/>
                </a:lnTo>
                <a:lnTo>
                  <a:pt x="2160" y="329"/>
                </a:lnTo>
                <a:lnTo>
                  <a:pt x="2168" y="329"/>
                </a:lnTo>
                <a:lnTo>
                  <a:pt x="2168" y="326"/>
                </a:lnTo>
                <a:lnTo>
                  <a:pt x="2171" y="326"/>
                </a:lnTo>
                <a:lnTo>
                  <a:pt x="2171" y="321"/>
                </a:lnTo>
                <a:lnTo>
                  <a:pt x="2187" y="321"/>
                </a:lnTo>
                <a:lnTo>
                  <a:pt x="2187" y="318"/>
                </a:lnTo>
                <a:lnTo>
                  <a:pt x="2190" y="318"/>
                </a:lnTo>
                <a:lnTo>
                  <a:pt x="2190" y="315"/>
                </a:lnTo>
                <a:lnTo>
                  <a:pt x="2198" y="315"/>
                </a:lnTo>
                <a:lnTo>
                  <a:pt x="2198" y="313"/>
                </a:lnTo>
                <a:lnTo>
                  <a:pt x="2206" y="313"/>
                </a:lnTo>
                <a:lnTo>
                  <a:pt x="2206" y="310"/>
                </a:lnTo>
                <a:lnTo>
                  <a:pt x="2208" y="310"/>
                </a:lnTo>
                <a:lnTo>
                  <a:pt x="2208" y="307"/>
                </a:lnTo>
                <a:lnTo>
                  <a:pt x="2214" y="307"/>
                </a:lnTo>
                <a:lnTo>
                  <a:pt x="2214" y="302"/>
                </a:lnTo>
                <a:lnTo>
                  <a:pt x="2219" y="302"/>
                </a:lnTo>
                <a:lnTo>
                  <a:pt x="2219" y="299"/>
                </a:lnTo>
                <a:lnTo>
                  <a:pt x="2219" y="299"/>
                </a:lnTo>
                <a:lnTo>
                  <a:pt x="2219" y="294"/>
                </a:lnTo>
                <a:lnTo>
                  <a:pt x="2222" y="294"/>
                </a:lnTo>
                <a:lnTo>
                  <a:pt x="2222" y="288"/>
                </a:lnTo>
                <a:lnTo>
                  <a:pt x="2227" y="288"/>
                </a:lnTo>
                <a:lnTo>
                  <a:pt x="2227" y="286"/>
                </a:lnTo>
                <a:lnTo>
                  <a:pt x="2235" y="286"/>
                </a:lnTo>
                <a:lnTo>
                  <a:pt x="2235" y="283"/>
                </a:lnTo>
                <a:lnTo>
                  <a:pt x="2235" y="283"/>
                </a:lnTo>
                <a:lnTo>
                  <a:pt x="2235" y="280"/>
                </a:lnTo>
                <a:lnTo>
                  <a:pt x="2238" y="280"/>
                </a:lnTo>
                <a:lnTo>
                  <a:pt x="2238" y="275"/>
                </a:lnTo>
                <a:lnTo>
                  <a:pt x="2265" y="275"/>
                </a:lnTo>
                <a:lnTo>
                  <a:pt x="2265" y="272"/>
                </a:lnTo>
                <a:lnTo>
                  <a:pt x="2276" y="272"/>
                </a:lnTo>
                <a:lnTo>
                  <a:pt x="2276" y="264"/>
                </a:lnTo>
                <a:lnTo>
                  <a:pt x="2281" y="264"/>
                </a:lnTo>
                <a:lnTo>
                  <a:pt x="2281" y="261"/>
                </a:lnTo>
                <a:lnTo>
                  <a:pt x="2284" y="261"/>
                </a:lnTo>
                <a:lnTo>
                  <a:pt x="2284" y="256"/>
                </a:lnTo>
                <a:lnTo>
                  <a:pt x="2287" y="256"/>
                </a:lnTo>
                <a:lnTo>
                  <a:pt x="2287" y="253"/>
                </a:lnTo>
                <a:lnTo>
                  <a:pt x="2292" y="253"/>
                </a:lnTo>
                <a:lnTo>
                  <a:pt x="2292" y="248"/>
                </a:lnTo>
                <a:lnTo>
                  <a:pt x="2297" y="248"/>
                </a:lnTo>
                <a:lnTo>
                  <a:pt x="2297" y="245"/>
                </a:lnTo>
                <a:lnTo>
                  <a:pt x="2319" y="245"/>
                </a:lnTo>
                <a:lnTo>
                  <a:pt x="2319" y="240"/>
                </a:lnTo>
                <a:lnTo>
                  <a:pt x="2324" y="240"/>
                </a:lnTo>
                <a:lnTo>
                  <a:pt x="2324" y="234"/>
                </a:lnTo>
                <a:lnTo>
                  <a:pt x="2343" y="234"/>
                </a:lnTo>
                <a:lnTo>
                  <a:pt x="2343" y="232"/>
                </a:lnTo>
                <a:lnTo>
                  <a:pt x="2346" y="232"/>
                </a:lnTo>
                <a:lnTo>
                  <a:pt x="2346" y="226"/>
                </a:lnTo>
                <a:lnTo>
                  <a:pt x="2368" y="226"/>
                </a:lnTo>
                <a:lnTo>
                  <a:pt x="2368" y="221"/>
                </a:lnTo>
                <a:lnTo>
                  <a:pt x="2386" y="221"/>
                </a:lnTo>
                <a:lnTo>
                  <a:pt x="2386" y="216"/>
                </a:lnTo>
                <a:lnTo>
                  <a:pt x="2389" y="216"/>
                </a:lnTo>
                <a:lnTo>
                  <a:pt x="2389" y="207"/>
                </a:lnTo>
                <a:lnTo>
                  <a:pt x="2392" y="207"/>
                </a:lnTo>
                <a:lnTo>
                  <a:pt x="2392" y="202"/>
                </a:lnTo>
                <a:lnTo>
                  <a:pt x="2395" y="202"/>
                </a:lnTo>
                <a:lnTo>
                  <a:pt x="2395" y="197"/>
                </a:lnTo>
                <a:lnTo>
                  <a:pt x="2397" y="197"/>
                </a:lnTo>
                <a:lnTo>
                  <a:pt x="2397" y="191"/>
                </a:lnTo>
                <a:lnTo>
                  <a:pt x="2405" y="191"/>
                </a:lnTo>
                <a:lnTo>
                  <a:pt x="2405" y="186"/>
                </a:lnTo>
                <a:lnTo>
                  <a:pt x="2422" y="186"/>
                </a:lnTo>
                <a:lnTo>
                  <a:pt x="2422" y="178"/>
                </a:lnTo>
                <a:lnTo>
                  <a:pt x="2432" y="178"/>
                </a:lnTo>
                <a:lnTo>
                  <a:pt x="2432" y="172"/>
                </a:lnTo>
                <a:lnTo>
                  <a:pt x="2432" y="172"/>
                </a:lnTo>
                <a:lnTo>
                  <a:pt x="2432" y="164"/>
                </a:lnTo>
                <a:lnTo>
                  <a:pt x="2457" y="164"/>
                </a:lnTo>
                <a:lnTo>
                  <a:pt x="2457" y="159"/>
                </a:lnTo>
                <a:lnTo>
                  <a:pt x="2457" y="159"/>
                </a:lnTo>
                <a:lnTo>
                  <a:pt x="2457" y="151"/>
                </a:lnTo>
                <a:lnTo>
                  <a:pt x="2462" y="151"/>
                </a:lnTo>
                <a:lnTo>
                  <a:pt x="2462" y="143"/>
                </a:lnTo>
                <a:lnTo>
                  <a:pt x="2467" y="143"/>
                </a:lnTo>
                <a:lnTo>
                  <a:pt x="2467" y="135"/>
                </a:lnTo>
                <a:lnTo>
                  <a:pt x="2478" y="135"/>
                </a:lnTo>
                <a:lnTo>
                  <a:pt x="2478" y="126"/>
                </a:lnTo>
                <a:lnTo>
                  <a:pt x="2489" y="126"/>
                </a:lnTo>
                <a:lnTo>
                  <a:pt x="2489" y="116"/>
                </a:lnTo>
                <a:lnTo>
                  <a:pt x="2510" y="116"/>
                </a:lnTo>
                <a:lnTo>
                  <a:pt x="2510" y="91"/>
                </a:lnTo>
                <a:lnTo>
                  <a:pt x="2513" y="91"/>
                </a:lnTo>
                <a:lnTo>
                  <a:pt x="2513" y="78"/>
                </a:lnTo>
                <a:lnTo>
                  <a:pt x="2521" y="78"/>
                </a:lnTo>
                <a:lnTo>
                  <a:pt x="2521" y="67"/>
                </a:lnTo>
                <a:lnTo>
                  <a:pt x="2524" y="67"/>
                </a:lnTo>
                <a:lnTo>
                  <a:pt x="2524" y="54"/>
                </a:lnTo>
                <a:lnTo>
                  <a:pt x="2529" y="54"/>
                </a:lnTo>
                <a:lnTo>
                  <a:pt x="2529" y="40"/>
                </a:lnTo>
                <a:lnTo>
                  <a:pt x="2532" y="40"/>
                </a:lnTo>
                <a:lnTo>
                  <a:pt x="2532" y="27"/>
                </a:lnTo>
                <a:lnTo>
                  <a:pt x="2594" y="27"/>
                </a:lnTo>
                <a:lnTo>
                  <a:pt x="2594" y="0"/>
                </a:lnTo>
                <a:lnTo>
                  <a:pt x="2602" y="0"/>
                </a:lnTo>
              </a:path>
            </a:pathLst>
          </a:custGeom>
          <a:noFill/>
          <a:ln w="174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8" name="Rectangle 15"/>
          <p:cNvSpPr>
            <a:spLocks noChangeArrowheads="1"/>
          </p:cNvSpPr>
          <p:nvPr/>
        </p:nvSpPr>
        <p:spPr bwMode="auto">
          <a:xfrm>
            <a:off x="4345465" y="2871691"/>
            <a:ext cx="7373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FF0000"/>
                </a:solidFill>
                <a:effectLst/>
                <a:uLnTx/>
                <a:uFillTx/>
              </a:rPr>
              <a:t>Placebo</a:t>
            </a:r>
            <a:endParaRPr kumimoji="0" lang="en-US" altLang="en-US" sz="1800" b="1" i="0" u="none" strike="noStrike" kern="1200" cap="none" spc="0" normalizeH="0" baseline="0" noProof="0" dirty="0">
              <a:ln>
                <a:noFill/>
              </a:ln>
              <a:solidFill>
                <a:srgbClr val="FF0000"/>
              </a:solidFill>
              <a:effectLst/>
              <a:uLnTx/>
              <a:uFillTx/>
            </a:endParaRPr>
          </a:p>
        </p:txBody>
      </p:sp>
      <p:sp>
        <p:nvSpPr>
          <p:cNvPr id="49" name="TextBox 48">
            <a:extLst>
              <a:ext uri="{FF2B5EF4-FFF2-40B4-BE49-F238E27FC236}">
                <a16:creationId xmlns:a16="http://schemas.microsoft.com/office/drawing/2014/main" id="{DF46465A-B8CD-4169-9BDE-724AF3ECCD5D}"/>
              </a:ext>
            </a:extLst>
          </p:cNvPr>
          <p:cNvSpPr txBox="1"/>
          <p:nvPr/>
        </p:nvSpPr>
        <p:spPr>
          <a:xfrm>
            <a:off x="6229248" y="1502081"/>
            <a:ext cx="12987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28.3%</a:t>
            </a:r>
          </a:p>
        </p:txBody>
      </p:sp>
      <p:sp>
        <p:nvSpPr>
          <p:cNvPr id="50" name="Rectangle 27"/>
          <p:cNvSpPr>
            <a:spLocks noChangeArrowheads="1"/>
          </p:cNvSpPr>
          <p:nvPr/>
        </p:nvSpPr>
        <p:spPr bwMode="auto">
          <a:xfrm>
            <a:off x="3914990" y="6068713"/>
            <a:ext cx="24900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rPr>
              <a:t>Years since Randomization</a:t>
            </a:r>
            <a:endParaRPr kumimoji="0" lang="en-US" altLang="en-US" sz="1800" b="0" i="0" u="none" strike="noStrike" kern="1200" cap="none" spc="0" normalizeH="0" baseline="0" noProof="0" dirty="0">
              <a:ln>
                <a:noFill/>
              </a:ln>
              <a:solidFill>
                <a:prstClr val="black"/>
              </a:solidFill>
              <a:effectLst/>
              <a:uLnTx/>
              <a:uFillTx/>
            </a:endParaRPr>
          </a:p>
        </p:txBody>
      </p:sp>
      <p:sp>
        <p:nvSpPr>
          <p:cNvPr id="51" name="Rectangle 39"/>
          <p:cNvSpPr>
            <a:spLocks noChangeArrowheads="1"/>
          </p:cNvSpPr>
          <p:nvPr/>
        </p:nvSpPr>
        <p:spPr bwMode="auto">
          <a:xfrm rot="16200000">
            <a:off x="682341" y="3424266"/>
            <a:ext cx="23916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rPr>
              <a:t>Patients with an Event (%)</a:t>
            </a:r>
            <a:endParaRPr kumimoji="0" lang="en-US" altLang="en-US" sz="1800" b="0" i="0" u="none" strike="noStrike" kern="1200" cap="none" spc="0" normalizeH="0" baseline="0" noProof="0" dirty="0">
              <a:ln>
                <a:noFill/>
              </a:ln>
              <a:solidFill>
                <a:prstClr val="black"/>
              </a:solidFill>
              <a:effectLst/>
              <a:uLnTx/>
              <a:uFillTx/>
            </a:endParaRPr>
          </a:p>
        </p:txBody>
      </p:sp>
      <p:sp>
        <p:nvSpPr>
          <p:cNvPr id="52" name="Line 49"/>
          <p:cNvSpPr>
            <a:spLocks noChangeShapeType="1"/>
          </p:cNvSpPr>
          <p:nvPr/>
        </p:nvSpPr>
        <p:spPr bwMode="auto">
          <a:xfrm>
            <a:off x="2569268"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3" name="Line 50"/>
          <p:cNvSpPr>
            <a:spLocks noChangeShapeType="1"/>
          </p:cNvSpPr>
          <p:nvPr/>
        </p:nvSpPr>
        <p:spPr bwMode="auto">
          <a:xfrm>
            <a:off x="3431665"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4" name="Line 51"/>
          <p:cNvSpPr>
            <a:spLocks noChangeShapeType="1"/>
          </p:cNvSpPr>
          <p:nvPr/>
        </p:nvSpPr>
        <p:spPr bwMode="auto">
          <a:xfrm>
            <a:off x="4290360"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5" name="Line 52"/>
          <p:cNvSpPr>
            <a:spLocks noChangeShapeType="1"/>
          </p:cNvSpPr>
          <p:nvPr/>
        </p:nvSpPr>
        <p:spPr bwMode="auto">
          <a:xfrm>
            <a:off x="5154609"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6" name="Line 53"/>
          <p:cNvSpPr>
            <a:spLocks noChangeShapeType="1"/>
          </p:cNvSpPr>
          <p:nvPr/>
        </p:nvSpPr>
        <p:spPr bwMode="auto">
          <a:xfrm>
            <a:off x="6013304"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7" name="Line 54"/>
          <p:cNvSpPr>
            <a:spLocks noChangeShapeType="1"/>
          </p:cNvSpPr>
          <p:nvPr/>
        </p:nvSpPr>
        <p:spPr bwMode="auto">
          <a:xfrm>
            <a:off x="6872000"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8" name="Rectangle 55"/>
          <p:cNvSpPr>
            <a:spLocks noChangeArrowheads="1"/>
          </p:cNvSpPr>
          <p:nvPr/>
        </p:nvSpPr>
        <p:spPr bwMode="auto">
          <a:xfrm>
            <a:off x="2516495"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0</a:t>
            </a:r>
            <a:endParaRPr kumimoji="0" lang="en-US" altLang="en-US" sz="1800" b="0" i="0" u="none" strike="noStrike" kern="1200" cap="none" spc="0" normalizeH="0" baseline="0" noProof="0" dirty="0">
              <a:ln>
                <a:noFill/>
              </a:ln>
              <a:solidFill>
                <a:prstClr val="black"/>
              </a:solidFill>
              <a:effectLst/>
              <a:uLnTx/>
              <a:uFillTx/>
            </a:endParaRPr>
          </a:p>
        </p:txBody>
      </p:sp>
      <p:sp>
        <p:nvSpPr>
          <p:cNvPr id="59" name="Rectangle 56"/>
          <p:cNvSpPr>
            <a:spLocks noChangeArrowheads="1"/>
          </p:cNvSpPr>
          <p:nvPr/>
        </p:nvSpPr>
        <p:spPr bwMode="auto">
          <a:xfrm>
            <a:off x="3377967"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1</a:t>
            </a:r>
            <a:endParaRPr kumimoji="0" lang="en-US" altLang="en-US" sz="1800" b="0" i="0" u="none" strike="noStrike" kern="1200" cap="none" spc="0" normalizeH="0" baseline="0" noProof="0">
              <a:ln>
                <a:noFill/>
              </a:ln>
              <a:solidFill>
                <a:prstClr val="black"/>
              </a:solidFill>
              <a:effectLst/>
              <a:uLnTx/>
              <a:uFillTx/>
            </a:endParaRPr>
          </a:p>
        </p:txBody>
      </p:sp>
      <p:sp>
        <p:nvSpPr>
          <p:cNvPr id="60" name="Rectangle 57"/>
          <p:cNvSpPr>
            <a:spLocks noChangeArrowheads="1"/>
          </p:cNvSpPr>
          <p:nvPr/>
        </p:nvSpPr>
        <p:spPr bwMode="auto">
          <a:xfrm>
            <a:off x="4240364"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2</a:t>
            </a:r>
            <a:endParaRPr kumimoji="0" lang="en-US" altLang="en-US" sz="1800" b="0" i="0" u="none" strike="noStrike" kern="1200" cap="none" spc="0" normalizeH="0" baseline="0" noProof="0">
              <a:ln>
                <a:noFill/>
              </a:ln>
              <a:solidFill>
                <a:prstClr val="black"/>
              </a:solidFill>
              <a:effectLst/>
              <a:uLnTx/>
              <a:uFillTx/>
            </a:endParaRPr>
          </a:p>
        </p:txBody>
      </p:sp>
      <p:sp>
        <p:nvSpPr>
          <p:cNvPr id="61" name="Rectangle 58"/>
          <p:cNvSpPr>
            <a:spLocks noChangeArrowheads="1"/>
          </p:cNvSpPr>
          <p:nvPr/>
        </p:nvSpPr>
        <p:spPr bwMode="auto">
          <a:xfrm>
            <a:off x="5101835"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3</a:t>
            </a:r>
            <a:endParaRPr kumimoji="0" lang="en-US" altLang="en-US" sz="1800" b="0" i="0" u="none" strike="noStrike" kern="1200" cap="none" spc="0" normalizeH="0" baseline="0" noProof="0">
              <a:ln>
                <a:noFill/>
              </a:ln>
              <a:solidFill>
                <a:prstClr val="black"/>
              </a:solidFill>
              <a:effectLst/>
              <a:uLnTx/>
              <a:uFillTx/>
            </a:endParaRPr>
          </a:p>
        </p:txBody>
      </p:sp>
      <p:sp>
        <p:nvSpPr>
          <p:cNvPr id="62" name="Rectangle 59"/>
          <p:cNvSpPr>
            <a:spLocks noChangeArrowheads="1"/>
          </p:cNvSpPr>
          <p:nvPr/>
        </p:nvSpPr>
        <p:spPr bwMode="auto">
          <a:xfrm>
            <a:off x="5960531"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4</a:t>
            </a:r>
            <a:endParaRPr kumimoji="0" lang="en-US" altLang="en-US" sz="1800" b="0" i="0" u="none" strike="noStrike" kern="1200" cap="none" spc="0" normalizeH="0" baseline="0" noProof="0">
              <a:ln>
                <a:noFill/>
              </a:ln>
              <a:solidFill>
                <a:prstClr val="black"/>
              </a:solidFill>
              <a:effectLst/>
              <a:uLnTx/>
              <a:uFillTx/>
            </a:endParaRPr>
          </a:p>
        </p:txBody>
      </p:sp>
      <p:sp>
        <p:nvSpPr>
          <p:cNvPr id="71" name="Rectangle 60"/>
          <p:cNvSpPr>
            <a:spLocks noChangeArrowheads="1"/>
          </p:cNvSpPr>
          <p:nvPr/>
        </p:nvSpPr>
        <p:spPr bwMode="auto">
          <a:xfrm>
            <a:off x="6819227"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5</a:t>
            </a:r>
            <a:endParaRPr kumimoji="0" lang="en-US" altLang="en-US" sz="1800" b="0" i="0" u="none" strike="noStrike" kern="1200" cap="none" spc="0" normalizeH="0" baseline="0" noProof="0">
              <a:ln>
                <a:noFill/>
              </a:ln>
              <a:solidFill>
                <a:prstClr val="black"/>
              </a:solidFill>
              <a:effectLst/>
              <a:uLnTx/>
              <a:uFillTx/>
            </a:endParaRPr>
          </a:p>
        </p:txBody>
      </p:sp>
      <p:sp>
        <p:nvSpPr>
          <p:cNvPr id="72" name="Line 61"/>
          <p:cNvSpPr>
            <a:spLocks noChangeShapeType="1"/>
          </p:cNvSpPr>
          <p:nvPr/>
        </p:nvSpPr>
        <p:spPr bwMode="auto">
          <a:xfrm flipH="1">
            <a:off x="2486063" y="5591768"/>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3" name="Line 62"/>
          <p:cNvSpPr>
            <a:spLocks noChangeShapeType="1"/>
          </p:cNvSpPr>
          <p:nvPr/>
        </p:nvSpPr>
        <p:spPr bwMode="auto">
          <a:xfrm flipH="1">
            <a:off x="2486063" y="4222296"/>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4" name="Line 63"/>
          <p:cNvSpPr>
            <a:spLocks noChangeShapeType="1"/>
          </p:cNvSpPr>
          <p:nvPr/>
        </p:nvSpPr>
        <p:spPr bwMode="auto">
          <a:xfrm flipH="1">
            <a:off x="2486063" y="2847272"/>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5" name="Rectangle 65"/>
          <p:cNvSpPr>
            <a:spLocks noChangeArrowheads="1"/>
          </p:cNvSpPr>
          <p:nvPr/>
        </p:nvSpPr>
        <p:spPr bwMode="auto">
          <a:xfrm>
            <a:off x="2336098" y="546592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0</a:t>
            </a:r>
            <a:endParaRPr kumimoji="0" lang="en-US" altLang="en-US" sz="1800" b="0" i="0" u="none" strike="noStrike" kern="1200" cap="none" spc="0" normalizeH="0" baseline="0" noProof="0" dirty="0">
              <a:ln>
                <a:noFill/>
              </a:ln>
              <a:solidFill>
                <a:prstClr val="black"/>
              </a:solidFill>
              <a:effectLst/>
              <a:uLnTx/>
              <a:uFillTx/>
            </a:endParaRPr>
          </a:p>
        </p:txBody>
      </p:sp>
      <p:sp>
        <p:nvSpPr>
          <p:cNvPr id="76" name="Rectangle 66"/>
          <p:cNvSpPr>
            <a:spLocks noChangeArrowheads="1"/>
          </p:cNvSpPr>
          <p:nvPr/>
        </p:nvSpPr>
        <p:spPr bwMode="auto">
          <a:xfrm>
            <a:off x="2228697" y="4107556"/>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10</a:t>
            </a:r>
            <a:endParaRPr kumimoji="0" lang="en-US" altLang="en-US" sz="1800" b="0" i="0" u="none" strike="noStrike" kern="1200" cap="none" spc="0" normalizeH="0" baseline="0" noProof="0">
              <a:ln>
                <a:noFill/>
              </a:ln>
              <a:solidFill>
                <a:prstClr val="black"/>
              </a:solidFill>
              <a:effectLst/>
              <a:uLnTx/>
              <a:uFillTx/>
            </a:endParaRPr>
          </a:p>
        </p:txBody>
      </p:sp>
      <p:sp>
        <p:nvSpPr>
          <p:cNvPr id="77" name="Rectangle 67"/>
          <p:cNvSpPr>
            <a:spLocks noChangeArrowheads="1"/>
          </p:cNvSpPr>
          <p:nvPr/>
        </p:nvSpPr>
        <p:spPr bwMode="auto">
          <a:xfrm>
            <a:off x="2228697" y="2728831"/>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20</a:t>
            </a:r>
            <a:endParaRPr kumimoji="0" lang="en-US" altLang="en-US" sz="1800" b="0" i="0" u="none" strike="noStrike" kern="1200" cap="none" spc="0" normalizeH="0" baseline="0" noProof="0" dirty="0">
              <a:ln>
                <a:noFill/>
              </a:ln>
              <a:solidFill>
                <a:prstClr val="black"/>
              </a:solidFill>
              <a:effectLst/>
              <a:uLnTx/>
              <a:uFillTx/>
            </a:endParaRPr>
          </a:p>
        </p:txBody>
      </p:sp>
      <p:sp>
        <p:nvSpPr>
          <p:cNvPr id="78" name="Freeform 70"/>
          <p:cNvSpPr>
            <a:spLocks/>
          </p:cNvSpPr>
          <p:nvPr/>
        </p:nvSpPr>
        <p:spPr bwMode="auto">
          <a:xfrm>
            <a:off x="2571194" y="1480912"/>
            <a:ext cx="4850150" cy="4117539"/>
          </a:xfrm>
          <a:custGeom>
            <a:avLst/>
            <a:gdLst>
              <a:gd name="T0" fmla="*/ 0 w 2643"/>
              <a:gd name="T1" fmla="*/ 0 h 2252"/>
              <a:gd name="T2" fmla="*/ 0 w 2643"/>
              <a:gd name="T3" fmla="*/ 2252 h 2252"/>
              <a:gd name="T4" fmla="*/ 2643 w 2643"/>
              <a:gd name="T5" fmla="*/ 2252 h 2252"/>
            </a:gdLst>
            <a:ahLst/>
            <a:cxnLst>
              <a:cxn ang="0">
                <a:pos x="T0" y="T1"/>
              </a:cxn>
              <a:cxn ang="0">
                <a:pos x="T2" y="T3"/>
              </a:cxn>
              <a:cxn ang="0">
                <a:pos x="T4" y="T5"/>
              </a:cxn>
            </a:cxnLst>
            <a:rect l="0" t="0" r="r" b="b"/>
            <a:pathLst>
              <a:path w="2643" h="2252">
                <a:moveTo>
                  <a:pt x="0" y="0"/>
                </a:moveTo>
                <a:lnTo>
                  <a:pt x="0" y="2252"/>
                </a:lnTo>
                <a:lnTo>
                  <a:pt x="2643" y="2252"/>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9" name="Line 64"/>
          <p:cNvSpPr>
            <a:spLocks noChangeShapeType="1"/>
          </p:cNvSpPr>
          <p:nvPr/>
        </p:nvSpPr>
        <p:spPr bwMode="auto">
          <a:xfrm flipH="1">
            <a:off x="2486063" y="1484759"/>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80" name="Rectangle 68"/>
          <p:cNvSpPr>
            <a:spLocks noChangeArrowheads="1"/>
          </p:cNvSpPr>
          <p:nvPr/>
        </p:nvSpPr>
        <p:spPr bwMode="auto">
          <a:xfrm>
            <a:off x="2228697" y="1355214"/>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30</a:t>
            </a:r>
            <a:endParaRPr kumimoji="0" lang="en-US" altLang="en-US" sz="1800" b="0" i="0" u="none" strike="noStrike" kern="1200" cap="none" spc="0" normalizeH="0" baseline="0" noProof="0" dirty="0">
              <a:ln>
                <a:noFill/>
              </a:ln>
              <a:solidFill>
                <a:prstClr val="black"/>
              </a:solidFill>
              <a:effectLst/>
              <a:uLnTx/>
              <a:uFillTx/>
            </a:endParaRPr>
          </a:p>
        </p:txBody>
      </p:sp>
      <p:grpSp>
        <p:nvGrpSpPr>
          <p:cNvPr id="3" name="Group 2">
            <a:extLst>
              <a:ext uri="{FF2B5EF4-FFF2-40B4-BE49-F238E27FC236}">
                <a16:creationId xmlns:a16="http://schemas.microsoft.com/office/drawing/2014/main" id="{6DFE5C9A-8A6B-4267-8BD6-6E42A9D29178}"/>
              </a:ext>
            </a:extLst>
          </p:cNvPr>
          <p:cNvGrpSpPr/>
          <p:nvPr/>
        </p:nvGrpSpPr>
        <p:grpSpPr>
          <a:xfrm>
            <a:off x="8063810" y="1827497"/>
            <a:ext cx="3334246" cy="2006221"/>
            <a:chOff x="8063810" y="1827497"/>
            <a:chExt cx="3334246" cy="2006221"/>
          </a:xfrm>
        </p:grpSpPr>
        <p:sp>
          <p:nvSpPr>
            <p:cNvPr id="83" name="Rectangle 45">
              <a:extLst>
                <a:ext uri="{FF2B5EF4-FFF2-40B4-BE49-F238E27FC236}">
                  <a16:creationId xmlns:a16="http://schemas.microsoft.com/office/drawing/2014/main" id="{78304EB0-3F95-4706-94CE-994208843ED6}"/>
                </a:ext>
              </a:extLst>
            </p:cNvPr>
            <p:cNvSpPr>
              <a:spLocks noChangeArrowheads="1"/>
            </p:cNvSpPr>
            <p:nvPr/>
          </p:nvSpPr>
          <p:spPr bwMode="auto">
            <a:xfrm>
              <a:off x="8063810" y="2638247"/>
              <a:ext cx="196848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dirty="0">
                  <a:ln>
                    <a:noFill/>
                  </a:ln>
                  <a:solidFill>
                    <a:srgbClr val="000000"/>
                  </a:solidFill>
                  <a:effectLst/>
                  <a:uLnTx/>
                  <a:uFillTx/>
                </a:rPr>
                <a:t>RRR = 24.8%</a:t>
              </a:r>
            </a:p>
          </p:txBody>
        </p:sp>
        <p:sp>
          <p:nvSpPr>
            <p:cNvPr id="84" name="Rectangle 46">
              <a:extLst>
                <a:ext uri="{FF2B5EF4-FFF2-40B4-BE49-F238E27FC236}">
                  <a16:creationId xmlns:a16="http://schemas.microsoft.com/office/drawing/2014/main" id="{6A468D2D-BE58-4BFA-9671-401777B1A658}"/>
                </a:ext>
              </a:extLst>
            </p:cNvPr>
            <p:cNvSpPr>
              <a:spLocks noChangeArrowheads="1"/>
            </p:cNvSpPr>
            <p:nvPr/>
          </p:nvSpPr>
          <p:spPr bwMode="auto">
            <a:xfrm>
              <a:off x="8063810" y="3043622"/>
              <a:ext cx="179055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dirty="0">
                  <a:ln>
                    <a:noFill/>
                  </a:ln>
                  <a:solidFill>
                    <a:srgbClr val="000000"/>
                  </a:solidFill>
                  <a:effectLst/>
                  <a:uLnTx/>
                  <a:uFillTx/>
                </a:rPr>
                <a:t>ARR = 4.8%</a:t>
              </a:r>
            </a:p>
          </p:txBody>
        </p:sp>
        <p:sp>
          <p:nvSpPr>
            <p:cNvPr id="85" name="Rectangle 47">
              <a:extLst>
                <a:ext uri="{FF2B5EF4-FFF2-40B4-BE49-F238E27FC236}">
                  <a16:creationId xmlns:a16="http://schemas.microsoft.com/office/drawing/2014/main" id="{794D5937-0E77-4F13-87E8-6C0BCF75450A}"/>
                </a:ext>
              </a:extLst>
            </p:cNvPr>
            <p:cNvSpPr>
              <a:spLocks noChangeArrowheads="1"/>
            </p:cNvSpPr>
            <p:nvPr/>
          </p:nvSpPr>
          <p:spPr bwMode="auto">
            <a:xfrm>
              <a:off x="8063810" y="3448997"/>
              <a:ext cx="333424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NNT = 21 </a:t>
              </a:r>
              <a:r>
                <a:rPr kumimoji="0" lang="en-US" altLang="en-US" sz="200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(95% CI, 15–33)</a:t>
              </a:r>
            </a:p>
          </p:txBody>
        </p:sp>
        <p:sp>
          <p:nvSpPr>
            <p:cNvPr id="86" name="Rectangle 43">
              <a:extLst>
                <a:ext uri="{FF2B5EF4-FFF2-40B4-BE49-F238E27FC236}">
                  <a16:creationId xmlns:a16="http://schemas.microsoft.com/office/drawing/2014/main" id="{FF54D156-6E0D-4A19-B43B-77585C83B1C3}"/>
                </a:ext>
              </a:extLst>
            </p:cNvPr>
            <p:cNvSpPr>
              <a:spLocks noChangeArrowheads="1"/>
            </p:cNvSpPr>
            <p:nvPr/>
          </p:nvSpPr>
          <p:spPr bwMode="auto">
            <a:xfrm>
              <a:off x="8063810" y="1827497"/>
              <a:ext cx="276197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dirty="0">
                  <a:ln>
                    <a:noFill/>
                  </a:ln>
                  <a:solidFill>
                    <a:srgbClr val="000000"/>
                  </a:solidFill>
                  <a:effectLst/>
                  <a:uLnTx/>
                  <a:uFillTx/>
                </a:rPr>
                <a:t>Hazard Ratio, 0.75</a:t>
              </a:r>
            </a:p>
          </p:txBody>
        </p:sp>
        <p:sp>
          <p:nvSpPr>
            <p:cNvPr id="87" name="Rectangle 44">
              <a:extLst>
                <a:ext uri="{FF2B5EF4-FFF2-40B4-BE49-F238E27FC236}">
                  <a16:creationId xmlns:a16="http://schemas.microsoft.com/office/drawing/2014/main" id="{D6BA2478-476E-4185-BC8A-CF0190B7399D}"/>
                </a:ext>
              </a:extLst>
            </p:cNvPr>
            <p:cNvSpPr>
              <a:spLocks noChangeArrowheads="1"/>
            </p:cNvSpPr>
            <p:nvPr/>
          </p:nvSpPr>
          <p:spPr bwMode="auto">
            <a:xfrm>
              <a:off x="8063810" y="2232872"/>
              <a:ext cx="22906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i="0" u="none" strike="noStrike" kern="1200" cap="none" spc="0" normalizeH="0" baseline="0" noProof="0" dirty="0">
                  <a:ln>
                    <a:noFill/>
                  </a:ln>
                  <a:solidFill>
                    <a:srgbClr val="000000"/>
                  </a:solidFill>
                  <a:effectLst/>
                  <a:uLnTx/>
                  <a:uFillTx/>
                </a:rPr>
                <a:t>(95% CI, 0.68–0.83)</a:t>
              </a:r>
            </a:p>
          </p:txBody>
        </p:sp>
      </p:grpSp>
    </p:spTree>
    <p:extLst>
      <p:ext uri="{BB962C8B-B14F-4D97-AF65-F5344CB8AC3E}">
        <p14:creationId xmlns:p14="http://schemas.microsoft.com/office/powerpoint/2010/main" val="1873837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1">
            <a:extLst>
              <a:ext uri="{FF2B5EF4-FFF2-40B4-BE49-F238E27FC236}">
                <a16:creationId xmlns:a16="http://schemas.microsoft.com/office/drawing/2014/main" id="{FBDAA4C0-6058-4155-92C6-BD54F8636286}"/>
              </a:ext>
            </a:extLst>
          </p:cNvPr>
          <p:cNvSpPr>
            <a:spLocks noGrp="1"/>
          </p:cNvSpPr>
          <p:nvPr>
            <p:ph type="title"/>
          </p:nvPr>
        </p:nvSpPr>
        <p:spPr>
          <a:xfrm>
            <a:off x="457200" y="-1929"/>
            <a:ext cx="11907361" cy="1325880"/>
          </a:xfrm>
        </p:spPr>
        <p:txBody>
          <a:bodyPr>
            <a:noAutofit/>
          </a:bodyPr>
          <a:lstStyle/>
          <a:p>
            <a:r>
              <a:rPr lang="en-US" sz="4000" b="1" dirty="0">
                <a:latin typeface="Arial" panose="020B0604020202020204" pitchFamily="34" charset="0"/>
                <a:cs typeface="Arial" panose="020B0604020202020204" pitchFamily="34" charset="0"/>
              </a:rPr>
              <a:t>Primary End Point:</a:t>
            </a:r>
            <a:br>
              <a:rPr lang="en-US" sz="40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CV Death, MI, Stroke, Coronary </a:t>
            </a:r>
            <a:r>
              <a:rPr lang="en-US" sz="2800" b="1" dirty="0" err="1">
                <a:latin typeface="Arial" panose="020B0604020202020204" pitchFamily="34" charset="0"/>
                <a:cs typeface="Arial" panose="020B0604020202020204" pitchFamily="34" charset="0"/>
              </a:rPr>
              <a:t>Revasc</a:t>
            </a:r>
            <a:r>
              <a:rPr lang="en-US" sz="2800" b="1" dirty="0">
                <a:latin typeface="Arial" panose="020B0604020202020204" pitchFamily="34" charset="0"/>
                <a:cs typeface="Arial" panose="020B0604020202020204" pitchFamily="34" charset="0"/>
              </a:rPr>
              <a:t>, Unstable Angina</a:t>
            </a:r>
            <a:endParaRPr lang="en-US" sz="2800" b="1" dirty="0">
              <a:highlight>
                <a:srgbClr val="FFFF00"/>
              </a:highlight>
              <a:latin typeface="Arial" panose="020B0604020202020204" pitchFamily="34" charset="0"/>
              <a:cs typeface="Arial" panose="020B0604020202020204" pitchFamily="34" charset="0"/>
            </a:endParaRPr>
          </a:p>
        </p:txBody>
      </p:sp>
      <p:sp>
        <p:nvSpPr>
          <p:cNvPr id="6" name="Rectangle 8"/>
          <p:cNvSpPr>
            <a:spLocks noChangeArrowheads="1"/>
          </p:cNvSpPr>
          <p:nvPr/>
        </p:nvSpPr>
        <p:spPr bwMode="auto">
          <a:xfrm>
            <a:off x="5452404" y="4005469"/>
            <a:ext cx="142026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err="1">
                <a:ln>
                  <a:noFill/>
                </a:ln>
                <a:solidFill>
                  <a:srgbClr val="0000FF"/>
                </a:solidFill>
                <a:effectLst/>
                <a:uLnTx/>
                <a:uFillTx/>
              </a:rPr>
              <a:t>Icosapent</a:t>
            </a:r>
            <a:r>
              <a:rPr kumimoji="0" lang="en-US" altLang="en-US" sz="1500" b="1" i="0" u="none" strike="noStrike" kern="1200" cap="none" spc="0" normalizeH="0" baseline="0" noProof="0" dirty="0">
                <a:ln>
                  <a:noFill/>
                </a:ln>
                <a:solidFill>
                  <a:srgbClr val="0000FF"/>
                </a:solidFill>
                <a:effectLst/>
                <a:uLnTx/>
                <a:uFillTx/>
              </a:rPr>
              <a:t> Ethyl</a:t>
            </a:r>
            <a:endParaRPr kumimoji="0" lang="en-US" altLang="en-US" sz="1800" b="1" i="0" u="none" strike="noStrike" kern="1200" cap="none" spc="0" normalizeH="0" baseline="0" noProof="0" dirty="0">
              <a:ln>
                <a:noFill/>
              </a:ln>
              <a:solidFill>
                <a:srgbClr val="0000FF"/>
              </a:solidFill>
              <a:effectLst/>
              <a:uLnTx/>
              <a:uFillTx/>
            </a:endParaRPr>
          </a:p>
        </p:txBody>
      </p:sp>
      <p:sp>
        <p:nvSpPr>
          <p:cNvPr id="256" name="TextBox 255">
            <a:extLst>
              <a:ext uri="{FF2B5EF4-FFF2-40B4-BE49-F238E27FC236}">
                <a16:creationId xmlns:a16="http://schemas.microsoft.com/office/drawing/2014/main" id="{4C6422CA-4500-4FCF-9BAC-7651D93B1BC4}"/>
              </a:ext>
            </a:extLst>
          </p:cNvPr>
          <p:cNvSpPr txBox="1"/>
          <p:nvPr/>
        </p:nvSpPr>
        <p:spPr>
          <a:xfrm>
            <a:off x="6682595" y="3042811"/>
            <a:ext cx="12987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23.0%</a:t>
            </a:r>
          </a:p>
        </p:txBody>
      </p:sp>
      <p:sp>
        <p:nvSpPr>
          <p:cNvPr id="257" name="Freeform 256"/>
          <p:cNvSpPr>
            <a:spLocks/>
          </p:cNvSpPr>
          <p:nvPr/>
        </p:nvSpPr>
        <p:spPr bwMode="auto">
          <a:xfrm>
            <a:off x="2584073" y="2596773"/>
            <a:ext cx="4806106" cy="2994331"/>
          </a:xfrm>
          <a:custGeom>
            <a:avLst/>
            <a:gdLst>
              <a:gd name="T0" fmla="*/ 24 w 2597"/>
              <a:gd name="T1" fmla="*/ 1601 h 1618"/>
              <a:gd name="T2" fmla="*/ 56 w 2597"/>
              <a:gd name="T3" fmla="*/ 1583 h 1618"/>
              <a:gd name="T4" fmla="*/ 89 w 2597"/>
              <a:gd name="T5" fmla="*/ 1564 h 1618"/>
              <a:gd name="T6" fmla="*/ 124 w 2597"/>
              <a:gd name="T7" fmla="*/ 1545 h 1618"/>
              <a:gd name="T8" fmla="*/ 153 w 2597"/>
              <a:gd name="T9" fmla="*/ 1523 h 1618"/>
              <a:gd name="T10" fmla="*/ 189 w 2597"/>
              <a:gd name="T11" fmla="*/ 1502 h 1618"/>
              <a:gd name="T12" fmla="*/ 215 w 2597"/>
              <a:gd name="T13" fmla="*/ 1485 h 1618"/>
              <a:gd name="T14" fmla="*/ 248 w 2597"/>
              <a:gd name="T15" fmla="*/ 1458 h 1618"/>
              <a:gd name="T16" fmla="*/ 280 w 2597"/>
              <a:gd name="T17" fmla="*/ 1426 h 1618"/>
              <a:gd name="T18" fmla="*/ 304 w 2597"/>
              <a:gd name="T19" fmla="*/ 1404 h 1618"/>
              <a:gd name="T20" fmla="*/ 323 w 2597"/>
              <a:gd name="T21" fmla="*/ 1383 h 1618"/>
              <a:gd name="T22" fmla="*/ 375 w 2597"/>
              <a:gd name="T23" fmla="*/ 1356 h 1618"/>
              <a:gd name="T24" fmla="*/ 415 w 2597"/>
              <a:gd name="T25" fmla="*/ 1331 h 1618"/>
              <a:gd name="T26" fmla="*/ 447 w 2597"/>
              <a:gd name="T27" fmla="*/ 1302 h 1618"/>
              <a:gd name="T28" fmla="*/ 469 w 2597"/>
              <a:gd name="T29" fmla="*/ 1277 h 1618"/>
              <a:gd name="T30" fmla="*/ 493 w 2597"/>
              <a:gd name="T31" fmla="*/ 1256 h 1618"/>
              <a:gd name="T32" fmla="*/ 536 w 2597"/>
              <a:gd name="T33" fmla="*/ 1237 h 1618"/>
              <a:gd name="T34" fmla="*/ 555 w 2597"/>
              <a:gd name="T35" fmla="*/ 1215 h 1618"/>
              <a:gd name="T36" fmla="*/ 593 w 2597"/>
              <a:gd name="T37" fmla="*/ 1196 h 1618"/>
              <a:gd name="T38" fmla="*/ 609 w 2597"/>
              <a:gd name="T39" fmla="*/ 1172 h 1618"/>
              <a:gd name="T40" fmla="*/ 636 w 2597"/>
              <a:gd name="T41" fmla="*/ 1151 h 1618"/>
              <a:gd name="T42" fmla="*/ 677 w 2597"/>
              <a:gd name="T43" fmla="*/ 1126 h 1618"/>
              <a:gd name="T44" fmla="*/ 717 w 2597"/>
              <a:gd name="T45" fmla="*/ 1099 h 1618"/>
              <a:gd name="T46" fmla="*/ 744 w 2597"/>
              <a:gd name="T47" fmla="*/ 1075 h 1618"/>
              <a:gd name="T48" fmla="*/ 768 w 2597"/>
              <a:gd name="T49" fmla="*/ 1059 h 1618"/>
              <a:gd name="T50" fmla="*/ 798 w 2597"/>
              <a:gd name="T51" fmla="*/ 1040 h 1618"/>
              <a:gd name="T52" fmla="*/ 830 w 2597"/>
              <a:gd name="T53" fmla="*/ 1021 h 1618"/>
              <a:gd name="T54" fmla="*/ 863 w 2597"/>
              <a:gd name="T55" fmla="*/ 999 h 1618"/>
              <a:gd name="T56" fmla="*/ 898 w 2597"/>
              <a:gd name="T57" fmla="*/ 980 h 1618"/>
              <a:gd name="T58" fmla="*/ 922 w 2597"/>
              <a:gd name="T59" fmla="*/ 956 h 1618"/>
              <a:gd name="T60" fmla="*/ 957 w 2597"/>
              <a:gd name="T61" fmla="*/ 940 h 1618"/>
              <a:gd name="T62" fmla="*/ 992 w 2597"/>
              <a:gd name="T63" fmla="*/ 913 h 1618"/>
              <a:gd name="T64" fmla="*/ 1041 w 2597"/>
              <a:gd name="T65" fmla="*/ 889 h 1618"/>
              <a:gd name="T66" fmla="*/ 1073 w 2597"/>
              <a:gd name="T67" fmla="*/ 870 h 1618"/>
              <a:gd name="T68" fmla="*/ 1116 w 2597"/>
              <a:gd name="T69" fmla="*/ 848 h 1618"/>
              <a:gd name="T70" fmla="*/ 1154 w 2597"/>
              <a:gd name="T71" fmla="*/ 827 h 1618"/>
              <a:gd name="T72" fmla="*/ 1189 w 2597"/>
              <a:gd name="T73" fmla="*/ 805 h 1618"/>
              <a:gd name="T74" fmla="*/ 1229 w 2597"/>
              <a:gd name="T75" fmla="*/ 781 h 1618"/>
              <a:gd name="T76" fmla="*/ 1286 w 2597"/>
              <a:gd name="T77" fmla="*/ 751 h 1618"/>
              <a:gd name="T78" fmla="*/ 1324 w 2597"/>
              <a:gd name="T79" fmla="*/ 724 h 1618"/>
              <a:gd name="T80" fmla="*/ 1356 w 2597"/>
              <a:gd name="T81" fmla="*/ 700 h 1618"/>
              <a:gd name="T82" fmla="*/ 1383 w 2597"/>
              <a:gd name="T83" fmla="*/ 670 h 1618"/>
              <a:gd name="T84" fmla="*/ 1448 w 2597"/>
              <a:gd name="T85" fmla="*/ 646 h 1618"/>
              <a:gd name="T86" fmla="*/ 1502 w 2597"/>
              <a:gd name="T87" fmla="*/ 624 h 1618"/>
              <a:gd name="T88" fmla="*/ 1553 w 2597"/>
              <a:gd name="T89" fmla="*/ 603 h 1618"/>
              <a:gd name="T90" fmla="*/ 1604 w 2597"/>
              <a:gd name="T91" fmla="*/ 578 h 1618"/>
              <a:gd name="T92" fmla="*/ 1645 w 2597"/>
              <a:gd name="T93" fmla="*/ 557 h 1618"/>
              <a:gd name="T94" fmla="*/ 1669 w 2597"/>
              <a:gd name="T95" fmla="*/ 532 h 1618"/>
              <a:gd name="T96" fmla="*/ 1699 w 2597"/>
              <a:gd name="T97" fmla="*/ 511 h 1618"/>
              <a:gd name="T98" fmla="*/ 1728 w 2597"/>
              <a:gd name="T99" fmla="*/ 484 h 1618"/>
              <a:gd name="T100" fmla="*/ 1785 w 2597"/>
              <a:gd name="T101" fmla="*/ 459 h 1618"/>
              <a:gd name="T102" fmla="*/ 1815 w 2597"/>
              <a:gd name="T103" fmla="*/ 432 h 1618"/>
              <a:gd name="T104" fmla="*/ 1871 w 2597"/>
              <a:gd name="T105" fmla="*/ 411 h 1618"/>
              <a:gd name="T106" fmla="*/ 1960 w 2597"/>
              <a:gd name="T107" fmla="*/ 384 h 1618"/>
              <a:gd name="T108" fmla="*/ 1998 w 2597"/>
              <a:gd name="T109" fmla="*/ 357 h 1618"/>
              <a:gd name="T110" fmla="*/ 2049 w 2597"/>
              <a:gd name="T111" fmla="*/ 324 h 1618"/>
              <a:gd name="T112" fmla="*/ 2114 w 2597"/>
              <a:gd name="T113" fmla="*/ 300 h 1618"/>
              <a:gd name="T114" fmla="*/ 2160 w 2597"/>
              <a:gd name="T115" fmla="*/ 262 h 1618"/>
              <a:gd name="T116" fmla="*/ 2208 w 2597"/>
              <a:gd name="T117" fmla="*/ 233 h 1618"/>
              <a:gd name="T118" fmla="*/ 2268 w 2597"/>
              <a:gd name="T119" fmla="*/ 187 h 1618"/>
              <a:gd name="T120" fmla="*/ 2351 w 2597"/>
              <a:gd name="T121" fmla="*/ 146 h 1618"/>
              <a:gd name="T122" fmla="*/ 2424 w 2597"/>
              <a:gd name="T123" fmla="*/ 90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97" h="1618">
                <a:moveTo>
                  <a:pt x="0" y="1618"/>
                </a:moveTo>
                <a:lnTo>
                  <a:pt x="0" y="1618"/>
                </a:lnTo>
                <a:lnTo>
                  <a:pt x="2" y="1618"/>
                </a:lnTo>
                <a:lnTo>
                  <a:pt x="2" y="1615"/>
                </a:lnTo>
                <a:lnTo>
                  <a:pt x="2" y="1615"/>
                </a:lnTo>
                <a:lnTo>
                  <a:pt x="2" y="1612"/>
                </a:lnTo>
                <a:lnTo>
                  <a:pt x="8" y="1612"/>
                </a:lnTo>
                <a:lnTo>
                  <a:pt x="8" y="1612"/>
                </a:lnTo>
                <a:lnTo>
                  <a:pt x="11" y="1612"/>
                </a:lnTo>
                <a:lnTo>
                  <a:pt x="11" y="1610"/>
                </a:lnTo>
                <a:lnTo>
                  <a:pt x="11" y="1610"/>
                </a:lnTo>
                <a:lnTo>
                  <a:pt x="11" y="1607"/>
                </a:lnTo>
                <a:lnTo>
                  <a:pt x="16" y="1607"/>
                </a:lnTo>
                <a:lnTo>
                  <a:pt x="16" y="1607"/>
                </a:lnTo>
                <a:lnTo>
                  <a:pt x="16" y="1607"/>
                </a:lnTo>
                <a:lnTo>
                  <a:pt x="16" y="1604"/>
                </a:lnTo>
                <a:lnTo>
                  <a:pt x="19" y="1604"/>
                </a:lnTo>
                <a:lnTo>
                  <a:pt x="19" y="1601"/>
                </a:lnTo>
                <a:lnTo>
                  <a:pt x="24" y="1601"/>
                </a:lnTo>
                <a:lnTo>
                  <a:pt x="24" y="1601"/>
                </a:lnTo>
                <a:lnTo>
                  <a:pt x="32" y="1601"/>
                </a:lnTo>
                <a:lnTo>
                  <a:pt x="32" y="1599"/>
                </a:lnTo>
                <a:lnTo>
                  <a:pt x="35" y="1599"/>
                </a:lnTo>
                <a:lnTo>
                  <a:pt x="35" y="1596"/>
                </a:lnTo>
                <a:lnTo>
                  <a:pt x="43" y="1596"/>
                </a:lnTo>
                <a:lnTo>
                  <a:pt x="43" y="1593"/>
                </a:lnTo>
                <a:lnTo>
                  <a:pt x="43" y="1593"/>
                </a:lnTo>
                <a:lnTo>
                  <a:pt x="43" y="1593"/>
                </a:lnTo>
                <a:lnTo>
                  <a:pt x="48" y="1593"/>
                </a:lnTo>
                <a:lnTo>
                  <a:pt x="48" y="1591"/>
                </a:lnTo>
                <a:lnTo>
                  <a:pt x="51" y="1591"/>
                </a:lnTo>
                <a:lnTo>
                  <a:pt x="51" y="1588"/>
                </a:lnTo>
                <a:lnTo>
                  <a:pt x="54" y="1588"/>
                </a:lnTo>
                <a:lnTo>
                  <a:pt x="54" y="1588"/>
                </a:lnTo>
                <a:lnTo>
                  <a:pt x="54" y="1588"/>
                </a:lnTo>
                <a:lnTo>
                  <a:pt x="54" y="1585"/>
                </a:lnTo>
                <a:lnTo>
                  <a:pt x="56" y="1585"/>
                </a:lnTo>
                <a:lnTo>
                  <a:pt x="56" y="1583"/>
                </a:lnTo>
                <a:lnTo>
                  <a:pt x="59" y="1583"/>
                </a:lnTo>
                <a:lnTo>
                  <a:pt x="59" y="1583"/>
                </a:lnTo>
                <a:lnTo>
                  <a:pt x="62" y="1583"/>
                </a:lnTo>
                <a:lnTo>
                  <a:pt x="62" y="1580"/>
                </a:lnTo>
                <a:lnTo>
                  <a:pt x="64" y="1580"/>
                </a:lnTo>
                <a:lnTo>
                  <a:pt x="64" y="1577"/>
                </a:lnTo>
                <a:lnTo>
                  <a:pt x="67" y="1577"/>
                </a:lnTo>
                <a:lnTo>
                  <a:pt x="67" y="1577"/>
                </a:lnTo>
                <a:lnTo>
                  <a:pt x="73" y="1577"/>
                </a:lnTo>
                <a:lnTo>
                  <a:pt x="73" y="1572"/>
                </a:lnTo>
                <a:lnTo>
                  <a:pt x="75" y="1572"/>
                </a:lnTo>
                <a:lnTo>
                  <a:pt x="75" y="1569"/>
                </a:lnTo>
                <a:lnTo>
                  <a:pt x="78" y="1569"/>
                </a:lnTo>
                <a:lnTo>
                  <a:pt x="78" y="1566"/>
                </a:lnTo>
                <a:lnTo>
                  <a:pt x="81" y="1566"/>
                </a:lnTo>
                <a:lnTo>
                  <a:pt x="81" y="1566"/>
                </a:lnTo>
                <a:lnTo>
                  <a:pt x="83" y="1566"/>
                </a:lnTo>
                <a:lnTo>
                  <a:pt x="83" y="1564"/>
                </a:lnTo>
                <a:lnTo>
                  <a:pt x="89" y="1564"/>
                </a:lnTo>
                <a:lnTo>
                  <a:pt x="89" y="1561"/>
                </a:lnTo>
                <a:lnTo>
                  <a:pt x="97" y="1561"/>
                </a:lnTo>
                <a:lnTo>
                  <a:pt x="97" y="1561"/>
                </a:lnTo>
                <a:lnTo>
                  <a:pt x="97" y="1561"/>
                </a:lnTo>
                <a:lnTo>
                  <a:pt x="97" y="1556"/>
                </a:lnTo>
                <a:lnTo>
                  <a:pt x="100" y="1556"/>
                </a:lnTo>
                <a:lnTo>
                  <a:pt x="100" y="1556"/>
                </a:lnTo>
                <a:lnTo>
                  <a:pt x="102" y="1556"/>
                </a:lnTo>
                <a:lnTo>
                  <a:pt x="102" y="1553"/>
                </a:lnTo>
                <a:lnTo>
                  <a:pt x="108" y="1553"/>
                </a:lnTo>
                <a:lnTo>
                  <a:pt x="108" y="1550"/>
                </a:lnTo>
                <a:lnTo>
                  <a:pt x="113" y="1550"/>
                </a:lnTo>
                <a:lnTo>
                  <a:pt x="113" y="1550"/>
                </a:lnTo>
                <a:lnTo>
                  <a:pt x="118" y="1550"/>
                </a:lnTo>
                <a:lnTo>
                  <a:pt x="118" y="1547"/>
                </a:lnTo>
                <a:lnTo>
                  <a:pt x="121" y="1547"/>
                </a:lnTo>
                <a:lnTo>
                  <a:pt x="121" y="1545"/>
                </a:lnTo>
                <a:lnTo>
                  <a:pt x="124" y="1545"/>
                </a:lnTo>
                <a:lnTo>
                  <a:pt x="124" y="1545"/>
                </a:lnTo>
                <a:lnTo>
                  <a:pt x="126" y="1545"/>
                </a:lnTo>
                <a:lnTo>
                  <a:pt x="126" y="1542"/>
                </a:lnTo>
                <a:lnTo>
                  <a:pt x="129" y="1542"/>
                </a:lnTo>
                <a:lnTo>
                  <a:pt x="129" y="1539"/>
                </a:lnTo>
                <a:lnTo>
                  <a:pt x="129" y="1539"/>
                </a:lnTo>
                <a:lnTo>
                  <a:pt x="129" y="1537"/>
                </a:lnTo>
                <a:lnTo>
                  <a:pt x="135" y="1537"/>
                </a:lnTo>
                <a:lnTo>
                  <a:pt x="135" y="1534"/>
                </a:lnTo>
                <a:lnTo>
                  <a:pt x="137" y="1534"/>
                </a:lnTo>
                <a:lnTo>
                  <a:pt x="137" y="1531"/>
                </a:lnTo>
                <a:lnTo>
                  <a:pt x="140" y="1531"/>
                </a:lnTo>
                <a:lnTo>
                  <a:pt x="140" y="1529"/>
                </a:lnTo>
                <a:lnTo>
                  <a:pt x="145" y="1529"/>
                </a:lnTo>
                <a:lnTo>
                  <a:pt x="145" y="1526"/>
                </a:lnTo>
                <a:lnTo>
                  <a:pt x="151" y="1526"/>
                </a:lnTo>
                <a:lnTo>
                  <a:pt x="151" y="1526"/>
                </a:lnTo>
                <a:lnTo>
                  <a:pt x="151" y="1526"/>
                </a:lnTo>
                <a:lnTo>
                  <a:pt x="151" y="1523"/>
                </a:lnTo>
                <a:lnTo>
                  <a:pt x="153" y="1523"/>
                </a:lnTo>
                <a:lnTo>
                  <a:pt x="153" y="1520"/>
                </a:lnTo>
                <a:lnTo>
                  <a:pt x="156" y="1520"/>
                </a:lnTo>
                <a:lnTo>
                  <a:pt x="156" y="1518"/>
                </a:lnTo>
                <a:lnTo>
                  <a:pt x="159" y="1518"/>
                </a:lnTo>
                <a:lnTo>
                  <a:pt x="159" y="1515"/>
                </a:lnTo>
                <a:lnTo>
                  <a:pt x="167" y="1515"/>
                </a:lnTo>
                <a:lnTo>
                  <a:pt x="167" y="1512"/>
                </a:lnTo>
                <a:lnTo>
                  <a:pt x="175" y="1512"/>
                </a:lnTo>
                <a:lnTo>
                  <a:pt x="175" y="1510"/>
                </a:lnTo>
                <a:lnTo>
                  <a:pt x="175" y="1510"/>
                </a:lnTo>
                <a:lnTo>
                  <a:pt x="175" y="1510"/>
                </a:lnTo>
                <a:lnTo>
                  <a:pt x="178" y="1510"/>
                </a:lnTo>
                <a:lnTo>
                  <a:pt x="178" y="1507"/>
                </a:lnTo>
                <a:lnTo>
                  <a:pt x="178" y="1507"/>
                </a:lnTo>
                <a:lnTo>
                  <a:pt x="178" y="1504"/>
                </a:lnTo>
                <a:lnTo>
                  <a:pt x="183" y="1504"/>
                </a:lnTo>
                <a:lnTo>
                  <a:pt x="183" y="1504"/>
                </a:lnTo>
                <a:lnTo>
                  <a:pt x="189" y="1504"/>
                </a:lnTo>
                <a:lnTo>
                  <a:pt x="189" y="1502"/>
                </a:lnTo>
                <a:lnTo>
                  <a:pt x="191" y="1502"/>
                </a:lnTo>
                <a:lnTo>
                  <a:pt x="191" y="1499"/>
                </a:lnTo>
                <a:lnTo>
                  <a:pt x="194" y="1499"/>
                </a:lnTo>
                <a:lnTo>
                  <a:pt x="194" y="1499"/>
                </a:lnTo>
                <a:lnTo>
                  <a:pt x="197" y="1499"/>
                </a:lnTo>
                <a:lnTo>
                  <a:pt x="197" y="1496"/>
                </a:lnTo>
                <a:lnTo>
                  <a:pt x="199" y="1496"/>
                </a:lnTo>
                <a:lnTo>
                  <a:pt x="199" y="1493"/>
                </a:lnTo>
                <a:lnTo>
                  <a:pt x="202" y="1493"/>
                </a:lnTo>
                <a:lnTo>
                  <a:pt x="202" y="1493"/>
                </a:lnTo>
                <a:lnTo>
                  <a:pt x="205" y="1493"/>
                </a:lnTo>
                <a:lnTo>
                  <a:pt x="205" y="1491"/>
                </a:lnTo>
                <a:lnTo>
                  <a:pt x="207" y="1491"/>
                </a:lnTo>
                <a:lnTo>
                  <a:pt x="207" y="1488"/>
                </a:lnTo>
                <a:lnTo>
                  <a:pt x="213" y="1488"/>
                </a:lnTo>
                <a:lnTo>
                  <a:pt x="213" y="1488"/>
                </a:lnTo>
                <a:lnTo>
                  <a:pt x="213" y="1488"/>
                </a:lnTo>
                <a:lnTo>
                  <a:pt x="213" y="1485"/>
                </a:lnTo>
                <a:lnTo>
                  <a:pt x="215" y="1485"/>
                </a:lnTo>
                <a:lnTo>
                  <a:pt x="215" y="1480"/>
                </a:lnTo>
                <a:lnTo>
                  <a:pt x="215" y="1480"/>
                </a:lnTo>
                <a:lnTo>
                  <a:pt x="215" y="1480"/>
                </a:lnTo>
                <a:lnTo>
                  <a:pt x="218" y="1480"/>
                </a:lnTo>
                <a:lnTo>
                  <a:pt x="218" y="1477"/>
                </a:lnTo>
                <a:lnTo>
                  <a:pt x="218" y="1477"/>
                </a:lnTo>
                <a:lnTo>
                  <a:pt x="218" y="1472"/>
                </a:lnTo>
                <a:lnTo>
                  <a:pt x="221" y="1472"/>
                </a:lnTo>
                <a:lnTo>
                  <a:pt x="221" y="1469"/>
                </a:lnTo>
                <a:lnTo>
                  <a:pt x="224" y="1469"/>
                </a:lnTo>
                <a:lnTo>
                  <a:pt x="224" y="1469"/>
                </a:lnTo>
                <a:lnTo>
                  <a:pt x="232" y="1469"/>
                </a:lnTo>
                <a:lnTo>
                  <a:pt x="232" y="1466"/>
                </a:lnTo>
                <a:lnTo>
                  <a:pt x="232" y="1466"/>
                </a:lnTo>
                <a:lnTo>
                  <a:pt x="232" y="1464"/>
                </a:lnTo>
                <a:lnTo>
                  <a:pt x="237" y="1464"/>
                </a:lnTo>
                <a:lnTo>
                  <a:pt x="237" y="1464"/>
                </a:lnTo>
                <a:lnTo>
                  <a:pt x="248" y="1464"/>
                </a:lnTo>
                <a:lnTo>
                  <a:pt x="248" y="1458"/>
                </a:lnTo>
                <a:lnTo>
                  <a:pt x="248" y="1458"/>
                </a:lnTo>
                <a:lnTo>
                  <a:pt x="248" y="1456"/>
                </a:lnTo>
                <a:lnTo>
                  <a:pt x="251" y="1456"/>
                </a:lnTo>
                <a:lnTo>
                  <a:pt x="251" y="1453"/>
                </a:lnTo>
                <a:lnTo>
                  <a:pt x="251" y="1453"/>
                </a:lnTo>
                <a:lnTo>
                  <a:pt x="251" y="1450"/>
                </a:lnTo>
                <a:lnTo>
                  <a:pt x="261" y="1450"/>
                </a:lnTo>
                <a:lnTo>
                  <a:pt x="261" y="1450"/>
                </a:lnTo>
                <a:lnTo>
                  <a:pt x="264" y="1450"/>
                </a:lnTo>
                <a:lnTo>
                  <a:pt x="264" y="1439"/>
                </a:lnTo>
                <a:lnTo>
                  <a:pt x="264" y="1439"/>
                </a:lnTo>
                <a:lnTo>
                  <a:pt x="264" y="1434"/>
                </a:lnTo>
                <a:lnTo>
                  <a:pt x="267" y="1434"/>
                </a:lnTo>
                <a:lnTo>
                  <a:pt x="267" y="1434"/>
                </a:lnTo>
                <a:lnTo>
                  <a:pt x="269" y="1434"/>
                </a:lnTo>
                <a:lnTo>
                  <a:pt x="269" y="1429"/>
                </a:lnTo>
                <a:lnTo>
                  <a:pt x="272" y="1429"/>
                </a:lnTo>
                <a:lnTo>
                  <a:pt x="272" y="1426"/>
                </a:lnTo>
                <a:lnTo>
                  <a:pt x="280" y="1426"/>
                </a:lnTo>
                <a:lnTo>
                  <a:pt x="280" y="1423"/>
                </a:lnTo>
                <a:lnTo>
                  <a:pt x="283" y="1423"/>
                </a:lnTo>
                <a:lnTo>
                  <a:pt x="283" y="1421"/>
                </a:lnTo>
                <a:lnTo>
                  <a:pt x="286" y="1421"/>
                </a:lnTo>
                <a:lnTo>
                  <a:pt x="286" y="1418"/>
                </a:lnTo>
                <a:lnTo>
                  <a:pt x="286" y="1418"/>
                </a:lnTo>
                <a:lnTo>
                  <a:pt x="286" y="1415"/>
                </a:lnTo>
                <a:lnTo>
                  <a:pt x="288" y="1415"/>
                </a:lnTo>
                <a:lnTo>
                  <a:pt x="288" y="1412"/>
                </a:lnTo>
                <a:lnTo>
                  <a:pt x="291" y="1412"/>
                </a:lnTo>
                <a:lnTo>
                  <a:pt x="291" y="1410"/>
                </a:lnTo>
                <a:lnTo>
                  <a:pt x="294" y="1410"/>
                </a:lnTo>
                <a:lnTo>
                  <a:pt x="294" y="1410"/>
                </a:lnTo>
                <a:lnTo>
                  <a:pt x="299" y="1410"/>
                </a:lnTo>
                <a:lnTo>
                  <a:pt x="299" y="1407"/>
                </a:lnTo>
                <a:lnTo>
                  <a:pt x="304" y="1407"/>
                </a:lnTo>
                <a:lnTo>
                  <a:pt x="304" y="1404"/>
                </a:lnTo>
                <a:lnTo>
                  <a:pt x="304" y="1404"/>
                </a:lnTo>
                <a:lnTo>
                  <a:pt x="304" y="1404"/>
                </a:lnTo>
                <a:lnTo>
                  <a:pt x="307" y="1404"/>
                </a:lnTo>
                <a:lnTo>
                  <a:pt x="307" y="1402"/>
                </a:lnTo>
                <a:lnTo>
                  <a:pt x="307" y="1402"/>
                </a:lnTo>
                <a:lnTo>
                  <a:pt x="307" y="1399"/>
                </a:lnTo>
                <a:lnTo>
                  <a:pt x="310" y="1399"/>
                </a:lnTo>
                <a:lnTo>
                  <a:pt x="310" y="1399"/>
                </a:lnTo>
                <a:lnTo>
                  <a:pt x="313" y="1399"/>
                </a:lnTo>
                <a:lnTo>
                  <a:pt x="313" y="1394"/>
                </a:lnTo>
                <a:lnTo>
                  <a:pt x="313" y="1394"/>
                </a:lnTo>
                <a:lnTo>
                  <a:pt x="313" y="1391"/>
                </a:lnTo>
                <a:lnTo>
                  <a:pt x="315" y="1391"/>
                </a:lnTo>
                <a:lnTo>
                  <a:pt x="315" y="1391"/>
                </a:lnTo>
                <a:lnTo>
                  <a:pt x="315" y="1391"/>
                </a:lnTo>
                <a:lnTo>
                  <a:pt x="315" y="1388"/>
                </a:lnTo>
                <a:lnTo>
                  <a:pt x="321" y="1388"/>
                </a:lnTo>
                <a:lnTo>
                  <a:pt x="321" y="1385"/>
                </a:lnTo>
                <a:lnTo>
                  <a:pt x="323" y="1385"/>
                </a:lnTo>
                <a:lnTo>
                  <a:pt x="323" y="1383"/>
                </a:lnTo>
                <a:lnTo>
                  <a:pt x="323" y="1383"/>
                </a:lnTo>
                <a:lnTo>
                  <a:pt x="323" y="1380"/>
                </a:lnTo>
                <a:lnTo>
                  <a:pt x="326" y="1380"/>
                </a:lnTo>
                <a:lnTo>
                  <a:pt x="326" y="1380"/>
                </a:lnTo>
                <a:lnTo>
                  <a:pt x="329" y="1380"/>
                </a:lnTo>
                <a:lnTo>
                  <a:pt x="329" y="1375"/>
                </a:lnTo>
                <a:lnTo>
                  <a:pt x="337" y="1375"/>
                </a:lnTo>
                <a:lnTo>
                  <a:pt x="337" y="1372"/>
                </a:lnTo>
                <a:lnTo>
                  <a:pt x="345" y="1372"/>
                </a:lnTo>
                <a:lnTo>
                  <a:pt x="345" y="1369"/>
                </a:lnTo>
                <a:lnTo>
                  <a:pt x="356" y="1369"/>
                </a:lnTo>
                <a:lnTo>
                  <a:pt x="356" y="1367"/>
                </a:lnTo>
                <a:lnTo>
                  <a:pt x="356" y="1367"/>
                </a:lnTo>
                <a:lnTo>
                  <a:pt x="356" y="1364"/>
                </a:lnTo>
                <a:lnTo>
                  <a:pt x="358" y="1364"/>
                </a:lnTo>
                <a:lnTo>
                  <a:pt x="358" y="1361"/>
                </a:lnTo>
                <a:lnTo>
                  <a:pt x="367" y="1361"/>
                </a:lnTo>
                <a:lnTo>
                  <a:pt x="367" y="1356"/>
                </a:lnTo>
                <a:lnTo>
                  <a:pt x="375" y="1356"/>
                </a:lnTo>
                <a:lnTo>
                  <a:pt x="375" y="1356"/>
                </a:lnTo>
                <a:lnTo>
                  <a:pt x="377" y="1356"/>
                </a:lnTo>
                <a:lnTo>
                  <a:pt x="377" y="1350"/>
                </a:lnTo>
                <a:lnTo>
                  <a:pt x="380" y="1350"/>
                </a:lnTo>
                <a:lnTo>
                  <a:pt x="380" y="1345"/>
                </a:lnTo>
                <a:lnTo>
                  <a:pt x="391" y="1345"/>
                </a:lnTo>
                <a:lnTo>
                  <a:pt x="391" y="1345"/>
                </a:lnTo>
                <a:lnTo>
                  <a:pt x="391" y="1345"/>
                </a:lnTo>
                <a:lnTo>
                  <a:pt x="391" y="1342"/>
                </a:lnTo>
                <a:lnTo>
                  <a:pt x="399" y="1342"/>
                </a:lnTo>
                <a:lnTo>
                  <a:pt x="399" y="1340"/>
                </a:lnTo>
                <a:lnTo>
                  <a:pt x="402" y="1340"/>
                </a:lnTo>
                <a:lnTo>
                  <a:pt x="402" y="1337"/>
                </a:lnTo>
                <a:lnTo>
                  <a:pt x="407" y="1337"/>
                </a:lnTo>
                <a:lnTo>
                  <a:pt x="407" y="1334"/>
                </a:lnTo>
                <a:lnTo>
                  <a:pt x="407" y="1334"/>
                </a:lnTo>
                <a:lnTo>
                  <a:pt x="407" y="1331"/>
                </a:lnTo>
                <a:lnTo>
                  <a:pt x="415" y="1331"/>
                </a:lnTo>
                <a:lnTo>
                  <a:pt x="415" y="1331"/>
                </a:lnTo>
                <a:lnTo>
                  <a:pt x="415" y="1331"/>
                </a:lnTo>
                <a:lnTo>
                  <a:pt x="415" y="1326"/>
                </a:lnTo>
                <a:lnTo>
                  <a:pt x="418" y="1326"/>
                </a:lnTo>
                <a:lnTo>
                  <a:pt x="418" y="1323"/>
                </a:lnTo>
                <a:lnTo>
                  <a:pt x="423" y="1323"/>
                </a:lnTo>
                <a:lnTo>
                  <a:pt x="423" y="1321"/>
                </a:lnTo>
                <a:lnTo>
                  <a:pt x="423" y="1321"/>
                </a:lnTo>
                <a:lnTo>
                  <a:pt x="423" y="1318"/>
                </a:lnTo>
                <a:lnTo>
                  <a:pt x="429" y="1318"/>
                </a:lnTo>
                <a:lnTo>
                  <a:pt x="429" y="1315"/>
                </a:lnTo>
                <a:lnTo>
                  <a:pt x="431" y="1315"/>
                </a:lnTo>
                <a:lnTo>
                  <a:pt x="431" y="1313"/>
                </a:lnTo>
                <a:lnTo>
                  <a:pt x="431" y="1313"/>
                </a:lnTo>
                <a:lnTo>
                  <a:pt x="431" y="1310"/>
                </a:lnTo>
                <a:lnTo>
                  <a:pt x="434" y="1310"/>
                </a:lnTo>
                <a:lnTo>
                  <a:pt x="434" y="1307"/>
                </a:lnTo>
                <a:lnTo>
                  <a:pt x="445" y="1307"/>
                </a:lnTo>
                <a:lnTo>
                  <a:pt x="445" y="1307"/>
                </a:lnTo>
                <a:lnTo>
                  <a:pt x="447" y="1307"/>
                </a:lnTo>
                <a:lnTo>
                  <a:pt x="447" y="1302"/>
                </a:lnTo>
                <a:lnTo>
                  <a:pt x="447" y="1302"/>
                </a:lnTo>
                <a:lnTo>
                  <a:pt x="447" y="1299"/>
                </a:lnTo>
                <a:lnTo>
                  <a:pt x="450" y="1299"/>
                </a:lnTo>
                <a:lnTo>
                  <a:pt x="450" y="1296"/>
                </a:lnTo>
                <a:lnTo>
                  <a:pt x="450" y="1296"/>
                </a:lnTo>
                <a:lnTo>
                  <a:pt x="450" y="1294"/>
                </a:lnTo>
                <a:lnTo>
                  <a:pt x="453" y="1294"/>
                </a:lnTo>
                <a:lnTo>
                  <a:pt x="453" y="1291"/>
                </a:lnTo>
                <a:lnTo>
                  <a:pt x="456" y="1291"/>
                </a:lnTo>
                <a:lnTo>
                  <a:pt x="456" y="1288"/>
                </a:lnTo>
                <a:lnTo>
                  <a:pt x="456" y="1288"/>
                </a:lnTo>
                <a:lnTo>
                  <a:pt x="456" y="1286"/>
                </a:lnTo>
                <a:lnTo>
                  <a:pt x="458" y="1286"/>
                </a:lnTo>
                <a:lnTo>
                  <a:pt x="458" y="1283"/>
                </a:lnTo>
                <a:lnTo>
                  <a:pt x="466" y="1283"/>
                </a:lnTo>
                <a:lnTo>
                  <a:pt x="466" y="1280"/>
                </a:lnTo>
                <a:lnTo>
                  <a:pt x="469" y="1280"/>
                </a:lnTo>
                <a:lnTo>
                  <a:pt x="469" y="1277"/>
                </a:lnTo>
                <a:lnTo>
                  <a:pt x="469" y="1277"/>
                </a:lnTo>
                <a:lnTo>
                  <a:pt x="469" y="1277"/>
                </a:lnTo>
                <a:lnTo>
                  <a:pt x="472" y="1277"/>
                </a:lnTo>
                <a:lnTo>
                  <a:pt x="472" y="1272"/>
                </a:lnTo>
                <a:lnTo>
                  <a:pt x="474" y="1272"/>
                </a:lnTo>
                <a:lnTo>
                  <a:pt x="474" y="1272"/>
                </a:lnTo>
                <a:lnTo>
                  <a:pt x="480" y="1272"/>
                </a:lnTo>
                <a:lnTo>
                  <a:pt x="480" y="1269"/>
                </a:lnTo>
                <a:lnTo>
                  <a:pt x="482" y="1269"/>
                </a:lnTo>
                <a:lnTo>
                  <a:pt x="482" y="1267"/>
                </a:lnTo>
                <a:lnTo>
                  <a:pt x="482" y="1267"/>
                </a:lnTo>
                <a:lnTo>
                  <a:pt x="482" y="1264"/>
                </a:lnTo>
                <a:lnTo>
                  <a:pt x="488" y="1264"/>
                </a:lnTo>
                <a:lnTo>
                  <a:pt x="488" y="1261"/>
                </a:lnTo>
                <a:lnTo>
                  <a:pt x="491" y="1261"/>
                </a:lnTo>
                <a:lnTo>
                  <a:pt x="491" y="1259"/>
                </a:lnTo>
                <a:lnTo>
                  <a:pt x="493" y="1259"/>
                </a:lnTo>
                <a:lnTo>
                  <a:pt x="493" y="1259"/>
                </a:lnTo>
                <a:lnTo>
                  <a:pt x="493" y="1259"/>
                </a:lnTo>
                <a:lnTo>
                  <a:pt x="493" y="1256"/>
                </a:lnTo>
                <a:lnTo>
                  <a:pt x="499" y="1256"/>
                </a:lnTo>
                <a:lnTo>
                  <a:pt x="499" y="1253"/>
                </a:lnTo>
                <a:lnTo>
                  <a:pt x="499" y="1253"/>
                </a:lnTo>
                <a:lnTo>
                  <a:pt x="499" y="1253"/>
                </a:lnTo>
                <a:lnTo>
                  <a:pt x="504" y="1253"/>
                </a:lnTo>
                <a:lnTo>
                  <a:pt x="504" y="1250"/>
                </a:lnTo>
                <a:lnTo>
                  <a:pt x="507" y="1250"/>
                </a:lnTo>
                <a:lnTo>
                  <a:pt x="507" y="1248"/>
                </a:lnTo>
                <a:lnTo>
                  <a:pt x="520" y="1248"/>
                </a:lnTo>
                <a:lnTo>
                  <a:pt x="520" y="1248"/>
                </a:lnTo>
                <a:lnTo>
                  <a:pt x="526" y="1248"/>
                </a:lnTo>
                <a:lnTo>
                  <a:pt x="526" y="1245"/>
                </a:lnTo>
                <a:lnTo>
                  <a:pt x="528" y="1245"/>
                </a:lnTo>
                <a:lnTo>
                  <a:pt x="528" y="1242"/>
                </a:lnTo>
                <a:lnTo>
                  <a:pt x="531" y="1242"/>
                </a:lnTo>
                <a:lnTo>
                  <a:pt x="531" y="1240"/>
                </a:lnTo>
                <a:lnTo>
                  <a:pt x="534" y="1240"/>
                </a:lnTo>
                <a:lnTo>
                  <a:pt x="534" y="1237"/>
                </a:lnTo>
                <a:lnTo>
                  <a:pt x="536" y="1237"/>
                </a:lnTo>
                <a:lnTo>
                  <a:pt x="536" y="1234"/>
                </a:lnTo>
                <a:lnTo>
                  <a:pt x="536" y="1234"/>
                </a:lnTo>
                <a:lnTo>
                  <a:pt x="536" y="1232"/>
                </a:lnTo>
                <a:lnTo>
                  <a:pt x="539" y="1232"/>
                </a:lnTo>
                <a:lnTo>
                  <a:pt x="539" y="1229"/>
                </a:lnTo>
                <a:lnTo>
                  <a:pt x="539" y="1229"/>
                </a:lnTo>
                <a:lnTo>
                  <a:pt x="539" y="1229"/>
                </a:lnTo>
                <a:lnTo>
                  <a:pt x="539" y="1229"/>
                </a:lnTo>
                <a:lnTo>
                  <a:pt x="539" y="1226"/>
                </a:lnTo>
                <a:lnTo>
                  <a:pt x="542" y="1226"/>
                </a:lnTo>
                <a:lnTo>
                  <a:pt x="542" y="1223"/>
                </a:lnTo>
                <a:lnTo>
                  <a:pt x="547" y="1223"/>
                </a:lnTo>
                <a:lnTo>
                  <a:pt x="547" y="1221"/>
                </a:lnTo>
                <a:lnTo>
                  <a:pt x="550" y="1221"/>
                </a:lnTo>
                <a:lnTo>
                  <a:pt x="550" y="1218"/>
                </a:lnTo>
                <a:lnTo>
                  <a:pt x="555" y="1218"/>
                </a:lnTo>
                <a:lnTo>
                  <a:pt x="555" y="1215"/>
                </a:lnTo>
                <a:lnTo>
                  <a:pt x="555" y="1215"/>
                </a:lnTo>
                <a:lnTo>
                  <a:pt x="555" y="1215"/>
                </a:lnTo>
                <a:lnTo>
                  <a:pt x="558" y="1215"/>
                </a:lnTo>
                <a:lnTo>
                  <a:pt x="558" y="1210"/>
                </a:lnTo>
                <a:lnTo>
                  <a:pt x="574" y="1210"/>
                </a:lnTo>
                <a:lnTo>
                  <a:pt x="574" y="1210"/>
                </a:lnTo>
                <a:lnTo>
                  <a:pt x="577" y="1210"/>
                </a:lnTo>
                <a:lnTo>
                  <a:pt x="577" y="1207"/>
                </a:lnTo>
                <a:lnTo>
                  <a:pt x="580" y="1207"/>
                </a:lnTo>
                <a:lnTo>
                  <a:pt x="580" y="1205"/>
                </a:lnTo>
                <a:lnTo>
                  <a:pt x="585" y="1205"/>
                </a:lnTo>
                <a:lnTo>
                  <a:pt x="585" y="1202"/>
                </a:lnTo>
                <a:lnTo>
                  <a:pt x="588" y="1202"/>
                </a:lnTo>
                <a:lnTo>
                  <a:pt x="588" y="1202"/>
                </a:lnTo>
                <a:lnTo>
                  <a:pt x="588" y="1202"/>
                </a:lnTo>
                <a:lnTo>
                  <a:pt x="588" y="1199"/>
                </a:lnTo>
                <a:lnTo>
                  <a:pt x="590" y="1199"/>
                </a:lnTo>
                <a:lnTo>
                  <a:pt x="590" y="1196"/>
                </a:lnTo>
                <a:lnTo>
                  <a:pt x="590" y="1196"/>
                </a:lnTo>
                <a:lnTo>
                  <a:pt x="590" y="1196"/>
                </a:lnTo>
                <a:lnTo>
                  <a:pt x="593" y="1196"/>
                </a:lnTo>
                <a:lnTo>
                  <a:pt x="593" y="1194"/>
                </a:lnTo>
                <a:lnTo>
                  <a:pt x="593" y="1194"/>
                </a:lnTo>
                <a:lnTo>
                  <a:pt x="593" y="1191"/>
                </a:lnTo>
                <a:lnTo>
                  <a:pt x="596" y="1191"/>
                </a:lnTo>
                <a:lnTo>
                  <a:pt x="596" y="1188"/>
                </a:lnTo>
                <a:lnTo>
                  <a:pt x="596" y="1188"/>
                </a:lnTo>
                <a:lnTo>
                  <a:pt x="596" y="1183"/>
                </a:lnTo>
                <a:lnTo>
                  <a:pt x="598" y="1183"/>
                </a:lnTo>
                <a:lnTo>
                  <a:pt x="598" y="1183"/>
                </a:lnTo>
                <a:lnTo>
                  <a:pt x="598" y="1183"/>
                </a:lnTo>
                <a:lnTo>
                  <a:pt x="598" y="1180"/>
                </a:lnTo>
                <a:lnTo>
                  <a:pt x="601" y="1180"/>
                </a:lnTo>
                <a:lnTo>
                  <a:pt x="601" y="1178"/>
                </a:lnTo>
                <a:lnTo>
                  <a:pt x="607" y="1178"/>
                </a:lnTo>
                <a:lnTo>
                  <a:pt x="607" y="1175"/>
                </a:lnTo>
                <a:lnTo>
                  <a:pt x="609" y="1175"/>
                </a:lnTo>
                <a:lnTo>
                  <a:pt x="609" y="1172"/>
                </a:lnTo>
                <a:lnTo>
                  <a:pt x="609" y="1172"/>
                </a:lnTo>
                <a:lnTo>
                  <a:pt x="609" y="1172"/>
                </a:lnTo>
                <a:lnTo>
                  <a:pt x="612" y="1172"/>
                </a:lnTo>
                <a:lnTo>
                  <a:pt x="612" y="1167"/>
                </a:lnTo>
                <a:lnTo>
                  <a:pt x="612" y="1167"/>
                </a:lnTo>
                <a:lnTo>
                  <a:pt x="612" y="1164"/>
                </a:lnTo>
                <a:lnTo>
                  <a:pt x="617" y="1164"/>
                </a:lnTo>
                <a:lnTo>
                  <a:pt x="617" y="1161"/>
                </a:lnTo>
                <a:lnTo>
                  <a:pt x="617" y="1161"/>
                </a:lnTo>
                <a:lnTo>
                  <a:pt x="617" y="1159"/>
                </a:lnTo>
                <a:lnTo>
                  <a:pt x="620" y="1159"/>
                </a:lnTo>
                <a:lnTo>
                  <a:pt x="620" y="1159"/>
                </a:lnTo>
                <a:lnTo>
                  <a:pt x="625" y="1159"/>
                </a:lnTo>
                <a:lnTo>
                  <a:pt x="625" y="1156"/>
                </a:lnTo>
                <a:lnTo>
                  <a:pt x="628" y="1156"/>
                </a:lnTo>
                <a:lnTo>
                  <a:pt x="628" y="1153"/>
                </a:lnTo>
                <a:lnTo>
                  <a:pt x="633" y="1153"/>
                </a:lnTo>
                <a:lnTo>
                  <a:pt x="633" y="1151"/>
                </a:lnTo>
                <a:lnTo>
                  <a:pt x="633" y="1151"/>
                </a:lnTo>
                <a:lnTo>
                  <a:pt x="633" y="1151"/>
                </a:lnTo>
                <a:lnTo>
                  <a:pt x="636" y="1151"/>
                </a:lnTo>
                <a:lnTo>
                  <a:pt x="636" y="1148"/>
                </a:lnTo>
                <a:lnTo>
                  <a:pt x="644" y="1148"/>
                </a:lnTo>
                <a:lnTo>
                  <a:pt x="644" y="1145"/>
                </a:lnTo>
                <a:lnTo>
                  <a:pt x="652" y="1145"/>
                </a:lnTo>
                <a:lnTo>
                  <a:pt x="652" y="1145"/>
                </a:lnTo>
                <a:lnTo>
                  <a:pt x="658" y="1145"/>
                </a:lnTo>
                <a:lnTo>
                  <a:pt x="658" y="1142"/>
                </a:lnTo>
                <a:lnTo>
                  <a:pt x="663" y="1142"/>
                </a:lnTo>
                <a:lnTo>
                  <a:pt x="663" y="1140"/>
                </a:lnTo>
                <a:lnTo>
                  <a:pt x="663" y="1140"/>
                </a:lnTo>
                <a:lnTo>
                  <a:pt x="663" y="1137"/>
                </a:lnTo>
                <a:lnTo>
                  <a:pt x="666" y="1137"/>
                </a:lnTo>
                <a:lnTo>
                  <a:pt x="666" y="1137"/>
                </a:lnTo>
                <a:lnTo>
                  <a:pt x="671" y="1137"/>
                </a:lnTo>
                <a:lnTo>
                  <a:pt x="671" y="1134"/>
                </a:lnTo>
                <a:lnTo>
                  <a:pt x="677" y="1134"/>
                </a:lnTo>
                <a:lnTo>
                  <a:pt x="677" y="1129"/>
                </a:lnTo>
                <a:lnTo>
                  <a:pt x="677" y="1129"/>
                </a:lnTo>
                <a:lnTo>
                  <a:pt x="677" y="1126"/>
                </a:lnTo>
                <a:lnTo>
                  <a:pt x="682" y="1126"/>
                </a:lnTo>
                <a:lnTo>
                  <a:pt x="682" y="1124"/>
                </a:lnTo>
                <a:lnTo>
                  <a:pt x="687" y="1124"/>
                </a:lnTo>
                <a:lnTo>
                  <a:pt x="687" y="1121"/>
                </a:lnTo>
                <a:lnTo>
                  <a:pt x="690" y="1121"/>
                </a:lnTo>
                <a:lnTo>
                  <a:pt x="690" y="1118"/>
                </a:lnTo>
                <a:lnTo>
                  <a:pt x="693" y="1118"/>
                </a:lnTo>
                <a:lnTo>
                  <a:pt x="693" y="1118"/>
                </a:lnTo>
                <a:lnTo>
                  <a:pt x="696" y="1118"/>
                </a:lnTo>
                <a:lnTo>
                  <a:pt x="696" y="1113"/>
                </a:lnTo>
                <a:lnTo>
                  <a:pt x="704" y="1113"/>
                </a:lnTo>
                <a:lnTo>
                  <a:pt x="704" y="1110"/>
                </a:lnTo>
                <a:lnTo>
                  <a:pt x="704" y="1110"/>
                </a:lnTo>
                <a:lnTo>
                  <a:pt x="704" y="1107"/>
                </a:lnTo>
                <a:lnTo>
                  <a:pt x="704" y="1107"/>
                </a:lnTo>
                <a:lnTo>
                  <a:pt x="704" y="1102"/>
                </a:lnTo>
                <a:lnTo>
                  <a:pt x="706" y="1102"/>
                </a:lnTo>
                <a:lnTo>
                  <a:pt x="706" y="1099"/>
                </a:lnTo>
                <a:lnTo>
                  <a:pt x="717" y="1099"/>
                </a:lnTo>
                <a:lnTo>
                  <a:pt x="717" y="1099"/>
                </a:lnTo>
                <a:lnTo>
                  <a:pt x="720" y="1099"/>
                </a:lnTo>
                <a:lnTo>
                  <a:pt x="720" y="1097"/>
                </a:lnTo>
                <a:lnTo>
                  <a:pt x="722" y="1097"/>
                </a:lnTo>
                <a:lnTo>
                  <a:pt x="722" y="1094"/>
                </a:lnTo>
                <a:lnTo>
                  <a:pt x="725" y="1094"/>
                </a:lnTo>
                <a:lnTo>
                  <a:pt x="725" y="1091"/>
                </a:lnTo>
                <a:lnTo>
                  <a:pt x="731" y="1091"/>
                </a:lnTo>
                <a:lnTo>
                  <a:pt x="731" y="1088"/>
                </a:lnTo>
                <a:lnTo>
                  <a:pt x="733" y="1088"/>
                </a:lnTo>
                <a:lnTo>
                  <a:pt x="733" y="1086"/>
                </a:lnTo>
                <a:lnTo>
                  <a:pt x="739" y="1086"/>
                </a:lnTo>
                <a:lnTo>
                  <a:pt x="739" y="1086"/>
                </a:lnTo>
                <a:lnTo>
                  <a:pt x="739" y="1086"/>
                </a:lnTo>
                <a:lnTo>
                  <a:pt x="739" y="1080"/>
                </a:lnTo>
                <a:lnTo>
                  <a:pt x="741" y="1080"/>
                </a:lnTo>
                <a:lnTo>
                  <a:pt x="741" y="1078"/>
                </a:lnTo>
                <a:lnTo>
                  <a:pt x="744" y="1078"/>
                </a:lnTo>
                <a:lnTo>
                  <a:pt x="744" y="1075"/>
                </a:lnTo>
                <a:lnTo>
                  <a:pt x="749" y="1075"/>
                </a:lnTo>
                <a:lnTo>
                  <a:pt x="749" y="1072"/>
                </a:lnTo>
                <a:lnTo>
                  <a:pt x="749" y="1072"/>
                </a:lnTo>
                <a:lnTo>
                  <a:pt x="749" y="1072"/>
                </a:lnTo>
                <a:lnTo>
                  <a:pt x="752" y="1072"/>
                </a:lnTo>
                <a:lnTo>
                  <a:pt x="752" y="1070"/>
                </a:lnTo>
                <a:lnTo>
                  <a:pt x="755" y="1070"/>
                </a:lnTo>
                <a:lnTo>
                  <a:pt x="755" y="1067"/>
                </a:lnTo>
                <a:lnTo>
                  <a:pt x="755" y="1067"/>
                </a:lnTo>
                <a:lnTo>
                  <a:pt x="755" y="1067"/>
                </a:lnTo>
                <a:lnTo>
                  <a:pt x="755" y="1067"/>
                </a:lnTo>
                <a:lnTo>
                  <a:pt x="755" y="1064"/>
                </a:lnTo>
                <a:lnTo>
                  <a:pt x="758" y="1064"/>
                </a:lnTo>
                <a:lnTo>
                  <a:pt x="758" y="1061"/>
                </a:lnTo>
                <a:lnTo>
                  <a:pt x="758" y="1061"/>
                </a:lnTo>
                <a:lnTo>
                  <a:pt x="758" y="1059"/>
                </a:lnTo>
                <a:lnTo>
                  <a:pt x="766" y="1059"/>
                </a:lnTo>
                <a:lnTo>
                  <a:pt x="766" y="1059"/>
                </a:lnTo>
                <a:lnTo>
                  <a:pt x="768" y="1059"/>
                </a:lnTo>
                <a:lnTo>
                  <a:pt x="768" y="1056"/>
                </a:lnTo>
                <a:lnTo>
                  <a:pt x="774" y="1056"/>
                </a:lnTo>
                <a:lnTo>
                  <a:pt x="774" y="1053"/>
                </a:lnTo>
                <a:lnTo>
                  <a:pt x="776" y="1053"/>
                </a:lnTo>
                <a:lnTo>
                  <a:pt x="776" y="1053"/>
                </a:lnTo>
                <a:lnTo>
                  <a:pt x="779" y="1053"/>
                </a:lnTo>
                <a:lnTo>
                  <a:pt x="779" y="1051"/>
                </a:lnTo>
                <a:lnTo>
                  <a:pt x="785" y="1051"/>
                </a:lnTo>
                <a:lnTo>
                  <a:pt x="785" y="1048"/>
                </a:lnTo>
                <a:lnTo>
                  <a:pt x="790" y="1048"/>
                </a:lnTo>
                <a:lnTo>
                  <a:pt x="790" y="1045"/>
                </a:lnTo>
                <a:lnTo>
                  <a:pt x="790" y="1045"/>
                </a:lnTo>
                <a:lnTo>
                  <a:pt x="790" y="1045"/>
                </a:lnTo>
                <a:lnTo>
                  <a:pt x="793" y="1045"/>
                </a:lnTo>
                <a:lnTo>
                  <a:pt x="793" y="1043"/>
                </a:lnTo>
                <a:lnTo>
                  <a:pt x="795" y="1043"/>
                </a:lnTo>
                <a:lnTo>
                  <a:pt x="795" y="1040"/>
                </a:lnTo>
                <a:lnTo>
                  <a:pt x="798" y="1040"/>
                </a:lnTo>
                <a:lnTo>
                  <a:pt x="798" y="1040"/>
                </a:lnTo>
                <a:lnTo>
                  <a:pt x="801" y="1040"/>
                </a:lnTo>
                <a:lnTo>
                  <a:pt x="801" y="1037"/>
                </a:lnTo>
                <a:lnTo>
                  <a:pt x="803" y="1037"/>
                </a:lnTo>
                <a:lnTo>
                  <a:pt x="803" y="1034"/>
                </a:lnTo>
                <a:lnTo>
                  <a:pt x="809" y="1034"/>
                </a:lnTo>
                <a:lnTo>
                  <a:pt x="809" y="1034"/>
                </a:lnTo>
                <a:lnTo>
                  <a:pt x="814" y="1034"/>
                </a:lnTo>
                <a:lnTo>
                  <a:pt x="814" y="1032"/>
                </a:lnTo>
                <a:lnTo>
                  <a:pt x="817" y="1032"/>
                </a:lnTo>
                <a:lnTo>
                  <a:pt x="817" y="1029"/>
                </a:lnTo>
                <a:lnTo>
                  <a:pt x="820" y="1029"/>
                </a:lnTo>
                <a:lnTo>
                  <a:pt x="820" y="1026"/>
                </a:lnTo>
                <a:lnTo>
                  <a:pt x="820" y="1026"/>
                </a:lnTo>
                <a:lnTo>
                  <a:pt x="820" y="1026"/>
                </a:lnTo>
                <a:lnTo>
                  <a:pt x="825" y="1026"/>
                </a:lnTo>
                <a:lnTo>
                  <a:pt x="825" y="1024"/>
                </a:lnTo>
                <a:lnTo>
                  <a:pt x="825" y="1024"/>
                </a:lnTo>
                <a:lnTo>
                  <a:pt x="825" y="1021"/>
                </a:lnTo>
                <a:lnTo>
                  <a:pt x="830" y="1021"/>
                </a:lnTo>
                <a:lnTo>
                  <a:pt x="830" y="1021"/>
                </a:lnTo>
                <a:lnTo>
                  <a:pt x="838" y="1021"/>
                </a:lnTo>
                <a:lnTo>
                  <a:pt x="838" y="1018"/>
                </a:lnTo>
                <a:lnTo>
                  <a:pt x="838" y="1018"/>
                </a:lnTo>
                <a:lnTo>
                  <a:pt x="838" y="1013"/>
                </a:lnTo>
                <a:lnTo>
                  <a:pt x="844" y="1013"/>
                </a:lnTo>
                <a:lnTo>
                  <a:pt x="844" y="1013"/>
                </a:lnTo>
                <a:lnTo>
                  <a:pt x="844" y="1013"/>
                </a:lnTo>
                <a:lnTo>
                  <a:pt x="844" y="1010"/>
                </a:lnTo>
                <a:lnTo>
                  <a:pt x="852" y="1010"/>
                </a:lnTo>
                <a:lnTo>
                  <a:pt x="852" y="1007"/>
                </a:lnTo>
                <a:lnTo>
                  <a:pt x="855" y="1007"/>
                </a:lnTo>
                <a:lnTo>
                  <a:pt x="855" y="1007"/>
                </a:lnTo>
                <a:lnTo>
                  <a:pt x="857" y="1007"/>
                </a:lnTo>
                <a:lnTo>
                  <a:pt x="857" y="1005"/>
                </a:lnTo>
                <a:lnTo>
                  <a:pt x="860" y="1005"/>
                </a:lnTo>
                <a:lnTo>
                  <a:pt x="860" y="1002"/>
                </a:lnTo>
                <a:lnTo>
                  <a:pt x="863" y="1002"/>
                </a:lnTo>
                <a:lnTo>
                  <a:pt x="863" y="999"/>
                </a:lnTo>
                <a:lnTo>
                  <a:pt x="863" y="999"/>
                </a:lnTo>
                <a:lnTo>
                  <a:pt x="863" y="999"/>
                </a:lnTo>
                <a:lnTo>
                  <a:pt x="865" y="999"/>
                </a:lnTo>
                <a:lnTo>
                  <a:pt x="865" y="997"/>
                </a:lnTo>
                <a:lnTo>
                  <a:pt x="865" y="997"/>
                </a:lnTo>
                <a:lnTo>
                  <a:pt x="865" y="994"/>
                </a:lnTo>
                <a:lnTo>
                  <a:pt x="879" y="994"/>
                </a:lnTo>
                <a:lnTo>
                  <a:pt x="879" y="991"/>
                </a:lnTo>
                <a:lnTo>
                  <a:pt x="882" y="991"/>
                </a:lnTo>
                <a:lnTo>
                  <a:pt x="882" y="991"/>
                </a:lnTo>
                <a:lnTo>
                  <a:pt x="887" y="991"/>
                </a:lnTo>
                <a:lnTo>
                  <a:pt x="887" y="989"/>
                </a:lnTo>
                <a:lnTo>
                  <a:pt x="890" y="989"/>
                </a:lnTo>
                <a:lnTo>
                  <a:pt x="890" y="986"/>
                </a:lnTo>
                <a:lnTo>
                  <a:pt x="890" y="986"/>
                </a:lnTo>
                <a:lnTo>
                  <a:pt x="890" y="986"/>
                </a:lnTo>
                <a:lnTo>
                  <a:pt x="892" y="986"/>
                </a:lnTo>
                <a:lnTo>
                  <a:pt x="892" y="980"/>
                </a:lnTo>
                <a:lnTo>
                  <a:pt x="898" y="980"/>
                </a:lnTo>
                <a:lnTo>
                  <a:pt x="898" y="978"/>
                </a:lnTo>
                <a:lnTo>
                  <a:pt x="900" y="978"/>
                </a:lnTo>
                <a:lnTo>
                  <a:pt x="900" y="978"/>
                </a:lnTo>
                <a:lnTo>
                  <a:pt x="903" y="978"/>
                </a:lnTo>
                <a:lnTo>
                  <a:pt x="903" y="975"/>
                </a:lnTo>
                <a:lnTo>
                  <a:pt x="906" y="975"/>
                </a:lnTo>
                <a:lnTo>
                  <a:pt x="906" y="970"/>
                </a:lnTo>
                <a:lnTo>
                  <a:pt x="906" y="970"/>
                </a:lnTo>
                <a:lnTo>
                  <a:pt x="906" y="967"/>
                </a:lnTo>
                <a:lnTo>
                  <a:pt x="909" y="967"/>
                </a:lnTo>
                <a:lnTo>
                  <a:pt x="909" y="964"/>
                </a:lnTo>
                <a:lnTo>
                  <a:pt x="914" y="964"/>
                </a:lnTo>
                <a:lnTo>
                  <a:pt x="914" y="964"/>
                </a:lnTo>
                <a:lnTo>
                  <a:pt x="914" y="964"/>
                </a:lnTo>
                <a:lnTo>
                  <a:pt x="914" y="962"/>
                </a:lnTo>
                <a:lnTo>
                  <a:pt x="917" y="962"/>
                </a:lnTo>
                <a:lnTo>
                  <a:pt x="917" y="959"/>
                </a:lnTo>
                <a:lnTo>
                  <a:pt x="922" y="959"/>
                </a:lnTo>
                <a:lnTo>
                  <a:pt x="922" y="956"/>
                </a:lnTo>
                <a:lnTo>
                  <a:pt x="922" y="956"/>
                </a:lnTo>
                <a:lnTo>
                  <a:pt x="922" y="956"/>
                </a:lnTo>
                <a:lnTo>
                  <a:pt x="930" y="956"/>
                </a:lnTo>
                <a:lnTo>
                  <a:pt x="930" y="953"/>
                </a:lnTo>
                <a:lnTo>
                  <a:pt x="933" y="953"/>
                </a:lnTo>
                <a:lnTo>
                  <a:pt x="933" y="951"/>
                </a:lnTo>
                <a:lnTo>
                  <a:pt x="933" y="951"/>
                </a:lnTo>
                <a:lnTo>
                  <a:pt x="933" y="948"/>
                </a:lnTo>
                <a:lnTo>
                  <a:pt x="938" y="948"/>
                </a:lnTo>
                <a:lnTo>
                  <a:pt x="938" y="948"/>
                </a:lnTo>
                <a:lnTo>
                  <a:pt x="938" y="948"/>
                </a:lnTo>
                <a:lnTo>
                  <a:pt x="938" y="945"/>
                </a:lnTo>
                <a:lnTo>
                  <a:pt x="952" y="945"/>
                </a:lnTo>
                <a:lnTo>
                  <a:pt x="952" y="943"/>
                </a:lnTo>
                <a:lnTo>
                  <a:pt x="954" y="943"/>
                </a:lnTo>
                <a:lnTo>
                  <a:pt x="954" y="943"/>
                </a:lnTo>
                <a:lnTo>
                  <a:pt x="954" y="943"/>
                </a:lnTo>
                <a:lnTo>
                  <a:pt x="954" y="940"/>
                </a:lnTo>
                <a:lnTo>
                  <a:pt x="957" y="940"/>
                </a:lnTo>
                <a:lnTo>
                  <a:pt x="957" y="935"/>
                </a:lnTo>
                <a:lnTo>
                  <a:pt x="963" y="935"/>
                </a:lnTo>
                <a:lnTo>
                  <a:pt x="963" y="935"/>
                </a:lnTo>
                <a:lnTo>
                  <a:pt x="976" y="935"/>
                </a:lnTo>
                <a:lnTo>
                  <a:pt x="976" y="932"/>
                </a:lnTo>
                <a:lnTo>
                  <a:pt x="979" y="932"/>
                </a:lnTo>
                <a:lnTo>
                  <a:pt x="979" y="929"/>
                </a:lnTo>
                <a:lnTo>
                  <a:pt x="979" y="929"/>
                </a:lnTo>
                <a:lnTo>
                  <a:pt x="979" y="926"/>
                </a:lnTo>
                <a:lnTo>
                  <a:pt x="981" y="926"/>
                </a:lnTo>
                <a:lnTo>
                  <a:pt x="981" y="921"/>
                </a:lnTo>
                <a:lnTo>
                  <a:pt x="984" y="921"/>
                </a:lnTo>
                <a:lnTo>
                  <a:pt x="984" y="918"/>
                </a:lnTo>
                <a:lnTo>
                  <a:pt x="987" y="918"/>
                </a:lnTo>
                <a:lnTo>
                  <a:pt x="987" y="918"/>
                </a:lnTo>
                <a:lnTo>
                  <a:pt x="989" y="918"/>
                </a:lnTo>
                <a:lnTo>
                  <a:pt x="989" y="916"/>
                </a:lnTo>
                <a:lnTo>
                  <a:pt x="992" y="916"/>
                </a:lnTo>
                <a:lnTo>
                  <a:pt x="992" y="913"/>
                </a:lnTo>
                <a:lnTo>
                  <a:pt x="1000" y="913"/>
                </a:lnTo>
                <a:lnTo>
                  <a:pt x="1000" y="910"/>
                </a:lnTo>
                <a:lnTo>
                  <a:pt x="1000" y="910"/>
                </a:lnTo>
                <a:lnTo>
                  <a:pt x="1000" y="910"/>
                </a:lnTo>
                <a:lnTo>
                  <a:pt x="1006" y="910"/>
                </a:lnTo>
                <a:lnTo>
                  <a:pt x="1006" y="908"/>
                </a:lnTo>
                <a:lnTo>
                  <a:pt x="1014" y="908"/>
                </a:lnTo>
                <a:lnTo>
                  <a:pt x="1014" y="905"/>
                </a:lnTo>
                <a:lnTo>
                  <a:pt x="1016" y="905"/>
                </a:lnTo>
                <a:lnTo>
                  <a:pt x="1016" y="902"/>
                </a:lnTo>
                <a:lnTo>
                  <a:pt x="1022" y="902"/>
                </a:lnTo>
                <a:lnTo>
                  <a:pt x="1022" y="897"/>
                </a:lnTo>
                <a:lnTo>
                  <a:pt x="1025" y="897"/>
                </a:lnTo>
                <a:lnTo>
                  <a:pt x="1025" y="894"/>
                </a:lnTo>
                <a:lnTo>
                  <a:pt x="1030" y="894"/>
                </a:lnTo>
                <a:lnTo>
                  <a:pt x="1030" y="891"/>
                </a:lnTo>
                <a:lnTo>
                  <a:pt x="1035" y="891"/>
                </a:lnTo>
                <a:lnTo>
                  <a:pt x="1035" y="889"/>
                </a:lnTo>
                <a:lnTo>
                  <a:pt x="1041" y="889"/>
                </a:lnTo>
                <a:lnTo>
                  <a:pt x="1041" y="886"/>
                </a:lnTo>
                <a:lnTo>
                  <a:pt x="1043" y="886"/>
                </a:lnTo>
                <a:lnTo>
                  <a:pt x="1043" y="886"/>
                </a:lnTo>
                <a:lnTo>
                  <a:pt x="1046" y="886"/>
                </a:lnTo>
                <a:lnTo>
                  <a:pt x="1046" y="883"/>
                </a:lnTo>
                <a:lnTo>
                  <a:pt x="1057" y="883"/>
                </a:lnTo>
                <a:lnTo>
                  <a:pt x="1057" y="881"/>
                </a:lnTo>
                <a:lnTo>
                  <a:pt x="1057" y="881"/>
                </a:lnTo>
                <a:lnTo>
                  <a:pt x="1057" y="878"/>
                </a:lnTo>
                <a:lnTo>
                  <a:pt x="1062" y="878"/>
                </a:lnTo>
                <a:lnTo>
                  <a:pt x="1062" y="878"/>
                </a:lnTo>
                <a:lnTo>
                  <a:pt x="1065" y="878"/>
                </a:lnTo>
                <a:lnTo>
                  <a:pt x="1065" y="875"/>
                </a:lnTo>
                <a:lnTo>
                  <a:pt x="1068" y="875"/>
                </a:lnTo>
                <a:lnTo>
                  <a:pt x="1068" y="872"/>
                </a:lnTo>
                <a:lnTo>
                  <a:pt x="1073" y="872"/>
                </a:lnTo>
                <a:lnTo>
                  <a:pt x="1073" y="870"/>
                </a:lnTo>
                <a:lnTo>
                  <a:pt x="1073" y="870"/>
                </a:lnTo>
                <a:lnTo>
                  <a:pt x="1073" y="870"/>
                </a:lnTo>
                <a:lnTo>
                  <a:pt x="1076" y="870"/>
                </a:lnTo>
                <a:lnTo>
                  <a:pt x="1076" y="867"/>
                </a:lnTo>
                <a:lnTo>
                  <a:pt x="1078" y="867"/>
                </a:lnTo>
                <a:lnTo>
                  <a:pt x="1078" y="862"/>
                </a:lnTo>
                <a:lnTo>
                  <a:pt x="1081" y="862"/>
                </a:lnTo>
                <a:lnTo>
                  <a:pt x="1081" y="862"/>
                </a:lnTo>
                <a:lnTo>
                  <a:pt x="1081" y="862"/>
                </a:lnTo>
                <a:lnTo>
                  <a:pt x="1081" y="859"/>
                </a:lnTo>
                <a:lnTo>
                  <a:pt x="1081" y="859"/>
                </a:lnTo>
                <a:lnTo>
                  <a:pt x="1081" y="856"/>
                </a:lnTo>
                <a:lnTo>
                  <a:pt x="1084" y="856"/>
                </a:lnTo>
                <a:lnTo>
                  <a:pt x="1084" y="854"/>
                </a:lnTo>
                <a:lnTo>
                  <a:pt x="1103" y="854"/>
                </a:lnTo>
                <a:lnTo>
                  <a:pt x="1103" y="854"/>
                </a:lnTo>
                <a:lnTo>
                  <a:pt x="1108" y="854"/>
                </a:lnTo>
                <a:lnTo>
                  <a:pt x="1108" y="851"/>
                </a:lnTo>
                <a:lnTo>
                  <a:pt x="1108" y="851"/>
                </a:lnTo>
                <a:lnTo>
                  <a:pt x="1108" y="848"/>
                </a:lnTo>
                <a:lnTo>
                  <a:pt x="1116" y="848"/>
                </a:lnTo>
                <a:lnTo>
                  <a:pt x="1116" y="845"/>
                </a:lnTo>
                <a:lnTo>
                  <a:pt x="1116" y="845"/>
                </a:lnTo>
                <a:lnTo>
                  <a:pt x="1116" y="845"/>
                </a:lnTo>
                <a:lnTo>
                  <a:pt x="1124" y="845"/>
                </a:lnTo>
                <a:lnTo>
                  <a:pt x="1124" y="843"/>
                </a:lnTo>
                <a:lnTo>
                  <a:pt x="1130" y="843"/>
                </a:lnTo>
                <a:lnTo>
                  <a:pt x="1130" y="837"/>
                </a:lnTo>
                <a:lnTo>
                  <a:pt x="1130" y="837"/>
                </a:lnTo>
                <a:lnTo>
                  <a:pt x="1130" y="837"/>
                </a:lnTo>
                <a:lnTo>
                  <a:pt x="1135" y="837"/>
                </a:lnTo>
                <a:lnTo>
                  <a:pt x="1135" y="835"/>
                </a:lnTo>
                <a:lnTo>
                  <a:pt x="1138" y="835"/>
                </a:lnTo>
                <a:lnTo>
                  <a:pt x="1138" y="832"/>
                </a:lnTo>
                <a:lnTo>
                  <a:pt x="1141" y="832"/>
                </a:lnTo>
                <a:lnTo>
                  <a:pt x="1141" y="829"/>
                </a:lnTo>
                <a:lnTo>
                  <a:pt x="1151" y="829"/>
                </a:lnTo>
                <a:lnTo>
                  <a:pt x="1151" y="827"/>
                </a:lnTo>
                <a:lnTo>
                  <a:pt x="1154" y="827"/>
                </a:lnTo>
                <a:lnTo>
                  <a:pt x="1154" y="827"/>
                </a:lnTo>
                <a:lnTo>
                  <a:pt x="1159" y="827"/>
                </a:lnTo>
                <a:lnTo>
                  <a:pt x="1159" y="824"/>
                </a:lnTo>
                <a:lnTo>
                  <a:pt x="1162" y="824"/>
                </a:lnTo>
                <a:lnTo>
                  <a:pt x="1162" y="818"/>
                </a:lnTo>
                <a:lnTo>
                  <a:pt x="1165" y="818"/>
                </a:lnTo>
                <a:lnTo>
                  <a:pt x="1165" y="818"/>
                </a:lnTo>
                <a:lnTo>
                  <a:pt x="1167" y="818"/>
                </a:lnTo>
                <a:lnTo>
                  <a:pt x="1167" y="816"/>
                </a:lnTo>
                <a:lnTo>
                  <a:pt x="1167" y="816"/>
                </a:lnTo>
                <a:lnTo>
                  <a:pt x="1167" y="813"/>
                </a:lnTo>
                <a:lnTo>
                  <a:pt x="1170" y="813"/>
                </a:lnTo>
                <a:lnTo>
                  <a:pt x="1170" y="810"/>
                </a:lnTo>
                <a:lnTo>
                  <a:pt x="1176" y="810"/>
                </a:lnTo>
                <a:lnTo>
                  <a:pt x="1176" y="810"/>
                </a:lnTo>
                <a:lnTo>
                  <a:pt x="1181" y="810"/>
                </a:lnTo>
                <a:lnTo>
                  <a:pt x="1181" y="808"/>
                </a:lnTo>
                <a:lnTo>
                  <a:pt x="1186" y="808"/>
                </a:lnTo>
                <a:lnTo>
                  <a:pt x="1186" y="805"/>
                </a:lnTo>
                <a:lnTo>
                  <a:pt x="1189" y="805"/>
                </a:lnTo>
                <a:lnTo>
                  <a:pt x="1189" y="802"/>
                </a:lnTo>
                <a:lnTo>
                  <a:pt x="1194" y="802"/>
                </a:lnTo>
                <a:lnTo>
                  <a:pt x="1194" y="800"/>
                </a:lnTo>
                <a:lnTo>
                  <a:pt x="1197" y="800"/>
                </a:lnTo>
                <a:lnTo>
                  <a:pt x="1197" y="800"/>
                </a:lnTo>
                <a:lnTo>
                  <a:pt x="1205" y="800"/>
                </a:lnTo>
                <a:lnTo>
                  <a:pt x="1205" y="797"/>
                </a:lnTo>
                <a:lnTo>
                  <a:pt x="1205" y="797"/>
                </a:lnTo>
                <a:lnTo>
                  <a:pt x="1205" y="794"/>
                </a:lnTo>
                <a:lnTo>
                  <a:pt x="1211" y="794"/>
                </a:lnTo>
                <a:lnTo>
                  <a:pt x="1211" y="791"/>
                </a:lnTo>
                <a:lnTo>
                  <a:pt x="1213" y="791"/>
                </a:lnTo>
                <a:lnTo>
                  <a:pt x="1213" y="789"/>
                </a:lnTo>
                <a:lnTo>
                  <a:pt x="1213" y="789"/>
                </a:lnTo>
                <a:lnTo>
                  <a:pt x="1213" y="786"/>
                </a:lnTo>
                <a:lnTo>
                  <a:pt x="1216" y="786"/>
                </a:lnTo>
                <a:lnTo>
                  <a:pt x="1216" y="783"/>
                </a:lnTo>
                <a:lnTo>
                  <a:pt x="1229" y="783"/>
                </a:lnTo>
                <a:lnTo>
                  <a:pt x="1229" y="781"/>
                </a:lnTo>
                <a:lnTo>
                  <a:pt x="1232" y="781"/>
                </a:lnTo>
                <a:lnTo>
                  <a:pt x="1232" y="781"/>
                </a:lnTo>
                <a:lnTo>
                  <a:pt x="1238" y="781"/>
                </a:lnTo>
                <a:lnTo>
                  <a:pt x="1238" y="775"/>
                </a:lnTo>
                <a:lnTo>
                  <a:pt x="1254" y="775"/>
                </a:lnTo>
                <a:lnTo>
                  <a:pt x="1254" y="773"/>
                </a:lnTo>
                <a:lnTo>
                  <a:pt x="1256" y="773"/>
                </a:lnTo>
                <a:lnTo>
                  <a:pt x="1256" y="770"/>
                </a:lnTo>
                <a:lnTo>
                  <a:pt x="1262" y="770"/>
                </a:lnTo>
                <a:lnTo>
                  <a:pt x="1262" y="767"/>
                </a:lnTo>
                <a:lnTo>
                  <a:pt x="1265" y="767"/>
                </a:lnTo>
                <a:lnTo>
                  <a:pt x="1265" y="764"/>
                </a:lnTo>
                <a:lnTo>
                  <a:pt x="1281" y="764"/>
                </a:lnTo>
                <a:lnTo>
                  <a:pt x="1281" y="762"/>
                </a:lnTo>
                <a:lnTo>
                  <a:pt x="1281" y="762"/>
                </a:lnTo>
                <a:lnTo>
                  <a:pt x="1281" y="762"/>
                </a:lnTo>
                <a:lnTo>
                  <a:pt x="1283" y="762"/>
                </a:lnTo>
                <a:lnTo>
                  <a:pt x="1283" y="751"/>
                </a:lnTo>
                <a:lnTo>
                  <a:pt x="1286" y="751"/>
                </a:lnTo>
                <a:lnTo>
                  <a:pt x="1286" y="751"/>
                </a:lnTo>
                <a:lnTo>
                  <a:pt x="1292" y="751"/>
                </a:lnTo>
                <a:lnTo>
                  <a:pt x="1292" y="748"/>
                </a:lnTo>
                <a:lnTo>
                  <a:pt x="1292" y="748"/>
                </a:lnTo>
                <a:lnTo>
                  <a:pt x="1292" y="746"/>
                </a:lnTo>
                <a:lnTo>
                  <a:pt x="1297" y="746"/>
                </a:lnTo>
                <a:lnTo>
                  <a:pt x="1297" y="743"/>
                </a:lnTo>
                <a:lnTo>
                  <a:pt x="1305" y="743"/>
                </a:lnTo>
                <a:lnTo>
                  <a:pt x="1305" y="743"/>
                </a:lnTo>
                <a:lnTo>
                  <a:pt x="1308" y="743"/>
                </a:lnTo>
                <a:lnTo>
                  <a:pt x="1308" y="740"/>
                </a:lnTo>
                <a:lnTo>
                  <a:pt x="1310" y="740"/>
                </a:lnTo>
                <a:lnTo>
                  <a:pt x="1310" y="737"/>
                </a:lnTo>
                <a:lnTo>
                  <a:pt x="1321" y="737"/>
                </a:lnTo>
                <a:lnTo>
                  <a:pt x="1321" y="732"/>
                </a:lnTo>
                <a:lnTo>
                  <a:pt x="1324" y="732"/>
                </a:lnTo>
                <a:lnTo>
                  <a:pt x="1324" y="729"/>
                </a:lnTo>
                <a:lnTo>
                  <a:pt x="1324" y="729"/>
                </a:lnTo>
                <a:lnTo>
                  <a:pt x="1324" y="724"/>
                </a:lnTo>
                <a:lnTo>
                  <a:pt x="1327" y="724"/>
                </a:lnTo>
                <a:lnTo>
                  <a:pt x="1327" y="721"/>
                </a:lnTo>
                <a:lnTo>
                  <a:pt x="1332" y="721"/>
                </a:lnTo>
                <a:lnTo>
                  <a:pt x="1332" y="721"/>
                </a:lnTo>
                <a:lnTo>
                  <a:pt x="1337" y="721"/>
                </a:lnTo>
                <a:lnTo>
                  <a:pt x="1337" y="716"/>
                </a:lnTo>
                <a:lnTo>
                  <a:pt x="1337" y="716"/>
                </a:lnTo>
                <a:lnTo>
                  <a:pt x="1337" y="713"/>
                </a:lnTo>
                <a:lnTo>
                  <a:pt x="1340" y="713"/>
                </a:lnTo>
                <a:lnTo>
                  <a:pt x="1340" y="711"/>
                </a:lnTo>
                <a:lnTo>
                  <a:pt x="1345" y="711"/>
                </a:lnTo>
                <a:lnTo>
                  <a:pt x="1345" y="708"/>
                </a:lnTo>
                <a:lnTo>
                  <a:pt x="1348" y="708"/>
                </a:lnTo>
                <a:lnTo>
                  <a:pt x="1348" y="705"/>
                </a:lnTo>
                <a:lnTo>
                  <a:pt x="1351" y="705"/>
                </a:lnTo>
                <a:lnTo>
                  <a:pt x="1351" y="702"/>
                </a:lnTo>
                <a:lnTo>
                  <a:pt x="1354" y="702"/>
                </a:lnTo>
                <a:lnTo>
                  <a:pt x="1354" y="700"/>
                </a:lnTo>
                <a:lnTo>
                  <a:pt x="1356" y="700"/>
                </a:lnTo>
                <a:lnTo>
                  <a:pt x="1356" y="697"/>
                </a:lnTo>
                <a:lnTo>
                  <a:pt x="1359" y="697"/>
                </a:lnTo>
                <a:lnTo>
                  <a:pt x="1359" y="694"/>
                </a:lnTo>
                <a:lnTo>
                  <a:pt x="1362" y="694"/>
                </a:lnTo>
                <a:lnTo>
                  <a:pt x="1362" y="689"/>
                </a:lnTo>
                <a:lnTo>
                  <a:pt x="1364" y="689"/>
                </a:lnTo>
                <a:lnTo>
                  <a:pt x="1364" y="686"/>
                </a:lnTo>
                <a:lnTo>
                  <a:pt x="1370" y="686"/>
                </a:lnTo>
                <a:lnTo>
                  <a:pt x="1370" y="684"/>
                </a:lnTo>
                <a:lnTo>
                  <a:pt x="1372" y="684"/>
                </a:lnTo>
                <a:lnTo>
                  <a:pt x="1372" y="681"/>
                </a:lnTo>
                <a:lnTo>
                  <a:pt x="1375" y="681"/>
                </a:lnTo>
                <a:lnTo>
                  <a:pt x="1375" y="678"/>
                </a:lnTo>
                <a:lnTo>
                  <a:pt x="1381" y="678"/>
                </a:lnTo>
                <a:lnTo>
                  <a:pt x="1381" y="675"/>
                </a:lnTo>
                <a:lnTo>
                  <a:pt x="1381" y="675"/>
                </a:lnTo>
                <a:lnTo>
                  <a:pt x="1381" y="675"/>
                </a:lnTo>
                <a:lnTo>
                  <a:pt x="1383" y="675"/>
                </a:lnTo>
                <a:lnTo>
                  <a:pt x="1383" y="670"/>
                </a:lnTo>
                <a:lnTo>
                  <a:pt x="1386" y="670"/>
                </a:lnTo>
                <a:lnTo>
                  <a:pt x="1386" y="662"/>
                </a:lnTo>
                <a:lnTo>
                  <a:pt x="1391" y="662"/>
                </a:lnTo>
                <a:lnTo>
                  <a:pt x="1391" y="662"/>
                </a:lnTo>
                <a:lnTo>
                  <a:pt x="1405" y="662"/>
                </a:lnTo>
                <a:lnTo>
                  <a:pt x="1405" y="659"/>
                </a:lnTo>
                <a:lnTo>
                  <a:pt x="1407" y="659"/>
                </a:lnTo>
                <a:lnTo>
                  <a:pt x="1407" y="657"/>
                </a:lnTo>
                <a:lnTo>
                  <a:pt x="1410" y="657"/>
                </a:lnTo>
                <a:lnTo>
                  <a:pt x="1410" y="654"/>
                </a:lnTo>
                <a:lnTo>
                  <a:pt x="1424" y="654"/>
                </a:lnTo>
                <a:lnTo>
                  <a:pt x="1424" y="651"/>
                </a:lnTo>
                <a:lnTo>
                  <a:pt x="1429" y="651"/>
                </a:lnTo>
                <a:lnTo>
                  <a:pt x="1429" y="651"/>
                </a:lnTo>
                <a:lnTo>
                  <a:pt x="1437" y="651"/>
                </a:lnTo>
                <a:lnTo>
                  <a:pt x="1437" y="648"/>
                </a:lnTo>
                <a:lnTo>
                  <a:pt x="1443" y="648"/>
                </a:lnTo>
                <a:lnTo>
                  <a:pt x="1443" y="646"/>
                </a:lnTo>
                <a:lnTo>
                  <a:pt x="1448" y="646"/>
                </a:lnTo>
                <a:lnTo>
                  <a:pt x="1448" y="643"/>
                </a:lnTo>
                <a:lnTo>
                  <a:pt x="1456" y="643"/>
                </a:lnTo>
                <a:lnTo>
                  <a:pt x="1456" y="640"/>
                </a:lnTo>
                <a:lnTo>
                  <a:pt x="1461" y="640"/>
                </a:lnTo>
                <a:lnTo>
                  <a:pt x="1461" y="638"/>
                </a:lnTo>
                <a:lnTo>
                  <a:pt x="1464" y="638"/>
                </a:lnTo>
                <a:lnTo>
                  <a:pt x="1464" y="638"/>
                </a:lnTo>
                <a:lnTo>
                  <a:pt x="1470" y="638"/>
                </a:lnTo>
                <a:lnTo>
                  <a:pt x="1470" y="635"/>
                </a:lnTo>
                <a:lnTo>
                  <a:pt x="1483" y="635"/>
                </a:lnTo>
                <a:lnTo>
                  <a:pt x="1483" y="632"/>
                </a:lnTo>
                <a:lnTo>
                  <a:pt x="1486" y="632"/>
                </a:lnTo>
                <a:lnTo>
                  <a:pt x="1486" y="630"/>
                </a:lnTo>
                <a:lnTo>
                  <a:pt x="1494" y="630"/>
                </a:lnTo>
                <a:lnTo>
                  <a:pt x="1494" y="627"/>
                </a:lnTo>
                <a:lnTo>
                  <a:pt x="1496" y="627"/>
                </a:lnTo>
                <a:lnTo>
                  <a:pt x="1496" y="624"/>
                </a:lnTo>
                <a:lnTo>
                  <a:pt x="1502" y="624"/>
                </a:lnTo>
                <a:lnTo>
                  <a:pt x="1502" y="624"/>
                </a:lnTo>
                <a:lnTo>
                  <a:pt x="1505" y="624"/>
                </a:lnTo>
                <a:lnTo>
                  <a:pt x="1505" y="621"/>
                </a:lnTo>
                <a:lnTo>
                  <a:pt x="1513" y="621"/>
                </a:lnTo>
                <a:lnTo>
                  <a:pt x="1513" y="619"/>
                </a:lnTo>
                <a:lnTo>
                  <a:pt x="1518" y="619"/>
                </a:lnTo>
                <a:lnTo>
                  <a:pt x="1518" y="616"/>
                </a:lnTo>
                <a:lnTo>
                  <a:pt x="1523" y="616"/>
                </a:lnTo>
                <a:lnTo>
                  <a:pt x="1523" y="613"/>
                </a:lnTo>
                <a:lnTo>
                  <a:pt x="1526" y="613"/>
                </a:lnTo>
                <a:lnTo>
                  <a:pt x="1526" y="611"/>
                </a:lnTo>
                <a:lnTo>
                  <a:pt x="1534" y="611"/>
                </a:lnTo>
                <a:lnTo>
                  <a:pt x="1534" y="608"/>
                </a:lnTo>
                <a:lnTo>
                  <a:pt x="1540" y="608"/>
                </a:lnTo>
                <a:lnTo>
                  <a:pt x="1540" y="608"/>
                </a:lnTo>
                <a:lnTo>
                  <a:pt x="1545" y="608"/>
                </a:lnTo>
                <a:lnTo>
                  <a:pt x="1545" y="605"/>
                </a:lnTo>
                <a:lnTo>
                  <a:pt x="1548" y="605"/>
                </a:lnTo>
                <a:lnTo>
                  <a:pt x="1548" y="603"/>
                </a:lnTo>
                <a:lnTo>
                  <a:pt x="1553" y="603"/>
                </a:lnTo>
                <a:lnTo>
                  <a:pt x="1553" y="600"/>
                </a:lnTo>
                <a:lnTo>
                  <a:pt x="1556" y="600"/>
                </a:lnTo>
                <a:lnTo>
                  <a:pt x="1556" y="594"/>
                </a:lnTo>
                <a:lnTo>
                  <a:pt x="1556" y="594"/>
                </a:lnTo>
                <a:lnTo>
                  <a:pt x="1556" y="594"/>
                </a:lnTo>
                <a:lnTo>
                  <a:pt x="1564" y="594"/>
                </a:lnTo>
                <a:lnTo>
                  <a:pt x="1564" y="592"/>
                </a:lnTo>
                <a:lnTo>
                  <a:pt x="1567" y="592"/>
                </a:lnTo>
                <a:lnTo>
                  <a:pt x="1567" y="589"/>
                </a:lnTo>
                <a:lnTo>
                  <a:pt x="1580" y="589"/>
                </a:lnTo>
                <a:lnTo>
                  <a:pt x="1580" y="586"/>
                </a:lnTo>
                <a:lnTo>
                  <a:pt x="1588" y="586"/>
                </a:lnTo>
                <a:lnTo>
                  <a:pt x="1588" y="584"/>
                </a:lnTo>
                <a:lnTo>
                  <a:pt x="1591" y="584"/>
                </a:lnTo>
                <a:lnTo>
                  <a:pt x="1591" y="581"/>
                </a:lnTo>
                <a:lnTo>
                  <a:pt x="1594" y="581"/>
                </a:lnTo>
                <a:lnTo>
                  <a:pt x="1594" y="578"/>
                </a:lnTo>
                <a:lnTo>
                  <a:pt x="1604" y="578"/>
                </a:lnTo>
                <a:lnTo>
                  <a:pt x="1604" y="578"/>
                </a:lnTo>
                <a:lnTo>
                  <a:pt x="1612" y="578"/>
                </a:lnTo>
                <a:lnTo>
                  <a:pt x="1612" y="576"/>
                </a:lnTo>
                <a:lnTo>
                  <a:pt x="1615" y="576"/>
                </a:lnTo>
                <a:lnTo>
                  <a:pt x="1615" y="573"/>
                </a:lnTo>
                <a:lnTo>
                  <a:pt x="1615" y="573"/>
                </a:lnTo>
                <a:lnTo>
                  <a:pt x="1615" y="570"/>
                </a:lnTo>
                <a:lnTo>
                  <a:pt x="1618" y="570"/>
                </a:lnTo>
                <a:lnTo>
                  <a:pt x="1618" y="567"/>
                </a:lnTo>
                <a:lnTo>
                  <a:pt x="1618" y="567"/>
                </a:lnTo>
                <a:lnTo>
                  <a:pt x="1618" y="565"/>
                </a:lnTo>
                <a:lnTo>
                  <a:pt x="1621" y="565"/>
                </a:lnTo>
                <a:lnTo>
                  <a:pt x="1621" y="562"/>
                </a:lnTo>
                <a:lnTo>
                  <a:pt x="1626" y="562"/>
                </a:lnTo>
                <a:lnTo>
                  <a:pt x="1626" y="562"/>
                </a:lnTo>
                <a:lnTo>
                  <a:pt x="1634" y="562"/>
                </a:lnTo>
                <a:lnTo>
                  <a:pt x="1634" y="559"/>
                </a:lnTo>
                <a:lnTo>
                  <a:pt x="1634" y="559"/>
                </a:lnTo>
                <a:lnTo>
                  <a:pt x="1634" y="557"/>
                </a:lnTo>
                <a:lnTo>
                  <a:pt x="1645" y="557"/>
                </a:lnTo>
                <a:lnTo>
                  <a:pt x="1645" y="554"/>
                </a:lnTo>
                <a:lnTo>
                  <a:pt x="1645" y="554"/>
                </a:lnTo>
                <a:lnTo>
                  <a:pt x="1645" y="551"/>
                </a:lnTo>
                <a:lnTo>
                  <a:pt x="1648" y="551"/>
                </a:lnTo>
                <a:lnTo>
                  <a:pt x="1648" y="549"/>
                </a:lnTo>
                <a:lnTo>
                  <a:pt x="1648" y="549"/>
                </a:lnTo>
                <a:lnTo>
                  <a:pt x="1648" y="546"/>
                </a:lnTo>
                <a:lnTo>
                  <a:pt x="1650" y="546"/>
                </a:lnTo>
                <a:lnTo>
                  <a:pt x="1650" y="546"/>
                </a:lnTo>
                <a:lnTo>
                  <a:pt x="1653" y="546"/>
                </a:lnTo>
                <a:lnTo>
                  <a:pt x="1653" y="543"/>
                </a:lnTo>
                <a:lnTo>
                  <a:pt x="1658" y="543"/>
                </a:lnTo>
                <a:lnTo>
                  <a:pt x="1658" y="540"/>
                </a:lnTo>
                <a:lnTo>
                  <a:pt x="1661" y="540"/>
                </a:lnTo>
                <a:lnTo>
                  <a:pt x="1661" y="538"/>
                </a:lnTo>
                <a:lnTo>
                  <a:pt x="1666" y="538"/>
                </a:lnTo>
                <a:lnTo>
                  <a:pt x="1666" y="535"/>
                </a:lnTo>
                <a:lnTo>
                  <a:pt x="1669" y="535"/>
                </a:lnTo>
                <a:lnTo>
                  <a:pt x="1669" y="532"/>
                </a:lnTo>
                <a:lnTo>
                  <a:pt x="1674" y="532"/>
                </a:lnTo>
                <a:lnTo>
                  <a:pt x="1674" y="530"/>
                </a:lnTo>
                <a:lnTo>
                  <a:pt x="1683" y="530"/>
                </a:lnTo>
                <a:lnTo>
                  <a:pt x="1683" y="527"/>
                </a:lnTo>
                <a:lnTo>
                  <a:pt x="1683" y="527"/>
                </a:lnTo>
                <a:lnTo>
                  <a:pt x="1683" y="527"/>
                </a:lnTo>
                <a:lnTo>
                  <a:pt x="1685" y="527"/>
                </a:lnTo>
                <a:lnTo>
                  <a:pt x="1685" y="524"/>
                </a:lnTo>
                <a:lnTo>
                  <a:pt x="1688" y="524"/>
                </a:lnTo>
                <a:lnTo>
                  <a:pt x="1688" y="522"/>
                </a:lnTo>
                <a:lnTo>
                  <a:pt x="1688" y="522"/>
                </a:lnTo>
                <a:lnTo>
                  <a:pt x="1688" y="519"/>
                </a:lnTo>
                <a:lnTo>
                  <a:pt x="1693" y="519"/>
                </a:lnTo>
                <a:lnTo>
                  <a:pt x="1693" y="516"/>
                </a:lnTo>
                <a:lnTo>
                  <a:pt x="1693" y="516"/>
                </a:lnTo>
                <a:lnTo>
                  <a:pt x="1693" y="513"/>
                </a:lnTo>
                <a:lnTo>
                  <a:pt x="1696" y="513"/>
                </a:lnTo>
                <a:lnTo>
                  <a:pt x="1696" y="511"/>
                </a:lnTo>
                <a:lnTo>
                  <a:pt x="1699" y="511"/>
                </a:lnTo>
                <a:lnTo>
                  <a:pt x="1699" y="508"/>
                </a:lnTo>
                <a:lnTo>
                  <a:pt x="1701" y="508"/>
                </a:lnTo>
                <a:lnTo>
                  <a:pt x="1701" y="503"/>
                </a:lnTo>
                <a:lnTo>
                  <a:pt x="1710" y="503"/>
                </a:lnTo>
                <a:lnTo>
                  <a:pt x="1710" y="500"/>
                </a:lnTo>
                <a:lnTo>
                  <a:pt x="1710" y="500"/>
                </a:lnTo>
                <a:lnTo>
                  <a:pt x="1710" y="497"/>
                </a:lnTo>
                <a:lnTo>
                  <a:pt x="1712" y="497"/>
                </a:lnTo>
                <a:lnTo>
                  <a:pt x="1712" y="495"/>
                </a:lnTo>
                <a:lnTo>
                  <a:pt x="1712" y="495"/>
                </a:lnTo>
                <a:lnTo>
                  <a:pt x="1712" y="492"/>
                </a:lnTo>
                <a:lnTo>
                  <a:pt x="1715" y="492"/>
                </a:lnTo>
                <a:lnTo>
                  <a:pt x="1715" y="489"/>
                </a:lnTo>
                <a:lnTo>
                  <a:pt x="1718" y="489"/>
                </a:lnTo>
                <a:lnTo>
                  <a:pt x="1718" y="489"/>
                </a:lnTo>
                <a:lnTo>
                  <a:pt x="1726" y="489"/>
                </a:lnTo>
                <a:lnTo>
                  <a:pt x="1726" y="486"/>
                </a:lnTo>
                <a:lnTo>
                  <a:pt x="1728" y="486"/>
                </a:lnTo>
                <a:lnTo>
                  <a:pt x="1728" y="484"/>
                </a:lnTo>
                <a:lnTo>
                  <a:pt x="1728" y="484"/>
                </a:lnTo>
                <a:lnTo>
                  <a:pt x="1728" y="481"/>
                </a:lnTo>
                <a:lnTo>
                  <a:pt x="1737" y="481"/>
                </a:lnTo>
                <a:lnTo>
                  <a:pt x="1737" y="478"/>
                </a:lnTo>
                <a:lnTo>
                  <a:pt x="1742" y="478"/>
                </a:lnTo>
                <a:lnTo>
                  <a:pt x="1742" y="476"/>
                </a:lnTo>
                <a:lnTo>
                  <a:pt x="1742" y="476"/>
                </a:lnTo>
                <a:lnTo>
                  <a:pt x="1742" y="473"/>
                </a:lnTo>
                <a:lnTo>
                  <a:pt x="1758" y="473"/>
                </a:lnTo>
                <a:lnTo>
                  <a:pt x="1758" y="470"/>
                </a:lnTo>
                <a:lnTo>
                  <a:pt x="1766" y="470"/>
                </a:lnTo>
                <a:lnTo>
                  <a:pt x="1766" y="468"/>
                </a:lnTo>
                <a:lnTo>
                  <a:pt x="1769" y="468"/>
                </a:lnTo>
                <a:lnTo>
                  <a:pt x="1769" y="465"/>
                </a:lnTo>
                <a:lnTo>
                  <a:pt x="1772" y="465"/>
                </a:lnTo>
                <a:lnTo>
                  <a:pt x="1772" y="462"/>
                </a:lnTo>
                <a:lnTo>
                  <a:pt x="1782" y="462"/>
                </a:lnTo>
                <a:lnTo>
                  <a:pt x="1782" y="459"/>
                </a:lnTo>
                <a:lnTo>
                  <a:pt x="1785" y="459"/>
                </a:lnTo>
                <a:lnTo>
                  <a:pt x="1785" y="457"/>
                </a:lnTo>
                <a:lnTo>
                  <a:pt x="1785" y="457"/>
                </a:lnTo>
                <a:lnTo>
                  <a:pt x="1785" y="454"/>
                </a:lnTo>
                <a:lnTo>
                  <a:pt x="1790" y="454"/>
                </a:lnTo>
                <a:lnTo>
                  <a:pt x="1790" y="451"/>
                </a:lnTo>
                <a:lnTo>
                  <a:pt x="1799" y="451"/>
                </a:lnTo>
                <a:lnTo>
                  <a:pt x="1799" y="449"/>
                </a:lnTo>
                <a:lnTo>
                  <a:pt x="1799" y="449"/>
                </a:lnTo>
                <a:lnTo>
                  <a:pt x="1799" y="446"/>
                </a:lnTo>
                <a:lnTo>
                  <a:pt x="1801" y="446"/>
                </a:lnTo>
                <a:lnTo>
                  <a:pt x="1801" y="443"/>
                </a:lnTo>
                <a:lnTo>
                  <a:pt x="1809" y="443"/>
                </a:lnTo>
                <a:lnTo>
                  <a:pt x="1809" y="441"/>
                </a:lnTo>
                <a:lnTo>
                  <a:pt x="1812" y="441"/>
                </a:lnTo>
                <a:lnTo>
                  <a:pt x="1812" y="438"/>
                </a:lnTo>
                <a:lnTo>
                  <a:pt x="1812" y="438"/>
                </a:lnTo>
                <a:lnTo>
                  <a:pt x="1812" y="435"/>
                </a:lnTo>
                <a:lnTo>
                  <a:pt x="1815" y="435"/>
                </a:lnTo>
                <a:lnTo>
                  <a:pt x="1815" y="432"/>
                </a:lnTo>
                <a:lnTo>
                  <a:pt x="1817" y="432"/>
                </a:lnTo>
                <a:lnTo>
                  <a:pt x="1817" y="430"/>
                </a:lnTo>
                <a:lnTo>
                  <a:pt x="1820" y="430"/>
                </a:lnTo>
                <a:lnTo>
                  <a:pt x="1820" y="427"/>
                </a:lnTo>
                <a:lnTo>
                  <a:pt x="1823" y="427"/>
                </a:lnTo>
                <a:lnTo>
                  <a:pt x="1823" y="424"/>
                </a:lnTo>
                <a:lnTo>
                  <a:pt x="1831" y="424"/>
                </a:lnTo>
                <a:lnTo>
                  <a:pt x="1831" y="422"/>
                </a:lnTo>
                <a:lnTo>
                  <a:pt x="1839" y="422"/>
                </a:lnTo>
                <a:lnTo>
                  <a:pt x="1839" y="419"/>
                </a:lnTo>
                <a:lnTo>
                  <a:pt x="1844" y="419"/>
                </a:lnTo>
                <a:lnTo>
                  <a:pt x="1844" y="416"/>
                </a:lnTo>
                <a:lnTo>
                  <a:pt x="1861" y="416"/>
                </a:lnTo>
                <a:lnTo>
                  <a:pt x="1861" y="416"/>
                </a:lnTo>
                <a:lnTo>
                  <a:pt x="1866" y="416"/>
                </a:lnTo>
                <a:lnTo>
                  <a:pt x="1866" y="414"/>
                </a:lnTo>
                <a:lnTo>
                  <a:pt x="1866" y="414"/>
                </a:lnTo>
                <a:lnTo>
                  <a:pt x="1866" y="411"/>
                </a:lnTo>
                <a:lnTo>
                  <a:pt x="1871" y="411"/>
                </a:lnTo>
                <a:lnTo>
                  <a:pt x="1871" y="408"/>
                </a:lnTo>
                <a:lnTo>
                  <a:pt x="1874" y="408"/>
                </a:lnTo>
                <a:lnTo>
                  <a:pt x="1874" y="405"/>
                </a:lnTo>
                <a:lnTo>
                  <a:pt x="1879" y="405"/>
                </a:lnTo>
                <a:lnTo>
                  <a:pt x="1879" y="403"/>
                </a:lnTo>
                <a:lnTo>
                  <a:pt x="1888" y="403"/>
                </a:lnTo>
                <a:lnTo>
                  <a:pt x="1888" y="400"/>
                </a:lnTo>
                <a:lnTo>
                  <a:pt x="1901" y="400"/>
                </a:lnTo>
                <a:lnTo>
                  <a:pt x="1901" y="397"/>
                </a:lnTo>
                <a:lnTo>
                  <a:pt x="1906" y="397"/>
                </a:lnTo>
                <a:lnTo>
                  <a:pt x="1906" y="395"/>
                </a:lnTo>
                <a:lnTo>
                  <a:pt x="1906" y="395"/>
                </a:lnTo>
                <a:lnTo>
                  <a:pt x="1906" y="392"/>
                </a:lnTo>
                <a:lnTo>
                  <a:pt x="1912" y="392"/>
                </a:lnTo>
                <a:lnTo>
                  <a:pt x="1912" y="389"/>
                </a:lnTo>
                <a:lnTo>
                  <a:pt x="1933" y="389"/>
                </a:lnTo>
                <a:lnTo>
                  <a:pt x="1933" y="387"/>
                </a:lnTo>
                <a:lnTo>
                  <a:pt x="1960" y="387"/>
                </a:lnTo>
                <a:lnTo>
                  <a:pt x="1960" y="384"/>
                </a:lnTo>
                <a:lnTo>
                  <a:pt x="1960" y="384"/>
                </a:lnTo>
                <a:lnTo>
                  <a:pt x="1960" y="381"/>
                </a:lnTo>
                <a:lnTo>
                  <a:pt x="1966" y="381"/>
                </a:lnTo>
                <a:lnTo>
                  <a:pt x="1966" y="378"/>
                </a:lnTo>
                <a:lnTo>
                  <a:pt x="1971" y="378"/>
                </a:lnTo>
                <a:lnTo>
                  <a:pt x="1971" y="376"/>
                </a:lnTo>
                <a:lnTo>
                  <a:pt x="1974" y="376"/>
                </a:lnTo>
                <a:lnTo>
                  <a:pt x="1974" y="373"/>
                </a:lnTo>
                <a:lnTo>
                  <a:pt x="1974" y="373"/>
                </a:lnTo>
                <a:lnTo>
                  <a:pt x="1974" y="368"/>
                </a:lnTo>
                <a:lnTo>
                  <a:pt x="1982" y="368"/>
                </a:lnTo>
                <a:lnTo>
                  <a:pt x="1982" y="365"/>
                </a:lnTo>
                <a:lnTo>
                  <a:pt x="1985" y="365"/>
                </a:lnTo>
                <a:lnTo>
                  <a:pt x="1985" y="362"/>
                </a:lnTo>
                <a:lnTo>
                  <a:pt x="1987" y="362"/>
                </a:lnTo>
                <a:lnTo>
                  <a:pt x="1987" y="360"/>
                </a:lnTo>
                <a:lnTo>
                  <a:pt x="1993" y="360"/>
                </a:lnTo>
                <a:lnTo>
                  <a:pt x="1993" y="357"/>
                </a:lnTo>
                <a:lnTo>
                  <a:pt x="1998" y="357"/>
                </a:lnTo>
                <a:lnTo>
                  <a:pt x="1998" y="351"/>
                </a:lnTo>
                <a:lnTo>
                  <a:pt x="2001" y="351"/>
                </a:lnTo>
                <a:lnTo>
                  <a:pt x="2001" y="351"/>
                </a:lnTo>
                <a:lnTo>
                  <a:pt x="2012" y="351"/>
                </a:lnTo>
                <a:lnTo>
                  <a:pt x="2012" y="349"/>
                </a:lnTo>
                <a:lnTo>
                  <a:pt x="2020" y="349"/>
                </a:lnTo>
                <a:lnTo>
                  <a:pt x="2020" y="346"/>
                </a:lnTo>
                <a:lnTo>
                  <a:pt x="2022" y="346"/>
                </a:lnTo>
                <a:lnTo>
                  <a:pt x="2022" y="343"/>
                </a:lnTo>
                <a:lnTo>
                  <a:pt x="2025" y="343"/>
                </a:lnTo>
                <a:lnTo>
                  <a:pt x="2025" y="338"/>
                </a:lnTo>
                <a:lnTo>
                  <a:pt x="2039" y="338"/>
                </a:lnTo>
                <a:lnTo>
                  <a:pt x="2039" y="333"/>
                </a:lnTo>
                <a:lnTo>
                  <a:pt x="2044" y="333"/>
                </a:lnTo>
                <a:lnTo>
                  <a:pt x="2044" y="330"/>
                </a:lnTo>
                <a:lnTo>
                  <a:pt x="2049" y="330"/>
                </a:lnTo>
                <a:lnTo>
                  <a:pt x="2049" y="327"/>
                </a:lnTo>
                <a:lnTo>
                  <a:pt x="2049" y="327"/>
                </a:lnTo>
                <a:lnTo>
                  <a:pt x="2049" y="324"/>
                </a:lnTo>
                <a:lnTo>
                  <a:pt x="2052" y="324"/>
                </a:lnTo>
                <a:lnTo>
                  <a:pt x="2052" y="322"/>
                </a:lnTo>
                <a:lnTo>
                  <a:pt x="2055" y="322"/>
                </a:lnTo>
                <a:lnTo>
                  <a:pt x="2055" y="319"/>
                </a:lnTo>
                <a:lnTo>
                  <a:pt x="2060" y="319"/>
                </a:lnTo>
                <a:lnTo>
                  <a:pt x="2060" y="316"/>
                </a:lnTo>
                <a:lnTo>
                  <a:pt x="2066" y="316"/>
                </a:lnTo>
                <a:lnTo>
                  <a:pt x="2066" y="314"/>
                </a:lnTo>
                <a:lnTo>
                  <a:pt x="2068" y="314"/>
                </a:lnTo>
                <a:lnTo>
                  <a:pt x="2068" y="311"/>
                </a:lnTo>
                <a:lnTo>
                  <a:pt x="2071" y="311"/>
                </a:lnTo>
                <a:lnTo>
                  <a:pt x="2071" y="308"/>
                </a:lnTo>
                <a:lnTo>
                  <a:pt x="2087" y="308"/>
                </a:lnTo>
                <a:lnTo>
                  <a:pt x="2087" y="306"/>
                </a:lnTo>
                <a:lnTo>
                  <a:pt x="2090" y="306"/>
                </a:lnTo>
                <a:lnTo>
                  <a:pt x="2090" y="303"/>
                </a:lnTo>
                <a:lnTo>
                  <a:pt x="2103" y="303"/>
                </a:lnTo>
                <a:lnTo>
                  <a:pt x="2103" y="300"/>
                </a:lnTo>
                <a:lnTo>
                  <a:pt x="2114" y="300"/>
                </a:lnTo>
                <a:lnTo>
                  <a:pt x="2114" y="297"/>
                </a:lnTo>
                <a:lnTo>
                  <a:pt x="2117" y="297"/>
                </a:lnTo>
                <a:lnTo>
                  <a:pt x="2117" y="295"/>
                </a:lnTo>
                <a:lnTo>
                  <a:pt x="2130" y="295"/>
                </a:lnTo>
                <a:lnTo>
                  <a:pt x="2130" y="292"/>
                </a:lnTo>
                <a:lnTo>
                  <a:pt x="2133" y="292"/>
                </a:lnTo>
                <a:lnTo>
                  <a:pt x="2133" y="287"/>
                </a:lnTo>
                <a:lnTo>
                  <a:pt x="2141" y="287"/>
                </a:lnTo>
                <a:lnTo>
                  <a:pt x="2141" y="281"/>
                </a:lnTo>
                <a:lnTo>
                  <a:pt x="2146" y="281"/>
                </a:lnTo>
                <a:lnTo>
                  <a:pt x="2146" y="276"/>
                </a:lnTo>
                <a:lnTo>
                  <a:pt x="2152" y="276"/>
                </a:lnTo>
                <a:lnTo>
                  <a:pt x="2152" y="273"/>
                </a:lnTo>
                <a:lnTo>
                  <a:pt x="2155" y="273"/>
                </a:lnTo>
                <a:lnTo>
                  <a:pt x="2155" y="270"/>
                </a:lnTo>
                <a:lnTo>
                  <a:pt x="2157" y="270"/>
                </a:lnTo>
                <a:lnTo>
                  <a:pt x="2157" y="268"/>
                </a:lnTo>
                <a:lnTo>
                  <a:pt x="2160" y="268"/>
                </a:lnTo>
                <a:lnTo>
                  <a:pt x="2160" y="262"/>
                </a:lnTo>
                <a:lnTo>
                  <a:pt x="2168" y="262"/>
                </a:lnTo>
                <a:lnTo>
                  <a:pt x="2168" y="260"/>
                </a:lnTo>
                <a:lnTo>
                  <a:pt x="2171" y="260"/>
                </a:lnTo>
                <a:lnTo>
                  <a:pt x="2171" y="257"/>
                </a:lnTo>
                <a:lnTo>
                  <a:pt x="2173" y="257"/>
                </a:lnTo>
                <a:lnTo>
                  <a:pt x="2173" y="254"/>
                </a:lnTo>
                <a:lnTo>
                  <a:pt x="2176" y="254"/>
                </a:lnTo>
                <a:lnTo>
                  <a:pt x="2176" y="252"/>
                </a:lnTo>
                <a:lnTo>
                  <a:pt x="2179" y="252"/>
                </a:lnTo>
                <a:lnTo>
                  <a:pt x="2179" y="249"/>
                </a:lnTo>
                <a:lnTo>
                  <a:pt x="2179" y="249"/>
                </a:lnTo>
                <a:lnTo>
                  <a:pt x="2179" y="241"/>
                </a:lnTo>
                <a:lnTo>
                  <a:pt x="2181" y="241"/>
                </a:lnTo>
                <a:lnTo>
                  <a:pt x="2181" y="238"/>
                </a:lnTo>
                <a:lnTo>
                  <a:pt x="2195" y="238"/>
                </a:lnTo>
                <a:lnTo>
                  <a:pt x="2195" y="235"/>
                </a:lnTo>
                <a:lnTo>
                  <a:pt x="2198" y="235"/>
                </a:lnTo>
                <a:lnTo>
                  <a:pt x="2198" y="233"/>
                </a:lnTo>
                <a:lnTo>
                  <a:pt x="2208" y="233"/>
                </a:lnTo>
                <a:lnTo>
                  <a:pt x="2208" y="230"/>
                </a:lnTo>
                <a:lnTo>
                  <a:pt x="2208" y="230"/>
                </a:lnTo>
                <a:lnTo>
                  <a:pt x="2208" y="225"/>
                </a:lnTo>
                <a:lnTo>
                  <a:pt x="2217" y="225"/>
                </a:lnTo>
                <a:lnTo>
                  <a:pt x="2217" y="222"/>
                </a:lnTo>
                <a:lnTo>
                  <a:pt x="2225" y="222"/>
                </a:lnTo>
                <a:lnTo>
                  <a:pt x="2225" y="219"/>
                </a:lnTo>
                <a:lnTo>
                  <a:pt x="2225" y="219"/>
                </a:lnTo>
                <a:lnTo>
                  <a:pt x="2225" y="216"/>
                </a:lnTo>
                <a:lnTo>
                  <a:pt x="2238" y="216"/>
                </a:lnTo>
                <a:lnTo>
                  <a:pt x="2238" y="211"/>
                </a:lnTo>
                <a:lnTo>
                  <a:pt x="2244" y="211"/>
                </a:lnTo>
                <a:lnTo>
                  <a:pt x="2244" y="208"/>
                </a:lnTo>
                <a:lnTo>
                  <a:pt x="2249" y="208"/>
                </a:lnTo>
                <a:lnTo>
                  <a:pt x="2249" y="206"/>
                </a:lnTo>
                <a:lnTo>
                  <a:pt x="2254" y="206"/>
                </a:lnTo>
                <a:lnTo>
                  <a:pt x="2254" y="198"/>
                </a:lnTo>
                <a:lnTo>
                  <a:pt x="2268" y="198"/>
                </a:lnTo>
                <a:lnTo>
                  <a:pt x="2268" y="187"/>
                </a:lnTo>
                <a:lnTo>
                  <a:pt x="2270" y="187"/>
                </a:lnTo>
                <a:lnTo>
                  <a:pt x="2270" y="181"/>
                </a:lnTo>
                <a:lnTo>
                  <a:pt x="2287" y="181"/>
                </a:lnTo>
                <a:lnTo>
                  <a:pt x="2287" y="179"/>
                </a:lnTo>
                <a:lnTo>
                  <a:pt x="2292" y="179"/>
                </a:lnTo>
                <a:lnTo>
                  <a:pt x="2292" y="173"/>
                </a:lnTo>
                <a:lnTo>
                  <a:pt x="2306" y="173"/>
                </a:lnTo>
                <a:lnTo>
                  <a:pt x="2306" y="171"/>
                </a:lnTo>
                <a:lnTo>
                  <a:pt x="2314" y="171"/>
                </a:lnTo>
                <a:lnTo>
                  <a:pt x="2314" y="165"/>
                </a:lnTo>
                <a:lnTo>
                  <a:pt x="2324" y="165"/>
                </a:lnTo>
                <a:lnTo>
                  <a:pt x="2324" y="160"/>
                </a:lnTo>
                <a:lnTo>
                  <a:pt x="2330" y="160"/>
                </a:lnTo>
                <a:lnTo>
                  <a:pt x="2330" y="157"/>
                </a:lnTo>
                <a:lnTo>
                  <a:pt x="2338" y="157"/>
                </a:lnTo>
                <a:lnTo>
                  <a:pt x="2338" y="152"/>
                </a:lnTo>
                <a:lnTo>
                  <a:pt x="2341" y="152"/>
                </a:lnTo>
                <a:lnTo>
                  <a:pt x="2341" y="146"/>
                </a:lnTo>
                <a:lnTo>
                  <a:pt x="2351" y="146"/>
                </a:lnTo>
                <a:lnTo>
                  <a:pt x="2351" y="141"/>
                </a:lnTo>
                <a:lnTo>
                  <a:pt x="2357" y="141"/>
                </a:lnTo>
                <a:lnTo>
                  <a:pt x="2357" y="138"/>
                </a:lnTo>
                <a:lnTo>
                  <a:pt x="2370" y="138"/>
                </a:lnTo>
                <a:lnTo>
                  <a:pt x="2370" y="133"/>
                </a:lnTo>
                <a:lnTo>
                  <a:pt x="2378" y="133"/>
                </a:lnTo>
                <a:lnTo>
                  <a:pt x="2378" y="125"/>
                </a:lnTo>
                <a:lnTo>
                  <a:pt x="2386" y="125"/>
                </a:lnTo>
                <a:lnTo>
                  <a:pt x="2386" y="119"/>
                </a:lnTo>
                <a:lnTo>
                  <a:pt x="2392" y="119"/>
                </a:lnTo>
                <a:lnTo>
                  <a:pt x="2392" y="114"/>
                </a:lnTo>
                <a:lnTo>
                  <a:pt x="2392" y="114"/>
                </a:lnTo>
                <a:lnTo>
                  <a:pt x="2392" y="108"/>
                </a:lnTo>
                <a:lnTo>
                  <a:pt x="2403" y="108"/>
                </a:lnTo>
                <a:lnTo>
                  <a:pt x="2403" y="103"/>
                </a:lnTo>
                <a:lnTo>
                  <a:pt x="2413" y="103"/>
                </a:lnTo>
                <a:lnTo>
                  <a:pt x="2413" y="95"/>
                </a:lnTo>
                <a:lnTo>
                  <a:pt x="2424" y="95"/>
                </a:lnTo>
                <a:lnTo>
                  <a:pt x="2424" y="90"/>
                </a:lnTo>
                <a:lnTo>
                  <a:pt x="2443" y="90"/>
                </a:lnTo>
                <a:lnTo>
                  <a:pt x="2443" y="81"/>
                </a:lnTo>
                <a:lnTo>
                  <a:pt x="2448" y="81"/>
                </a:lnTo>
                <a:lnTo>
                  <a:pt x="2448" y="76"/>
                </a:lnTo>
                <a:lnTo>
                  <a:pt x="2448" y="76"/>
                </a:lnTo>
                <a:lnTo>
                  <a:pt x="2448" y="68"/>
                </a:lnTo>
                <a:lnTo>
                  <a:pt x="2448" y="68"/>
                </a:lnTo>
                <a:lnTo>
                  <a:pt x="2448" y="60"/>
                </a:lnTo>
                <a:lnTo>
                  <a:pt x="2475" y="60"/>
                </a:lnTo>
                <a:lnTo>
                  <a:pt x="2475" y="52"/>
                </a:lnTo>
                <a:lnTo>
                  <a:pt x="2519" y="52"/>
                </a:lnTo>
                <a:lnTo>
                  <a:pt x="2519" y="38"/>
                </a:lnTo>
                <a:lnTo>
                  <a:pt x="2521" y="38"/>
                </a:lnTo>
                <a:lnTo>
                  <a:pt x="2521" y="25"/>
                </a:lnTo>
                <a:lnTo>
                  <a:pt x="2581" y="25"/>
                </a:lnTo>
                <a:lnTo>
                  <a:pt x="2581" y="0"/>
                </a:lnTo>
                <a:lnTo>
                  <a:pt x="2597" y="0"/>
                </a:lnTo>
              </a:path>
            </a:pathLst>
          </a:custGeom>
          <a:noFill/>
          <a:ln w="1746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58" name="Freeform 257"/>
          <p:cNvSpPr>
            <a:spLocks/>
          </p:cNvSpPr>
          <p:nvPr/>
        </p:nvSpPr>
        <p:spPr bwMode="auto">
          <a:xfrm>
            <a:off x="2584073" y="1699215"/>
            <a:ext cx="4815358" cy="3891890"/>
          </a:xfrm>
          <a:custGeom>
            <a:avLst/>
            <a:gdLst>
              <a:gd name="T0" fmla="*/ 35 w 2602"/>
              <a:gd name="T1" fmla="*/ 2081 h 2103"/>
              <a:gd name="T2" fmla="*/ 59 w 2602"/>
              <a:gd name="T3" fmla="*/ 2051 h 2103"/>
              <a:gd name="T4" fmla="*/ 89 w 2602"/>
              <a:gd name="T5" fmla="*/ 2030 h 2103"/>
              <a:gd name="T6" fmla="*/ 137 w 2602"/>
              <a:gd name="T7" fmla="*/ 1995 h 2103"/>
              <a:gd name="T8" fmla="*/ 167 w 2602"/>
              <a:gd name="T9" fmla="*/ 1973 h 2103"/>
              <a:gd name="T10" fmla="*/ 194 w 2602"/>
              <a:gd name="T11" fmla="*/ 1943 h 2103"/>
              <a:gd name="T12" fmla="*/ 218 w 2602"/>
              <a:gd name="T13" fmla="*/ 1919 h 2103"/>
              <a:gd name="T14" fmla="*/ 248 w 2602"/>
              <a:gd name="T15" fmla="*/ 1889 h 2103"/>
              <a:gd name="T16" fmla="*/ 304 w 2602"/>
              <a:gd name="T17" fmla="*/ 1865 h 2103"/>
              <a:gd name="T18" fmla="*/ 337 w 2602"/>
              <a:gd name="T19" fmla="*/ 1838 h 2103"/>
              <a:gd name="T20" fmla="*/ 388 w 2602"/>
              <a:gd name="T21" fmla="*/ 1811 h 2103"/>
              <a:gd name="T22" fmla="*/ 410 w 2602"/>
              <a:gd name="T23" fmla="*/ 1776 h 2103"/>
              <a:gd name="T24" fmla="*/ 437 w 2602"/>
              <a:gd name="T25" fmla="*/ 1754 h 2103"/>
              <a:gd name="T26" fmla="*/ 464 w 2602"/>
              <a:gd name="T27" fmla="*/ 1714 h 2103"/>
              <a:gd name="T28" fmla="*/ 491 w 2602"/>
              <a:gd name="T29" fmla="*/ 1687 h 2103"/>
              <a:gd name="T30" fmla="*/ 512 w 2602"/>
              <a:gd name="T31" fmla="*/ 1660 h 2103"/>
              <a:gd name="T32" fmla="*/ 555 w 2602"/>
              <a:gd name="T33" fmla="*/ 1636 h 2103"/>
              <a:gd name="T34" fmla="*/ 585 w 2602"/>
              <a:gd name="T35" fmla="*/ 1603 h 2103"/>
              <a:gd name="T36" fmla="*/ 623 w 2602"/>
              <a:gd name="T37" fmla="*/ 1573 h 2103"/>
              <a:gd name="T38" fmla="*/ 658 w 2602"/>
              <a:gd name="T39" fmla="*/ 1544 h 2103"/>
              <a:gd name="T40" fmla="*/ 690 w 2602"/>
              <a:gd name="T41" fmla="*/ 1519 h 2103"/>
              <a:gd name="T42" fmla="*/ 722 w 2602"/>
              <a:gd name="T43" fmla="*/ 1490 h 2103"/>
              <a:gd name="T44" fmla="*/ 766 w 2602"/>
              <a:gd name="T45" fmla="*/ 1463 h 2103"/>
              <a:gd name="T46" fmla="*/ 790 w 2602"/>
              <a:gd name="T47" fmla="*/ 1428 h 2103"/>
              <a:gd name="T48" fmla="*/ 822 w 2602"/>
              <a:gd name="T49" fmla="*/ 1393 h 2103"/>
              <a:gd name="T50" fmla="*/ 841 w 2602"/>
              <a:gd name="T51" fmla="*/ 1366 h 2103"/>
              <a:gd name="T52" fmla="*/ 882 w 2602"/>
              <a:gd name="T53" fmla="*/ 1339 h 2103"/>
              <a:gd name="T54" fmla="*/ 906 w 2602"/>
              <a:gd name="T55" fmla="*/ 1301 h 2103"/>
              <a:gd name="T56" fmla="*/ 930 w 2602"/>
              <a:gd name="T57" fmla="*/ 1263 h 2103"/>
              <a:gd name="T58" fmla="*/ 973 w 2602"/>
              <a:gd name="T59" fmla="*/ 1233 h 2103"/>
              <a:gd name="T60" fmla="*/ 1008 w 2602"/>
              <a:gd name="T61" fmla="*/ 1201 h 2103"/>
              <a:gd name="T62" fmla="*/ 1046 w 2602"/>
              <a:gd name="T63" fmla="*/ 1169 h 2103"/>
              <a:gd name="T64" fmla="*/ 1087 w 2602"/>
              <a:gd name="T65" fmla="*/ 1144 h 2103"/>
              <a:gd name="T66" fmla="*/ 1124 w 2602"/>
              <a:gd name="T67" fmla="*/ 1117 h 2103"/>
              <a:gd name="T68" fmla="*/ 1149 w 2602"/>
              <a:gd name="T69" fmla="*/ 1088 h 2103"/>
              <a:gd name="T70" fmla="*/ 1173 w 2602"/>
              <a:gd name="T71" fmla="*/ 1061 h 2103"/>
              <a:gd name="T72" fmla="*/ 1208 w 2602"/>
              <a:gd name="T73" fmla="*/ 1031 h 2103"/>
              <a:gd name="T74" fmla="*/ 1248 w 2602"/>
              <a:gd name="T75" fmla="*/ 1001 h 2103"/>
              <a:gd name="T76" fmla="*/ 1283 w 2602"/>
              <a:gd name="T77" fmla="*/ 971 h 2103"/>
              <a:gd name="T78" fmla="*/ 1316 w 2602"/>
              <a:gd name="T79" fmla="*/ 939 h 2103"/>
              <a:gd name="T80" fmla="*/ 1356 w 2602"/>
              <a:gd name="T81" fmla="*/ 912 h 2103"/>
              <a:gd name="T82" fmla="*/ 1405 w 2602"/>
              <a:gd name="T83" fmla="*/ 880 h 2103"/>
              <a:gd name="T84" fmla="*/ 1453 w 2602"/>
              <a:gd name="T85" fmla="*/ 850 h 2103"/>
              <a:gd name="T86" fmla="*/ 1491 w 2602"/>
              <a:gd name="T87" fmla="*/ 815 h 2103"/>
              <a:gd name="T88" fmla="*/ 1529 w 2602"/>
              <a:gd name="T89" fmla="*/ 785 h 2103"/>
              <a:gd name="T90" fmla="*/ 1569 w 2602"/>
              <a:gd name="T91" fmla="*/ 753 h 2103"/>
              <a:gd name="T92" fmla="*/ 1634 w 2602"/>
              <a:gd name="T93" fmla="*/ 726 h 2103"/>
              <a:gd name="T94" fmla="*/ 1672 w 2602"/>
              <a:gd name="T95" fmla="*/ 693 h 2103"/>
              <a:gd name="T96" fmla="*/ 1731 w 2602"/>
              <a:gd name="T97" fmla="*/ 661 h 2103"/>
              <a:gd name="T98" fmla="*/ 1763 w 2602"/>
              <a:gd name="T99" fmla="*/ 626 h 2103"/>
              <a:gd name="T100" fmla="*/ 1817 w 2602"/>
              <a:gd name="T101" fmla="*/ 593 h 2103"/>
              <a:gd name="T102" fmla="*/ 1850 w 2602"/>
              <a:gd name="T103" fmla="*/ 553 h 2103"/>
              <a:gd name="T104" fmla="*/ 1885 w 2602"/>
              <a:gd name="T105" fmla="*/ 515 h 2103"/>
              <a:gd name="T106" fmla="*/ 1914 w 2602"/>
              <a:gd name="T107" fmla="*/ 469 h 2103"/>
              <a:gd name="T108" fmla="*/ 1985 w 2602"/>
              <a:gd name="T109" fmla="*/ 437 h 2103"/>
              <a:gd name="T110" fmla="*/ 2047 w 2602"/>
              <a:gd name="T111" fmla="*/ 402 h 2103"/>
              <a:gd name="T112" fmla="*/ 2119 w 2602"/>
              <a:gd name="T113" fmla="*/ 359 h 2103"/>
              <a:gd name="T114" fmla="*/ 2187 w 2602"/>
              <a:gd name="T115" fmla="*/ 318 h 2103"/>
              <a:gd name="T116" fmla="*/ 2238 w 2602"/>
              <a:gd name="T117" fmla="*/ 280 h 2103"/>
              <a:gd name="T118" fmla="*/ 2346 w 2602"/>
              <a:gd name="T119" fmla="*/ 226 h 2103"/>
              <a:gd name="T120" fmla="*/ 2457 w 2602"/>
              <a:gd name="T121" fmla="*/ 159 h 2103"/>
              <a:gd name="T122" fmla="*/ 2594 w 2602"/>
              <a:gd name="T123" fmla="*/ 0 h 2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02" h="2103">
                <a:moveTo>
                  <a:pt x="0" y="2103"/>
                </a:moveTo>
                <a:lnTo>
                  <a:pt x="0" y="2103"/>
                </a:lnTo>
                <a:lnTo>
                  <a:pt x="2" y="2103"/>
                </a:lnTo>
                <a:lnTo>
                  <a:pt x="2" y="2100"/>
                </a:lnTo>
                <a:lnTo>
                  <a:pt x="5" y="2100"/>
                </a:lnTo>
                <a:lnTo>
                  <a:pt x="5" y="2097"/>
                </a:lnTo>
                <a:lnTo>
                  <a:pt x="8" y="2097"/>
                </a:lnTo>
                <a:lnTo>
                  <a:pt x="8" y="2097"/>
                </a:lnTo>
                <a:lnTo>
                  <a:pt x="11" y="2097"/>
                </a:lnTo>
                <a:lnTo>
                  <a:pt x="11" y="2092"/>
                </a:lnTo>
                <a:lnTo>
                  <a:pt x="13" y="2092"/>
                </a:lnTo>
                <a:lnTo>
                  <a:pt x="13" y="2092"/>
                </a:lnTo>
                <a:lnTo>
                  <a:pt x="16" y="2092"/>
                </a:lnTo>
                <a:lnTo>
                  <a:pt x="16" y="2089"/>
                </a:lnTo>
                <a:lnTo>
                  <a:pt x="16" y="2089"/>
                </a:lnTo>
                <a:lnTo>
                  <a:pt x="16" y="2086"/>
                </a:lnTo>
                <a:lnTo>
                  <a:pt x="19" y="2086"/>
                </a:lnTo>
                <a:lnTo>
                  <a:pt x="19" y="2086"/>
                </a:lnTo>
                <a:lnTo>
                  <a:pt x="21" y="2086"/>
                </a:lnTo>
                <a:lnTo>
                  <a:pt x="21" y="2084"/>
                </a:lnTo>
                <a:lnTo>
                  <a:pt x="27" y="2084"/>
                </a:lnTo>
                <a:lnTo>
                  <a:pt x="27" y="2081"/>
                </a:lnTo>
                <a:lnTo>
                  <a:pt x="35" y="2081"/>
                </a:lnTo>
                <a:lnTo>
                  <a:pt x="35" y="2078"/>
                </a:lnTo>
                <a:lnTo>
                  <a:pt x="35" y="2078"/>
                </a:lnTo>
                <a:lnTo>
                  <a:pt x="35" y="2076"/>
                </a:lnTo>
                <a:lnTo>
                  <a:pt x="37" y="2076"/>
                </a:lnTo>
                <a:lnTo>
                  <a:pt x="37" y="2073"/>
                </a:lnTo>
                <a:lnTo>
                  <a:pt x="37" y="2073"/>
                </a:lnTo>
                <a:lnTo>
                  <a:pt x="37" y="2073"/>
                </a:lnTo>
                <a:lnTo>
                  <a:pt x="43" y="2073"/>
                </a:lnTo>
                <a:lnTo>
                  <a:pt x="43" y="2068"/>
                </a:lnTo>
                <a:lnTo>
                  <a:pt x="46" y="2068"/>
                </a:lnTo>
                <a:lnTo>
                  <a:pt x="46" y="2062"/>
                </a:lnTo>
                <a:lnTo>
                  <a:pt x="48" y="2062"/>
                </a:lnTo>
                <a:lnTo>
                  <a:pt x="48" y="2062"/>
                </a:lnTo>
                <a:lnTo>
                  <a:pt x="51" y="2062"/>
                </a:lnTo>
                <a:lnTo>
                  <a:pt x="51" y="2059"/>
                </a:lnTo>
                <a:lnTo>
                  <a:pt x="51" y="2059"/>
                </a:lnTo>
                <a:lnTo>
                  <a:pt x="51" y="2057"/>
                </a:lnTo>
                <a:lnTo>
                  <a:pt x="54" y="2057"/>
                </a:lnTo>
                <a:lnTo>
                  <a:pt x="54" y="2057"/>
                </a:lnTo>
                <a:lnTo>
                  <a:pt x="54" y="2057"/>
                </a:lnTo>
                <a:lnTo>
                  <a:pt x="54" y="2054"/>
                </a:lnTo>
                <a:lnTo>
                  <a:pt x="59" y="2054"/>
                </a:lnTo>
                <a:lnTo>
                  <a:pt x="59" y="2051"/>
                </a:lnTo>
                <a:lnTo>
                  <a:pt x="62" y="2051"/>
                </a:lnTo>
                <a:lnTo>
                  <a:pt x="62" y="2049"/>
                </a:lnTo>
                <a:lnTo>
                  <a:pt x="64" y="2049"/>
                </a:lnTo>
                <a:lnTo>
                  <a:pt x="64" y="2046"/>
                </a:lnTo>
                <a:lnTo>
                  <a:pt x="64" y="2046"/>
                </a:lnTo>
                <a:lnTo>
                  <a:pt x="64" y="2046"/>
                </a:lnTo>
                <a:lnTo>
                  <a:pt x="67" y="2046"/>
                </a:lnTo>
                <a:lnTo>
                  <a:pt x="67" y="2043"/>
                </a:lnTo>
                <a:lnTo>
                  <a:pt x="70" y="2043"/>
                </a:lnTo>
                <a:lnTo>
                  <a:pt x="70" y="2041"/>
                </a:lnTo>
                <a:lnTo>
                  <a:pt x="73" y="2041"/>
                </a:lnTo>
                <a:lnTo>
                  <a:pt x="73" y="2038"/>
                </a:lnTo>
                <a:lnTo>
                  <a:pt x="73" y="2038"/>
                </a:lnTo>
                <a:lnTo>
                  <a:pt x="73" y="2035"/>
                </a:lnTo>
                <a:lnTo>
                  <a:pt x="78" y="2035"/>
                </a:lnTo>
                <a:lnTo>
                  <a:pt x="78" y="2035"/>
                </a:lnTo>
                <a:lnTo>
                  <a:pt x="81" y="2035"/>
                </a:lnTo>
                <a:lnTo>
                  <a:pt x="81" y="2032"/>
                </a:lnTo>
                <a:lnTo>
                  <a:pt x="86" y="2032"/>
                </a:lnTo>
                <a:lnTo>
                  <a:pt x="86" y="2030"/>
                </a:lnTo>
                <a:lnTo>
                  <a:pt x="86" y="2030"/>
                </a:lnTo>
                <a:lnTo>
                  <a:pt x="86" y="2030"/>
                </a:lnTo>
                <a:lnTo>
                  <a:pt x="89" y="2030"/>
                </a:lnTo>
                <a:lnTo>
                  <a:pt x="89" y="2024"/>
                </a:lnTo>
                <a:lnTo>
                  <a:pt x="89" y="2024"/>
                </a:lnTo>
                <a:lnTo>
                  <a:pt x="89" y="2022"/>
                </a:lnTo>
                <a:lnTo>
                  <a:pt x="94" y="2022"/>
                </a:lnTo>
                <a:lnTo>
                  <a:pt x="94" y="2019"/>
                </a:lnTo>
                <a:lnTo>
                  <a:pt x="97" y="2019"/>
                </a:lnTo>
                <a:lnTo>
                  <a:pt x="97" y="2016"/>
                </a:lnTo>
                <a:lnTo>
                  <a:pt x="97" y="2016"/>
                </a:lnTo>
                <a:lnTo>
                  <a:pt x="97" y="2011"/>
                </a:lnTo>
                <a:lnTo>
                  <a:pt x="108" y="2011"/>
                </a:lnTo>
                <a:lnTo>
                  <a:pt x="108" y="2008"/>
                </a:lnTo>
                <a:lnTo>
                  <a:pt x="110" y="2008"/>
                </a:lnTo>
                <a:lnTo>
                  <a:pt x="110" y="2005"/>
                </a:lnTo>
                <a:lnTo>
                  <a:pt x="116" y="2005"/>
                </a:lnTo>
                <a:lnTo>
                  <a:pt x="116" y="2005"/>
                </a:lnTo>
                <a:lnTo>
                  <a:pt x="116" y="2005"/>
                </a:lnTo>
                <a:lnTo>
                  <a:pt x="116" y="2000"/>
                </a:lnTo>
                <a:lnTo>
                  <a:pt x="118" y="2000"/>
                </a:lnTo>
                <a:lnTo>
                  <a:pt x="118" y="2000"/>
                </a:lnTo>
                <a:lnTo>
                  <a:pt x="135" y="2000"/>
                </a:lnTo>
                <a:lnTo>
                  <a:pt x="135" y="1997"/>
                </a:lnTo>
                <a:lnTo>
                  <a:pt x="137" y="1997"/>
                </a:lnTo>
                <a:lnTo>
                  <a:pt x="137" y="1995"/>
                </a:lnTo>
                <a:lnTo>
                  <a:pt x="140" y="1995"/>
                </a:lnTo>
                <a:lnTo>
                  <a:pt x="140" y="1995"/>
                </a:lnTo>
                <a:lnTo>
                  <a:pt x="140" y="1995"/>
                </a:lnTo>
                <a:lnTo>
                  <a:pt x="140" y="1992"/>
                </a:lnTo>
                <a:lnTo>
                  <a:pt x="148" y="1992"/>
                </a:lnTo>
                <a:lnTo>
                  <a:pt x="148" y="1989"/>
                </a:lnTo>
                <a:lnTo>
                  <a:pt x="151" y="1989"/>
                </a:lnTo>
                <a:lnTo>
                  <a:pt x="151" y="1989"/>
                </a:lnTo>
                <a:lnTo>
                  <a:pt x="151" y="1989"/>
                </a:lnTo>
                <a:lnTo>
                  <a:pt x="151" y="1987"/>
                </a:lnTo>
                <a:lnTo>
                  <a:pt x="153" y="1987"/>
                </a:lnTo>
                <a:lnTo>
                  <a:pt x="153" y="1984"/>
                </a:lnTo>
                <a:lnTo>
                  <a:pt x="153" y="1984"/>
                </a:lnTo>
                <a:lnTo>
                  <a:pt x="153" y="1981"/>
                </a:lnTo>
                <a:lnTo>
                  <a:pt x="159" y="1981"/>
                </a:lnTo>
                <a:lnTo>
                  <a:pt x="159" y="1978"/>
                </a:lnTo>
                <a:lnTo>
                  <a:pt x="159" y="1978"/>
                </a:lnTo>
                <a:lnTo>
                  <a:pt x="159" y="1978"/>
                </a:lnTo>
                <a:lnTo>
                  <a:pt x="164" y="1978"/>
                </a:lnTo>
                <a:lnTo>
                  <a:pt x="164" y="1976"/>
                </a:lnTo>
                <a:lnTo>
                  <a:pt x="164" y="1976"/>
                </a:lnTo>
                <a:lnTo>
                  <a:pt x="164" y="1973"/>
                </a:lnTo>
                <a:lnTo>
                  <a:pt x="167" y="1973"/>
                </a:lnTo>
                <a:lnTo>
                  <a:pt x="167" y="1970"/>
                </a:lnTo>
                <a:lnTo>
                  <a:pt x="167" y="1970"/>
                </a:lnTo>
                <a:lnTo>
                  <a:pt x="167" y="1968"/>
                </a:lnTo>
                <a:lnTo>
                  <a:pt x="175" y="1968"/>
                </a:lnTo>
                <a:lnTo>
                  <a:pt x="175" y="1965"/>
                </a:lnTo>
                <a:lnTo>
                  <a:pt x="175" y="1965"/>
                </a:lnTo>
                <a:lnTo>
                  <a:pt x="175" y="1965"/>
                </a:lnTo>
                <a:lnTo>
                  <a:pt x="178" y="1965"/>
                </a:lnTo>
                <a:lnTo>
                  <a:pt x="178" y="1962"/>
                </a:lnTo>
                <a:lnTo>
                  <a:pt x="178" y="1962"/>
                </a:lnTo>
                <a:lnTo>
                  <a:pt x="178" y="1960"/>
                </a:lnTo>
                <a:lnTo>
                  <a:pt x="180" y="1960"/>
                </a:lnTo>
                <a:lnTo>
                  <a:pt x="180" y="1954"/>
                </a:lnTo>
                <a:lnTo>
                  <a:pt x="180" y="1954"/>
                </a:lnTo>
                <a:lnTo>
                  <a:pt x="180" y="1954"/>
                </a:lnTo>
                <a:lnTo>
                  <a:pt x="186" y="1954"/>
                </a:lnTo>
                <a:lnTo>
                  <a:pt x="186" y="1951"/>
                </a:lnTo>
                <a:lnTo>
                  <a:pt x="191" y="1951"/>
                </a:lnTo>
                <a:lnTo>
                  <a:pt x="191" y="1949"/>
                </a:lnTo>
                <a:lnTo>
                  <a:pt x="191" y="1949"/>
                </a:lnTo>
                <a:lnTo>
                  <a:pt x="191" y="1946"/>
                </a:lnTo>
                <a:lnTo>
                  <a:pt x="194" y="1946"/>
                </a:lnTo>
                <a:lnTo>
                  <a:pt x="194" y="1943"/>
                </a:lnTo>
                <a:lnTo>
                  <a:pt x="199" y="1943"/>
                </a:lnTo>
                <a:lnTo>
                  <a:pt x="199" y="1943"/>
                </a:lnTo>
                <a:lnTo>
                  <a:pt x="199" y="1943"/>
                </a:lnTo>
                <a:lnTo>
                  <a:pt x="199" y="1941"/>
                </a:lnTo>
                <a:lnTo>
                  <a:pt x="202" y="1941"/>
                </a:lnTo>
                <a:lnTo>
                  <a:pt x="202" y="1935"/>
                </a:lnTo>
                <a:lnTo>
                  <a:pt x="205" y="1935"/>
                </a:lnTo>
                <a:lnTo>
                  <a:pt x="205" y="1935"/>
                </a:lnTo>
                <a:lnTo>
                  <a:pt x="207" y="1935"/>
                </a:lnTo>
                <a:lnTo>
                  <a:pt x="207" y="1933"/>
                </a:lnTo>
                <a:lnTo>
                  <a:pt x="210" y="1933"/>
                </a:lnTo>
                <a:lnTo>
                  <a:pt x="210" y="1930"/>
                </a:lnTo>
                <a:lnTo>
                  <a:pt x="210" y="1930"/>
                </a:lnTo>
                <a:lnTo>
                  <a:pt x="210" y="1927"/>
                </a:lnTo>
                <a:lnTo>
                  <a:pt x="213" y="1927"/>
                </a:lnTo>
                <a:lnTo>
                  <a:pt x="213" y="1924"/>
                </a:lnTo>
                <a:lnTo>
                  <a:pt x="215" y="1924"/>
                </a:lnTo>
                <a:lnTo>
                  <a:pt x="215" y="1922"/>
                </a:lnTo>
                <a:lnTo>
                  <a:pt x="215" y="1922"/>
                </a:lnTo>
                <a:lnTo>
                  <a:pt x="215" y="1919"/>
                </a:lnTo>
                <a:lnTo>
                  <a:pt x="218" y="1919"/>
                </a:lnTo>
                <a:lnTo>
                  <a:pt x="218" y="1919"/>
                </a:lnTo>
                <a:lnTo>
                  <a:pt x="218" y="1919"/>
                </a:lnTo>
                <a:lnTo>
                  <a:pt x="218" y="1914"/>
                </a:lnTo>
                <a:lnTo>
                  <a:pt x="224" y="1914"/>
                </a:lnTo>
                <a:lnTo>
                  <a:pt x="224" y="1914"/>
                </a:lnTo>
                <a:lnTo>
                  <a:pt x="229" y="1914"/>
                </a:lnTo>
                <a:lnTo>
                  <a:pt x="229" y="1911"/>
                </a:lnTo>
                <a:lnTo>
                  <a:pt x="232" y="1911"/>
                </a:lnTo>
                <a:lnTo>
                  <a:pt x="232" y="1908"/>
                </a:lnTo>
                <a:lnTo>
                  <a:pt x="237" y="1908"/>
                </a:lnTo>
                <a:lnTo>
                  <a:pt x="237" y="1906"/>
                </a:lnTo>
                <a:lnTo>
                  <a:pt x="237" y="1906"/>
                </a:lnTo>
                <a:lnTo>
                  <a:pt x="237" y="1906"/>
                </a:lnTo>
                <a:lnTo>
                  <a:pt x="240" y="1906"/>
                </a:lnTo>
                <a:lnTo>
                  <a:pt x="240" y="1903"/>
                </a:lnTo>
                <a:lnTo>
                  <a:pt x="242" y="1903"/>
                </a:lnTo>
                <a:lnTo>
                  <a:pt x="242" y="1900"/>
                </a:lnTo>
                <a:lnTo>
                  <a:pt x="245" y="1900"/>
                </a:lnTo>
                <a:lnTo>
                  <a:pt x="245" y="1895"/>
                </a:lnTo>
                <a:lnTo>
                  <a:pt x="245" y="1895"/>
                </a:lnTo>
                <a:lnTo>
                  <a:pt x="245" y="1895"/>
                </a:lnTo>
                <a:lnTo>
                  <a:pt x="248" y="1895"/>
                </a:lnTo>
                <a:lnTo>
                  <a:pt x="248" y="1892"/>
                </a:lnTo>
                <a:lnTo>
                  <a:pt x="248" y="1892"/>
                </a:lnTo>
                <a:lnTo>
                  <a:pt x="248" y="1889"/>
                </a:lnTo>
                <a:lnTo>
                  <a:pt x="251" y="1889"/>
                </a:lnTo>
                <a:lnTo>
                  <a:pt x="251" y="1884"/>
                </a:lnTo>
                <a:lnTo>
                  <a:pt x="267" y="1884"/>
                </a:lnTo>
                <a:lnTo>
                  <a:pt x="267" y="1881"/>
                </a:lnTo>
                <a:lnTo>
                  <a:pt x="269" y="1881"/>
                </a:lnTo>
                <a:lnTo>
                  <a:pt x="269" y="1879"/>
                </a:lnTo>
                <a:lnTo>
                  <a:pt x="275" y="1879"/>
                </a:lnTo>
                <a:lnTo>
                  <a:pt x="275" y="1876"/>
                </a:lnTo>
                <a:lnTo>
                  <a:pt x="278" y="1876"/>
                </a:lnTo>
                <a:lnTo>
                  <a:pt x="278" y="1876"/>
                </a:lnTo>
                <a:lnTo>
                  <a:pt x="280" y="1876"/>
                </a:lnTo>
                <a:lnTo>
                  <a:pt x="280" y="1873"/>
                </a:lnTo>
                <a:lnTo>
                  <a:pt x="286" y="1873"/>
                </a:lnTo>
                <a:lnTo>
                  <a:pt x="286" y="1870"/>
                </a:lnTo>
                <a:lnTo>
                  <a:pt x="288" y="1870"/>
                </a:lnTo>
                <a:lnTo>
                  <a:pt x="288" y="1870"/>
                </a:lnTo>
                <a:lnTo>
                  <a:pt x="291" y="1870"/>
                </a:lnTo>
                <a:lnTo>
                  <a:pt x="291" y="1868"/>
                </a:lnTo>
                <a:lnTo>
                  <a:pt x="294" y="1868"/>
                </a:lnTo>
                <a:lnTo>
                  <a:pt x="294" y="1865"/>
                </a:lnTo>
                <a:lnTo>
                  <a:pt x="296" y="1865"/>
                </a:lnTo>
                <a:lnTo>
                  <a:pt x="296" y="1865"/>
                </a:lnTo>
                <a:lnTo>
                  <a:pt x="304" y="1865"/>
                </a:lnTo>
                <a:lnTo>
                  <a:pt x="304" y="1862"/>
                </a:lnTo>
                <a:lnTo>
                  <a:pt x="304" y="1862"/>
                </a:lnTo>
                <a:lnTo>
                  <a:pt x="304" y="1860"/>
                </a:lnTo>
                <a:lnTo>
                  <a:pt x="307" y="1860"/>
                </a:lnTo>
                <a:lnTo>
                  <a:pt x="307" y="1857"/>
                </a:lnTo>
                <a:lnTo>
                  <a:pt x="313" y="1857"/>
                </a:lnTo>
                <a:lnTo>
                  <a:pt x="313" y="1854"/>
                </a:lnTo>
                <a:lnTo>
                  <a:pt x="318" y="1854"/>
                </a:lnTo>
                <a:lnTo>
                  <a:pt x="318" y="1852"/>
                </a:lnTo>
                <a:lnTo>
                  <a:pt x="321" y="1852"/>
                </a:lnTo>
                <a:lnTo>
                  <a:pt x="321" y="1852"/>
                </a:lnTo>
                <a:lnTo>
                  <a:pt x="323" y="1852"/>
                </a:lnTo>
                <a:lnTo>
                  <a:pt x="323" y="1849"/>
                </a:lnTo>
                <a:lnTo>
                  <a:pt x="323" y="1849"/>
                </a:lnTo>
                <a:lnTo>
                  <a:pt x="323" y="1846"/>
                </a:lnTo>
                <a:lnTo>
                  <a:pt x="323" y="1846"/>
                </a:lnTo>
                <a:lnTo>
                  <a:pt x="323" y="1846"/>
                </a:lnTo>
                <a:lnTo>
                  <a:pt x="326" y="1846"/>
                </a:lnTo>
                <a:lnTo>
                  <a:pt x="326" y="1841"/>
                </a:lnTo>
                <a:lnTo>
                  <a:pt x="334" y="1841"/>
                </a:lnTo>
                <a:lnTo>
                  <a:pt x="334" y="1841"/>
                </a:lnTo>
                <a:lnTo>
                  <a:pt x="337" y="1841"/>
                </a:lnTo>
                <a:lnTo>
                  <a:pt x="337" y="1838"/>
                </a:lnTo>
                <a:lnTo>
                  <a:pt x="342" y="1838"/>
                </a:lnTo>
                <a:lnTo>
                  <a:pt x="342" y="1835"/>
                </a:lnTo>
                <a:lnTo>
                  <a:pt x="342" y="1835"/>
                </a:lnTo>
                <a:lnTo>
                  <a:pt x="342" y="1835"/>
                </a:lnTo>
                <a:lnTo>
                  <a:pt x="348" y="1835"/>
                </a:lnTo>
                <a:lnTo>
                  <a:pt x="348" y="1833"/>
                </a:lnTo>
                <a:lnTo>
                  <a:pt x="350" y="1833"/>
                </a:lnTo>
                <a:lnTo>
                  <a:pt x="350" y="1830"/>
                </a:lnTo>
                <a:lnTo>
                  <a:pt x="361" y="1830"/>
                </a:lnTo>
                <a:lnTo>
                  <a:pt x="361" y="1827"/>
                </a:lnTo>
                <a:lnTo>
                  <a:pt x="364" y="1827"/>
                </a:lnTo>
                <a:lnTo>
                  <a:pt x="364" y="1825"/>
                </a:lnTo>
                <a:lnTo>
                  <a:pt x="367" y="1825"/>
                </a:lnTo>
                <a:lnTo>
                  <a:pt x="367" y="1819"/>
                </a:lnTo>
                <a:lnTo>
                  <a:pt x="369" y="1819"/>
                </a:lnTo>
                <a:lnTo>
                  <a:pt x="369" y="1816"/>
                </a:lnTo>
                <a:lnTo>
                  <a:pt x="377" y="1816"/>
                </a:lnTo>
                <a:lnTo>
                  <a:pt x="377" y="1816"/>
                </a:lnTo>
                <a:lnTo>
                  <a:pt x="383" y="1816"/>
                </a:lnTo>
                <a:lnTo>
                  <a:pt x="383" y="1811"/>
                </a:lnTo>
                <a:lnTo>
                  <a:pt x="383" y="1811"/>
                </a:lnTo>
                <a:lnTo>
                  <a:pt x="383" y="1811"/>
                </a:lnTo>
                <a:lnTo>
                  <a:pt x="388" y="1811"/>
                </a:lnTo>
                <a:lnTo>
                  <a:pt x="388" y="1808"/>
                </a:lnTo>
                <a:lnTo>
                  <a:pt x="388" y="1808"/>
                </a:lnTo>
                <a:lnTo>
                  <a:pt x="388" y="1806"/>
                </a:lnTo>
                <a:lnTo>
                  <a:pt x="391" y="1806"/>
                </a:lnTo>
                <a:lnTo>
                  <a:pt x="391" y="1803"/>
                </a:lnTo>
                <a:lnTo>
                  <a:pt x="391" y="1803"/>
                </a:lnTo>
                <a:lnTo>
                  <a:pt x="391" y="1800"/>
                </a:lnTo>
                <a:lnTo>
                  <a:pt x="393" y="1800"/>
                </a:lnTo>
                <a:lnTo>
                  <a:pt x="393" y="1798"/>
                </a:lnTo>
                <a:lnTo>
                  <a:pt x="396" y="1798"/>
                </a:lnTo>
                <a:lnTo>
                  <a:pt x="396" y="1798"/>
                </a:lnTo>
                <a:lnTo>
                  <a:pt x="399" y="1798"/>
                </a:lnTo>
                <a:lnTo>
                  <a:pt x="399" y="1795"/>
                </a:lnTo>
                <a:lnTo>
                  <a:pt x="402" y="1795"/>
                </a:lnTo>
                <a:lnTo>
                  <a:pt x="402" y="1792"/>
                </a:lnTo>
                <a:lnTo>
                  <a:pt x="402" y="1792"/>
                </a:lnTo>
                <a:lnTo>
                  <a:pt x="402" y="1787"/>
                </a:lnTo>
                <a:lnTo>
                  <a:pt x="404" y="1787"/>
                </a:lnTo>
                <a:lnTo>
                  <a:pt x="404" y="1779"/>
                </a:lnTo>
                <a:lnTo>
                  <a:pt x="407" y="1779"/>
                </a:lnTo>
                <a:lnTo>
                  <a:pt x="407" y="1779"/>
                </a:lnTo>
                <a:lnTo>
                  <a:pt x="410" y="1779"/>
                </a:lnTo>
                <a:lnTo>
                  <a:pt x="410" y="1776"/>
                </a:lnTo>
                <a:lnTo>
                  <a:pt x="415" y="1776"/>
                </a:lnTo>
                <a:lnTo>
                  <a:pt x="415" y="1773"/>
                </a:lnTo>
                <a:lnTo>
                  <a:pt x="415" y="1773"/>
                </a:lnTo>
                <a:lnTo>
                  <a:pt x="415" y="1773"/>
                </a:lnTo>
                <a:lnTo>
                  <a:pt x="418" y="1773"/>
                </a:lnTo>
                <a:lnTo>
                  <a:pt x="418" y="1771"/>
                </a:lnTo>
                <a:lnTo>
                  <a:pt x="418" y="1771"/>
                </a:lnTo>
                <a:lnTo>
                  <a:pt x="418" y="1768"/>
                </a:lnTo>
                <a:lnTo>
                  <a:pt x="420" y="1768"/>
                </a:lnTo>
                <a:lnTo>
                  <a:pt x="420" y="1768"/>
                </a:lnTo>
                <a:lnTo>
                  <a:pt x="423" y="1768"/>
                </a:lnTo>
                <a:lnTo>
                  <a:pt x="423" y="1765"/>
                </a:lnTo>
                <a:lnTo>
                  <a:pt x="423" y="1765"/>
                </a:lnTo>
                <a:lnTo>
                  <a:pt x="423" y="1762"/>
                </a:lnTo>
                <a:lnTo>
                  <a:pt x="426" y="1762"/>
                </a:lnTo>
                <a:lnTo>
                  <a:pt x="426" y="1762"/>
                </a:lnTo>
                <a:lnTo>
                  <a:pt x="429" y="1762"/>
                </a:lnTo>
                <a:lnTo>
                  <a:pt x="429" y="1760"/>
                </a:lnTo>
                <a:lnTo>
                  <a:pt x="431" y="1760"/>
                </a:lnTo>
                <a:lnTo>
                  <a:pt x="431" y="1754"/>
                </a:lnTo>
                <a:lnTo>
                  <a:pt x="434" y="1754"/>
                </a:lnTo>
                <a:lnTo>
                  <a:pt x="434" y="1754"/>
                </a:lnTo>
                <a:lnTo>
                  <a:pt x="437" y="1754"/>
                </a:lnTo>
                <a:lnTo>
                  <a:pt x="437" y="1752"/>
                </a:lnTo>
                <a:lnTo>
                  <a:pt x="439" y="1752"/>
                </a:lnTo>
                <a:lnTo>
                  <a:pt x="439" y="1749"/>
                </a:lnTo>
                <a:lnTo>
                  <a:pt x="445" y="1749"/>
                </a:lnTo>
                <a:lnTo>
                  <a:pt x="445" y="1746"/>
                </a:lnTo>
                <a:lnTo>
                  <a:pt x="447" y="1746"/>
                </a:lnTo>
                <a:lnTo>
                  <a:pt x="447" y="1741"/>
                </a:lnTo>
                <a:lnTo>
                  <a:pt x="447" y="1741"/>
                </a:lnTo>
                <a:lnTo>
                  <a:pt x="447" y="1738"/>
                </a:lnTo>
                <a:lnTo>
                  <a:pt x="450" y="1738"/>
                </a:lnTo>
                <a:lnTo>
                  <a:pt x="450" y="1735"/>
                </a:lnTo>
                <a:lnTo>
                  <a:pt x="453" y="1735"/>
                </a:lnTo>
                <a:lnTo>
                  <a:pt x="453" y="1733"/>
                </a:lnTo>
                <a:lnTo>
                  <a:pt x="456" y="1733"/>
                </a:lnTo>
                <a:lnTo>
                  <a:pt x="456" y="1730"/>
                </a:lnTo>
                <a:lnTo>
                  <a:pt x="456" y="1730"/>
                </a:lnTo>
                <a:lnTo>
                  <a:pt x="456" y="1730"/>
                </a:lnTo>
                <a:lnTo>
                  <a:pt x="458" y="1730"/>
                </a:lnTo>
                <a:lnTo>
                  <a:pt x="458" y="1725"/>
                </a:lnTo>
                <a:lnTo>
                  <a:pt x="461" y="1725"/>
                </a:lnTo>
                <a:lnTo>
                  <a:pt x="461" y="1719"/>
                </a:lnTo>
                <a:lnTo>
                  <a:pt x="464" y="1719"/>
                </a:lnTo>
                <a:lnTo>
                  <a:pt x="464" y="1714"/>
                </a:lnTo>
                <a:lnTo>
                  <a:pt x="464" y="1714"/>
                </a:lnTo>
                <a:lnTo>
                  <a:pt x="464" y="1711"/>
                </a:lnTo>
                <a:lnTo>
                  <a:pt x="466" y="1711"/>
                </a:lnTo>
                <a:lnTo>
                  <a:pt x="466" y="1711"/>
                </a:lnTo>
                <a:lnTo>
                  <a:pt x="466" y="1711"/>
                </a:lnTo>
                <a:lnTo>
                  <a:pt x="466" y="1708"/>
                </a:lnTo>
                <a:lnTo>
                  <a:pt x="469" y="1708"/>
                </a:lnTo>
                <a:lnTo>
                  <a:pt x="469" y="1706"/>
                </a:lnTo>
                <a:lnTo>
                  <a:pt x="472" y="1706"/>
                </a:lnTo>
                <a:lnTo>
                  <a:pt x="472" y="1703"/>
                </a:lnTo>
                <a:lnTo>
                  <a:pt x="477" y="1703"/>
                </a:lnTo>
                <a:lnTo>
                  <a:pt x="477" y="1700"/>
                </a:lnTo>
                <a:lnTo>
                  <a:pt x="477" y="1700"/>
                </a:lnTo>
                <a:lnTo>
                  <a:pt x="477" y="1700"/>
                </a:lnTo>
                <a:lnTo>
                  <a:pt x="480" y="1700"/>
                </a:lnTo>
                <a:lnTo>
                  <a:pt x="480" y="1695"/>
                </a:lnTo>
                <a:lnTo>
                  <a:pt x="482" y="1695"/>
                </a:lnTo>
                <a:lnTo>
                  <a:pt x="482" y="1692"/>
                </a:lnTo>
                <a:lnTo>
                  <a:pt x="485" y="1692"/>
                </a:lnTo>
                <a:lnTo>
                  <a:pt x="485" y="1690"/>
                </a:lnTo>
                <a:lnTo>
                  <a:pt x="491" y="1690"/>
                </a:lnTo>
                <a:lnTo>
                  <a:pt x="491" y="1687"/>
                </a:lnTo>
                <a:lnTo>
                  <a:pt x="491" y="1687"/>
                </a:lnTo>
                <a:lnTo>
                  <a:pt x="491" y="1687"/>
                </a:lnTo>
                <a:lnTo>
                  <a:pt x="493" y="1687"/>
                </a:lnTo>
                <a:lnTo>
                  <a:pt x="493" y="1684"/>
                </a:lnTo>
                <a:lnTo>
                  <a:pt x="496" y="1684"/>
                </a:lnTo>
                <a:lnTo>
                  <a:pt x="496" y="1681"/>
                </a:lnTo>
                <a:lnTo>
                  <a:pt x="499" y="1681"/>
                </a:lnTo>
                <a:lnTo>
                  <a:pt x="499" y="1679"/>
                </a:lnTo>
                <a:lnTo>
                  <a:pt x="499" y="1679"/>
                </a:lnTo>
                <a:lnTo>
                  <a:pt x="499" y="1673"/>
                </a:lnTo>
                <a:lnTo>
                  <a:pt x="501" y="1673"/>
                </a:lnTo>
                <a:lnTo>
                  <a:pt x="501" y="1671"/>
                </a:lnTo>
                <a:lnTo>
                  <a:pt x="504" y="1671"/>
                </a:lnTo>
                <a:lnTo>
                  <a:pt x="504" y="1668"/>
                </a:lnTo>
                <a:lnTo>
                  <a:pt x="504" y="1668"/>
                </a:lnTo>
                <a:lnTo>
                  <a:pt x="504" y="1668"/>
                </a:lnTo>
                <a:lnTo>
                  <a:pt x="507" y="1668"/>
                </a:lnTo>
                <a:lnTo>
                  <a:pt x="507" y="1665"/>
                </a:lnTo>
                <a:lnTo>
                  <a:pt x="507" y="1665"/>
                </a:lnTo>
                <a:lnTo>
                  <a:pt x="507" y="1663"/>
                </a:lnTo>
                <a:lnTo>
                  <a:pt x="509" y="1663"/>
                </a:lnTo>
                <a:lnTo>
                  <a:pt x="509" y="1663"/>
                </a:lnTo>
                <a:lnTo>
                  <a:pt x="512" y="1663"/>
                </a:lnTo>
                <a:lnTo>
                  <a:pt x="512" y="1660"/>
                </a:lnTo>
                <a:lnTo>
                  <a:pt x="512" y="1660"/>
                </a:lnTo>
                <a:lnTo>
                  <a:pt x="512" y="1657"/>
                </a:lnTo>
                <a:lnTo>
                  <a:pt x="520" y="1657"/>
                </a:lnTo>
                <a:lnTo>
                  <a:pt x="520" y="1654"/>
                </a:lnTo>
                <a:lnTo>
                  <a:pt x="528" y="1654"/>
                </a:lnTo>
                <a:lnTo>
                  <a:pt x="528" y="1652"/>
                </a:lnTo>
                <a:lnTo>
                  <a:pt x="534" y="1652"/>
                </a:lnTo>
                <a:lnTo>
                  <a:pt x="534" y="1649"/>
                </a:lnTo>
                <a:lnTo>
                  <a:pt x="536" y="1649"/>
                </a:lnTo>
                <a:lnTo>
                  <a:pt x="536" y="1646"/>
                </a:lnTo>
                <a:lnTo>
                  <a:pt x="542" y="1646"/>
                </a:lnTo>
                <a:lnTo>
                  <a:pt x="542" y="1644"/>
                </a:lnTo>
                <a:lnTo>
                  <a:pt x="544" y="1644"/>
                </a:lnTo>
                <a:lnTo>
                  <a:pt x="544" y="1641"/>
                </a:lnTo>
                <a:lnTo>
                  <a:pt x="547" y="1641"/>
                </a:lnTo>
                <a:lnTo>
                  <a:pt x="547" y="1641"/>
                </a:lnTo>
                <a:lnTo>
                  <a:pt x="550" y="1641"/>
                </a:lnTo>
                <a:lnTo>
                  <a:pt x="550" y="1638"/>
                </a:lnTo>
                <a:lnTo>
                  <a:pt x="550" y="1638"/>
                </a:lnTo>
                <a:lnTo>
                  <a:pt x="550" y="1636"/>
                </a:lnTo>
                <a:lnTo>
                  <a:pt x="555" y="1636"/>
                </a:lnTo>
                <a:lnTo>
                  <a:pt x="555" y="1636"/>
                </a:lnTo>
                <a:lnTo>
                  <a:pt x="555" y="1636"/>
                </a:lnTo>
                <a:lnTo>
                  <a:pt x="555" y="1633"/>
                </a:lnTo>
                <a:lnTo>
                  <a:pt x="561" y="1633"/>
                </a:lnTo>
                <a:lnTo>
                  <a:pt x="561" y="1630"/>
                </a:lnTo>
                <a:lnTo>
                  <a:pt x="563" y="1630"/>
                </a:lnTo>
                <a:lnTo>
                  <a:pt x="563" y="1627"/>
                </a:lnTo>
                <a:lnTo>
                  <a:pt x="563" y="1627"/>
                </a:lnTo>
                <a:lnTo>
                  <a:pt x="563" y="1622"/>
                </a:lnTo>
                <a:lnTo>
                  <a:pt x="566" y="1622"/>
                </a:lnTo>
                <a:lnTo>
                  <a:pt x="566" y="1622"/>
                </a:lnTo>
                <a:lnTo>
                  <a:pt x="566" y="1622"/>
                </a:lnTo>
                <a:lnTo>
                  <a:pt x="566" y="1619"/>
                </a:lnTo>
                <a:lnTo>
                  <a:pt x="569" y="1619"/>
                </a:lnTo>
                <a:lnTo>
                  <a:pt x="569" y="1617"/>
                </a:lnTo>
                <a:lnTo>
                  <a:pt x="571" y="1617"/>
                </a:lnTo>
                <a:lnTo>
                  <a:pt x="571" y="1617"/>
                </a:lnTo>
                <a:lnTo>
                  <a:pt x="574" y="1617"/>
                </a:lnTo>
                <a:lnTo>
                  <a:pt x="574" y="1614"/>
                </a:lnTo>
                <a:lnTo>
                  <a:pt x="577" y="1614"/>
                </a:lnTo>
                <a:lnTo>
                  <a:pt x="577" y="1609"/>
                </a:lnTo>
                <a:lnTo>
                  <a:pt x="582" y="1609"/>
                </a:lnTo>
                <a:lnTo>
                  <a:pt x="582" y="1606"/>
                </a:lnTo>
                <a:lnTo>
                  <a:pt x="585" y="1606"/>
                </a:lnTo>
                <a:lnTo>
                  <a:pt x="585" y="1603"/>
                </a:lnTo>
                <a:lnTo>
                  <a:pt x="588" y="1603"/>
                </a:lnTo>
                <a:lnTo>
                  <a:pt x="588" y="1600"/>
                </a:lnTo>
                <a:lnTo>
                  <a:pt x="596" y="1600"/>
                </a:lnTo>
                <a:lnTo>
                  <a:pt x="596" y="1598"/>
                </a:lnTo>
                <a:lnTo>
                  <a:pt x="601" y="1598"/>
                </a:lnTo>
                <a:lnTo>
                  <a:pt x="601" y="1598"/>
                </a:lnTo>
                <a:lnTo>
                  <a:pt x="601" y="1598"/>
                </a:lnTo>
                <a:lnTo>
                  <a:pt x="601" y="1592"/>
                </a:lnTo>
                <a:lnTo>
                  <a:pt x="607" y="1592"/>
                </a:lnTo>
                <a:lnTo>
                  <a:pt x="607" y="1590"/>
                </a:lnTo>
                <a:lnTo>
                  <a:pt x="609" y="1590"/>
                </a:lnTo>
                <a:lnTo>
                  <a:pt x="609" y="1584"/>
                </a:lnTo>
                <a:lnTo>
                  <a:pt x="609" y="1584"/>
                </a:lnTo>
                <a:lnTo>
                  <a:pt x="609" y="1584"/>
                </a:lnTo>
                <a:lnTo>
                  <a:pt x="615" y="1584"/>
                </a:lnTo>
                <a:lnTo>
                  <a:pt x="615" y="1582"/>
                </a:lnTo>
                <a:lnTo>
                  <a:pt x="617" y="1582"/>
                </a:lnTo>
                <a:lnTo>
                  <a:pt x="617" y="1579"/>
                </a:lnTo>
                <a:lnTo>
                  <a:pt x="620" y="1579"/>
                </a:lnTo>
                <a:lnTo>
                  <a:pt x="620" y="1576"/>
                </a:lnTo>
                <a:lnTo>
                  <a:pt x="623" y="1576"/>
                </a:lnTo>
                <a:lnTo>
                  <a:pt x="623" y="1573"/>
                </a:lnTo>
                <a:lnTo>
                  <a:pt x="623" y="1573"/>
                </a:lnTo>
                <a:lnTo>
                  <a:pt x="623" y="1571"/>
                </a:lnTo>
                <a:lnTo>
                  <a:pt x="628" y="1571"/>
                </a:lnTo>
                <a:lnTo>
                  <a:pt x="628" y="1571"/>
                </a:lnTo>
                <a:lnTo>
                  <a:pt x="636" y="1571"/>
                </a:lnTo>
                <a:lnTo>
                  <a:pt x="636" y="1568"/>
                </a:lnTo>
                <a:lnTo>
                  <a:pt x="639" y="1568"/>
                </a:lnTo>
                <a:lnTo>
                  <a:pt x="639" y="1565"/>
                </a:lnTo>
                <a:lnTo>
                  <a:pt x="642" y="1565"/>
                </a:lnTo>
                <a:lnTo>
                  <a:pt x="642" y="1563"/>
                </a:lnTo>
                <a:lnTo>
                  <a:pt x="644" y="1563"/>
                </a:lnTo>
                <a:lnTo>
                  <a:pt x="644" y="1560"/>
                </a:lnTo>
                <a:lnTo>
                  <a:pt x="647" y="1560"/>
                </a:lnTo>
                <a:lnTo>
                  <a:pt x="647" y="1557"/>
                </a:lnTo>
                <a:lnTo>
                  <a:pt x="650" y="1557"/>
                </a:lnTo>
                <a:lnTo>
                  <a:pt x="650" y="1555"/>
                </a:lnTo>
                <a:lnTo>
                  <a:pt x="650" y="1555"/>
                </a:lnTo>
                <a:lnTo>
                  <a:pt x="650" y="1552"/>
                </a:lnTo>
                <a:lnTo>
                  <a:pt x="652" y="1552"/>
                </a:lnTo>
                <a:lnTo>
                  <a:pt x="652" y="1549"/>
                </a:lnTo>
                <a:lnTo>
                  <a:pt x="655" y="1549"/>
                </a:lnTo>
                <a:lnTo>
                  <a:pt x="655" y="1546"/>
                </a:lnTo>
                <a:lnTo>
                  <a:pt x="658" y="1546"/>
                </a:lnTo>
                <a:lnTo>
                  <a:pt x="658" y="1544"/>
                </a:lnTo>
                <a:lnTo>
                  <a:pt x="663" y="1544"/>
                </a:lnTo>
                <a:lnTo>
                  <a:pt x="663" y="1541"/>
                </a:lnTo>
                <a:lnTo>
                  <a:pt x="666" y="1541"/>
                </a:lnTo>
                <a:lnTo>
                  <a:pt x="666" y="1538"/>
                </a:lnTo>
                <a:lnTo>
                  <a:pt x="669" y="1538"/>
                </a:lnTo>
                <a:lnTo>
                  <a:pt x="669" y="1538"/>
                </a:lnTo>
                <a:lnTo>
                  <a:pt x="669" y="1538"/>
                </a:lnTo>
                <a:lnTo>
                  <a:pt x="669" y="1536"/>
                </a:lnTo>
                <a:lnTo>
                  <a:pt x="671" y="1536"/>
                </a:lnTo>
                <a:lnTo>
                  <a:pt x="671" y="1533"/>
                </a:lnTo>
                <a:lnTo>
                  <a:pt x="674" y="1533"/>
                </a:lnTo>
                <a:lnTo>
                  <a:pt x="674" y="1530"/>
                </a:lnTo>
                <a:lnTo>
                  <a:pt x="674" y="1530"/>
                </a:lnTo>
                <a:lnTo>
                  <a:pt x="674" y="1528"/>
                </a:lnTo>
                <a:lnTo>
                  <a:pt x="677" y="1528"/>
                </a:lnTo>
                <a:lnTo>
                  <a:pt x="677" y="1525"/>
                </a:lnTo>
                <a:lnTo>
                  <a:pt x="682" y="1525"/>
                </a:lnTo>
                <a:lnTo>
                  <a:pt x="682" y="1522"/>
                </a:lnTo>
                <a:lnTo>
                  <a:pt x="685" y="1522"/>
                </a:lnTo>
                <a:lnTo>
                  <a:pt x="685" y="1519"/>
                </a:lnTo>
                <a:lnTo>
                  <a:pt x="687" y="1519"/>
                </a:lnTo>
                <a:lnTo>
                  <a:pt x="687" y="1519"/>
                </a:lnTo>
                <a:lnTo>
                  <a:pt x="690" y="1519"/>
                </a:lnTo>
                <a:lnTo>
                  <a:pt x="690" y="1517"/>
                </a:lnTo>
                <a:lnTo>
                  <a:pt x="693" y="1517"/>
                </a:lnTo>
                <a:lnTo>
                  <a:pt x="693" y="1514"/>
                </a:lnTo>
                <a:lnTo>
                  <a:pt x="696" y="1514"/>
                </a:lnTo>
                <a:lnTo>
                  <a:pt x="696" y="1514"/>
                </a:lnTo>
                <a:lnTo>
                  <a:pt x="701" y="1514"/>
                </a:lnTo>
                <a:lnTo>
                  <a:pt x="701" y="1511"/>
                </a:lnTo>
                <a:lnTo>
                  <a:pt x="704" y="1511"/>
                </a:lnTo>
                <a:lnTo>
                  <a:pt x="704" y="1506"/>
                </a:lnTo>
                <a:lnTo>
                  <a:pt x="704" y="1506"/>
                </a:lnTo>
                <a:lnTo>
                  <a:pt x="704" y="1506"/>
                </a:lnTo>
                <a:lnTo>
                  <a:pt x="709" y="1506"/>
                </a:lnTo>
                <a:lnTo>
                  <a:pt x="709" y="1503"/>
                </a:lnTo>
                <a:lnTo>
                  <a:pt x="712" y="1503"/>
                </a:lnTo>
                <a:lnTo>
                  <a:pt x="712" y="1501"/>
                </a:lnTo>
                <a:lnTo>
                  <a:pt x="714" y="1501"/>
                </a:lnTo>
                <a:lnTo>
                  <a:pt x="714" y="1498"/>
                </a:lnTo>
                <a:lnTo>
                  <a:pt x="720" y="1498"/>
                </a:lnTo>
                <a:lnTo>
                  <a:pt x="720" y="1492"/>
                </a:lnTo>
                <a:lnTo>
                  <a:pt x="720" y="1492"/>
                </a:lnTo>
                <a:lnTo>
                  <a:pt x="720" y="1492"/>
                </a:lnTo>
                <a:lnTo>
                  <a:pt x="722" y="1492"/>
                </a:lnTo>
                <a:lnTo>
                  <a:pt x="722" y="1490"/>
                </a:lnTo>
                <a:lnTo>
                  <a:pt x="725" y="1490"/>
                </a:lnTo>
                <a:lnTo>
                  <a:pt x="725" y="1487"/>
                </a:lnTo>
                <a:lnTo>
                  <a:pt x="731" y="1487"/>
                </a:lnTo>
                <a:lnTo>
                  <a:pt x="731" y="1484"/>
                </a:lnTo>
                <a:lnTo>
                  <a:pt x="736" y="1484"/>
                </a:lnTo>
                <a:lnTo>
                  <a:pt x="736" y="1482"/>
                </a:lnTo>
                <a:lnTo>
                  <a:pt x="744" y="1482"/>
                </a:lnTo>
                <a:lnTo>
                  <a:pt x="744" y="1479"/>
                </a:lnTo>
                <a:lnTo>
                  <a:pt x="747" y="1479"/>
                </a:lnTo>
                <a:lnTo>
                  <a:pt x="747" y="1476"/>
                </a:lnTo>
                <a:lnTo>
                  <a:pt x="752" y="1476"/>
                </a:lnTo>
                <a:lnTo>
                  <a:pt x="752" y="1474"/>
                </a:lnTo>
                <a:lnTo>
                  <a:pt x="752" y="1474"/>
                </a:lnTo>
                <a:lnTo>
                  <a:pt x="752" y="1474"/>
                </a:lnTo>
                <a:lnTo>
                  <a:pt x="758" y="1474"/>
                </a:lnTo>
                <a:lnTo>
                  <a:pt x="758" y="1468"/>
                </a:lnTo>
                <a:lnTo>
                  <a:pt x="758" y="1468"/>
                </a:lnTo>
                <a:lnTo>
                  <a:pt x="758" y="1465"/>
                </a:lnTo>
                <a:lnTo>
                  <a:pt x="760" y="1465"/>
                </a:lnTo>
                <a:lnTo>
                  <a:pt x="760" y="1465"/>
                </a:lnTo>
                <a:lnTo>
                  <a:pt x="763" y="1465"/>
                </a:lnTo>
                <a:lnTo>
                  <a:pt x="763" y="1463"/>
                </a:lnTo>
                <a:lnTo>
                  <a:pt x="766" y="1463"/>
                </a:lnTo>
                <a:lnTo>
                  <a:pt x="766" y="1460"/>
                </a:lnTo>
                <a:lnTo>
                  <a:pt x="768" y="1460"/>
                </a:lnTo>
                <a:lnTo>
                  <a:pt x="768" y="1455"/>
                </a:lnTo>
                <a:lnTo>
                  <a:pt x="768" y="1455"/>
                </a:lnTo>
                <a:lnTo>
                  <a:pt x="768" y="1449"/>
                </a:lnTo>
                <a:lnTo>
                  <a:pt x="771" y="1449"/>
                </a:lnTo>
                <a:lnTo>
                  <a:pt x="771" y="1447"/>
                </a:lnTo>
                <a:lnTo>
                  <a:pt x="774" y="1447"/>
                </a:lnTo>
                <a:lnTo>
                  <a:pt x="774" y="1447"/>
                </a:lnTo>
                <a:lnTo>
                  <a:pt x="776" y="1447"/>
                </a:lnTo>
                <a:lnTo>
                  <a:pt x="776" y="1444"/>
                </a:lnTo>
                <a:lnTo>
                  <a:pt x="779" y="1444"/>
                </a:lnTo>
                <a:lnTo>
                  <a:pt x="779" y="1441"/>
                </a:lnTo>
                <a:lnTo>
                  <a:pt x="782" y="1441"/>
                </a:lnTo>
                <a:lnTo>
                  <a:pt x="782" y="1438"/>
                </a:lnTo>
                <a:lnTo>
                  <a:pt x="782" y="1438"/>
                </a:lnTo>
                <a:lnTo>
                  <a:pt x="782" y="1433"/>
                </a:lnTo>
                <a:lnTo>
                  <a:pt x="785" y="1433"/>
                </a:lnTo>
                <a:lnTo>
                  <a:pt x="785" y="1433"/>
                </a:lnTo>
                <a:lnTo>
                  <a:pt x="787" y="1433"/>
                </a:lnTo>
                <a:lnTo>
                  <a:pt x="787" y="1430"/>
                </a:lnTo>
                <a:lnTo>
                  <a:pt x="790" y="1430"/>
                </a:lnTo>
                <a:lnTo>
                  <a:pt x="790" y="1428"/>
                </a:lnTo>
                <a:lnTo>
                  <a:pt x="790" y="1428"/>
                </a:lnTo>
                <a:lnTo>
                  <a:pt x="790" y="1428"/>
                </a:lnTo>
                <a:lnTo>
                  <a:pt x="793" y="1428"/>
                </a:lnTo>
                <a:lnTo>
                  <a:pt x="793" y="1422"/>
                </a:lnTo>
                <a:lnTo>
                  <a:pt x="795" y="1422"/>
                </a:lnTo>
                <a:lnTo>
                  <a:pt x="795" y="1420"/>
                </a:lnTo>
                <a:lnTo>
                  <a:pt x="798" y="1420"/>
                </a:lnTo>
                <a:lnTo>
                  <a:pt x="798" y="1420"/>
                </a:lnTo>
                <a:lnTo>
                  <a:pt x="801" y="1420"/>
                </a:lnTo>
                <a:lnTo>
                  <a:pt x="801" y="1414"/>
                </a:lnTo>
                <a:lnTo>
                  <a:pt x="809" y="1414"/>
                </a:lnTo>
                <a:lnTo>
                  <a:pt x="809" y="1411"/>
                </a:lnTo>
                <a:lnTo>
                  <a:pt x="814" y="1411"/>
                </a:lnTo>
                <a:lnTo>
                  <a:pt x="814" y="1409"/>
                </a:lnTo>
                <a:lnTo>
                  <a:pt x="814" y="1409"/>
                </a:lnTo>
                <a:lnTo>
                  <a:pt x="814" y="1406"/>
                </a:lnTo>
                <a:lnTo>
                  <a:pt x="817" y="1406"/>
                </a:lnTo>
                <a:lnTo>
                  <a:pt x="817" y="1401"/>
                </a:lnTo>
                <a:lnTo>
                  <a:pt x="820" y="1401"/>
                </a:lnTo>
                <a:lnTo>
                  <a:pt x="820" y="1395"/>
                </a:lnTo>
                <a:lnTo>
                  <a:pt x="822" y="1395"/>
                </a:lnTo>
                <a:lnTo>
                  <a:pt x="822" y="1393"/>
                </a:lnTo>
                <a:lnTo>
                  <a:pt x="822" y="1393"/>
                </a:lnTo>
                <a:lnTo>
                  <a:pt x="822" y="1390"/>
                </a:lnTo>
                <a:lnTo>
                  <a:pt x="825" y="1390"/>
                </a:lnTo>
                <a:lnTo>
                  <a:pt x="825" y="1387"/>
                </a:lnTo>
                <a:lnTo>
                  <a:pt x="828" y="1387"/>
                </a:lnTo>
                <a:lnTo>
                  <a:pt x="828" y="1384"/>
                </a:lnTo>
                <a:lnTo>
                  <a:pt x="830" y="1384"/>
                </a:lnTo>
                <a:lnTo>
                  <a:pt x="830" y="1384"/>
                </a:lnTo>
                <a:lnTo>
                  <a:pt x="833" y="1384"/>
                </a:lnTo>
                <a:lnTo>
                  <a:pt x="833" y="1382"/>
                </a:lnTo>
                <a:lnTo>
                  <a:pt x="833" y="1382"/>
                </a:lnTo>
                <a:lnTo>
                  <a:pt x="833" y="1379"/>
                </a:lnTo>
                <a:lnTo>
                  <a:pt x="836" y="1379"/>
                </a:lnTo>
                <a:lnTo>
                  <a:pt x="836" y="1379"/>
                </a:lnTo>
                <a:lnTo>
                  <a:pt x="836" y="1379"/>
                </a:lnTo>
                <a:lnTo>
                  <a:pt x="836" y="1376"/>
                </a:lnTo>
                <a:lnTo>
                  <a:pt x="838" y="1376"/>
                </a:lnTo>
                <a:lnTo>
                  <a:pt x="838" y="1371"/>
                </a:lnTo>
                <a:lnTo>
                  <a:pt x="838" y="1371"/>
                </a:lnTo>
                <a:lnTo>
                  <a:pt x="838" y="1371"/>
                </a:lnTo>
                <a:lnTo>
                  <a:pt x="841" y="1371"/>
                </a:lnTo>
                <a:lnTo>
                  <a:pt x="841" y="1368"/>
                </a:lnTo>
                <a:lnTo>
                  <a:pt x="841" y="1368"/>
                </a:lnTo>
                <a:lnTo>
                  <a:pt x="841" y="1366"/>
                </a:lnTo>
                <a:lnTo>
                  <a:pt x="844" y="1366"/>
                </a:lnTo>
                <a:lnTo>
                  <a:pt x="844" y="1366"/>
                </a:lnTo>
                <a:lnTo>
                  <a:pt x="844" y="1366"/>
                </a:lnTo>
                <a:lnTo>
                  <a:pt x="844" y="1363"/>
                </a:lnTo>
                <a:lnTo>
                  <a:pt x="849" y="1363"/>
                </a:lnTo>
                <a:lnTo>
                  <a:pt x="849" y="1360"/>
                </a:lnTo>
                <a:lnTo>
                  <a:pt x="855" y="1360"/>
                </a:lnTo>
                <a:lnTo>
                  <a:pt x="855" y="1357"/>
                </a:lnTo>
                <a:lnTo>
                  <a:pt x="860" y="1357"/>
                </a:lnTo>
                <a:lnTo>
                  <a:pt x="860" y="1352"/>
                </a:lnTo>
                <a:lnTo>
                  <a:pt x="860" y="1352"/>
                </a:lnTo>
                <a:lnTo>
                  <a:pt x="860" y="1352"/>
                </a:lnTo>
                <a:lnTo>
                  <a:pt x="863" y="1352"/>
                </a:lnTo>
                <a:lnTo>
                  <a:pt x="863" y="1349"/>
                </a:lnTo>
                <a:lnTo>
                  <a:pt x="868" y="1349"/>
                </a:lnTo>
                <a:lnTo>
                  <a:pt x="868" y="1347"/>
                </a:lnTo>
                <a:lnTo>
                  <a:pt x="874" y="1347"/>
                </a:lnTo>
                <a:lnTo>
                  <a:pt x="874" y="1344"/>
                </a:lnTo>
                <a:lnTo>
                  <a:pt x="874" y="1344"/>
                </a:lnTo>
                <a:lnTo>
                  <a:pt x="874" y="1341"/>
                </a:lnTo>
                <a:lnTo>
                  <a:pt x="879" y="1341"/>
                </a:lnTo>
                <a:lnTo>
                  <a:pt x="879" y="1339"/>
                </a:lnTo>
                <a:lnTo>
                  <a:pt x="882" y="1339"/>
                </a:lnTo>
                <a:lnTo>
                  <a:pt x="882" y="1336"/>
                </a:lnTo>
                <a:lnTo>
                  <a:pt x="884" y="1336"/>
                </a:lnTo>
                <a:lnTo>
                  <a:pt x="884" y="1333"/>
                </a:lnTo>
                <a:lnTo>
                  <a:pt x="887" y="1333"/>
                </a:lnTo>
                <a:lnTo>
                  <a:pt x="887" y="1330"/>
                </a:lnTo>
                <a:lnTo>
                  <a:pt x="890" y="1330"/>
                </a:lnTo>
                <a:lnTo>
                  <a:pt x="890" y="1328"/>
                </a:lnTo>
                <a:lnTo>
                  <a:pt x="892" y="1328"/>
                </a:lnTo>
                <a:lnTo>
                  <a:pt x="892" y="1322"/>
                </a:lnTo>
                <a:lnTo>
                  <a:pt x="895" y="1322"/>
                </a:lnTo>
                <a:lnTo>
                  <a:pt x="895" y="1320"/>
                </a:lnTo>
                <a:lnTo>
                  <a:pt x="898" y="1320"/>
                </a:lnTo>
                <a:lnTo>
                  <a:pt x="898" y="1317"/>
                </a:lnTo>
                <a:lnTo>
                  <a:pt x="898" y="1317"/>
                </a:lnTo>
                <a:lnTo>
                  <a:pt x="898" y="1314"/>
                </a:lnTo>
                <a:lnTo>
                  <a:pt x="898" y="1314"/>
                </a:lnTo>
                <a:lnTo>
                  <a:pt x="898" y="1314"/>
                </a:lnTo>
                <a:lnTo>
                  <a:pt x="903" y="1314"/>
                </a:lnTo>
                <a:lnTo>
                  <a:pt x="903" y="1309"/>
                </a:lnTo>
                <a:lnTo>
                  <a:pt x="903" y="1309"/>
                </a:lnTo>
                <a:lnTo>
                  <a:pt x="903" y="1303"/>
                </a:lnTo>
                <a:lnTo>
                  <a:pt x="906" y="1303"/>
                </a:lnTo>
                <a:lnTo>
                  <a:pt x="906" y="1301"/>
                </a:lnTo>
                <a:lnTo>
                  <a:pt x="906" y="1301"/>
                </a:lnTo>
                <a:lnTo>
                  <a:pt x="906" y="1298"/>
                </a:lnTo>
                <a:lnTo>
                  <a:pt x="909" y="1298"/>
                </a:lnTo>
                <a:lnTo>
                  <a:pt x="909" y="1295"/>
                </a:lnTo>
                <a:lnTo>
                  <a:pt x="909" y="1295"/>
                </a:lnTo>
                <a:lnTo>
                  <a:pt x="909" y="1293"/>
                </a:lnTo>
                <a:lnTo>
                  <a:pt x="914" y="1293"/>
                </a:lnTo>
                <a:lnTo>
                  <a:pt x="914" y="1287"/>
                </a:lnTo>
                <a:lnTo>
                  <a:pt x="917" y="1287"/>
                </a:lnTo>
                <a:lnTo>
                  <a:pt x="917" y="1285"/>
                </a:lnTo>
                <a:lnTo>
                  <a:pt x="917" y="1285"/>
                </a:lnTo>
                <a:lnTo>
                  <a:pt x="917" y="1276"/>
                </a:lnTo>
                <a:lnTo>
                  <a:pt x="917" y="1276"/>
                </a:lnTo>
                <a:lnTo>
                  <a:pt x="917" y="1276"/>
                </a:lnTo>
                <a:lnTo>
                  <a:pt x="919" y="1276"/>
                </a:lnTo>
                <a:lnTo>
                  <a:pt x="919" y="1271"/>
                </a:lnTo>
                <a:lnTo>
                  <a:pt x="922" y="1271"/>
                </a:lnTo>
                <a:lnTo>
                  <a:pt x="922" y="1268"/>
                </a:lnTo>
                <a:lnTo>
                  <a:pt x="925" y="1268"/>
                </a:lnTo>
                <a:lnTo>
                  <a:pt x="925" y="1266"/>
                </a:lnTo>
                <a:lnTo>
                  <a:pt x="927" y="1266"/>
                </a:lnTo>
                <a:lnTo>
                  <a:pt x="927" y="1263"/>
                </a:lnTo>
                <a:lnTo>
                  <a:pt x="930" y="1263"/>
                </a:lnTo>
                <a:lnTo>
                  <a:pt x="930" y="1263"/>
                </a:lnTo>
                <a:lnTo>
                  <a:pt x="930" y="1263"/>
                </a:lnTo>
                <a:lnTo>
                  <a:pt x="930" y="1258"/>
                </a:lnTo>
                <a:lnTo>
                  <a:pt x="936" y="1258"/>
                </a:lnTo>
                <a:lnTo>
                  <a:pt x="936" y="1255"/>
                </a:lnTo>
                <a:lnTo>
                  <a:pt x="938" y="1255"/>
                </a:lnTo>
                <a:lnTo>
                  <a:pt x="938" y="1252"/>
                </a:lnTo>
                <a:lnTo>
                  <a:pt x="949" y="1252"/>
                </a:lnTo>
                <a:lnTo>
                  <a:pt x="949" y="1249"/>
                </a:lnTo>
                <a:lnTo>
                  <a:pt x="949" y="1249"/>
                </a:lnTo>
                <a:lnTo>
                  <a:pt x="949" y="1247"/>
                </a:lnTo>
                <a:lnTo>
                  <a:pt x="952" y="1247"/>
                </a:lnTo>
                <a:lnTo>
                  <a:pt x="952" y="1244"/>
                </a:lnTo>
                <a:lnTo>
                  <a:pt x="954" y="1244"/>
                </a:lnTo>
                <a:lnTo>
                  <a:pt x="954" y="1241"/>
                </a:lnTo>
                <a:lnTo>
                  <a:pt x="957" y="1241"/>
                </a:lnTo>
                <a:lnTo>
                  <a:pt x="957" y="1239"/>
                </a:lnTo>
                <a:lnTo>
                  <a:pt x="965" y="1239"/>
                </a:lnTo>
                <a:lnTo>
                  <a:pt x="965" y="1239"/>
                </a:lnTo>
                <a:lnTo>
                  <a:pt x="971" y="1239"/>
                </a:lnTo>
                <a:lnTo>
                  <a:pt x="971" y="1236"/>
                </a:lnTo>
                <a:lnTo>
                  <a:pt x="973" y="1236"/>
                </a:lnTo>
                <a:lnTo>
                  <a:pt x="973" y="1233"/>
                </a:lnTo>
                <a:lnTo>
                  <a:pt x="973" y="1233"/>
                </a:lnTo>
                <a:lnTo>
                  <a:pt x="973" y="1231"/>
                </a:lnTo>
                <a:lnTo>
                  <a:pt x="976" y="1231"/>
                </a:lnTo>
                <a:lnTo>
                  <a:pt x="976" y="1228"/>
                </a:lnTo>
                <a:lnTo>
                  <a:pt x="979" y="1228"/>
                </a:lnTo>
                <a:lnTo>
                  <a:pt x="979" y="1225"/>
                </a:lnTo>
                <a:lnTo>
                  <a:pt x="987" y="1225"/>
                </a:lnTo>
                <a:lnTo>
                  <a:pt x="987" y="1222"/>
                </a:lnTo>
                <a:lnTo>
                  <a:pt x="989" y="1222"/>
                </a:lnTo>
                <a:lnTo>
                  <a:pt x="989" y="1217"/>
                </a:lnTo>
                <a:lnTo>
                  <a:pt x="989" y="1217"/>
                </a:lnTo>
                <a:lnTo>
                  <a:pt x="989" y="1217"/>
                </a:lnTo>
                <a:lnTo>
                  <a:pt x="995" y="1217"/>
                </a:lnTo>
                <a:lnTo>
                  <a:pt x="995" y="1214"/>
                </a:lnTo>
                <a:lnTo>
                  <a:pt x="995" y="1214"/>
                </a:lnTo>
                <a:lnTo>
                  <a:pt x="995" y="1209"/>
                </a:lnTo>
                <a:lnTo>
                  <a:pt x="1000" y="1209"/>
                </a:lnTo>
                <a:lnTo>
                  <a:pt x="1000" y="1204"/>
                </a:lnTo>
                <a:lnTo>
                  <a:pt x="1003" y="1204"/>
                </a:lnTo>
                <a:lnTo>
                  <a:pt x="1003" y="1201"/>
                </a:lnTo>
                <a:lnTo>
                  <a:pt x="1006" y="1201"/>
                </a:lnTo>
                <a:lnTo>
                  <a:pt x="1006" y="1201"/>
                </a:lnTo>
                <a:lnTo>
                  <a:pt x="1008" y="1201"/>
                </a:lnTo>
                <a:lnTo>
                  <a:pt x="1008" y="1198"/>
                </a:lnTo>
                <a:lnTo>
                  <a:pt x="1008" y="1198"/>
                </a:lnTo>
                <a:lnTo>
                  <a:pt x="1008" y="1196"/>
                </a:lnTo>
                <a:lnTo>
                  <a:pt x="1011" y="1196"/>
                </a:lnTo>
                <a:lnTo>
                  <a:pt x="1011" y="1193"/>
                </a:lnTo>
                <a:lnTo>
                  <a:pt x="1014" y="1193"/>
                </a:lnTo>
                <a:lnTo>
                  <a:pt x="1014" y="1193"/>
                </a:lnTo>
                <a:lnTo>
                  <a:pt x="1016" y="1193"/>
                </a:lnTo>
                <a:lnTo>
                  <a:pt x="1016" y="1187"/>
                </a:lnTo>
                <a:lnTo>
                  <a:pt x="1019" y="1187"/>
                </a:lnTo>
                <a:lnTo>
                  <a:pt x="1019" y="1185"/>
                </a:lnTo>
                <a:lnTo>
                  <a:pt x="1025" y="1185"/>
                </a:lnTo>
                <a:lnTo>
                  <a:pt x="1025" y="1185"/>
                </a:lnTo>
                <a:lnTo>
                  <a:pt x="1025" y="1185"/>
                </a:lnTo>
                <a:lnTo>
                  <a:pt x="1025" y="1182"/>
                </a:lnTo>
                <a:lnTo>
                  <a:pt x="1027" y="1182"/>
                </a:lnTo>
                <a:lnTo>
                  <a:pt x="1027" y="1177"/>
                </a:lnTo>
                <a:lnTo>
                  <a:pt x="1030" y="1177"/>
                </a:lnTo>
                <a:lnTo>
                  <a:pt x="1030" y="1174"/>
                </a:lnTo>
                <a:lnTo>
                  <a:pt x="1030" y="1174"/>
                </a:lnTo>
                <a:lnTo>
                  <a:pt x="1030" y="1171"/>
                </a:lnTo>
                <a:lnTo>
                  <a:pt x="1046" y="1171"/>
                </a:lnTo>
                <a:lnTo>
                  <a:pt x="1046" y="1169"/>
                </a:lnTo>
                <a:lnTo>
                  <a:pt x="1049" y="1169"/>
                </a:lnTo>
                <a:lnTo>
                  <a:pt x="1049" y="1169"/>
                </a:lnTo>
                <a:lnTo>
                  <a:pt x="1052" y="1169"/>
                </a:lnTo>
                <a:lnTo>
                  <a:pt x="1052" y="1163"/>
                </a:lnTo>
                <a:lnTo>
                  <a:pt x="1057" y="1163"/>
                </a:lnTo>
                <a:lnTo>
                  <a:pt x="1057" y="1160"/>
                </a:lnTo>
                <a:lnTo>
                  <a:pt x="1057" y="1160"/>
                </a:lnTo>
                <a:lnTo>
                  <a:pt x="1057" y="1158"/>
                </a:lnTo>
                <a:lnTo>
                  <a:pt x="1060" y="1158"/>
                </a:lnTo>
                <a:lnTo>
                  <a:pt x="1060" y="1158"/>
                </a:lnTo>
                <a:lnTo>
                  <a:pt x="1068" y="1158"/>
                </a:lnTo>
                <a:lnTo>
                  <a:pt x="1068" y="1155"/>
                </a:lnTo>
                <a:lnTo>
                  <a:pt x="1073" y="1155"/>
                </a:lnTo>
                <a:lnTo>
                  <a:pt x="1073" y="1152"/>
                </a:lnTo>
                <a:lnTo>
                  <a:pt x="1076" y="1152"/>
                </a:lnTo>
                <a:lnTo>
                  <a:pt x="1076" y="1150"/>
                </a:lnTo>
                <a:lnTo>
                  <a:pt x="1078" y="1150"/>
                </a:lnTo>
                <a:lnTo>
                  <a:pt x="1078" y="1150"/>
                </a:lnTo>
                <a:lnTo>
                  <a:pt x="1081" y="1150"/>
                </a:lnTo>
                <a:lnTo>
                  <a:pt x="1081" y="1147"/>
                </a:lnTo>
                <a:lnTo>
                  <a:pt x="1084" y="1147"/>
                </a:lnTo>
                <a:lnTo>
                  <a:pt x="1084" y="1144"/>
                </a:lnTo>
                <a:lnTo>
                  <a:pt x="1087" y="1144"/>
                </a:lnTo>
                <a:lnTo>
                  <a:pt x="1087" y="1142"/>
                </a:lnTo>
                <a:lnTo>
                  <a:pt x="1087" y="1142"/>
                </a:lnTo>
                <a:lnTo>
                  <a:pt x="1087" y="1142"/>
                </a:lnTo>
                <a:lnTo>
                  <a:pt x="1103" y="1142"/>
                </a:lnTo>
                <a:lnTo>
                  <a:pt x="1103" y="1139"/>
                </a:lnTo>
                <a:lnTo>
                  <a:pt x="1103" y="1139"/>
                </a:lnTo>
                <a:lnTo>
                  <a:pt x="1103" y="1136"/>
                </a:lnTo>
                <a:lnTo>
                  <a:pt x="1108" y="1136"/>
                </a:lnTo>
                <a:lnTo>
                  <a:pt x="1108" y="1133"/>
                </a:lnTo>
                <a:lnTo>
                  <a:pt x="1108" y="1133"/>
                </a:lnTo>
                <a:lnTo>
                  <a:pt x="1108" y="1133"/>
                </a:lnTo>
                <a:lnTo>
                  <a:pt x="1111" y="1133"/>
                </a:lnTo>
                <a:lnTo>
                  <a:pt x="1111" y="1131"/>
                </a:lnTo>
                <a:lnTo>
                  <a:pt x="1114" y="1131"/>
                </a:lnTo>
                <a:lnTo>
                  <a:pt x="1114" y="1128"/>
                </a:lnTo>
                <a:lnTo>
                  <a:pt x="1114" y="1128"/>
                </a:lnTo>
                <a:lnTo>
                  <a:pt x="1114" y="1125"/>
                </a:lnTo>
                <a:lnTo>
                  <a:pt x="1116" y="1125"/>
                </a:lnTo>
                <a:lnTo>
                  <a:pt x="1116" y="1125"/>
                </a:lnTo>
                <a:lnTo>
                  <a:pt x="1119" y="1125"/>
                </a:lnTo>
                <a:lnTo>
                  <a:pt x="1119" y="1120"/>
                </a:lnTo>
                <a:lnTo>
                  <a:pt x="1124" y="1120"/>
                </a:lnTo>
                <a:lnTo>
                  <a:pt x="1124" y="1117"/>
                </a:lnTo>
                <a:lnTo>
                  <a:pt x="1124" y="1117"/>
                </a:lnTo>
                <a:lnTo>
                  <a:pt x="1124" y="1115"/>
                </a:lnTo>
                <a:lnTo>
                  <a:pt x="1127" y="1115"/>
                </a:lnTo>
                <a:lnTo>
                  <a:pt x="1127" y="1115"/>
                </a:lnTo>
                <a:lnTo>
                  <a:pt x="1130" y="1115"/>
                </a:lnTo>
                <a:lnTo>
                  <a:pt x="1130" y="1112"/>
                </a:lnTo>
                <a:lnTo>
                  <a:pt x="1132" y="1112"/>
                </a:lnTo>
                <a:lnTo>
                  <a:pt x="1132" y="1106"/>
                </a:lnTo>
                <a:lnTo>
                  <a:pt x="1135" y="1106"/>
                </a:lnTo>
                <a:lnTo>
                  <a:pt x="1135" y="1106"/>
                </a:lnTo>
                <a:lnTo>
                  <a:pt x="1135" y="1106"/>
                </a:lnTo>
                <a:lnTo>
                  <a:pt x="1135" y="1104"/>
                </a:lnTo>
                <a:lnTo>
                  <a:pt x="1138" y="1104"/>
                </a:lnTo>
                <a:lnTo>
                  <a:pt x="1138" y="1101"/>
                </a:lnTo>
                <a:lnTo>
                  <a:pt x="1141" y="1101"/>
                </a:lnTo>
                <a:lnTo>
                  <a:pt x="1141" y="1098"/>
                </a:lnTo>
                <a:lnTo>
                  <a:pt x="1141" y="1098"/>
                </a:lnTo>
                <a:lnTo>
                  <a:pt x="1141" y="1098"/>
                </a:lnTo>
                <a:lnTo>
                  <a:pt x="1143" y="1098"/>
                </a:lnTo>
                <a:lnTo>
                  <a:pt x="1143" y="1093"/>
                </a:lnTo>
                <a:lnTo>
                  <a:pt x="1143" y="1093"/>
                </a:lnTo>
                <a:lnTo>
                  <a:pt x="1143" y="1088"/>
                </a:lnTo>
                <a:lnTo>
                  <a:pt x="1149" y="1088"/>
                </a:lnTo>
                <a:lnTo>
                  <a:pt x="1149" y="1088"/>
                </a:lnTo>
                <a:lnTo>
                  <a:pt x="1151" y="1088"/>
                </a:lnTo>
                <a:lnTo>
                  <a:pt x="1151" y="1085"/>
                </a:lnTo>
                <a:lnTo>
                  <a:pt x="1151" y="1085"/>
                </a:lnTo>
                <a:lnTo>
                  <a:pt x="1151" y="1082"/>
                </a:lnTo>
                <a:lnTo>
                  <a:pt x="1151" y="1082"/>
                </a:lnTo>
                <a:lnTo>
                  <a:pt x="1151" y="1079"/>
                </a:lnTo>
                <a:lnTo>
                  <a:pt x="1154" y="1079"/>
                </a:lnTo>
                <a:lnTo>
                  <a:pt x="1154" y="1079"/>
                </a:lnTo>
                <a:lnTo>
                  <a:pt x="1154" y="1079"/>
                </a:lnTo>
                <a:lnTo>
                  <a:pt x="1154" y="1077"/>
                </a:lnTo>
                <a:lnTo>
                  <a:pt x="1159" y="1077"/>
                </a:lnTo>
                <a:lnTo>
                  <a:pt x="1159" y="1074"/>
                </a:lnTo>
                <a:lnTo>
                  <a:pt x="1159" y="1074"/>
                </a:lnTo>
                <a:lnTo>
                  <a:pt x="1159" y="1071"/>
                </a:lnTo>
                <a:lnTo>
                  <a:pt x="1165" y="1071"/>
                </a:lnTo>
                <a:lnTo>
                  <a:pt x="1165" y="1069"/>
                </a:lnTo>
                <a:lnTo>
                  <a:pt x="1170" y="1069"/>
                </a:lnTo>
                <a:lnTo>
                  <a:pt x="1170" y="1069"/>
                </a:lnTo>
                <a:lnTo>
                  <a:pt x="1173" y="1069"/>
                </a:lnTo>
                <a:lnTo>
                  <a:pt x="1173" y="1066"/>
                </a:lnTo>
                <a:lnTo>
                  <a:pt x="1173" y="1066"/>
                </a:lnTo>
                <a:lnTo>
                  <a:pt x="1173" y="1061"/>
                </a:lnTo>
                <a:lnTo>
                  <a:pt x="1176" y="1061"/>
                </a:lnTo>
                <a:lnTo>
                  <a:pt x="1176" y="1061"/>
                </a:lnTo>
                <a:lnTo>
                  <a:pt x="1178" y="1061"/>
                </a:lnTo>
                <a:lnTo>
                  <a:pt x="1178" y="1055"/>
                </a:lnTo>
                <a:lnTo>
                  <a:pt x="1178" y="1055"/>
                </a:lnTo>
                <a:lnTo>
                  <a:pt x="1178" y="1052"/>
                </a:lnTo>
                <a:lnTo>
                  <a:pt x="1181" y="1052"/>
                </a:lnTo>
                <a:lnTo>
                  <a:pt x="1181" y="1050"/>
                </a:lnTo>
                <a:lnTo>
                  <a:pt x="1186" y="1050"/>
                </a:lnTo>
                <a:lnTo>
                  <a:pt x="1186" y="1047"/>
                </a:lnTo>
                <a:lnTo>
                  <a:pt x="1189" y="1047"/>
                </a:lnTo>
                <a:lnTo>
                  <a:pt x="1189" y="1044"/>
                </a:lnTo>
                <a:lnTo>
                  <a:pt x="1192" y="1044"/>
                </a:lnTo>
                <a:lnTo>
                  <a:pt x="1192" y="1042"/>
                </a:lnTo>
                <a:lnTo>
                  <a:pt x="1194" y="1042"/>
                </a:lnTo>
                <a:lnTo>
                  <a:pt x="1194" y="1042"/>
                </a:lnTo>
                <a:lnTo>
                  <a:pt x="1194" y="1042"/>
                </a:lnTo>
                <a:lnTo>
                  <a:pt x="1194" y="1036"/>
                </a:lnTo>
                <a:lnTo>
                  <a:pt x="1203" y="1036"/>
                </a:lnTo>
                <a:lnTo>
                  <a:pt x="1203" y="1034"/>
                </a:lnTo>
                <a:lnTo>
                  <a:pt x="1203" y="1034"/>
                </a:lnTo>
                <a:lnTo>
                  <a:pt x="1203" y="1031"/>
                </a:lnTo>
                <a:lnTo>
                  <a:pt x="1208" y="1031"/>
                </a:lnTo>
                <a:lnTo>
                  <a:pt x="1208" y="1031"/>
                </a:lnTo>
                <a:lnTo>
                  <a:pt x="1208" y="1031"/>
                </a:lnTo>
                <a:lnTo>
                  <a:pt x="1208" y="1025"/>
                </a:lnTo>
                <a:lnTo>
                  <a:pt x="1211" y="1025"/>
                </a:lnTo>
                <a:lnTo>
                  <a:pt x="1211" y="1023"/>
                </a:lnTo>
                <a:lnTo>
                  <a:pt x="1216" y="1023"/>
                </a:lnTo>
                <a:lnTo>
                  <a:pt x="1216" y="1023"/>
                </a:lnTo>
                <a:lnTo>
                  <a:pt x="1219" y="1023"/>
                </a:lnTo>
                <a:lnTo>
                  <a:pt x="1219" y="1020"/>
                </a:lnTo>
                <a:lnTo>
                  <a:pt x="1224" y="1020"/>
                </a:lnTo>
                <a:lnTo>
                  <a:pt x="1224" y="1017"/>
                </a:lnTo>
                <a:lnTo>
                  <a:pt x="1240" y="1017"/>
                </a:lnTo>
                <a:lnTo>
                  <a:pt x="1240" y="1015"/>
                </a:lnTo>
                <a:lnTo>
                  <a:pt x="1243" y="1015"/>
                </a:lnTo>
                <a:lnTo>
                  <a:pt x="1243" y="1012"/>
                </a:lnTo>
                <a:lnTo>
                  <a:pt x="1243" y="1012"/>
                </a:lnTo>
                <a:lnTo>
                  <a:pt x="1243" y="1009"/>
                </a:lnTo>
                <a:lnTo>
                  <a:pt x="1246" y="1009"/>
                </a:lnTo>
                <a:lnTo>
                  <a:pt x="1246" y="1007"/>
                </a:lnTo>
                <a:lnTo>
                  <a:pt x="1246" y="1007"/>
                </a:lnTo>
                <a:lnTo>
                  <a:pt x="1246" y="1004"/>
                </a:lnTo>
                <a:lnTo>
                  <a:pt x="1248" y="1004"/>
                </a:lnTo>
                <a:lnTo>
                  <a:pt x="1248" y="1001"/>
                </a:lnTo>
                <a:lnTo>
                  <a:pt x="1251" y="1001"/>
                </a:lnTo>
                <a:lnTo>
                  <a:pt x="1251" y="1001"/>
                </a:lnTo>
                <a:lnTo>
                  <a:pt x="1256" y="1001"/>
                </a:lnTo>
                <a:lnTo>
                  <a:pt x="1256" y="998"/>
                </a:lnTo>
                <a:lnTo>
                  <a:pt x="1259" y="998"/>
                </a:lnTo>
                <a:lnTo>
                  <a:pt x="1259" y="996"/>
                </a:lnTo>
                <a:lnTo>
                  <a:pt x="1265" y="996"/>
                </a:lnTo>
                <a:lnTo>
                  <a:pt x="1265" y="993"/>
                </a:lnTo>
                <a:lnTo>
                  <a:pt x="1265" y="993"/>
                </a:lnTo>
                <a:lnTo>
                  <a:pt x="1265" y="988"/>
                </a:lnTo>
                <a:lnTo>
                  <a:pt x="1267" y="988"/>
                </a:lnTo>
                <a:lnTo>
                  <a:pt x="1267" y="985"/>
                </a:lnTo>
                <a:lnTo>
                  <a:pt x="1267" y="985"/>
                </a:lnTo>
                <a:lnTo>
                  <a:pt x="1267" y="982"/>
                </a:lnTo>
                <a:lnTo>
                  <a:pt x="1273" y="982"/>
                </a:lnTo>
                <a:lnTo>
                  <a:pt x="1273" y="980"/>
                </a:lnTo>
                <a:lnTo>
                  <a:pt x="1278" y="980"/>
                </a:lnTo>
                <a:lnTo>
                  <a:pt x="1278" y="977"/>
                </a:lnTo>
                <a:lnTo>
                  <a:pt x="1281" y="977"/>
                </a:lnTo>
                <a:lnTo>
                  <a:pt x="1281" y="974"/>
                </a:lnTo>
                <a:lnTo>
                  <a:pt x="1283" y="974"/>
                </a:lnTo>
                <a:lnTo>
                  <a:pt x="1283" y="971"/>
                </a:lnTo>
                <a:lnTo>
                  <a:pt x="1283" y="971"/>
                </a:lnTo>
                <a:lnTo>
                  <a:pt x="1283" y="969"/>
                </a:lnTo>
                <a:lnTo>
                  <a:pt x="1286" y="969"/>
                </a:lnTo>
                <a:lnTo>
                  <a:pt x="1286" y="966"/>
                </a:lnTo>
                <a:lnTo>
                  <a:pt x="1292" y="966"/>
                </a:lnTo>
                <a:lnTo>
                  <a:pt x="1292" y="963"/>
                </a:lnTo>
                <a:lnTo>
                  <a:pt x="1292" y="963"/>
                </a:lnTo>
                <a:lnTo>
                  <a:pt x="1292" y="961"/>
                </a:lnTo>
                <a:lnTo>
                  <a:pt x="1300" y="961"/>
                </a:lnTo>
                <a:lnTo>
                  <a:pt x="1300" y="961"/>
                </a:lnTo>
                <a:lnTo>
                  <a:pt x="1300" y="961"/>
                </a:lnTo>
                <a:lnTo>
                  <a:pt x="1300" y="958"/>
                </a:lnTo>
                <a:lnTo>
                  <a:pt x="1308" y="958"/>
                </a:lnTo>
                <a:lnTo>
                  <a:pt x="1308" y="955"/>
                </a:lnTo>
                <a:lnTo>
                  <a:pt x="1308" y="955"/>
                </a:lnTo>
                <a:lnTo>
                  <a:pt x="1308" y="950"/>
                </a:lnTo>
                <a:lnTo>
                  <a:pt x="1313" y="950"/>
                </a:lnTo>
                <a:lnTo>
                  <a:pt x="1313" y="947"/>
                </a:lnTo>
                <a:lnTo>
                  <a:pt x="1313" y="947"/>
                </a:lnTo>
                <a:lnTo>
                  <a:pt x="1313" y="944"/>
                </a:lnTo>
                <a:lnTo>
                  <a:pt x="1313" y="944"/>
                </a:lnTo>
                <a:lnTo>
                  <a:pt x="1313" y="942"/>
                </a:lnTo>
                <a:lnTo>
                  <a:pt x="1316" y="942"/>
                </a:lnTo>
                <a:lnTo>
                  <a:pt x="1316" y="939"/>
                </a:lnTo>
                <a:lnTo>
                  <a:pt x="1321" y="939"/>
                </a:lnTo>
                <a:lnTo>
                  <a:pt x="1321" y="939"/>
                </a:lnTo>
                <a:lnTo>
                  <a:pt x="1327" y="939"/>
                </a:lnTo>
                <a:lnTo>
                  <a:pt x="1327" y="936"/>
                </a:lnTo>
                <a:lnTo>
                  <a:pt x="1329" y="936"/>
                </a:lnTo>
                <a:lnTo>
                  <a:pt x="1329" y="934"/>
                </a:lnTo>
                <a:lnTo>
                  <a:pt x="1332" y="934"/>
                </a:lnTo>
                <a:lnTo>
                  <a:pt x="1332" y="931"/>
                </a:lnTo>
                <a:lnTo>
                  <a:pt x="1335" y="931"/>
                </a:lnTo>
                <a:lnTo>
                  <a:pt x="1335" y="928"/>
                </a:lnTo>
                <a:lnTo>
                  <a:pt x="1337" y="928"/>
                </a:lnTo>
                <a:lnTo>
                  <a:pt x="1337" y="928"/>
                </a:lnTo>
                <a:lnTo>
                  <a:pt x="1343" y="928"/>
                </a:lnTo>
                <a:lnTo>
                  <a:pt x="1343" y="920"/>
                </a:lnTo>
                <a:lnTo>
                  <a:pt x="1345" y="920"/>
                </a:lnTo>
                <a:lnTo>
                  <a:pt x="1345" y="917"/>
                </a:lnTo>
                <a:lnTo>
                  <a:pt x="1345" y="917"/>
                </a:lnTo>
                <a:lnTo>
                  <a:pt x="1345" y="917"/>
                </a:lnTo>
                <a:lnTo>
                  <a:pt x="1348" y="917"/>
                </a:lnTo>
                <a:lnTo>
                  <a:pt x="1348" y="915"/>
                </a:lnTo>
                <a:lnTo>
                  <a:pt x="1356" y="915"/>
                </a:lnTo>
                <a:lnTo>
                  <a:pt x="1356" y="912"/>
                </a:lnTo>
                <a:lnTo>
                  <a:pt x="1356" y="912"/>
                </a:lnTo>
                <a:lnTo>
                  <a:pt x="1356" y="909"/>
                </a:lnTo>
                <a:lnTo>
                  <a:pt x="1359" y="909"/>
                </a:lnTo>
                <a:lnTo>
                  <a:pt x="1359" y="907"/>
                </a:lnTo>
                <a:lnTo>
                  <a:pt x="1362" y="907"/>
                </a:lnTo>
                <a:lnTo>
                  <a:pt x="1362" y="904"/>
                </a:lnTo>
                <a:lnTo>
                  <a:pt x="1367" y="904"/>
                </a:lnTo>
                <a:lnTo>
                  <a:pt x="1367" y="901"/>
                </a:lnTo>
                <a:lnTo>
                  <a:pt x="1370" y="901"/>
                </a:lnTo>
                <a:lnTo>
                  <a:pt x="1370" y="899"/>
                </a:lnTo>
                <a:lnTo>
                  <a:pt x="1372" y="899"/>
                </a:lnTo>
                <a:lnTo>
                  <a:pt x="1372" y="893"/>
                </a:lnTo>
                <a:lnTo>
                  <a:pt x="1372" y="893"/>
                </a:lnTo>
                <a:lnTo>
                  <a:pt x="1372" y="893"/>
                </a:lnTo>
                <a:lnTo>
                  <a:pt x="1381" y="893"/>
                </a:lnTo>
                <a:lnTo>
                  <a:pt x="1381" y="890"/>
                </a:lnTo>
                <a:lnTo>
                  <a:pt x="1383" y="890"/>
                </a:lnTo>
                <a:lnTo>
                  <a:pt x="1383" y="888"/>
                </a:lnTo>
                <a:lnTo>
                  <a:pt x="1389" y="888"/>
                </a:lnTo>
                <a:lnTo>
                  <a:pt x="1389" y="885"/>
                </a:lnTo>
                <a:lnTo>
                  <a:pt x="1389" y="885"/>
                </a:lnTo>
                <a:lnTo>
                  <a:pt x="1389" y="882"/>
                </a:lnTo>
                <a:lnTo>
                  <a:pt x="1405" y="882"/>
                </a:lnTo>
                <a:lnTo>
                  <a:pt x="1405" y="880"/>
                </a:lnTo>
                <a:lnTo>
                  <a:pt x="1407" y="880"/>
                </a:lnTo>
                <a:lnTo>
                  <a:pt x="1407" y="877"/>
                </a:lnTo>
                <a:lnTo>
                  <a:pt x="1410" y="877"/>
                </a:lnTo>
                <a:lnTo>
                  <a:pt x="1410" y="874"/>
                </a:lnTo>
                <a:lnTo>
                  <a:pt x="1413" y="874"/>
                </a:lnTo>
                <a:lnTo>
                  <a:pt x="1413" y="869"/>
                </a:lnTo>
                <a:lnTo>
                  <a:pt x="1416" y="869"/>
                </a:lnTo>
                <a:lnTo>
                  <a:pt x="1416" y="866"/>
                </a:lnTo>
                <a:lnTo>
                  <a:pt x="1421" y="866"/>
                </a:lnTo>
                <a:lnTo>
                  <a:pt x="1421" y="866"/>
                </a:lnTo>
                <a:lnTo>
                  <a:pt x="1426" y="866"/>
                </a:lnTo>
                <a:lnTo>
                  <a:pt x="1426" y="863"/>
                </a:lnTo>
                <a:lnTo>
                  <a:pt x="1429" y="863"/>
                </a:lnTo>
                <a:lnTo>
                  <a:pt x="1429" y="858"/>
                </a:lnTo>
                <a:lnTo>
                  <a:pt x="1432" y="858"/>
                </a:lnTo>
                <a:lnTo>
                  <a:pt x="1432" y="855"/>
                </a:lnTo>
                <a:lnTo>
                  <a:pt x="1432" y="855"/>
                </a:lnTo>
                <a:lnTo>
                  <a:pt x="1432" y="855"/>
                </a:lnTo>
                <a:lnTo>
                  <a:pt x="1434" y="855"/>
                </a:lnTo>
                <a:lnTo>
                  <a:pt x="1434" y="853"/>
                </a:lnTo>
                <a:lnTo>
                  <a:pt x="1440" y="853"/>
                </a:lnTo>
                <a:lnTo>
                  <a:pt x="1440" y="850"/>
                </a:lnTo>
                <a:lnTo>
                  <a:pt x="1453" y="850"/>
                </a:lnTo>
                <a:lnTo>
                  <a:pt x="1453" y="847"/>
                </a:lnTo>
                <a:lnTo>
                  <a:pt x="1459" y="847"/>
                </a:lnTo>
                <a:lnTo>
                  <a:pt x="1459" y="839"/>
                </a:lnTo>
                <a:lnTo>
                  <a:pt x="1464" y="839"/>
                </a:lnTo>
                <a:lnTo>
                  <a:pt x="1464" y="839"/>
                </a:lnTo>
                <a:lnTo>
                  <a:pt x="1467" y="839"/>
                </a:lnTo>
                <a:lnTo>
                  <a:pt x="1467" y="836"/>
                </a:lnTo>
                <a:lnTo>
                  <a:pt x="1470" y="836"/>
                </a:lnTo>
                <a:lnTo>
                  <a:pt x="1470" y="834"/>
                </a:lnTo>
                <a:lnTo>
                  <a:pt x="1472" y="834"/>
                </a:lnTo>
                <a:lnTo>
                  <a:pt x="1472" y="831"/>
                </a:lnTo>
                <a:lnTo>
                  <a:pt x="1475" y="831"/>
                </a:lnTo>
                <a:lnTo>
                  <a:pt x="1475" y="828"/>
                </a:lnTo>
                <a:lnTo>
                  <a:pt x="1475" y="828"/>
                </a:lnTo>
                <a:lnTo>
                  <a:pt x="1475" y="826"/>
                </a:lnTo>
                <a:lnTo>
                  <a:pt x="1480" y="826"/>
                </a:lnTo>
                <a:lnTo>
                  <a:pt x="1480" y="823"/>
                </a:lnTo>
                <a:lnTo>
                  <a:pt x="1483" y="823"/>
                </a:lnTo>
                <a:lnTo>
                  <a:pt x="1483" y="820"/>
                </a:lnTo>
                <a:lnTo>
                  <a:pt x="1488" y="820"/>
                </a:lnTo>
                <a:lnTo>
                  <a:pt x="1488" y="818"/>
                </a:lnTo>
                <a:lnTo>
                  <a:pt x="1491" y="818"/>
                </a:lnTo>
                <a:lnTo>
                  <a:pt x="1491" y="815"/>
                </a:lnTo>
                <a:lnTo>
                  <a:pt x="1494" y="815"/>
                </a:lnTo>
                <a:lnTo>
                  <a:pt x="1494" y="812"/>
                </a:lnTo>
                <a:lnTo>
                  <a:pt x="1494" y="812"/>
                </a:lnTo>
                <a:lnTo>
                  <a:pt x="1494" y="812"/>
                </a:lnTo>
                <a:lnTo>
                  <a:pt x="1496" y="812"/>
                </a:lnTo>
                <a:lnTo>
                  <a:pt x="1496" y="809"/>
                </a:lnTo>
                <a:lnTo>
                  <a:pt x="1499" y="809"/>
                </a:lnTo>
                <a:lnTo>
                  <a:pt x="1499" y="804"/>
                </a:lnTo>
                <a:lnTo>
                  <a:pt x="1505" y="804"/>
                </a:lnTo>
                <a:lnTo>
                  <a:pt x="1505" y="799"/>
                </a:lnTo>
                <a:lnTo>
                  <a:pt x="1507" y="799"/>
                </a:lnTo>
                <a:lnTo>
                  <a:pt x="1507" y="796"/>
                </a:lnTo>
                <a:lnTo>
                  <a:pt x="1518" y="796"/>
                </a:lnTo>
                <a:lnTo>
                  <a:pt x="1518" y="796"/>
                </a:lnTo>
                <a:lnTo>
                  <a:pt x="1523" y="796"/>
                </a:lnTo>
                <a:lnTo>
                  <a:pt x="1523" y="793"/>
                </a:lnTo>
                <a:lnTo>
                  <a:pt x="1523" y="793"/>
                </a:lnTo>
                <a:lnTo>
                  <a:pt x="1523" y="791"/>
                </a:lnTo>
                <a:lnTo>
                  <a:pt x="1526" y="791"/>
                </a:lnTo>
                <a:lnTo>
                  <a:pt x="1526" y="788"/>
                </a:lnTo>
                <a:lnTo>
                  <a:pt x="1529" y="788"/>
                </a:lnTo>
                <a:lnTo>
                  <a:pt x="1529" y="785"/>
                </a:lnTo>
                <a:lnTo>
                  <a:pt x="1529" y="785"/>
                </a:lnTo>
                <a:lnTo>
                  <a:pt x="1529" y="782"/>
                </a:lnTo>
                <a:lnTo>
                  <a:pt x="1532" y="782"/>
                </a:lnTo>
                <a:lnTo>
                  <a:pt x="1532" y="780"/>
                </a:lnTo>
                <a:lnTo>
                  <a:pt x="1532" y="780"/>
                </a:lnTo>
                <a:lnTo>
                  <a:pt x="1532" y="777"/>
                </a:lnTo>
                <a:lnTo>
                  <a:pt x="1540" y="777"/>
                </a:lnTo>
                <a:lnTo>
                  <a:pt x="1540" y="774"/>
                </a:lnTo>
                <a:lnTo>
                  <a:pt x="1545" y="774"/>
                </a:lnTo>
                <a:lnTo>
                  <a:pt x="1545" y="772"/>
                </a:lnTo>
                <a:lnTo>
                  <a:pt x="1545" y="772"/>
                </a:lnTo>
                <a:lnTo>
                  <a:pt x="1545" y="769"/>
                </a:lnTo>
                <a:lnTo>
                  <a:pt x="1548" y="769"/>
                </a:lnTo>
                <a:lnTo>
                  <a:pt x="1548" y="766"/>
                </a:lnTo>
                <a:lnTo>
                  <a:pt x="1556" y="766"/>
                </a:lnTo>
                <a:lnTo>
                  <a:pt x="1556" y="766"/>
                </a:lnTo>
                <a:lnTo>
                  <a:pt x="1564" y="766"/>
                </a:lnTo>
                <a:lnTo>
                  <a:pt x="1564" y="764"/>
                </a:lnTo>
                <a:lnTo>
                  <a:pt x="1564" y="764"/>
                </a:lnTo>
                <a:lnTo>
                  <a:pt x="1564" y="761"/>
                </a:lnTo>
                <a:lnTo>
                  <a:pt x="1567" y="761"/>
                </a:lnTo>
                <a:lnTo>
                  <a:pt x="1567" y="755"/>
                </a:lnTo>
                <a:lnTo>
                  <a:pt x="1569" y="755"/>
                </a:lnTo>
                <a:lnTo>
                  <a:pt x="1569" y="753"/>
                </a:lnTo>
                <a:lnTo>
                  <a:pt x="1577" y="753"/>
                </a:lnTo>
                <a:lnTo>
                  <a:pt x="1577" y="750"/>
                </a:lnTo>
                <a:lnTo>
                  <a:pt x="1585" y="750"/>
                </a:lnTo>
                <a:lnTo>
                  <a:pt x="1585" y="747"/>
                </a:lnTo>
                <a:lnTo>
                  <a:pt x="1588" y="747"/>
                </a:lnTo>
                <a:lnTo>
                  <a:pt x="1588" y="747"/>
                </a:lnTo>
                <a:lnTo>
                  <a:pt x="1591" y="747"/>
                </a:lnTo>
                <a:lnTo>
                  <a:pt x="1591" y="745"/>
                </a:lnTo>
                <a:lnTo>
                  <a:pt x="1596" y="745"/>
                </a:lnTo>
                <a:lnTo>
                  <a:pt x="1596" y="742"/>
                </a:lnTo>
                <a:lnTo>
                  <a:pt x="1602" y="742"/>
                </a:lnTo>
                <a:lnTo>
                  <a:pt x="1602" y="739"/>
                </a:lnTo>
                <a:lnTo>
                  <a:pt x="1607" y="739"/>
                </a:lnTo>
                <a:lnTo>
                  <a:pt x="1607" y="734"/>
                </a:lnTo>
                <a:lnTo>
                  <a:pt x="1610" y="734"/>
                </a:lnTo>
                <a:lnTo>
                  <a:pt x="1610" y="731"/>
                </a:lnTo>
                <a:lnTo>
                  <a:pt x="1612" y="731"/>
                </a:lnTo>
                <a:lnTo>
                  <a:pt x="1612" y="731"/>
                </a:lnTo>
                <a:lnTo>
                  <a:pt x="1612" y="731"/>
                </a:lnTo>
                <a:lnTo>
                  <a:pt x="1612" y="728"/>
                </a:lnTo>
                <a:lnTo>
                  <a:pt x="1626" y="728"/>
                </a:lnTo>
                <a:lnTo>
                  <a:pt x="1626" y="726"/>
                </a:lnTo>
                <a:lnTo>
                  <a:pt x="1634" y="726"/>
                </a:lnTo>
                <a:lnTo>
                  <a:pt x="1634" y="723"/>
                </a:lnTo>
                <a:lnTo>
                  <a:pt x="1637" y="723"/>
                </a:lnTo>
                <a:lnTo>
                  <a:pt x="1637" y="720"/>
                </a:lnTo>
                <a:lnTo>
                  <a:pt x="1639" y="720"/>
                </a:lnTo>
                <a:lnTo>
                  <a:pt x="1639" y="715"/>
                </a:lnTo>
                <a:lnTo>
                  <a:pt x="1645" y="715"/>
                </a:lnTo>
                <a:lnTo>
                  <a:pt x="1645" y="712"/>
                </a:lnTo>
                <a:lnTo>
                  <a:pt x="1648" y="712"/>
                </a:lnTo>
                <a:lnTo>
                  <a:pt x="1648" y="712"/>
                </a:lnTo>
                <a:lnTo>
                  <a:pt x="1653" y="712"/>
                </a:lnTo>
                <a:lnTo>
                  <a:pt x="1653" y="710"/>
                </a:lnTo>
                <a:lnTo>
                  <a:pt x="1653" y="710"/>
                </a:lnTo>
                <a:lnTo>
                  <a:pt x="1653" y="707"/>
                </a:lnTo>
                <a:lnTo>
                  <a:pt x="1658" y="707"/>
                </a:lnTo>
                <a:lnTo>
                  <a:pt x="1658" y="704"/>
                </a:lnTo>
                <a:lnTo>
                  <a:pt x="1661" y="704"/>
                </a:lnTo>
                <a:lnTo>
                  <a:pt x="1661" y="699"/>
                </a:lnTo>
                <a:lnTo>
                  <a:pt x="1661" y="699"/>
                </a:lnTo>
                <a:lnTo>
                  <a:pt x="1661" y="696"/>
                </a:lnTo>
                <a:lnTo>
                  <a:pt x="1664" y="696"/>
                </a:lnTo>
                <a:lnTo>
                  <a:pt x="1664" y="693"/>
                </a:lnTo>
                <a:lnTo>
                  <a:pt x="1672" y="693"/>
                </a:lnTo>
                <a:lnTo>
                  <a:pt x="1672" y="693"/>
                </a:lnTo>
                <a:lnTo>
                  <a:pt x="1674" y="693"/>
                </a:lnTo>
                <a:lnTo>
                  <a:pt x="1674" y="691"/>
                </a:lnTo>
                <a:lnTo>
                  <a:pt x="1683" y="691"/>
                </a:lnTo>
                <a:lnTo>
                  <a:pt x="1683" y="688"/>
                </a:lnTo>
                <a:lnTo>
                  <a:pt x="1685" y="688"/>
                </a:lnTo>
                <a:lnTo>
                  <a:pt x="1685" y="683"/>
                </a:lnTo>
                <a:lnTo>
                  <a:pt x="1693" y="683"/>
                </a:lnTo>
                <a:lnTo>
                  <a:pt x="1693" y="680"/>
                </a:lnTo>
                <a:lnTo>
                  <a:pt x="1699" y="680"/>
                </a:lnTo>
                <a:lnTo>
                  <a:pt x="1699" y="677"/>
                </a:lnTo>
                <a:lnTo>
                  <a:pt x="1699" y="677"/>
                </a:lnTo>
                <a:lnTo>
                  <a:pt x="1699" y="674"/>
                </a:lnTo>
                <a:lnTo>
                  <a:pt x="1704" y="674"/>
                </a:lnTo>
                <a:lnTo>
                  <a:pt x="1704" y="674"/>
                </a:lnTo>
                <a:lnTo>
                  <a:pt x="1704" y="674"/>
                </a:lnTo>
                <a:lnTo>
                  <a:pt x="1704" y="672"/>
                </a:lnTo>
                <a:lnTo>
                  <a:pt x="1707" y="672"/>
                </a:lnTo>
                <a:lnTo>
                  <a:pt x="1707" y="666"/>
                </a:lnTo>
                <a:lnTo>
                  <a:pt x="1715" y="666"/>
                </a:lnTo>
                <a:lnTo>
                  <a:pt x="1715" y="664"/>
                </a:lnTo>
                <a:lnTo>
                  <a:pt x="1728" y="664"/>
                </a:lnTo>
                <a:lnTo>
                  <a:pt x="1728" y="661"/>
                </a:lnTo>
                <a:lnTo>
                  <a:pt x="1731" y="661"/>
                </a:lnTo>
                <a:lnTo>
                  <a:pt x="1731" y="658"/>
                </a:lnTo>
                <a:lnTo>
                  <a:pt x="1734" y="658"/>
                </a:lnTo>
                <a:lnTo>
                  <a:pt x="1734" y="656"/>
                </a:lnTo>
                <a:lnTo>
                  <a:pt x="1737" y="656"/>
                </a:lnTo>
                <a:lnTo>
                  <a:pt x="1737" y="653"/>
                </a:lnTo>
                <a:lnTo>
                  <a:pt x="1737" y="653"/>
                </a:lnTo>
                <a:lnTo>
                  <a:pt x="1737" y="653"/>
                </a:lnTo>
                <a:lnTo>
                  <a:pt x="1739" y="653"/>
                </a:lnTo>
                <a:lnTo>
                  <a:pt x="1739" y="650"/>
                </a:lnTo>
                <a:lnTo>
                  <a:pt x="1739" y="650"/>
                </a:lnTo>
                <a:lnTo>
                  <a:pt x="1739" y="647"/>
                </a:lnTo>
                <a:lnTo>
                  <a:pt x="1745" y="647"/>
                </a:lnTo>
                <a:lnTo>
                  <a:pt x="1745" y="645"/>
                </a:lnTo>
                <a:lnTo>
                  <a:pt x="1745" y="645"/>
                </a:lnTo>
                <a:lnTo>
                  <a:pt x="1745" y="642"/>
                </a:lnTo>
                <a:lnTo>
                  <a:pt x="1755" y="642"/>
                </a:lnTo>
                <a:lnTo>
                  <a:pt x="1755" y="637"/>
                </a:lnTo>
                <a:lnTo>
                  <a:pt x="1758" y="637"/>
                </a:lnTo>
                <a:lnTo>
                  <a:pt x="1758" y="634"/>
                </a:lnTo>
                <a:lnTo>
                  <a:pt x="1761" y="634"/>
                </a:lnTo>
                <a:lnTo>
                  <a:pt x="1761" y="629"/>
                </a:lnTo>
                <a:lnTo>
                  <a:pt x="1763" y="629"/>
                </a:lnTo>
                <a:lnTo>
                  <a:pt x="1763" y="626"/>
                </a:lnTo>
                <a:lnTo>
                  <a:pt x="1772" y="626"/>
                </a:lnTo>
                <a:lnTo>
                  <a:pt x="1772" y="623"/>
                </a:lnTo>
                <a:lnTo>
                  <a:pt x="1777" y="623"/>
                </a:lnTo>
                <a:lnTo>
                  <a:pt x="1777" y="620"/>
                </a:lnTo>
                <a:lnTo>
                  <a:pt x="1782" y="620"/>
                </a:lnTo>
                <a:lnTo>
                  <a:pt x="1782" y="618"/>
                </a:lnTo>
                <a:lnTo>
                  <a:pt x="1782" y="618"/>
                </a:lnTo>
                <a:lnTo>
                  <a:pt x="1782" y="615"/>
                </a:lnTo>
                <a:lnTo>
                  <a:pt x="1788" y="615"/>
                </a:lnTo>
                <a:lnTo>
                  <a:pt x="1788" y="612"/>
                </a:lnTo>
                <a:lnTo>
                  <a:pt x="1796" y="612"/>
                </a:lnTo>
                <a:lnTo>
                  <a:pt x="1796" y="607"/>
                </a:lnTo>
                <a:lnTo>
                  <a:pt x="1799" y="607"/>
                </a:lnTo>
                <a:lnTo>
                  <a:pt x="1799" y="602"/>
                </a:lnTo>
                <a:lnTo>
                  <a:pt x="1801" y="602"/>
                </a:lnTo>
                <a:lnTo>
                  <a:pt x="1801" y="602"/>
                </a:lnTo>
                <a:lnTo>
                  <a:pt x="1807" y="602"/>
                </a:lnTo>
                <a:lnTo>
                  <a:pt x="1807" y="599"/>
                </a:lnTo>
                <a:lnTo>
                  <a:pt x="1809" y="599"/>
                </a:lnTo>
                <a:lnTo>
                  <a:pt x="1809" y="596"/>
                </a:lnTo>
                <a:lnTo>
                  <a:pt x="1815" y="596"/>
                </a:lnTo>
                <a:lnTo>
                  <a:pt x="1815" y="593"/>
                </a:lnTo>
                <a:lnTo>
                  <a:pt x="1817" y="593"/>
                </a:lnTo>
                <a:lnTo>
                  <a:pt x="1817" y="591"/>
                </a:lnTo>
                <a:lnTo>
                  <a:pt x="1820" y="591"/>
                </a:lnTo>
                <a:lnTo>
                  <a:pt x="1820" y="588"/>
                </a:lnTo>
                <a:lnTo>
                  <a:pt x="1823" y="588"/>
                </a:lnTo>
                <a:lnTo>
                  <a:pt x="1823" y="585"/>
                </a:lnTo>
                <a:lnTo>
                  <a:pt x="1825" y="585"/>
                </a:lnTo>
                <a:lnTo>
                  <a:pt x="1825" y="577"/>
                </a:lnTo>
                <a:lnTo>
                  <a:pt x="1825" y="577"/>
                </a:lnTo>
                <a:lnTo>
                  <a:pt x="1825" y="572"/>
                </a:lnTo>
                <a:lnTo>
                  <a:pt x="1831" y="572"/>
                </a:lnTo>
                <a:lnTo>
                  <a:pt x="1831" y="569"/>
                </a:lnTo>
                <a:lnTo>
                  <a:pt x="1839" y="569"/>
                </a:lnTo>
                <a:lnTo>
                  <a:pt x="1839" y="569"/>
                </a:lnTo>
                <a:lnTo>
                  <a:pt x="1842" y="569"/>
                </a:lnTo>
                <a:lnTo>
                  <a:pt x="1842" y="564"/>
                </a:lnTo>
                <a:lnTo>
                  <a:pt x="1842" y="564"/>
                </a:lnTo>
                <a:lnTo>
                  <a:pt x="1842" y="561"/>
                </a:lnTo>
                <a:lnTo>
                  <a:pt x="1844" y="561"/>
                </a:lnTo>
                <a:lnTo>
                  <a:pt x="1844" y="558"/>
                </a:lnTo>
                <a:lnTo>
                  <a:pt x="1847" y="558"/>
                </a:lnTo>
                <a:lnTo>
                  <a:pt x="1847" y="556"/>
                </a:lnTo>
                <a:lnTo>
                  <a:pt x="1850" y="556"/>
                </a:lnTo>
                <a:lnTo>
                  <a:pt x="1850" y="553"/>
                </a:lnTo>
                <a:lnTo>
                  <a:pt x="1852" y="553"/>
                </a:lnTo>
                <a:lnTo>
                  <a:pt x="1852" y="550"/>
                </a:lnTo>
                <a:lnTo>
                  <a:pt x="1855" y="550"/>
                </a:lnTo>
                <a:lnTo>
                  <a:pt x="1855" y="545"/>
                </a:lnTo>
                <a:lnTo>
                  <a:pt x="1858" y="545"/>
                </a:lnTo>
                <a:lnTo>
                  <a:pt x="1858" y="542"/>
                </a:lnTo>
                <a:lnTo>
                  <a:pt x="1863" y="542"/>
                </a:lnTo>
                <a:lnTo>
                  <a:pt x="1863" y="537"/>
                </a:lnTo>
                <a:lnTo>
                  <a:pt x="1863" y="537"/>
                </a:lnTo>
                <a:lnTo>
                  <a:pt x="1863" y="534"/>
                </a:lnTo>
                <a:lnTo>
                  <a:pt x="1866" y="534"/>
                </a:lnTo>
                <a:lnTo>
                  <a:pt x="1866" y="531"/>
                </a:lnTo>
                <a:lnTo>
                  <a:pt x="1871" y="531"/>
                </a:lnTo>
                <a:lnTo>
                  <a:pt x="1871" y="526"/>
                </a:lnTo>
                <a:lnTo>
                  <a:pt x="1874" y="526"/>
                </a:lnTo>
                <a:lnTo>
                  <a:pt x="1874" y="526"/>
                </a:lnTo>
                <a:lnTo>
                  <a:pt x="1879" y="526"/>
                </a:lnTo>
                <a:lnTo>
                  <a:pt x="1879" y="523"/>
                </a:lnTo>
                <a:lnTo>
                  <a:pt x="1879" y="523"/>
                </a:lnTo>
                <a:lnTo>
                  <a:pt x="1879" y="518"/>
                </a:lnTo>
                <a:lnTo>
                  <a:pt x="1882" y="518"/>
                </a:lnTo>
                <a:lnTo>
                  <a:pt x="1882" y="515"/>
                </a:lnTo>
                <a:lnTo>
                  <a:pt x="1885" y="515"/>
                </a:lnTo>
                <a:lnTo>
                  <a:pt x="1885" y="512"/>
                </a:lnTo>
                <a:lnTo>
                  <a:pt x="1885" y="512"/>
                </a:lnTo>
                <a:lnTo>
                  <a:pt x="1885" y="510"/>
                </a:lnTo>
                <a:lnTo>
                  <a:pt x="1888" y="510"/>
                </a:lnTo>
                <a:lnTo>
                  <a:pt x="1888" y="507"/>
                </a:lnTo>
                <a:lnTo>
                  <a:pt x="1888" y="507"/>
                </a:lnTo>
                <a:lnTo>
                  <a:pt x="1888" y="504"/>
                </a:lnTo>
                <a:lnTo>
                  <a:pt x="1890" y="504"/>
                </a:lnTo>
                <a:lnTo>
                  <a:pt x="1890" y="502"/>
                </a:lnTo>
                <a:lnTo>
                  <a:pt x="1896" y="502"/>
                </a:lnTo>
                <a:lnTo>
                  <a:pt x="1896" y="496"/>
                </a:lnTo>
                <a:lnTo>
                  <a:pt x="1898" y="496"/>
                </a:lnTo>
                <a:lnTo>
                  <a:pt x="1898" y="494"/>
                </a:lnTo>
                <a:lnTo>
                  <a:pt x="1901" y="494"/>
                </a:lnTo>
                <a:lnTo>
                  <a:pt x="1901" y="488"/>
                </a:lnTo>
                <a:lnTo>
                  <a:pt x="1906" y="488"/>
                </a:lnTo>
                <a:lnTo>
                  <a:pt x="1906" y="485"/>
                </a:lnTo>
                <a:lnTo>
                  <a:pt x="1906" y="485"/>
                </a:lnTo>
                <a:lnTo>
                  <a:pt x="1906" y="483"/>
                </a:lnTo>
                <a:lnTo>
                  <a:pt x="1909" y="483"/>
                </a:lnTo>
                <a:lnTo>
                  <a:pt x="1909" y="480"/>
                </a:lnTo>
                <a:lnTo>
                  <a:pt x="1914" y="480"/>
                </a:lnTo>
                <a:lnTo>
                  <a:pt x="1914" y="469"/>
                </a:lnTo>
                <a:lnTo>
                  <a:pt x="1931" y="469"/>
                </a:lnTo>
                <a:lnTo>
                  <a:pt x="1931" y="467"/>
                </a:lnTo>
                <a:lnTo>
                  <a:pt x="1939" y="467"/>
                </a:lnTo>
                <a:lnTo>
                  <a:pt x="1939" y="464"/>
                </a:lnTo>
                <a:lnTo>
                  <a:pt x="1944" y="464"/>
                </a:lnTo>
                <a:lnTo>
                  <a:pt x="1944" y="461"/>
                </a:lnTo>
                <a:lnTo>
                  <a:pt x="1950" y="461"/>
                </a:lnTo>
                <a:lnTo>
                  <a:pt x="1950" y="456"/>
                </a:lnTo>
                <a:lnTo>
                  <a:pt x="1950" y="456"/>
                </a:lnTo>
                <a:lnTo>
                  <a:pt x="1950" y="453"/>
                </a:lnTo>
                <a:lnTo>
                  <a:pt x="1952" y="453"/>
                </a:lnTo>
                <a:lnTo>
                  <a:pt x="1952" y="450"/>
                </a:lnTo>
                <a:lnTo>
                  <a:pt x="1952" y="450"/>
                </a:lnTo>
                <a:lnTo>
                  <a:pt x="1952" y="448"/>
                </a:lnTo>
                <a:lnTo>
                  <a:pt x="1960" y="448"/>
                </a:lnTo>
                <a:lnTo>
                  <a:pt x="1960" y="445"/>
                </a:lnTo>
                <a:lnTo>
                  <a:pt x="1968" y="445"/>
                </a:lnTo>
                <a:lnTo>
                  <a:pt x="1968" y="442"/>
                </a:lnTo>
                <a:lnTo>
                  <a:pt x="1971" y="442"/>
                </a:lnTo>
                <a:lnTo>
                  <a:pt x="1971" y="440"/>
                </a:lnTo>
                <a:lnTo>
                  <a:pt x="1977" y="440"/>
                </a:lnTo>
                <a:lnTo>
                  <a:pt x="1977" y="437"/>
                </a:lnTo>
                <a:lnTo>
                  <a:pt x="1985" y="437"/>
                </a:lnTo>
                <a:lnTo>
                  <a:pt x="1985" y="434"/>
                </a:lnTo>
                <a:lnTo>
                  <a:pt x="1990" y="434"/>
                </a:lnTo>
                <a:lnTo>
                  <a:pt x="1990" y="431"/>
                </a:lnTo>
                <a:lnTo>
                  <a:pt x="2003" y="431"/>
                </a:lnTo>
                <a:lnTo>
                  <a:pt x="2003" y="429"/>
                </a:lnTo>
                <a:lnTo>
                  <a:pt x="2006" y="429"/>
                </a:lnTo>
                <a:lnTo>
                  <a:pt x="2006" y="426"/>
                </a:lnTo>
                <a:lnTo>
                  <a:pt x="2009" y="426"/>
                </a:lnTo>
                <a:lnTo>
                  <a:pt x="2009" y="423"/>
                </a:lnTo>
                <a:lnTo>
                  <a:pt x="2017" y="423"/>
                </a:lnTo>
                <a:lnTo>
                  <a:pt x="2017" y="418"/>
                </a:lnTo>
                <a:lnTo>
                  <a:pt x="2025" y="418"/>
                </a:lnTo>
                <a:lnTo>
                  <a:pt x="2025" y="415"/>
                </a:lnTo>
                <a:lnTo>
                  <a:pt x="2028" y="415"/>
                </a:lnTo>
                <a:lnTo>
                  <a:pt x="2028" y="413"/>
                </a:lnTo>
                <a:lnTo>
                  <a:pt x="2033" y="413"/>
                </a:lnTo>
                <a:lnTo>
                  <a:pt x="2033" y="410"/>
                </a:lnTo>
                <a:lnTo>
                  <a:pt x="2036" y="410"/>
                </a:lnTo>
                <a:lnTo>
                  <a:pt x="2036" y="407"/>
                </a:lnTo>
                <a:lnTo>
                  <a:pt x="2039" y="407"/>
                </a:lnTo>
                <a:lnTo>
                  <a:pt x="2039" y="404"/>
                </a:lnTo>
                <a:lnTo>
                  <a:pt x="2047" y="404"/>
                </a:lnTo>
                <a:lnTo>
                  <a:pt x="2047" y="402"/>
                </a:lnTo>
                <a:lnTo>
                  <a:pt x="2060" y="402"/>
                </a:lnTo>
                <a:lnTo>
                  <a:pt x="2060" y="394"/>
                </a:lnTo>
                <a:lnTo>
                  <a:pt x="2063" y="394"/>
                </a:lnTo>
                <a:lnTo>
                  <a:pt x="2063" y="391"/>
                </a:lnTo>
                <a:lnTo>
                  <a:pt x="2063" y="391"/>
                </a:lnTo>
                <a:lnTo>
                  <a:pt x="2063" y="388"/>
                </a:lnTo>
                <a:lnTo>
                  <a:pt x="2066" y="388"/>
                </a:lnTo>
                <a:lnTo>
                  <a:pt x="2066" y="383"/>
                </a:lnTo>
                <a:lnTo>
                  <a:pt x="2079" y="383"/>
                </a:lnTo>
                <a:lnTo>
                  <a:pt x="2079" y="380"/>
                </a:lnTo>
                <a:lnTo>
                  <a:pt x="2082" y="380"/>
                </a:lnTo>
                <a:lnTo>
                  <a:pt x="2082" y="377"/>
                </a:lnTo>
                <a:lnTo>
                  <a:pt x="2090" y="377"/>
                </a:lnTo>
                <a:lnTo>
                  <a:pt x="2090" y="372"/>
                </a:lnTo>
                <a:lnTo>
                  <a:pt x="2098" y="372"/>
                </a:lnTo>
                <a:lnTo>
                  <a:pt x="2098" y="369"/>
                </a:lnTo>
                <a:lnTo>
                  <a:pt x="2106" y="369"/>
                </a:lnTo>
                <a:lnTo>
                  <a:pt x="2106" y="367"/>
                </a:lnTo>
                <a:lnTo>
                  <a:pt x="2114" y="367"/>
                </a:lnTo>
                <a:lnTo>
                  <a:pt x="2114" y="361"/>
                </a:lnTo>
                <a:lnTo>
                  <a:pt x="2114" y="361"/>
                </a:lnTo>
                <a:lnTo>
                  <a:pt x="2114" y="359"/>
                </a:lnTo>
                <a:lnTo>
                  <a:pt x="2119" y="359"/>
                </a:lnTo>
                <a:lnTo>
                  <a:pt x="2119" y="356"/>
                </a:lnTo>
                <a:lnTo>
                  <a:pt x="2128" y="356"/>
                </a:lnTo>
                <a:lnTo>
                  <a:pt x="2128" y="353"/>
                </a:lnTo>
                <a:lnTo>
                  <a:pt x="2130" y="353"/>
                </a:lnTo>
                <a:lnTo>
                  <a:pt x="2130" y="350"/>
                </a:lnTo>
                <a:lnTo>
                  <a:pt x="2130" y="350"/>
                </a:lnTo>
                <a:lnTo>
                  <a:pt x="2130" y="348"/>
                </a:lnTo>
                <a:lnTo>
                  <a:pt x="2133" y="348"/>
                </a:lnTo>
                <a:lnTo>
                  <a:pt x="2133" y="342"/>
                </a:lnTo>
                <a:lnTo>
                  <a:pt x="2136" y="342"/>
                </a:lnTo>
                <a:lnTo>
                  <a:pt x="2136" y="340"/>
                </a:lnTo>
                <a:lnTo>
                  <a:pt x="2146" y="340"/>
                </a:lnTo>
                <a:lnTo>
                  <a:pt x="2146" y="337"/>
                </a:lnTo>
                <a:lnTo>
                  <a:pt x="2155" y="337"/>
                </a:lnTo>
                <a:lnTo>
                  <a:pt x="2155" y="334"/>
                </a:lnTo>
                <a:lnTo>
                  <a:pt x="2160" y="334"/>
                </a:lnTo>
                <a:lnTo>
                  <a:pt x="2160" y="329"/>
                </a:lnTo>
                <a:lnTo>
                  <a:pt x="2168" y="329"/>
                </a:lnTo>
                <a:lnTo>
                  <a:pt x="2168" y="326"/>
                </a:lnTo>
                <a:lnTo>
                  <a:pt x="2171" y="326"/>
                </a:lnTo>
                <a:lnTo>
                  <a:pt x="2171" y="321"/>
                </a:lnTo>
                <a:lnTo>
                  <a:pt x="2187" y="321"/>
                </a:lnTo>
                <a:lnTo>
                  <a:pt x="2187" y="318"/>
                </a:lnTo>
                <a:lnTo>
                  <a:pt x="2190" y="318"/>
                </a:lnTo>
                <a:lnTo>
                  <a:pt x="2190" y="315"/>
                </a:lnTo>
                <a:lnTo>
                  <a:pt x="2198" y="315"/>
                </a:lnTo>
                <a:lnTo>
                  <a:pt x="2198" y="313"/>
                </a:lnTo>
                <a:lnTo>
                  <a:pt x="2206" y="313"/>
                </a:lnTo>
                <a:lnTo>
                  <a:pt x="2206" y="310"/>
                </a:lnTo>
                <a:lnTo>
                  <a:pt x="2208" y="310"/>
                </a:lnTo>
                <a:lnTo>
                  <a:pt x="2208" y="307"/>
                </a:lnTo>
                <a:lnTo>
                  <a:pt x="2214" y="307"/>
                </a:lnTo>
                <a:lnTo>
                  <a:pt x="2214" y="302"/>
                </a:lnTo>
                <a:lnTo>
                  <a:pt x="2219" y="302"/>
                </a:lnTo>
                <a:lnTo>
                  <a:pt x="2219" y="299"/>
                </a:lnTo>
                <a:lnTo>
                  <a:pt x="2219" y="299"/>
                </a:lnTo>
                <a:lnTo>
                  <a:pt x="2219" y="294"/>
                </a:lnTo>
                <a:lnTo>
                  <a:pt x="2222" y="294"/>
                </a:lnTo>
                <a:lnTo>
                  <a:pt x="2222" y="288"/>
                </a:lnTo>
                <a:lnTo>
                  <a:pt x="2227" y="288"/>
                </a:lnTo>
                <a:lnTo>
                  <a:pt x="2227" y="286"/>
                </a:lnTo>
                <a:lnTo>
                  <a:pt x="2235" y="286"/>
                </a:lnTo>
                <a:lnTo>
                  <a:pt x="2235" y="283"/>
                </a:lnTo>
                <a:lnTo>
                  <a:pt x="2235" y="283"/>
                </a:lnTo>
                <a:lnTo>
                  <a:pt x="2235" y="280"/>
                </a:lnTo>
                <a:lnTo>
                  <a:pt x="2238" y="280"/>
                </a:lnTo>
                <a:lnTo>
                  <a:pt x="2238" y="275"/>
                </a:lnTo>
                <a:lnTo>
                  <a:pt x="2265" y="275"/>
                </a:lnTo>
                <a:lnTo>
                  <a:pt x="2265" y="272"/>
                </a:lnTo>
                <a:lnTo>
                  <a:pt x="2276" y="272"/>
                </a:lnTo>
                <a:lnTo>
                  <a:pt x="2276" y="264"/>
                </a:lnTo>
                <a:lnTo>
                  <a:pt x="2281" y="264"/>
                </a:lnTo>
                <a:lnTo>
                  <a:pt x="2281" y="261"/>
                </a:lnTo>
                <a:lnTo>
                  <a:pt x="2284" y="261"/>
                </a:lnTo>
                <a:lnTo>
                  <a:pt x="2284" y="256"/>
                </a:lnTo>
                <a:lnTo>
                  <a:pt x="2287" y="256"/>
                </a:lnTo>
                <a:lnTo>
                  <a:pt x="2287" y="253"/>
                </a:lnTo>
                <a:lnTo>
                  <a:pt x="2292" y="253"/>
                </a:lnTo>
                <a:lnTo>
                  <a:pt x="2292" y="248"/>
                </a:lnTo>
                <a:lnTo>
                  <a:pt x="2297" y="248"/>
                </a:lnTo>
                <a:lnTo>
                  <a:pt x="2297" y="245"/>
                </a:lnTo>
                <a:lnTo>
                  <a:pt x="2319" y="245"/>
                </a:lnTo>
                <a:lnTo>
                  <a:pt x="2319" y="240"/>
                </a:lnTo>
                <a:lnTo>
                  <a:pt x="2324" y="240"/>
                </a:lnTo>
                <a:lnTo>
                  <a:pt x="2324" y="234"/>
                </a:lnTo>
                <a:lnTo>
                  <a:pt x="2343" y="234"/>
                </a:lnTo>
                <a:lnTo>
                  <a:pt x="2343" y="232"/>
                </a:lnTo>
                <a:lnTo>
                  <a:pt x="2346" y="232"/>
                </a:lnTo>
                <a:lnTo>
                  <a:pt x="2346" y="226"/>
                </a:lnTo>
                <a:lnTo>
                  <a:pt x="2368" y="226"/>
                </a:lnTo>
                <a:lnTo>
                  <a:pt x="2368" y="221"/>
                </a:lnTo>
                <a:lnTo>
                  <a:pt x="2386" y="221"/>
                </a:lnTo>
                <a:lnTo>
                  <a:pt x="2386" y="216"/>
                </a:lnTo>
                <a:lnTo>
                  <a:pt x="2389" y="216"/>
                </a:lnTo>
                <a:lnTo>
                  <a:pt x="2389" y="207"/>
                </a:lnTo>
                <a:lnTo>
                  <a:pt x="2392" y="207"/>
                </a:lnTo>
                <a:lnTo>
                  <a:pt x="2392" y="202"/>
                </a:lnTo>
                <a:lnTo>
                  <a:pt x="2395" y="202"/>
                </a:lnTo>
                <a:lnTo>
                  <a:pt x="2395" y="197"/>
                </a:lnTo>
                <a:lnTo>
                  <a:pt x="2397" y="197"/>
                </a:lnTo>
                <a:lnTo>
                  <a:pt x="2397" y="191"/>
                </a:lnTo>
                <a:lnTo>
                  <a:pt x="2405" y="191"/>
                </a:lnTo>
                <a:lnTo>
                  <a:pt x="2405" y="186"/>
                </a:lnTo>
                <a:lnTo>
                  <a:pt x="2422" y="186"/>
                </a:lnTo>
                <a:lnTo>
                  <a:pt x="2422" y="178"/>
                </a:lnTo>
                <a:lnTo>
                  <a:pt x="2432" y="178"/>
                </a:lnTo>
                <a:lnTo>
                  <a:pt x="2432" y="172"/>
                </a:lnTo>
                <a:lnTo>
                  <a:pt x="2432" y="172"/>
                </a:lnTo>
                <a:lnTo>
                  <a:pt x="2432" y="164"/>
                </a:lnTo>
                <a:lnTo>
                  <a:pt x="2457" y="164"/>
                </a:lnTo>
                <a:lnTo>
                  <a:pt x="2457" y="159"/>
                </a:lnTo>
                <a:lnTo>
                  <a:pt x="2457" y="159"/>
                </a:lnTo>
                <a:lnTo>
                  <a:pt x="2457" y="151"/>
                </a:lnTo>
                <a:lnTo>
                  <a:pt x="2462" y="151"/>
                </a:lnTo>
                <a:lnTo>
                  <a:pt x="2462" y="143"/>
                </a:lnTo>
                <a:lnTo>
                  <a:pt x="2467" y="143"/>
                </a:lnTo>
                <a:lnTo>
                  <a:pt x="2467" y="135"/>
                </a:lnTo>
                <a:lnTo>
                  <a:pt x="2478" y="135"/>
                </a:lnTo>
                <a:lnTo>
                  <a:pt x="2478" y="126"/>
                </a:lnTo>
                <a:lnTo>
                  <a:pt x="2489" y="126"/>
                </a:lnTo>
                <a:lnTo>
                  <a:pt x="2489" y="116"/>
                </a:lnTo>
                <a:lnTo>
                  <a:pt x="2510" y="116"/>
                </a:lnTo>
                <a:lnTo>
                  <a:pt x="2510" y="91"/>
                </a:lnTo>
                <a:lnTo>
                  <a:pt x="2513" y="91"/>
                </a:lnTo>
                <a:lnTo>
                  <a:pt x="2513" y="78"/>
                </a:lnTo>
                <a:lnTo>
                  <a:pt x="2521" y="78"/>
                </a:lnTo>
                <a:lnTo>
                  <a:pt x="2521" y="67"/>
                </a:lnTo>
                <a:lnTo>
                  <a:pt x="2524" y="67"/>
                </a:lnTo>
                <a:lnTo>
                  <a:pt x="2524" y="54"/>
                </a:lnTo>
                <a:lnTo>
                  <a:pt x="2529" y="54"/>
                </a:lnTo>
                <a:lnTo>
                  <a:pt x="2529" y="40"/>
                </a:lnTo>
                <a:lnTo>
                  <a:pt x="2532" y="40"/>
                </a:lnTo>
                <a:lnTo>
                  <a:pt x="2532" y="27"/>
                </a:lnTo>
                <a:lnTo>
                  <a:pt x="2594" y="27"/>
                </a:lnTo>
                <a:lnTo>
                  <a:pt x="2594" y="0"/>
                </a:lnTo>
                <a:lnTo>
                  <a:pt x="2602" y="0"/>
                </a:lnTo>
              </a:path>
            </a:pathLst>
          </a:custGeom>
          <a:noFill/>
          <a:ln w="1746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59" name="Rectangle 15"/>
          <p:cNvSpPr>
            <a:spLocks noChangeArrowheads="1"/>
          </p:cNvSpPr>
          <p:nvPr/>
        </p:nvSpPr>
        <p:spPr bwMode="auto">
          <a:xfrm>
            <a:off x="4345465" y="2871691"/>
            <a:ext cx="7373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FF0000"/>
                </a:solidFill>
                <a:effectLst/>
                <a:uLnTx/>
                <a:uFillTx/>
              </a:rPr>
              <a:t>Placebo</a:t>
            </a:r>
            <a:endParaRPr kumimoji="0" lang="en-US" altLang="en-US" sz="1800" b="1" i="0" u="none" strike="noStrike" kern="1200" cap="none" spc="0" normalizeH="0" baseline="0" noProof="0" dirty="0">
              <a:ln>
                <a:noFill/>
              </a:ln>
              <a:solidFill>
                <a:srgbClr val="FF0000"/>
              </a:solidFill>
              <a:effectLst/>
              <a:uLnTx/>
              <a:uFillTx/>
            </a:endParaRPr>
          </a:p>
        </p:txBody>
      </p:sp>
      <p:sp>
        <p:nvSpPr>
          <p:cNvPr id="54" name="TextBox 53">
            <a:extLst>
              <a:ext uri="{FF2B5EF4-FFF2-40B4-BE49-F238E27FC236}">
                <a16:creationId xmlns:a16="http://schemas.microsoft.com/office/drawing/2014/main" id="{DF46465A-B8CD-4169-9BDE-724AF3ECCD5D}"/>
              </a:ext>
            </a:extLst>
          </p:cNvPr>
          <p:cNvSpPr txBox="1"/>
          <p:nvPr/>
        </p:nvSpPr>
        <p:spPr>
          <a:xfrm>
            <a:off x="6229248" y="1502081"/>
            <a:ext cx="12987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28.3%</a:t>
            </a:r>
          </a:p>
        </p:txBody>
      </p:sp>
      <p:sp>
        <p:nvSpPr>
          <p:cNvPr id="199" name="Rectangle 27"/>
          <p:cNvSpPr>
            <a:spLocks noChangeArrowheads="1"/>
          </p:cNvSpPr>
          <p:nvPr/>
        </p:nvSpPr>
        <p:spPr bwMode="auto">
          <a:xfrm>
            <a:off x="3914990" y="6068713"/>
            <a:ext cx="24900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rPr>
              <a:t>Years since Randomization</a:t>
            </a:r>
            <a:endParaRPr kumimoji="0" lang="en-US" altLang="en-US" sz="1800" b="0" i="0" u="none" strike="noStrike" kern="1200" cap="none" spc="0" normalizeH="0" baseline="0" noProof="0" dirty="0">
              <a:ln>
                <a:noFill/>
              </a:ln>
              <a:solidFill>
                <a:prstClr val="black"/>
              </a:solidFill>
              <a:effectLst/>
              <a:uLnTx/>
              <a:uFillTx/>
            </a:endParaRPr>
          </a:p>
        </p:txBody>
      </p:sp>
      <p:sp>
        <p:nvSpPr>
          <p:cNvPr id="200" name="Rectangle 39"/>
          <p:cNvSpPr>
            <a:spLocks noChangeArrowheads="1"/>
          </p:cNvSpPr>
          <p:nvPr/>
        </p:nvSpPr>
        <p:spPr bwMode="auto">
          <a:xfrm rot="16200000">
            <a:off x="682341" y="3424266"/>
            <a:ext cx="23916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rPr>
              <a:t>Patients with an Event (%)</a:t>
            </a:r>
            <a:endParaRPr kumimoji="0" lang="en-US" altLang="en-US" sz="1800" b="0" i="0" u="none" strike="noStrike" kern="1200" cap="none" spc="0" normalizeH="0" baseline="0" noProof="0" dirty="0">
              <a:ln>
                <a:noFill/>
              </a:ln>
              <a:solidFill>
                <a:prstClr val="black"/>
              </a:solidFill>
              <a:effectLst/>
              <a:uLnTx/>
              <a:uFillTx/>
            </a:endParaRPr>
          </a:p>
        </p:txBody>
      </p:sp>
      <p:sp>
        <p:nvSpPr>
          <p:cNvPr id="208" name="Line 49"/>
          <p:cNvSpPr>
            <a:spLocks noChangeShapeType="1"/>
          </p:cNvSpPr>
          <p:nvPr/>
        </p:nvSpPr>
        <p:spPr bwMode="auto">
          <a:xfrm>
            <a:off x="2569268"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09" name="Line 50"/>
          <p:cNvSpPr>
            <a:spLocks noChangeShapeType="1"/>
          </p:cNvSpPr>
          <p:nvPr/>
        </p:nvSpPr>
        <p:spPr bwMode="auto">
          <a:xfrm>
            <a:off x="3431665"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10" name="Line 51"/>
          <p:cNvSpPr>
            <a:spLocks noChangeShapeType="1"/>
          </p:cNvSpPr>
          <p:nvPr/>
        </p:nvSpPr>
        <p:spPr bwMode="auto">
          <a:xfrm>
            <a:off x="4290360"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11" name="Line 52"/>
          <p:cNvSpPr>
            <a:spLocks noChangeShapeType="1"/>
          </p:cNvSpPr>
          <p:nvPr/>
        </p:nvSpPr>
        <p:spPr bwMode="auto">
          <a:xfrm>
            <a:off x="5154609"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12" name="Line 53"/>
          <p:cNvSpPr>
            <a:spLocks noChangeShapeType="1"/>
          </p:cNvSpPr>
          <p:nvPr/>
        </p:nvSpPr>
        <p:spPr bwMode="auto">
          <a:xfrm>
            <a:off x="6013304"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13" name="Line 54"/>
          <p:cNvSpPr>
            <a:spLocks noChangeShapeType="1"/>
          </p:cNvSpPr>
          <p:nvPr/>
        </p:nvSpPr>
        <p:spPr bwMode="auto">
          <a:xfrm>
            <a:off x="6872000"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14" name="Rectangle 55"/>
          <p:cNvSpPr>
            <a:spLocks noChangeArrowheads="1"/>
          </p:cNvSpPr>
          <p:nvPr/>
        </p:nvSpPr>
        <p:spPr bwMode="auto">
          <a:xfrm>
            <a:off x="2516495"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0</a:t>
            </a:r>
            <a:endParaRPr kumimoji="0" lang="en-US" altLang="en-US" sz="1800" b="0" i="0" u="none" strike="noStrike" kern="1200" cap="none" spc="0" normalizeH="0" baseline="0" noProof="0" dirty="0">
              <a:ln>
                <a:noFill/>
              </a:ln>
              <a:solidFill>
                <a:prstClr val="black"/>
              </a:solidFill>
              <a:effectLst/>
              <a:uLnTx/>
              <a:uFillTx/>
            </a:endParaRPr>
          </a:p>
        </p:txBody>
      </p:sp>
      <p:sp>
        <p:nvSpPr>
          <p:cNvPr id="215" name="Rectangle 56"/>
          <p:cNvSpPr>
            <a:spLocks noChangeArrowheads="1"/>
          </p:cNvSpPr>
          <p:nvPr/>
        </p:nvSpPr>
        <p:spPr bwMode="auto">
          <a:xfrm>
            <a:off x="3377967"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1</a:t>
            </a:r>
            <a:endParaRPr kumimoji="0" lang="en-US" altLang="en-US" sz="1800" b="0" i="0" u="none" strike="noStrike" kern="1200" cap="none" spc="0" normalizeH="0" baseline="0" noProof="0">
              <a:ln>
                <a:noFill/>
              </a:ln>
              <a:solidFill>
                <a:prstClr val="black"/>
              </a:solidFill>
              <a:effectLst/>
              <a:uLnTx/>
              <a:uFillTx/>
            </a:endParaRPr>
          </a:p>
        </p:txBody>
      </p:sp>
      <p:sp>
        <p:nvSpPr>
          <p:cNvPr id="216" name="Rectangle 57"/>
          <p:cNvSpPr>
            <a:spLocks noChangeArrowheads="1"/>
          </p:cNvSpPr>
          <p:nvPr/>
        </p:nvSpPr>
        <p:spPr bwMode="auto">
          <a:xfrm>
            <a:off x="4240364"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2</a:t>
            </a:r>
            <a:endParaRPr kumimoji="0" lang="en-US" altLang="en-US" sz="1800" b="0" i="0" u="none" strike="noStrike" kern="1200" cap="none" spc="0" normalizeH="0" baseline="0" noProof="0">
              <a:ln>
                <a:noFill/>
              </a:ln>
              <a:solidFill>
                <a:prstClr val="black"/>
              </a:solidFill>
              <a:effectLst/>
              <a:uLnTx/>
              <a:uFillTx/>
            </a:endParaRPr>
          </a:p>
        </p:txBody>
      </p:sp>
      <p:sp>
        <p:nvSpPr>
          <p:cNvPr id="217" name="Rectangle 58"/>
          <p:cNvSpPr>
            <a:spLocks noChangeArrowheads="1"/>
          </p:cNvSpPr>
          <p:nvPr/>
        </p:nvSpPr>
        <p:spPr bwMode="auto">
          <a:xfrm>
            <a:off x="5101835"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3</a:t>
            </a:r>
            <a:endParaRPr kumimoji="0" lang="en-US" altLang="en-US" sz="1800" b="0" i="0" u="none" strike="noStrike" kern="1200" cap="none" spc="0" normalizeH="0" baseline="0" noProof="0">
              <a:ln>
                <a:noFill/>
              </a:ln>
              <a:solidFill>
                <a:prstClr val="black"/>
              </a:solidFill>
              <a:effectLst/>
              <a:uLnTx/>
              <a:uFillTx/>
            </a:endParaRPr>
          </a:p>
        </p:txBody>
      </p:sp>
      <p:sp>
        <p:nvSpPr>
          <p:cNvPr id="218" name="Rectangle 59"/>
          <p:cNvSpPr>
            <a:spLocks noChangeArrowheads="1"/>
          </p:cNvSpPr>
          <p:nvPr/>
        </p:nvSpPr>
        <p:spPr bwMode="auto">
          <a:xfrm>
            <a:off x="5960531"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4</a:t>
            </a:r>
            <a:endParaRPr kumimoji="0" lang="en-US" altLang="en-US" sz="1800" b="0" i="0" u="none" strike="noStrike" kern="1200" cap="none" spc="0" normalizeH="0" baseline="0" noProof="0">
              <a:ln>
                <a:noFill/>
              </a:ln>
              <a:solidFill>
                <a:prstClr val="black"/>
              </a:solidFill>
              <a:effectLst/>
              <a:uLnTx/>
              <a:uFillTx/>
            </a:endParaRPr>
          </a:p>
        </p:txBody>
      </p:sp>
      <p:sp>
        <p:nvSpPr>
          <p:cNvPr id="219" name="Rectangle 60"/>
          <p:cNvSpPr>
            <a:spLocks noChangeArrowheads="1"/>
          </p:cNvSpPr>
          <p:nvPr/>
        </p:nvSpPr>
        <p:spPr bwMode="auto">
          <a:xfrm>
            <a:off x="6819227"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5</a:t>
            </a:r>
            <a:endParaRPr kumimoji="0" lang="en-US" altLang="en-US" sz="1800" b="0" i="0" u="none" strike="noStrike" kern="1200" cap="none" spc="0" normalizeH="0" baseline="0" noProof="0">
              <a:ln>
                <a:noFill/>
              </a:ln>
              <a:solidFill>
                <a:prstClr val="black"/>
              </a:solidFill>
              <a:effectLst/>
              <a:uLnTx/>
              <a:uFillTx/>
            </a:endParaRPr>
          </a:p>
        </p:txBody>
      </p:sp>
      <p:sp>
        <p:nvSpPr>
          <p:cNvPr id="220" name="Line 61"/>
          <p:cNvSpPr>
            <a:spLocks noChangeShapeType="1"/>
          </p:cNvSpPr>
          <p:nvPr/>
        </p:nvSpPr>
        <p:spPr bwMode="auto">
          <a:xfrm flipH="1">
            <a:off x="2486063" y="5591768"/>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21" name="Line 62"/>
          <p:cNvSpPr>
            <a:spLocks noChangeShapeType="1"/>
          </p:cNvSpPr>
          <p:nvPr/>
        </p:nvSpPr>
        <p:spPr bwMode="auto">
          <a:xfrm flipH="1">
            <a:off x="2486063" y="4222296"/>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22" name="Line 63"/>
          <p:cNvSpPr>
            <a:spLocks noChangeShapeType="1"/>
          </p:cNvSpPr>
          <p:nvPr/>
        </p:nvSpPr>
        <p:spPr bwMode="auto">
          <a:xfrm flipH="1">
            <a:off x="2486063" y="2847272"/>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40" name="Rectangle 65"/>
          <p:cNvSpPr>
            <a:spLocks noChangeArrowheads="1"/>
          </p:cNvSpPr>
          <p:nvPr/>
        </p:nvSpPr>
        <p:spPr bwMode="auto">
          <a:xfrm>
            <a:off x="2336098" y="546592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0</a:t>
            </a:r>
            <a:endParaRPr kumimoji="0" lang="en-US" altLang="en-US" sz="1800" b="0" i="0" u="none" strike="noStrike" kern="1200" cap="none" spc="0" normalizeH="0" baseline="0" noProof="0" dirty="0">
              <a:ln>
                <a:noFill/>
              </a:ln>
              <a:solidFill>
                <a:prstClr val="black"/>
              </a:solidFill>
              <a:effectLst/>
              <a:uLnTx/>
              <a:uFillTx/>
            </a:endParaRPr>
          </a:p>
        </p:txBody>
      </p:sp>
      <p:sp>
        <p:nvSpPr>
          <p:cNvPr id="241" name="Rectangle 66"/>
          <p:cNvSpPr>
            <a:spLocks noChangeArrowheads="1"/>
          </p:cNvSpPr>
          <p:nvPr/>
        </p:nvSpPr>
        <p:spPr bwMode="auto">
          <a:xfrm>
            <a:off x="2228697" y="4107556"/>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10</a:t>
            </a:r>
            <a:endParaRPr kumimoji="0" lang="en-US" altLang="en-US" sz="1800" b="0" i="0" u="none" strike="noStrike" kern="1200" cap="none" spc="0" normalizeH="0" baseline="0" noProof="0">
              <a:ln>
                <a:noFill/>
              </a:ln>
              <a:solidFill>
                <a:prstClr val="black"/>
              </a:solidFill>
              <a:effectLst/>
              <a:uLnTx/>
              <a:uFillTx/>
            </a:endParaRPr>
          </a:p>
        </p:txBody>
      </p:sp>
      <p:sp>
        <p:nvSpPr>
          <p:cNvPr id="242" name="Rectangle 67"/>
          <p:cNvSpPr>
            <a:spLocks noChangeArrowheads="1"/>
          </p:cNvSpPr>
          <p:nvPr/>
        </p:nvSpPr>
        <p:spPr bwMode="auto">
          <a:xfrm>
            <a:off x="2228697" y="2728831"/>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20</a:t>
            </a:r>
            <a:endParaRPr kumimoji="0" lang="en-US" altLang="en-US" sz="1800" b="0" i="0" u="none" strike="noStrike" kern="1200" cap="none" spc="0" normalizeH="0" baseline="0" noProof="0" dirty="0">
              <a:ln>
                <a:noFill/>
              </a:ln>
              <a:solidFill>
                <a:prstClr val="black"/>
              </a:solidFill>
              <a:effectLst/>
              <a:uLnTx/>
              <a:uFillTx/>
            </a:endParaRPr>
          </a:p>
        </p:txBody>
      </p:sp>
      <p:sp>
        <p:nvSpPr>
          <p:cNvPr id="59" name="Freeform 70"/>
          <p:cNvSpPr>
            <a:spLocks/>
          </p:cNvSpPr>
          <p:nvPr/>
        </p:nvSpPr>
        <p:spPr bwMode="auto">
          <a:xfrm>
            <a:off x="2571194" y="1480912"/>
            <a:ext cx="4850150" cy="4117539"/>
          </a:xfrm>
          <a:custGeom>
            <a:avLst/>
            <a:gdLst>
              <a:gd name="T0" fmla="*/ 0 w 2643"/>
              <a:gd name="T1" fmla="*/ 0 h 2252"/>
              <a:gd name="T2" fmla="*/ 0 w 2643"/>
              <a:gd name="T3" fmla="*/ 2252 h 2252"/>
              <a:gd name="T4" fmla="*/ 2643 w 2643"/>
              <a:gd name="T5" fmla="*/ 2252 h 2252"/>
            </a:gdLst>
            <a:ahLst/>
            <a:cxnLst>
              <a:cxn ang="0">
                <a:pos x="T0" y="T1"/>
              </a:cxn>
              <a:cxn ang="0">
                <a:pos x="T2" y="T3"/>
              </a:cxn>
              <a:cxn ang="0">
                <a:pos x="T4" y="T5"/>
              </a:cxn>
            </a:cxnLst>
            <a:rect l="0" t="0" r="r" b="b"/>
            <a:pathLst>
              <a:path w="2643" h="2252">
                <a:moveTo>
                  <a:pt x="0" y="0"/>
                </a:moveTo>
                <a:lnTo>
                  <a:pt x="0" y="2252"/>
                </a:lnTo>
                <a:lnTo>
                  <a:pt x="2643" y="2252"/>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8" name="Line 64"/>
          <p:cNvSpPr>
            <a:spLocks noChangeShapeType="1"/>
          </p:cNvSpPr>
          <p:nvPr/>
        </p:nvSpPr>
        <p:spPr bwMode="auto">
          <a:xfrm flipH="1">
            <a:off x="2486063" y="1484759"/>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9" name="Rectangle 68"/>
          <p:cNvSpPr>
            <a:spLocks noChangeArrowheads="1"/>
          </p:cNvSpPr>
          <p:nvPr/>
        </p:nvSpPr>
        <p:spPr bwMode="auto">
          <a:xfrm>
            <a:off x="2193092" y="1355214"/>
            <a:ext cx="250407" cy="2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30</a:t>
            </a:r>
            <a:endPar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2" name="Group 1">
            <a:extLst>
              <a:ext uri="{FF2B5EF4-FFF2-40B4-BE49-F238E27FC236}">
                <a16:creationId xmlns:a16="http://schemas.microsoft.com/office/drawing/2014/main" id="{3234564C-AD44-4726-A64A-10B45D24D7E7}"/>
              </a:ext>
            </a:extLst>
          </p:cNvPr>
          <p:cNvGrpSpPr/>
          <p:nvPr/>
        </p:nvGrpSpPr>
        <p:grpSpPr>
          <a:xfrm>
            <a:off x="8063810" y="1827497"/>
            <a:ext cx="3334246" cy="2411597"/>
            <a:chOff x="8063810" y="1827497"/>
            <a:chExt cx="3334246" cy="2411597"/>
          </a:xfrm>
        </p:grpSpPr>
        <p:sp>
          <p:nvSpPr>
            <p:cNvPr id="207" name="Rectangle 48"/>
            <p:cNvSpPr>
              <a:spLocks noChangeArrowheads="1"/>
            </p:cNvSpPr>
            <p:nvPr/>
          </p:nvSpPr>
          <p:spPr bwMode="auto">
            <a:xfrm>
              <a:off x="8063810" y="3854373"/>
              <a:ext cx="209191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dirty="0">
                  <a:ln>
                    <a:noFill/>
                  </a:ln>
                  <a:solidFill>
                    <a:srgbClr val="000000"/>
                  </a:solidFill>
                  <a:effectLst/>
                  <a:uLnTx/>
                  <a:uFillTx/>
                </a:rPr>
                <a:t>P=0.00000001</a:t>
              </a:r>
            </a:p>
          </p:txBody>
        </p:sp>
        <p:sp>
          <p:nvSpPr>
            <p:cNvPr id="50" name="Rectangle 45">
              <a:extLst>
                <a:ext uri="{FF2B5EF4-FFF2-40B4-BE49-F238E27FC236}">
                  <a16:creationId xmlns:a16="http://schemas.microsoft.com/office/drawing/2014/main" id="{4EA3C017-06F7-4361-BE37-812725FB880B}"/>
                </a:ext>
              </a:extLst>
            </p:cNvPr>
            <p:cNvSpPr>
              <a:spLocks noChangeArrowheads="1"/>
            </p:cNvSpPr>
            <p:nvPr/>
          </p:nvSpPr>
          <p:spPr bwMode="auto">
            <a:xfrm>
              <a:off x="8063810" y="2638247"/>
              <a:ext cx="196848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dirty="0">
                  <a:ln>
                    <a:noFill/>
                  </a:ln>
                  <a:solidFill>
                    <a:srgbClr val="000000"/>
                  </a:solidFill>
                  <a:effectLst/>
                  <a:uLnTx/>
                  <a:uFillTx/>
                </a:rPr>
                <a:t>RRR = 24.8%</a:t>
              </a:r>
            </a:p>
          </p:txBody>
        </p:sp>
        <p:sp>
          <p:nvSpPr>
            <p:cNvPr id="51" name="Rectangle 46">
              <a:extLst>
                <a:ext uri="{FF2B5EF4-FFF2-40B4-BE49-F238E27FC236}">
                  <a16:creationId xmlns:a16="http://schemas.microsoft.com/office/drawing/2014/main" id="{7EF84F7D-7292-41DD-9BC9-A90C99CC5783}"/>
                </a:ext>
              </a:extLst>
            </p:cNvPr>
            <p:cNvSpPr>
              <a:spLocks noChangeArrowheads="1"/>
            </p:cNvSpPr>
            <p:nvPr/>
          </p:nvSpPr>
          <p:spPr bwMode="auto">
            <a:xfrm>
              <a:off x="8063810" y="3043622"/>
              <a:ext cx="179055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dirty="0">
                  <a:ln>
                    <a:noFill/>
                  </a:ln>
                  <a:solidFill>
                    <a:srgbClr val="000000"/>
                  </a:solidFill>
                  <a:effectLst/>
                  <a:uLnTx/>
                  <a:uFillTx/>
                </a:rPr>
                <a:t>ARR = 4.8%</a:t>
              </a:r>
            </a:p>
          </p:txBody>
        </p:sp>
        <p:sp>
          <p:nvSpPr>
            <p:cNvPr id="52" name="Rectangle 47">
              <a:extLst>
                <a:ext uri="{FF2B5EF4-FFF2-40B4-BE49-F238E27FC236}">
                  <a16:creationId xmlns:a16="http://schemas.microsoft.com/office/drawing/2014/main" id="{34BD4F5D-AEE1-41B6-A41B-4784D4AD1149}"/>
                </a:ext>
              </a:extLst>
            </p:cNvPr>
            <p:cNvSpPr>
              <a:spLocks noChangeArrowheads="1"/>
            </p:cNvSpPr>
            <p:nvPr/>
          </p:nvSpPr>
          <p:spPr bwMode="auto">
            <a:xfrm>
              <a:off x="8063810" y="3448997"/>
              <a:ext cx="333424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NNT = 21 </a:t>
              </a:r>
              <a:r>
                <a:rPr kumimoji="0" lang="en-US" altLang="en-US" sz="2000" i="0" u="none" strike="noStrike" kern="1200" cap="none" spc="0" normalizeH="0" baseline="0" noProof="0" dirty="0">
                  <a:ln>
                    <a:noFill/>
                  </a:ln>
                  <a:solidFill>
                    <a:srgbClr val="000000"/>
                  </a:solidFill>
                  <a:effectLst/>
                  <a:uLnTx/>
                  <a:uFillTx/>
                  <a:latin typeface="Arial" pitchFamily="34" charset="0"/>
                  <a:ea typeface="+mn-ea"/>
                  <a:cs typeface="Arial" pitchFamily="34" charset="0"/>
                </a:rPr>
                <a:t>(95% CI, 15–33)</a:t>
              </a:r>
            </a:p>
          </p:txBody>
        </p:sp>
        <p:sp>
          <p:nvSpPr>
            <p:cNvPr id="53" name="Rectangle 43">
              <a:extLst>
                <a:ext uri="{FF2B5EF4-FFF2-40B4-BE49-F238E27FC236}">
                  <a16:creationId xmlns:a16="http://schemas.microsoft.com/office/drawing/2014/main" id="{24B9061F-C1DD-4DAD-9B1C-CD1C6E3B9B0C}"/>
                </a:ext>
              </a:extLst>
            </p:cNvPr>
            <p:cNvSpPr>
              <a:spLocks noChangeArrowheads="1"/>
            </p:cNvSpPr>
            <p:nvPr/>
          </p:nvSpPr>
          <p:spPr bwMode="auto">
            <a:xfrm>
              <a:off x="8063810" y="1827497"/>
              <a:ext cx="276197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dirty="0">
                  <a:ln>
                    <a:noFill/>
                  </a:ln>
                  <a:solidFill>
                    <a:srgbClr val="000000"/>
                  </a:solidFill>
                  <a:effectLst/>
                  <a:uLnTx/>
                  <a:uFillTx/>
                </a:rPr>
                <a:t>Hazard Ratio, 0.75</a:t>
              </a:r>
            </a:p>
          </p:txBody>
        </p:sp>
        <p:sp>
          <p:nvSpPr>
            <p:cNvPr id="57" name="Rectangle 44">
              <a:extLst>
                <a:ext uri="{FF2B5EF4-FFF2-40B4-BE49-F238E27FC236}">
                  <a16:creationId xmlns:a16="http://schemas.microsoft.com/office/drawing/2014/main" id="{F083C2CD-2DD2-47C8-96FA-484888C3D293}"/>
                </a:ext>
              </a:extLst>
            </p:cNvPr>
            <p:cNvSpPr>
              <a:spLocks noChangeArrowheads="1"/>
            </p:cNvSpPr>
            <p:nvPr/>
          </p:nvSpPr>
          <p:spPr bwMode="auto">
            <a:xfrm>
              <a:off x="8063810" y="2232872"/>
              <a:ext cx="22906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i="0" u="none" strike="noStrike" kern="1200" cap="none" spc="0" normalizeH="0" baseline="0" noProof="0" dirty="0">
                  <a:ln>
                    <a:noFill/>
                  </a:ln>
                  <a:solidFill>
                    <a:srgbClr val="000000"/>
                  </a:solidFill>
                  <a:effectLst/>
                  <a:uLnTx/>
                  <a:uFillTx/>
                </a:rPr>
                <a:t>(95% CI, 0.68–0.83)</a:t>
              </a:r>
            </a:p>
          </p:txBody>
        </p:sp>
      </p:grpSp>
    </p:spTree>
    <p:extLst>
      <p:ext uri="{BB962C8B-B14F-4D97-AF65-F5344CB8AC3E}">
        <p14:creationId xmlns:p14="http://schemas.microsoft.com/office/powerpoint/2010/main" val="664960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12046DA4-F058-443D-8ADB-048E1D9457B0}"/>
              </a:ext>
            </a:extLst>
          </p:cNvPr>
          <p:cNvSpPr>
            <a:spLocks noGrp="1"/>
          </p:cNvSpPr>
          <p:nvPr>
            <p:ph type="title"/>
          </p:nvPr>
        </p:nvSpPr>
        <p:spPr>
          <a:xfrm>
            <a:off x="457200" y="-1929"/>
            <a:ext cx="11907361" cy="1325880"/>
          </a:xfrm>
        </p:spPr>
        <p:txBody>
          <a:bodyPr>
            <a:noAutofit/>
          </a:bodyPr>
          <a:lstStyle/>
          <a:p>
            <a:r>
              <a:rPr lang="en-US" sz="4000" b="1" dirty="0">
                <a:latin typeface="Arial" panose="020B0604020202020204" pitchFamily="34" charset="0"/>
                <a:cs typeface="Arial" panose="020B0604020202020204" pitchFamily="34" charset="0"/>
              </a:rPr>
              <a:t>Key Secondary End Point:</a:t>
            </a:r>
            <a:br>
              <a:rPr lang="en-US" sz="40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CV Death, MI, Stroke</a:t>
            </a:r>
            <a:endParaRPr lang="en-US" sz="2800" b="1" dirty="0">
              <a:highlight>
                <a:srgbClr val="FFFF00"/>
              </a:highlight>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35820F97-D26A-4ACB-9644-AC6DCB958BB0}"/>
              </a:ext>
            </a:extLst>
          </p:cNvPr>
          <p:cNvSpPr txBox="1"/>
          <p:nvPr/>
        </p:nvSpPr>
        <p:spPr>
          <a:xfrm>
            <a:off x="6809643" y="2407607"/>
            <a:ext cx="9841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20.0%</a:t>
            </a:r>
          </a:p>
        </p:txBody>
      </p:sp>
      <p:sp>
        <p:nvSpPr>
          <p:cNvPr id="33" name="Freeform 6"/>
          <p:cNvSpPr>
            <a:spLocks/>
          </p:cNvSpPr>
          <p:nvPr/>
        </p:nvSpPr>
        <p:spPr bwMode="auto">
          <a:xfrm>
            <a:off x="2574629" y="2900399"/>
            <a:ext cx="4746303" cy="2688774"/>
          </a:xfrm>
          <a:custGeom>
            <a:avLst/>
            <a:gdLst>
              <a:gd name="T0" fmla="*/ 46 w 2579"/>
              <a:gd name="T1" fmla="*/ 1447 h 1461"/>
              <a:gd name="T2" fmla="*/ 81 w 2579"/>
              <a:gd name="T3" fmla="*/ 1426 h 1461"/>
              <a:gd name="T4" fmla="*/ 116 w 2579"/>
              <a:gd name="T5" fmla="*/ 1412 h 1461"/>
              <a:gd name="T6" fmla="*/ 167 w 2579"/>
              <a:gd name="T7" fmla="*/ 1393 h 1461"/>
              <a:gd name="T8" fmla="*/ 213 w 2579"/>
              <a:gd name="T9" fmla="*/ 1372 h 1461"/>
              <a:gd name="T10" fmla="*/ 246 w 2579"/>
              <a:gd name="T11" fmla="*/ 1355 h 1461"/>
              <a:gd name="T12" fmla="*/ 308 w 2579"/>
              <a:gd name="T13" fmla="*/ 1342 h 1461"/>
              <a:gd name="T14" fmla="*/ 348 w 2579"/>
              <a:gd name="T15" fmla="*/ 1323 h 1461"/>
              <a:gd name="T16" fmla="*/ 399 w 2579"/>
              <a:gd name="T17" fmla="*/ 1307 h 1461"/>
              <a:gd name="T18" fmla="*/ 426 w 2579"/>
              <a:gd name="T19" fmla="*/ 1288 h 1461"/>
              <a:gd name="T20" fmla="*/ 461 w 2579"/>
              <a:gd name="T21" fmla="*/ 1264 h 1461"/>
              <a:gd name="T22" fmla="*/ 480 w 2579"/>
              <a:gd name="T23" fmla="*/ 1245 h 1461"/>
              <a:gd name="T24" fmla="*/ 518 w 2579"/>
              <a:gd name="T25" fmla="*/ 1226 h 1461"/>
              <a:gd name="T26" fmla="*/ 567 w 2579"/>
              <a:gd name="T27" fmla="*/ 1207 h 1461"/>
              <a:gd name="T28" fmla="*/ 610 w 2579"/>
              <a:gd name="T29" fmla="*/ 1185 h 1461"/>
              <a:gd name="T30" fmla="*/ 648 w 2579"/>
              <a:gd name="T31" fmla="*/ 1166 h 1461"/>
              <a:gd name="T32" fmla="*/ 691 w 2579"/>
              <a:gd name="T33" fmla="*/ 1150 h 1461"/>
              <a:gd name="T34" fmla="*/ 718 w 2579"/>
              <a:gd name="T35" fmla="*/ 1134 h 1461"/>
              <a:gd name="T36" fmla="*/ 755 w 2579"/>
              <a:gd name="T37" fmla="*/ 1118 h 1461"/>
              <a:gd name="T38" fmla="*/ 780 w 2579"/>
              <a:gd name="T39" fmla="*/ 1093 h 1461"/>
              <a:gd name="T40" fmla="*/ 815 w 2579"/>
              <a:gd name="T41" fmla="*/ 1075 h 1461"/>
              <a:gd name="T42" fmla="*/ 842 w 2579"/>
              <a:gd name="T43" fmla="*/ 1053 h 1461"/>
              <a:gd name="T44" fmla="*/ 882 w 2579"/>
              <a:gd name="T45" fmla="*/ 1029 h 1461"/>
              <a:gd name="T46" fmla="*/ 901 w 2579"/>
              <a:gd name="T47" fmla="*/ 1004 h 1461"/>
              <a:gd name="T48" fmla="*/ 920 w 2579"/>
              <a:gd name="T49" fmla="*/ 980 h 1461"/>
              <a:gd name="T50" fmla="*/ 955 w 2579"/>
              <a:gd name="T51" fmla="*/ 961 h 1461"/>
              <a:gd name="T52" fmla="*/ 995 w 2579"/>
              <a:gd name="T53" fmla="*/ 942 h 1461"/>
              <a:gd name="T54" fmla="*/ 1025 w 2579"/>
              <a:gd name="T55" fmla="*/ 923 h 1461"/>
              <a:gd name="T56" fmla="*/ 1071 w 2579"/>
              <a:gd name="T57" fmla="*/ 907 h 1461"/>
              <a:gd name="T58" fmla="*/ 1103 w 2579"/>
              <a:gd name="T59" fmla="*/ 888 h 1461"/>
              <a:gd name="T60" fmla="*/ 1128 w 2579"/>
              <a:gd name="T61" fmla="*/ 872 h 1461"/>
              <a:gd name="T62" fmla="*/ 1146 w 2579"/>
              <a:gd name="T63" fmla="*/ 853 h 1461"/>
              <a:gd name="T64" fmla="*/ 1173 w 2579"/>
              <a:gd name="T65" fmla="*/ 834 h 1461"/>
              <a:gd name="T66" fmla="*/ 1211 w 2579"/>
              <a:gd name="T67" fmla="*/ 815 h 1461"/>
              <a:gd name="T68" fmla="*/ 1249 w 2579"/>
              <a:gd name="T69" fmla="*/ 796 h 1461"/>
              <a:gd name="T70" fmla="*/ 1273 w 2579"/>
              <a:gd name="T71" fmla="*/ 775 h 1461"/>
              <a:gd name="T72" fmla="*/ 1314 w 2579"/>
              <a:gd name="T73" fmla="*/ 751 h 1461"/>
              <a:gd name="T74" fmla="*/ 1351 w 2579"/>
              <a:gd name="T75" fmla="*/ 726 h 1461"/>
              <a:gd name="T76" fmla="*/ 1397 w 2579"/>
              <a:gd name="T77" fmla="*/ 705 h 1461"/>
              <a:gd name="T78" fmla="*/ 1424 w 2579"/>
              <a:gd name="T79" fmla="*/ 680 h 1461"/>
              <a:gd name="T80" fmla="*/ 1484 w 2579"/>
              <a:gd name="T81" fmla="*/ 656 h 1461"/>
              <a:gd name="T82" fmla="*/ 1519 w 2579"/>
              <a:gd name="T83" fmla="*/ 637 h 1461"/>
              <a:gd name="T84" fmla="*/ 1559 w 2579"/>
              <a:gd name="T85" fmla="*/ 616 h 1461"/>
              <a:gd name="T86" fmla="*/ 1600 w 2579"/>
              <a:gd name="T87" fmla="*/ 594 h 1461"/>
              <a:gd name="T88" fmla="*/ 1651 w 2579"/>
              <a:gd name="T89" fmla="*/ 575 h 1461"/>
              <a:gd name="T90" fmla="*/ 1691 w 2579"/>
              <a:gd name="T91" fmla="*/ 551 h 1461"/>
              <a:gd name="T92" fmla="*/ 1734 w 2579"/>
              <a:gd name="T93" fmla="*/ 532 h 1461"/>
              <a:gd name="T94" fmla="*/ 1786 w 2579"/>
              <a:gd name="T95" fmla="*/ 505 h 1461"/>
              <a:gd name="T96" fmla="*/ 1818 w 2579"/>
              <a:gd name="T97" fmla="*/ 483 h 1461"/>
              <a:gd name="T98" fmla="*/ 1840 w 2579"/>
              <a:gd name="T99" fmla="*/ 459 h 1461"/>
              <a:gd name="T100" fmla="*/ 1869 w 2579"/>
              <a:gd name="T101" fmla="*/ 435 h 1461"/>
              <a:gd name="T102" fmla="*/ 1902 w 2579"/>
              <a:gd name="T103" fmla="*/ 408 h 1461"/>
              <a:gd name="T104" fmla="*/ 1993 w 2579"/>
              <a:gd name="T105" fmla="*/ 378 h 1461"/>
              <a:gd name="T106" fmla="*/ 2028 w 2579"/>
              <a:gd name="T107" fmla="*/ 354 h 1461"/>
              <a:gd name="T108" fmla="*/ 2101 w 2579"/>
              <a:gd name="T109" fmla="*/ 324 h 1461"/>
              <a:gd name="T110" fmla="*/ 2147 w 2579"/>
              <a:gd name="T111" fmla="*/ 294 h 1461"/>
              <a:gd name="T112" fmla="*/ 2209 w 2579"/>
              <a:gd name="T113" fmla="*/ 265 h 1461"/>
              <a:gd name="T114" fmla="*/ 2271 w 2579"/>
              <a:gd name="T115" fmla="*/ 232 h 1461"/>
              <a:gd name="T116" fmla="*/ 2371 w 2579"/>
              <a:gd name="T117" fmla="*/ 192 h 1461"/>
              <a:gd name="T118" fmla="*/ 2420 w 2579"/>
              <a:gd name="T119" fmla="*/ 132 h 1461"/>
              <a:gd name="T120" fmla="*/ 2509 w 2579"/>
              <a:gd name="T121" fmla="*/ 5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79" h="1461">
                <a:moveTo>
                  <a:pt x="0" y="1461"/>
                </a:moveTo>
                <a:lnTo>
                  <a:pt x="0" y="1461"/>
                </a:lnTo>
                <a:lnTo>
                  <a:pt x="6" y="1461"/>
                </a:lnTo>
                <a:lnTo>
                  <a:pt x="6" y="1458"/>
                </a:lnTo>
                <a:lnTo>
                  <a:pt x="16" y="1458"/>
                </a:lnTo>
                <a:lnTo>
                  <a:pt x="16" y="1458"/>
                </a:lnTo>
                <a:lnTo>
                  <a:pt x="16" y="1458"/>
                </a:lnTo>
                <a:lnTo>
                  <a:pt x="16" y="1455"/>
                </a:lnTo>
                <a:lnTo>
                  <a:pt x="27" y="1455"/>
                </a:lnTo>
                <a:lnTo>
                  <a:pt x="27" y="1453"/>
                </a:lnTo>
                <a:lnTo>
                  <a:pt x="35" y="1453"/>
                </a:lnTo>
                <a:lnTo>
                  <a:pt x="35" y="1453"/>
                </a:lnTo>
                <a:lnTo>
                  <a:pt x="41" y="1453"/>
                </a:lnTo>
                <a:lnTo>
                  <a:pt x="41" y="1450"/>
                </a:lnTo>
                <a:lnTo>
                  <a:pt x="46" y="1450"/>
                </a:lnTo>
                <a:lnTo>
                  <a:pt x="46" y="1447"/>
                </a:lnTo>
                <a:lnTo>
                  <a:pt x="46" y="1447"/>
                </a:lnTo>
                <a:lnTo>
                  <a:pt x="46" y="1444"/>
                </a:lnTo>
                <a:lnTo>
                  <a:pt x="54" y="1444"/>
                </a:lnTo>
                <a:lnTo>
                  <a:pt x="54" y="1442"/>
                </a:lnTo>
                <a:lnTo>
                  <a:pt x="54" y="1442"/>
                </a:lnTo>
                <a:lnTo>
                  <a:pt x="54" y="1442"/>
                </a:lnTo>
                <a:lnTo>
                  <a:pt x="57" y="1442"/>
                </a:lnTo>
                <a:lnTo>
                  <a:pt x="57" y="1439"/>
                </a:lnTo>
                <a:lnTo>
                  <a:pt x="62" y="1439"/>
                </a:lnTo>
                <a:lnTo>
                  <a:pt x="62" y="1436"/>
                </a:lnTo>
                <a:lnTo>
                  <a:pt x="65" y="1436"/>
                </a:lnTo>
                <a:lnTo>
                  <a:pt x="65" y="1436"/>
                </a:lnTo>
                <a:lnTo>
                  <a:pt x="70" y="1436"/>
                </a:lnTo>
                <a:lnTo>
                  <a:pt x="70" y="1431"/>
                </a:lnTo>
                <a:lnTo>
                  <a:pt x="76" y="1431"/>
                </a:lnTo>
                <a:lnTo>
                  <a:pt x="76" y="1428"/>
                </a:lnTo>
                <a:lnTo>
                  <a:pt x="81" y="1428"/>
                </a:lnTo>
                <a:lnTo>
                  <a:pt x="81" y="1426"/>
                </a:lnTo>
                <a:lnTo>
                  <a:pt x="87" y="1426"/>
                </a:lnTo>
                <a:lnTo>
                  <a:pt x="87" y="1426"/>
                </a:lnTo>
                <a:lnTo>
                  <a:pt x="89" y="1426"/>
                </a:lnTo>
                <a:lnTo>
                  <a:pt x="89" y="1423"/>
                </a:lnTo>
                <a:lnTo>
                  <a:pt x="89" y="1423"/>
                </a:lnTo>
                <a:lnTo>
                  <a:pt x="89" y="1420"/>
                </a:lnTo>
                <a:lnTo>
                  <a:pt x="95" y="1420"/>
                </a:lnTo>
                <a:lnTo>
                  <a:pt x="95" y="1420"/>
                </a:lnTo>
                <a:lnTo>
                  <a:pt x="97" y="1420"/>
                </a:lnTo>
                <a:lnTo>
                  <a:pt x="97" y="1417"/>
                </a:lnTo>
                <a:lnTo>
                  <a:pt x="100" y="1417"/>
                </a:lnTo>
                <a:lnTo>
                  <a:pt x="100" y="1415"/>
                </a:lnTo>
                <a:lnTo>
                  <a:pt x="108" y="1415"/>
                </a:lnTo>
                <a:lnTo>
                  <a:pt x="108" y="1415"/>
                </a:lnTo>
                <a:lnTo>
                  <a:pt x="111" y="1415"/>
                </a:lnTo>
                <a:lnTo>
                  <a:pt x="111" y="1412"/>
                </a:lnTo>
                <a:lnTo>
                  <a:pt x="116" y="1412"/>
                </a:lnTo>
                <a:lnTo>
                  <a:pt x="116" y="1409"/>
                </a:lnTo>
                <a:lnTo>
                  <a:pt x="119" y="1409"/>
                </a:lnTo>
                <a:lnTo>
                  <a:pt x="119" y="1407"/>
                </a:lnTo>
                <a:lnTo>
                  <a:pt x="122" y="1407"/>
                </a:lnTo>
                <a:lnTo>
                  <a:pt x="122" y="1404"/>
                </a:lnTo>
                <a:lnTo>
                  <a:pt x="138" y="1404"/>
                </a:lnTo>
                <a:lnTo>
                  <a:pt x="138" y="1404"/>
                </a:lnTo>
                <a:lnTo>
                  <a:pt x="151" y="1404"/>
                </a:lnTo>
                <a:lnTo>
                  <a:pt x="151" y="1401"/>
                </a:lnTo>
                <a:lnTo>
                  <a:pt x="151" y="1401"/>
                </a:lnTo>
                <a:lnTo>
                  <a:pt x="151" y="1399"/>
                </a:lnTo>
                <a:lnTo>
                  <a:pt x="159" y="1399"/>
                </a:lnTo>
                <a:lnTo>
                  <a:pt x="159" y="1399"/>
                </a:lnTo>
                <a:lnTo>
                  <a:pt x="167" y="1399"/>
                </a:lnTo>
                <a:lnTo>
                  <a:pt x="167" y="1396"/>
                </a:lnTo>
                <a:lnTo>
                  <a:pt x="167" y="1396"/>
                </a:lnTo>
                <a:lnTo>
                  <a:pt x="167" y="1393"/>
                </a:lnTo>
                <a:lnTo>
                  <a:pt x="181" y="1393"/>
                </a:lnTo>
                <a:lnTo>
                  <a:pt x="181" y="1388"/>
                </a:lnTo>
                <a:lnTo>
                  <a:pt x="184" y="1388"/>
                </a:lnTo>
                <a:lnTo>
                  <a:pt x="184" y="1388"/>
                </a:lnTo>
                <a:lnTo>
                  <a:pt x="192" y="1388"/>
                </a:lnTo>
                <a:lnTo>
                  <a:pt x="192" y="1382"/>
                </a:lnTo>
                <a:lnTo>
                  <a:pt x="200" y="1382"/>
                </a:lnTo>
                <a:lnTo>
                  <a:pt x="200" y="1382"/>
                </a:lnTo>
                <a:lnTo>
                  <a:pt x="202" y="1382"/>
                </a:lnTo>
                <a:lnTo>
                  <a:pt x="202" y="1377"/>
                </a:lnTo>
                <a:lnTo>
                  <a:pt x="205" y="1377"/>
                </a:lnTo>
                <a:lnTo>
                  <a:pt x="205" y="1377"/>
                </a:lnTo>
                <a:lnTo>
                  <a:pt x="208" y="1377"/>
                </a:lnTo>
                <a:lnTo>
                  <a:pt x="208" y="1374"/>
                </a:lnTo>
                <a:lnTo>
                  <a:pt x="211" y="1374"/>
                </a:lnTo>
                <a:lnTo>
                  <a:pt x="211" y="1372"/>
                </a:lnTo>
                <a:lnTo>
                  <a:pt x="213" y="1372"/>
                </a:lnTo>
                <a:lnTo>
                  <a:pt x="213" y="1372"/>
                </a:lnTo>
                <a:lnTo>
                  <a:pt x="216" y="1372"/>
                </a:lnTo>
                <a:lnTo>
                  <a:pt x="216" y="1369"/>
                </a:lnTo>
                <a:lnTo>
                  <a:pt x="219" y="1369"/>
                </a:lnTo>
                <a:lnTo>
                  <a:pt x="219" y="1366"/>
                </a:lnTo>
                <a:lnTo>
                  <a:pt x="229" y="1366"/>
                </a:lnTo>
                <a:lnTo>
                  <a:pt x="229" y="1366"/>
                </a:lnTo>
                <a:lnTo>
                  <a:pt x="232" y="1366"/>
                </a:lnTo>
                <a:lnTo>
                  <a:pt x="232" y="1363"/>
                </a:lnTo>
                <a:lnTo>
                  <a:pt x="238" y="1363"/>
                </a:lnTo>
                <a:lnTo>
                  <a:pt x="238" y="1361"/>
                </a:lnTo>
                <a:lnTo>
                  <a:pt x="240" y="1361"/>
                </a:lnTo>
                <a:lnTo>
                  <a:pt x="240" y="1358"/>
                </a:lnTo>
                <a:lnTo>
                  <a:pt x="243" y="1358"/>
                </a:lnTo>
                <a:lnTo>
                  <a:pt x="243" y="1358"/>
                </a:lnTo>
                <a:lnTo>
                  <a:pt x="246" y="1358"/>
                </a:lnTo>
                <a:lnTo>
                  <a:pt x="246" y="1355"/>
                </a:lnTo>
                <a:lnTo>
                  <a:pt x="246" y="1355"/>
                </a:lnTo>
                <a:lnTo>
                  <a:pt x="246" y="1353"/>
                </a:lnTo>
                <a:lnTo>
                  <a:pt x="251" y="1353"/>
                </a:lnTo>
                <a:lnTo>
                  <a:pt x="251" y="1353"/>
                </a:lnTo>
                <a:lnTo>
                  <a:pt x="267" y="1353"/>
                </a:lnTo>
                <a:lnTo>
                  <a:pt x="267" y="1350"/>
                </a:lnTo>
                <a:lnTo>
                  <a:pt x="286" y="1350"/>
                </a:lnTo>
                <a:lnTo>
                  <a:pt x="286" y="1347"/>
                </a:lnTo>
                <a:lnTo>
                  <a:pt x="289" y="1347"/>
                </a:lnTo>
                <a:lnTo>
                  <a:pt x="289" y="1347"/>
                </a:lnTo>
                <a:lnTo>
                  <a:pt x="291" y="1347"/>
                </a:lnTo>
                <a:lnTo>
                  <a:pt x="291" y="1345"/>
                </a:lnTo>
                <a:lnTo>
                  <a:pt x="297" y="1345"/>
                </a:lnTo>
                <a:lnTo>
                  <a:pt x="297" y="1342"/>
                </a:lnTo>
                <a:lnTo>
                  <a:pt x="305" y="1342"/>
                </a:lnTo>
                <a:lnTo>
                  <a:pt x="305" y="1342"/>
                </a:lnTo>
                <a:lnTo>
                  <a:pt x="308" y="1342"/>
                </a:lnTo>
                <a:lnTo>
                  <a:pt x="308" y="1336"/>
                </a:lnTo>
                <a:lnTo>
                  <a:pt x="313" y="1336"/>
                </a:lnTo>
                <a:lnTo>
                  <a:pt x="313" y="1336"/>
                </a:lnTo>
                <a:lnTo>
                  <a:pt x="318" y="1336"/>
                </a:lnTo>
                <a:lnTo>
                  <a:pt x="318" y="1334"/>
                </a:lnTo>
                <a:lnTo>
                  <a:pt x="321" y="1334"/>
                </a:lnTo>
                <a:lnTo>
                  <a:pt x="321" y="1331"/>
                </a:lnTo>
                <a:lnTo>
                  <a:pt x="327" y="1331"/>
                </a:lnTo>
                <a:lnTo>
                  <a:pt x="327" y="1331"/>
                </a:lnTo>
                <a:lnTo>
                  <a:pt x="337" y="1331"/>
                </a:lnTo>
                <a:lnTo>
                  <a:pt x="337" y="1328"/>
                </a:lnTo>
                <a:lnTo>
                  <a:pt x="340" y="1328"/>
                </a:lnTo>
                <a:lnTo>
                  <a:pt x="340" y="1326"/>
                </a:lnTo>
                <a:lnTo>
                  <a:pt x="343" y="1326"/>
                </a:lnTo>
                <a:lnTo>
                  <a:pt x="343" y="1326"/>
                </a:lnTo>
                <a:lnTo>
                  <a:pt x="348" y="1326"/>
                </a:lnTo>
                <a:lnTo>
                  <a:pt x="348" y="1323"/>
                </a:lnTo>
                <a:lnTo>
                  <a:pt x="367" y="1323"/>
                </a:lnTo>
                <a:lnTo>
                  <a:pt x="367" y="1320"/>
                </a:lnTo>
                <a:lnTo>
                  <a:pt x="370" y="1320"/>
                </a:lnTo>
                <a:lnTo>
                  <a:pt x="370" y="1320"/>
                </a:lnTo>
                <a:lnTo>
                  <a:pt x="378" y="1320"/>
                </a:lnTo>
                <a:lnTo>
                  <a:pt x="378" y="1318"/>
                </a:lnTo>
                <a:lnTo>
                  <a:pt x="386" y="1318"/>
                </a:lnTo>
                <a:lnTo>
                  <a:pt x="386" y="1315"/>
                </a:lnTo>
                <a:lnTo>
                  <a:pt x="389" y="1315"/>
                </a:lnTo>
                <a:lnTo>
                  <a:pt x="389" y="1312"/>
                </a:lnTo>
                <a:lnTo>
                  <a:pt x="391" y="1312"/>
                </a:lnTo>
                <a:lnTo>
                  <a:pt x="391" y="1309"/>
                </a:lnTo>
                <a:lnTo>
                  <a:pt x="397" y="1309"/>
                </a:lnTo>
                <a:lnTo>
                  <a:pt x="397" y="1309"/>
                </a:lnTo>
                <a:lnTo>
                  <a:pt x="399" y="1309"/>
                </a:lnTo>
                <a:lnTo>
                  <a:pt x="399" y="1307"/>
                </a:lnTo>
                <a:lnTo>
                  <a:pt x="399" y="1307"/>
                </a:lnTo>
                <a:lnTo>
                  <a:pt x="399" y="1304"/>
                </a:lnTo>
                <a:lnTo>
                  <a:pt x="402" y="1304"/>
                </a:lnTo>
                <a:lnTo>
                  <a:pt x="402" y="1301"/>
                </a:lnTo>
                <a:lnTo>
                  <a:pt x="405" y="1301"/>
                </a:lnTo>
                <a:lnTo>
                  <a:pt x="405" y="1299"/>
                </a:lnTo>
                <a:lnTo>
                  <a:pt x="416" y="1299"/>
                </a:lnTo>
                <a:lnTo>
                  <a:pt x="416" y="1296"/>
                </a:lnTo>
                <a:lnTo>
                  <a:pt x="418" y="1296"/>
                </a:lnTo>
                <a:lnTo>
                  <a:pt x="418" y="1296"/>
                </a:lnTo>
                <a:lnTo>
                  <a:pt x="421" y="1296"/>
                </a:lnTo>
                <a:lnTo>
                  <a:pt x="421" y="1293"/>
                </a:lnTo>
                <a:lnTo>
                  <a:pt x="424" y="1293"/>
                </a:lnTo>
                <a:lnTo>
                  <a:pt x="424" y="1291"/>
                </a:lnTo>
                <a:lnTo>
                  <a:pt x="424" y="1291"/>
                </a:lnTo>
                <a:lnTo>
                  <a:pt x="424" y="1291"/>
                </a:lnTo>
                <a:lnTo>
                  <a:pt x="426" y="1291"/>
                </a:lnTo>
                <a:lnTo>
                  <a:pt x="426" y="1288"/>
                </a:lnTo>
                <a:lnTo>
                  <a:pt x="434" y="1288"/>
                </a:lnTo>
                <a:lnTo>
                  <a:pt x="434" y="1285"/>
                </a:lnTo>
                <a:lnTo>
                  <a:pt x="437" y="1285"/>
                </a:lnTo>
                <a:lnTo>
                  <a:pt x="437" y="1282"/>
                </a:lnTo>
                <a:lnTo>
                  <a:pt x="445" y="1282"/>
                </a:lnTo>
                <a:lnTo>
                  <a:pt x="445" y="1280"/>
                </a:lnTo>
                <a:lnTo>
                  <a:pt x="448" y="1280"/>
                </a:lnTo>
                <a:lnTo>
                  <a:pt x="448" y="1277"/>
                </a:lnTo>
                <a:lnTo>
                  <a:pt x="448" y="1277"/>
                </a:lnTo>
                <a:lnTo>
                  <a:pt x="448" y="1274"/>
                </a:lnTo>
                <a:lnTo>
                  <a:pt x="451" y="1274"/>
                </a:lnTo>
                <a:lnTo>
                  <a:pt x="451" y="1272"/>
                </a:lnTo>
                <a:lnTo>
                  <a:pt x="453" y="1272"/>
                </a:lnTo>
                <a:lnTo>
                  <a:pt x="453" y="1269"/>
                </a:lnTo>
                <a:lnTo>
                  <a:pt x="459" y="1269"/>
                </a:lnTo>
                <a:lnTo>
                  <a:pt x="459" y="1264"/>
                </a:lnTo>
                <a:lnTo>
                  <a:pt x="461" y="1264"/>
                </a:lnTo>
                <a:lnTo>
                  <a:pt x="461" y="1261"/>
                </a:lnTo>
                <a:lnTo>
                  <a:pt x="464" y="1261"/>
                </a:lnTo>
                <a:lnTo>
                  <a:pt x="464" y="1261"/>
                </a:lnTo>
                <a:lnTo>
                  <a:pt x="464" y="1261"/>
                </a:lnTo>
                <a:lnTo>
                  <a:pt x="464" y="1258"/>
                </a:lnTo>
                <a:lnTo>
                  <a:pt x="464" y="1258"/>
                </a:lnTo>
                <a:lnTo>
                  <a:pt x="464" y="1255"/>
                </a:lnTo>
                <a:lnTo>
                  <a:pt x="470" y="1255"/>
                </a:lnTo>
                <a:lnTo>
                  <a:pt x="470" y="1253"/>
                </a:lnTo>
                <a:lnTo>
                  <a:pt x="475" y="1253"/>
                </a:lnTo>
                <a:lnTo>
                  <a:pt x="475" y="1250"/>
                </a:lnTo>
                <a:lnTo>
                  <a:pt x="478" y="1250"/>
                </a:lnTo>
                <a:lnTo>
                  <a:pt x="478" y="1247"/>
                </a:lnTo>
                <a:lnTo>
                  <a:pt x="480" y="1247"/>
                </a:lnTo>
                <a:lnTo>
                  <a:pt x="480" y="1245"/>
                </a:lnTo>
                <a:lnTo>
                  <a:pt x="480" y="1245"/>
                </a:lnTo>
                <a:lnTo>
                  <a:pt x="480" y="1245"/>
                </a:lnTo>
                <a:lnTo>
                  <a:pt x="483" y="1245"/>
                </a:lnTo>
                <a:lnTo>
                  <a:pt x="483" y="1242"/>
                </a:lnTo>
                <a:lnTo>
                  <a:pt x="491" y="1242"/>
                </a:lnTo>
                <a:lnTo>
                  <a:pt x="491" y="1239"/>
                </a:lnTo>
                <a:lnTo>
                  <a:pt x="496" y="1239"/>
                </a:lnTo>
                <a:lnTo>
                  <a:pt x="496" y="1237"/>
                </a:lnTo>
                <a:lnTo>
                  <a:pt x="496" y="1237"/>
                </a:lnTo>
                <a:lnTo>
                  <a:pt x="496" y="1231"/>
                </a:lnTo>
                <a:lnTo>
                  <a:pt x="502" y="1231"/>
                </a:lnTo>
                <a:lnTo>
                  <a:pt x="502" y="1231"/>
                </a:lnTo>
                <a:lnTo>
                  <a:pt x="505" y="1231"/>
                </a:lnTo>
                <a:lnTo>
                  <a:pt x="505" y="1228"/>
                </a:lnTo>
                <a:lnTo>
                  <a:pt x="505" y="1228"/>
                </a:lnTo>
                <a:lnTo>
                  <a:pt x="505" y="1226"/>
                </a:lnTo>
                <a:lnTo>
                  <a:pt x="513" y="1226"/>
                </a:lnTo>
                <a:lnTo>
                  <a:pt x="513" y="1226"/>
                </a:lnTo>
                <a:lnTo>
                  <a:pt x="518" y="1226"/>
                </a:lnTo>
                <a:lnTo>
                  <a:pt x="518" y="1223"/>
                </a:lnTo>
                <a:lnTo>
                  <a:pt x="542" y="1223"/>
                </a:lnTo>
                <a:lnTo>
                  <a:pt x="542" y="1220"/>
                </a:lnTo>
                <a:lnTo>
                  <a:pt x="548" y="1220"/>
                </a:lnTo>
                <a:lnTo>
                  <a:pt x="548" y="1220"/>
                </a:lnTo>
                <a:lnTo>
                  <a:pt x="548" y="1220"/>
                </a:lnTo>
                <a:lnTo>
                  <a:pt x="548" y="1218"/>
                </a:lnTo>
                <a:lnTo>
                  <a:pt x="559" y="1218"/>
                </a:lnTo>
                <a:lnTo>
                  <a:pt x="559" y="1215"/>
                </a:lnTo>
                <a:lnTo>
                  <a:pt x="561" y="1215"/>
                </a:lnTo>
                <a:lnTo>
                  <a:pt x="561" y="1212"/>
                </a:lnTo>
                <a:lnTo>
                  <a:pt x="564" y="1212"/>
                </a:lnTo>
                <a:lnTo>
                  <a:pt x="564" y="1212"/>
                </a:lnTo>
                <a:lnTo>
                  <a:pt x="564" y="1212"/>
                </a:lnTo>
                <a:lnTo>
                  <a:pt x="564" y="1210"/>
                </a:lnTo>
                <a:lnTo>
                  <a:pt x="567" y="1210"/>
                </a:lnTo>
                <a:lnTo>
                  <a:pt x="567" y="1207"/>
                </a:lnTo>
                <a:lnTo>
                  <a:pt x="569" y="1207"/>
                </a:lnTo>
                <a:lnTo>
                  <a:pt x="569" y="1207"/>
                </a:lnTo>
                <a:lnTo>
                  <a:pt x="572" y="1207"/>
                </a:lnTo>
                <a:lnTo>
                  <a:pt x="572" y="1204"/>
                </a:lnTo>
                <a:lnTo>
                  <a:pt x="583" y="1204"/>
                </a:lnTo>
                <a:lnTo>
                  <a:pt x="583" y="1201"/>
                </a:lnTo>
                <a:lnTo>
                  <a:pt x="585" y="1201"/>
                </a:lnTo>
                <a:lnTo>
                  <a:pt x="585" y="1199"/>
                </a:lnTo>
                <a:lnTo>
                  <a:pt x="594" y="1199"/>
                </a:lnTo>
                <a:lnTo>
                  <a:pt x="594" y="1196"/>
                </a:lnTo>
                <a:lnTo>
                  <a:pt x="599" y="1196"/>
                </a:lnTo>
                <a:lnTo>
                  <a:pt x="599" y="1193"/>
                </a:lnTo>
                <a:lnTo>
                  <a:pt x="604" y="1193"/>
                </a:lnTo>
                <a:lnTo>
                  <a:pt x="604" y="1191"/>
                </a:lnTo>
                <a:lnTo>
                  <a:pt x="607" y="1191"/>
                </a:lnTo>
                <a:lnTo>
                  <a:pt x="607" y="1185"/>
                </a:lnTo>
                <a:lnTo>
                  <a:pt x="610" y="1185"/>
                </a:lnTo>
                <a:lnTo>
                  <a:pt x="610" y="1183"/>
                </a:lnTo>
                <a:lnTo>
                  <a:pt x="612" y="1183"/>
                </a:lnTo>
                <a:lnTo>
                  <a:pt x="612" y="1183"/>
                </a:lnTo>
                <a:lnTo>
                  <a:pt x="621" y="1183"/>
                </a:lnTo>
                <a:lnTo>
                  <a:pt x="621" y="1180"/>
                </a:lnTo>
                <a:lnTo>
                  <a:pt x="626" y="1180"/>
                </a:lnTo>
                <a:lnTo>
                  <a:pt x="626" y="1177"/>
                </a:lnTo>
                <a:lnTo>
                  <a:pt x="637" y="1177"/>
                </a:lnTo>
                <a:lnTo>
                  <a:pt x="637" y="1177"/>
                </a:lnTo>
                <a:lnTo>
                  <a:pt x="639" y="1177"/>
                </a:lnTo>
                <a:lnTo>
                  <a:pt x="639" y="1174"/>
                </a:lnTo>
                <a:lnTo>
                  <a:pt x="642" y="1174"/>
                </a:lnTo>
                <a:lnTo>
                  <a:pt x="642" y="1172"/>
                </a:lnTo>
                <a:lnTo>
                  <a:pt x="648" y="1172"/>
                </a:lnTo>
                <a:lnTo>
                  <a:pt x="648" y="1169"/>
                </a:lnTo>
                <a:lnTo>
                  <a:pt x="648" y="1169"/>
                </a:lnTo>
                <a:lnTo>
                  <a:pt x="648" y="1166"/>
                </a:lnTo>
                <a:lnTo>
                  <a:pt x="650" y="1166"/>
                </a:lnTo>
                <a:lnTo>
                  <a:pt x="650" y="1166"/>
                </a:lnTo>
                <a:lnTo>
                  <a:pt x="653" y="1166"/>
                </a:lnTo>
                <a:lnTo>
                  <a:pt x="653" y="1164"/>
                </a:lnTo>
                <a:lnTo>
                  <a:pt x="661" y="1164"/>
                </a:lnTo>
                <a:lnTo>
                  <a:pt x="661" y="1161"/>
                </a:lnTo>
                <a:lnTo>
                  <a:pt x="666" y="1161"/>
                </a:lnTo>
                <a:lnTo>
                  <a:pt x="666" y="1158"/>
                </a:lnTo>
                <a:lnTo>
                  <a:pt x="666" y="1158"/>
                </a:lnTo>
                <a:lnTo>
                  <a:pt x="666" y="1158"/>
                </a:lnTo>
                <a:lnTo>
                  <a:pt x="669" y="1158"/>
                </a:lnTo>
                <a:lnTo>
                  <a:pt x="669" y="1153"/>
                </a:lnTo>
                <a:lnTo>
                  <a:pt x="674" y="1153"/>
                </a:lnTo>
                <a:lnTo>
                  <a:pt x="674" y="1153"/>
                </a:lnTo>
                <a:lnTo>
                  <a:pt x="688" y="1153"/>
                </a:lnTo>
                <a:lnTo>
                  <a:pt x="688" y="1150"/>
                </a:lnTo>
                <a:lnTo>
                  <a:pt x="691" y="1150"/>
                </a:lnTo>
                <a:lnTo>
                  <a:pt x="691" y="1147"/>
                </a:lnTo>
                <a:lnTo>
                  <a:pt x="693" y="1147"/>
                </a:lnTo>
                <a:lnTo>
                  <a:pt x="693" y="1147"/>
                </a:lnTo>
                <a:lnTo>
                  <a:pt x="696" y="1147"/>
                </a:lnTo>
                <a:lnTo>
                  <a:pt x="696" y="1145"/>
                </a:lnTo>
                <a:lnTo>
                  <a:pt x="701" y="1145"/>
                </a:lnTo>
                <a:lnTo>
                  <a:pt x="701" y="1142"/>
                </a:lnTo>
                <a:lnTo>
                  <a:pt x="707" y="1142"/>
                </a:lnTo>
                <a:lnTo>
                  <a:pt x="707" y="1139"/>
                </a:lnTo>
                <a:lnTo>
                  <a:pt x="710" y="1139"/>
                </a:lnTo>
                <a:lnTo>
                  <a:pt x="710" y="1139"/>
                </a:lnTo>
                <a:lnTo>
                  <a:pt x="710" y="1139"/>
                </a:lnTo>
                <a:lnTo>
                  <a:pt x="710" y="1137"/>
                </a:lnTo>
                <a:lnTo>
                  <a:pt x="712" y="1137"/>
                </a:lnTo>
                <a:lnTo>
                  <a:pt x="712" y="1134"/>
                </a:lnTo>
                <a:lnTo>
                  <a:pt x="718" y="1134"/>
                </a:lnTo>
                <a:lnTo>
                  <a:pt x="718" y="1134"/>
                </a:lnTo>
                <a:lnTo>
                  <a:pt x="723" y="1134"/>
                </a:lnTo>
                <a:lnTo>
                  <a:pt x="723" y="1131"/>
                </a:lnTo>
                <a:lnTo>
                  <a:pt x="726" y="1131"/>
                </a:lnTo>
                <a:lnTo>
                  <a:pt x="726" y="1129"/>
                </a:lnTo>
                <a:lnTo>
                  <a:pt x="731" y="1129"/>
                </a:lnTo>
                <a:lnTo>
                  <a:pt x="731" y="1129"/>
                </a:lnTo>
                <a:lnTo>
                  <a:pt x="742" y="1129"/>
                </a:lnTo>
                <a:lnTo>
                  <a:pt x="742" y="1126"/>
                </a:lnTo>
                <a:lnTo>
                  <a:pt x="745" y="1126"/>
                </a:lnTo>
                <a:lnTo>
                  <a:pt x="745" y="1123"/>
                </a:lnTo>
                <a:lnTo>
                  <a:pt x="747" y="1123"/>
                </a:lnTo>
                <a:lnTo>
                  <a:pt x="747" y="1120"/>
                </a:lnTo>
                <a:lnTo>
                  <a:pt x="750" y="1120"/>
                </a:lnTo>
                <a:lnTo>
                  <a:pt x="750" y="1120"/>
                </a:lnTo>
                <a:lnTo>
                  <a:pt x="755" y="1120"/>
                </a:lnTo>
                <a:lnTo>
                  <a:pt x="755" y="1118"/>
                </a:lnTo>
                <a:lnTo>
                  <a:pt x="755" y="1118"/>
                </a:lnTo>
                <a:lnTo>
                  <a:pt x="755" y="1115"/>
                </a:lnTo>
                <a:lnTo>
                  <a:pt x="758" y="1115"/>
                </a:lnTo>
                <a:lnTo>
                  <a:pt x="758" y="1115"/>
                </a:lnTo>
                <a:lnTo>
                  <a:pt x="761" y="1115"/>
                </a:lnTo>
                <a:lnTo>
                  <a:pt x="761" y="1112"/>
                </a:lnTo>
                <a:lnTo>
                  <a:pt x="763" y="1112"/>
                </a:lnTo>
                <a:lnTo>
                  <a:pt x="763" y="1110"/>
                </a:lnTo>
                <a:lnTo>
                  <a:pt x="766" y="1110"/>
                </a:lnTo>
                <a:lnTo>
                  <a:pt x="766" y="1102"/>
                </a:lnTo>
                <a:lnTo>
                  <a:pt x="769" y="1102"/>
                </a:lnTo>
                <a:lnTo>
                  <a:pt x="769" y="1099"/>
                </a:lnTo>
                <a:lnTo>
                  <a:pt x="774" y="1099"/>
                </a:lnTo>
                <a:lnTo>
                  <a:pt x="774" y="1096"/>
                </a:lnTo>
                <a:lnTo>
                  <a:pt x="777" y="1096"/>
                </a:lnTo>
                <a:lnTo>
                  <a:pt x="777" y="1096"/>
                </a:lnTo>
                <a:lnTo>
                  <a:pt x="780" y="1096"/>
                </a:lnTo>
                <a:lnTo>
                  <a:pt x="780" y="1093"/>
                </a:lnTo>
                <a:lnTo>
                  <a:pt x="782" y="1093"/>
                </a:lnTo>
                <a:lnTo>
                  <a:pt x="782" y="1091"/>
                </a:lnTo>
                <a:lnTo>
                  <a:pt x="785" y="1091"/>
                </a:lnTo>
                <a:lnTo>
                  <a:pt x="785" y="1091"/>
                </a:lnTo>
                <a:lnTo>
                  <a:pt x="790" y="1091"/>
                </a:lnTo>
                <a:lnTo>
                  <a:pt x="790" y="1088"/>
                </a:lnTo>
                <a:lnTo>
                  <a:pt x="793" y="1088"/>
                </a:lnTo>
                <a:lnTo>
                  <a:pt x="793" y="1085"/>
                </a:lnTo>
                <a:lnTo>
                  <a:pt x="796" y="1085"/>
                </a:lnTo>
                <a:lnTo>
                  <a:pt x="796" y="1085"/>
                </a:lnTo>
                <a:lnTo>
                  <a:pt x="796" y="1085"/>
                </a:lnTo>
                <a:lnTo>
                  <a:pt x="796" y="1080"/>
                </a:lnTo>
                <a:lnTo>
                  <a:pt x="807" y="1080"/>
                </a:lnTo>
                <a:lnTo>
                  <a:pt x="807" y="1077"/>
                </a:lnTo>
                <a:lnTo>
                  <a:pt x="809" y="1077"/>
                </a:lnTo>
                <a:lnTo>
                  <a:pt x="809" y="1075"/>
                </a:lnTo>
                <a:lnTo>
                  <a:pt x="815" y="1075"/>
                </a:lnTo>
                <a:lnTo>
                  <a:pt x="815" y="1069"/>
                </a:lnTo>
                <a:lnTo>
                  <a:pt x="815" y="1069"/>
                </a:lnTo>
                <a:lnTo>
                  <a:pt x="815" y="1064"/>
                </a:lnTo>
                <a:lnTo>
                  <a:pt x="817" y="1064"/>
                </a:lnTo>
                <a:lnTo>
                  <a:pt x="817" y="1064"/>
                </a:lnTo>
                <a:lnTo>
                  <a:pt x="820" y="1064"/>
                </a:lnTo>
                <a:lnTo>
                  <a:pt x="820" y="1061"/>
                </a:lnTo>
                <a:lnTo>
                  <a:pt x="823" y="1061"/>
                </a:lnTo>
                <a:lnTo>
                  <a:pt x="823" y="1058"/>
                </a:lnTo>
                <a:lnTo>
                  <a:pt x="831" y="1058"/>
                </a:lnTo>
                <a:lnTo>
                  <a:pt x="831" y="1058"/>
                </a:lnTo>
                <a:lnTo>
                  <a:pt x="834" y="1058"/>
                </a:lnTo>
                <a:lnTo>
                  <a:pt x="834" y="1056"/>
                </a:lnTo>
                <a:lnTo>
                  <a:pt x="834" y="1056"/>
                </a:lnTo>
                <a:lnTo>
                  <a:pt x="834" y="1053"/>
                </a:lnTo>
                <a:lnTo>
                  <a:pt x="842" y="1053"/>
                </a:lnTo>
                <a:lnTo>
                  <a:pt x="842" y="1053"/>
                </a:lnTo>
                <a:lnTo>
                  <a:pt x="847" y="1053"/>
                </a:lnTo>
                <a:lnTo>
                  <a:pt x="847" y="1050"/>
                </a:lnTo>
                <a:lnTo>
                  <a:pt x="852" y="1050"/>
                </a:lnTo>
                <a:lnTo>
                  <a:pt x="852" y="1045"/>
                </a:lnTo>
                <a:lnTo>
                  <a:pt x="855" y="1045"/>
                </a:lnTo>
                <a:lnTo>
                  <a:pt x="855" y="1042"/>
                </a:lnTo>
                <a:lnTo>
                  <a:pt x="858" y="1042"/>
                </a:lnTo>
                <a:lnTo>
                  <a:pt x="858" y="1039"/>
                </a:lnTo>
                <a:lnTo>
                  <a:pt x="871" y="1039"/>
                </a:lnTo>
                <a:lnTo>
                  <a:pt x="871" y="1037"/>
                </a:lnTo>
                <a:lnTo>
                  <a:pt x="874" y="1037"/>
                </a:lnTo>
                <a:lnTo>
                  <a:pt x="874" y="1034"/>
                </a:lnTo>
                <a:lnTo>
                  <a:pt x="877" y="1034"/>
                </a:lnTo>
                <a:lnTo>
                  <a:pt x="877" y="1031"/>
                </a:lnTo>
                <a:lnTo>
                  <a:pt x="882" y="1031"/>
                </a:lnTo>
                <a:lnTo>
                  <a:pt x="882" y="1029"/>
                </a:lnTo>
                <a:lnTo>
                  <a:pt x="882" y="1029"/>
                </a:lnTo>
                <a:lnTo>
                  <a:pt x="882" y="1026"/>
                </a:lnTo>
                <a:lnTo>
                  <a:pt x="888" y="1026"/>
                </a:lnTo>
                <a:lnTo>
                  <a:pt x="888" y="1023"/>
                </a:lnTo>
                <a:lnTo>
                  <a:pt x="890" y="1023"/>
                </a:lnTo>
                <a:lnTo>
                  <a:pt x="890" y="1018"/>
                </a:lnTo>
                <a:lnTo>
                  <a:pt x="890" y="1018"/>
                </a:lnTo>
                <a:lnTo>
                  <a:pt x="890" y="1018"/>
                </a:lnTo>
                <a:lnTo>
                  <a:pt x="893" y="1018"/>
                </a:lnTo>
                <a:lnTo>
                  <a:pt x="893" y="1015"/>
                </a:lnTo>
                <a:lnTo>
                  <a:pt x="896" y="1015"/>
                </a:lnTo>
                <a:lnTo>
                  <a:pt x="896" y="1012"/>
                </a:lnTo>
                <a:lnTo>
                  <a:pt x="898" y="1012"/>
                </a:lnTo>
                <a:lnTo>
                  <a:pt x="898" y="1012"/>
                </a:lnTo>
                <a:lnTo>
                  <a:pt x="901" y="1012"/>
                </a:lnTo>
                <a:lnTo>
                  <a:pt x="901" y="1007"/>
                </a:lnTo>
                <a:lnTo>
                  <a:pt x="901" y="1007"/>
                </a:lnTo>
                <a:lnTo>
                  <a:pt x="901" y="1004"/>
                </a:lnTo>
                <a:lnTo>
                  <a:pt x="904" y="1004"/>
                </a:lnTo>
                <a:lnTo>
                  <a:pt x="904" y="1002"/>
                </a:lnTo>
                <a:lnTo>
                  <a:pt x="904" y="1002"/>
                </a:lnTo>
                <a:lnTo>
                  <a:pt x="904" y="999"/>
                </a:lnTo>
                <a:lnTo>
                  <a:pt x="904" y="999"/>
                </a:lnTo>
                <a:lnTo>
                  <a:pt x="904" y="999"/>
                </a:lnTo>
                <a:lnTo>
                  <a:pt x="909" y="999"/>
                </a:lnTo>
                <a:lnTo>
                  <a:pt x="909" y="996"/>
                </a:lnTo>
                <a:lnTo>
                  <a:pt x="912" y="996"/>
                </a:lnTo>
                <a:lnTo>
                  <a:pt x="912" y="991"/>
                </a:lnTo>
                <a:lnTo>
                  <a:pt x="912" y="991"/>
                </a:lnTo>
                <a:lnTo>
                  <a:pt x="912" y="988"/>
                </a:lnTo>
                <a:lnTo>
                  <a:pt x="915" y="988"/>
                </a:lnTo>
                <a:lnTo>
                  <a:pt x="915" y="983"/>
                </a:lnTo>
                <a:lnTo>
                  <a:pt x="915" y="983"/>
                </a:lnTo>
                <a:lnTo>
                  <a:pt x="915" y="980"/>
                </a:lnTo>
                <a:lnTo>
                  <a:pt x="920" y="980"/>
                </a:lnTo>
                <a:lnTo>
                  <a:pt x="920" y="977"/>
                </a:lnTo>
                <a:lnTo>
                  <a:pt x="923" y="977"/>
                </a:lnTo>
                <a:lnTo>
                  <a:pt x="923" y="977"/>
                </a:lnTo>
                <a:lnTo>
                  <a:pt x="925" y="977"/>
                </a:lnTo>
                <a:lnTo>
                  <a:pt x="925" y="975"/>
                </a:lnTo>
                <a:lnTo>
                  <a:pt x="931" y="975"/>
                </a:lnTo>
                <a:lnTo>
                  <a:pt x="931" y="972"/>
                </a:lnTo>
                <a:lnTo>
                  <a:pt x="944" y="972"/>
                </a:lnTo>
                <a:lnTo>
                  <a:pt x="944" y="969"/>
                </a:lnTo>
                <a:lnTo>
                  <a:pt x="947" y="969"/>
                </a:lnTo>
                <a:lnTo>
                  <a:pt x="947" y="967"/>
                </a:lnTo>
                <a:lnTo>
                  <a:pt x="952" y="967"/>
                </a:lnTo>
                <a:lnTo>
                  <a:pt x="952" y="964"/>
                </a:lnTo>
                <a:lnTo>
                  <a:pt x="955" y="964"/>
                </a:lnTo>
                <a:lnTo>
                  <a:pt x="955" y="964"/>
                </a:lnTo>
                <a:lnTo>
                  <a:pt x="955" y="964"/>
                </a:lnTo>
                <a:lnTo>
                  <a:pt x="955" y="961"/>
                </a:lnTo>
                <a:lnTo>
                  <a:pt x="968" y="961"/>
                </a:lnTo>
                <a:lnTo>
                  <a:pt x="968" y="958"/>
                </a:lnTo>
                <a:lnTo>
                  <a:pt x="968" y="958"/>
                </a:lnTo>
                <a:lnTo>
                  <a:pt x="968" y="956"/>
                </a:lnTo>
                <a:lnTo>
                  <a:pt x="971" y="956"/>
                </a:lnTo>
                <a:lnTo>
                  <a:pt x="971" y="956"/>
                </a:lnTo>
                <a:lnTo>
                  <a:pt x="971" y="956"/>
                </a:lnTo>
                <a:lnTo>
                  <a:pt x="971" y="953"/>
                </a:lnTo>
                <a:lnTo>
                  <a:pt x="974" y="953"/>
                </a:lnTo>
                <a:lnTo>
                  <a:pt x="974" y="950"/>
                </a:lnTo>
                <a:lnTo>
                  <a:pt x="982" y="950"/>
                </a:lnTo>
                <a:lnTo>
                  <a:pt x="982" y="948"/>
                </a:lnTo>
                <a:lnTo>
                  <a:pt x="985" y="948"/>
                </a:lnTo>
                <a:lnTo>
                  <a:pt x="985" y="945"/>
                </a:lnTo>
                <a:lnTo>
                  <a:pt x="990" y="945"/>
                </a:lnTo>
                <a:lnTo>
                  <a:pt x="990" y="942"/>
                </a:lnTo>
                <a:lnTo>
                  <a:pt x="995" y="942"/>
                </a:lnTo>
                <a:lnTo>
                  <a:pt x="995" y="940"/>
                </a:lnTo>
                <a:lnTo>
                  <a:pt x="1001" y="940"/>
                </a:lnTo>
                <a:lnTo>
                  <a:pt x="1001" y="937"/>
                </a:lnTo>
                <a:lnTo>
                  <a:pt x="1004" y="937"/>
                </a:lnTo>
                <a:lnTo>
                  <a:pt x="1004" y="934"/>
                </a:lnTo>
                <a:lnTo>
                  <a:pt x="1009" y="934"/>
                </a:lnTo>
                <a:lnTo>
                  <a:pt x="1009" y="934"/>
                </a:lnTo>
                <a:lnTo>
                  <a:pt x="1012" y="934"/>
                </a:lnTo>
                <a:lnTo>
                  <a:pt x="1012" y="931"/>
                </a:lnTo>
                <a:lnTo>
                  <a:pt x="1014" y="931"/>
                </a:lnTo>
                <a:lnTo>
                  <a:pt x="1014" y="929"/>
                </a:lnTo>
                <a:lnTo>
                  <a:pt x="1020" y="929"/>
                </a:lnTo>
                <a:lnTo>
                  <a:pt x="1020" y="926"/>
                </a:lnTo>
                <a:lnTo>
                  <a:pt x="1020" y="926"/>
                </a:lnTo>
                <a:lnTo>
                  <a:pt x="1020" y="926"/>
                </a:lnTo>
                <a:lnTo>
                  <a:pt x="1025" y="926"/>
                </a:lnTo>
                <a:lnTo>
                  <a:pt x="1025" y="923"/>
                </a:lnTo>
                <a:lnTo>
                  <a:pt x="1025" y="923"/>
                </a:lnTo>
                <a:lnTo>
                  <a:pt x="1025" y="921"/>
                </a:lnTo>
                <a:lnTo>
                  <a:pt x="1031" y="921"/>
                </a:lnTo>
                <a:lnTo>
                  <a:pt x="1031" y="918"/>
                </a:lnTo>
                <a:lnTo>
                  <a:pt x="1047" y="918"/>
                </a:lnTo>
                <a:lnTo>
                  <a:pt x="1047" y="918"/>
                </a:lnTo>
                <a:lnTo>
                  <a:pt x="1052" y="918"/>
                </a:lnTo>
                <a:lnTo>
                  <a:pt x="1052" y="915"/>
                </a:lnTo>
                <a:lnTo>
                  <a:pt x="1052" y="915"/>
                </a:lnTo>
                <a:lnTo>
                  <a:pt x="1052" y="913"/>
                </a:lnTo>
                <a:lnTo>
                  <a:pt x="1057" y="913"/>
                </a:lnTo>
                <a:lnTo>
                  <a:pt x="1057" y="910"/>
                </a:lnTo>
                <a:lnTo>
                  <a:pt x="1063" y="910"/>
                </a:lnTo>
                <a:lnTo>
                  <a:pt x="1063" y="910"/>
                </a:lnTo>
                <a:lnTo>
                  <a:pt x="1068" y="910"/>
                </a:lnTo>
                <a:lnTo>
                  <a:pt x="1068" y="907"/>
                </a:lnTo>
                <a:lnTo>
                  <a:pt x="1071" y="907"/>
                </a:lnTo>
                <a:lnTo>
                  <a:pt x="1071" y="904"/>
                </a:lnTo>
                <a:lnTo>
                  <a:pt x="1074" y="904"/>
                </a:lnTo>
                <a:lnTo>
                  <a:pt x="1074" y="902"/>
                </a:lnTo>
                <a:lnTo>
                  <a:pt x="1076" y="902"/>
                </a:lnTo>
                <a:lnTo>
                  <a:pt x="1076" y="902"/>
                </a:lnTo>
                <a:lnTo>
                  <a:pt x="1079" y="902"/>
                </a:lnTo>
                <a:lnTo>
                  <a:pt x="1079" y="899"/>
                </a:lnTo>
                <a:lnTo>
                  <a:pt x="1082" y="899"/>
                </a:lnTo>
                <a:lnTo>
                  <a:pt x="1082" y="896"/>
                </a:lnTo>
                <a:lnTo>
                  <a:pt x="1098" y="896"/>
                </a:lnTo>
                <a:lnTo>
                  <a:pt x="1098" y="894"/>
                </a:lnTo>
                <a:lnTo>
                  <a:pt x="1098" y="894"/>
                </a:lnTo>
                <a:lnTo>
                  <a:pt x="1098" y="894"/>
                </a:lnTo>
                <a:lnTo>
                  <a:pt x="1103" y="894"/>
                </a:lnTo>
                <a:lnTo>
                  <a:pt x="1103" y="891"/>
                </a:lnTo>
                <a:lnTo>
                  <a:pt x="1103" y="891"/>
                </a:lnTo>
                <a:lnTo>
                  <a:pt x="1103" y="888"/>
                </a:lnTo>
                <a:lnTo>
                  <a:pt x="1106" y="888"/>
                </a:lnTo>
                <a:lnTo>
                  <a:pt x="1106" y="886"/>
                </a:lnTo>
                <a:lnTo>
                  <a:pt x="1106" y="886"/>
                </a:lnTo>
                <a:lnTo>
                  <a:pt x="1106" y="886"/>
                </a:lnTo>
                <a:lnTo>
                  <a:pt x="1114" y="886"/>
                </a:lnTo>
                <a:lnTo>
                  <a:pt x="1114" y="883"/>
                </a:lnTo>
                <a:lnTo>
                  <a:pt x="1120" y="883"/>
                </a:lnTo>
                <a:lnTo>
                  <a:pt x="1120" y="880"/>
                </a:lnTo>
                <a:lnTo>
                  <a:pt x="1120" y="880"/>
                </a:lnTo>
                <a:lnTo>
                  <a:pt x="1120" y="877"/>
                </a:lnTo>
                <a:lnTo>
                  <a:pt x="1120" y="877"/>
                </a:lnTo>
                <a:lnTo>
                  <a:pt x="1120" y="877"/>
                </a:lnTo>
                <a:lnTo>
                  <a:pt x="1122" y="877"/>
                </a:lnTo>
                <a:lnTo>
                  <a:pt x="1122" y="875"/>
                </a:lnTo>
                <a:lnTo>
                  <a:pt x="1128" y="875"/>
                </a:lnTo>
                <a:lnTo>
                  <a:pt x="1128" y="872"/>
                </a:lnTo>
                <a:lnTo>
                  <a:pt x="1128" y="872"/>
                </a:lnTo>
                <a:lnTo>
                  <a:pt x="1128" y="869"/>
                </a:lnTo>
                <a:lnTo>
                  <a:pt x="1130" y="869"/>
                </a:lnTo>
                <a:lnTo>
                  <a:pt x="1130" y="869"/>
                </a:lnTo>
                <a:lnTo>
                  <a:pt x="1133" y="869"/>
                </a:lnTo>
                <a:lnTo>
                  <a:pt x="1133" y="867"/>
                </a:lnTo>
                <a:lnTo>
                  <a:pt x="1136" y="867"/>
                </a:lnTo>
                <a:lnTo>
                  <a:pt x="1136" y="864"/>
                </a:lnTo>
                <a:lnTo>
                  <a:pt x="1138" y="864"/>
                </a:lnTo>
                <a:lnTo>
                  <a:pt x="1138" y="861"/>
                </a:lnTo>
                <a:lnTo>
                  <a:pt x="1141" y="861"/>
                </a:lnTo>
                <a:lnTo>
                  <a:pt x="1141" y="861"/>
                </a:lnTo>
                <a:lnTo>
                  <a:pt x="1144" y="861"/>
                </a:lnTo>
                <a:lnTo>
                  <a:pt x="1144" y="859"/>
                </a:lnTo>
                <a:lnTo>
                  <a:pt x="1146" y="859"/>
                </a:lnTo>
                <a:lnTo>
                  <a:pt x="1146" y="856"/>
                </a:lnTo>
                <a:lnTo>
                  <a:pt x="1146" y="856"/>
                </a:lnTo>
                <a:lnTo>
                  <a:pt x="1146" y="853"/>
                </a:lnTo>
                <a:lnTo>
                  <a:pt x="1149" y="853"/>
                </a:lnTo>
                <a:lnTo>
                  <a:pt x="1149" y="853"/>
                </a:lnTo>
                <a:lnTo>
                  <a:pt x="1155" y="853"/>
                </a:lnTo>
                <a:lnTo>
                  <a:pt x="1155" y="850"/>
                </a:lnTo>
                <a:lnTo>
                  <a:pt x="1160" y="850"/>
                </a:lnTo>
                <a:lnTo>
                  <a:pt x="1160" y="848"/>
                </a:lnTo>
                <a:lnTo>
                  <a:pt x="1163" y="848"/>
                </a:lnTo>
                <a:lnTo>
                  <a:pt x="1163" y="845"/>
                </a:lnTo>
                <a:lnTo>
                  <a:pt x="1165" y="845"/>
                </a:lnTo>
                <a:lnTo>
                  <a:pt x="1165" y="842"/>
                </a:lnTo>
                <a:lnTo>
                  <a:pt x="1168" y="842"/>
                </a:lnTo>
                <a:lnTo>
                  <a:pt x="1168" y="840"/>
                </a:lnTo>
                <a:lnTo>
                  <a:pt x="1168" y="840"/>
                </a:lnTo>
                <a:lnTo>
                  <a:pt x="1168" y="837"/>
                </a:lnTo>
                <a:lnTo>
                  <a:pt x="1171" y="837"/>
                </a:lnTo>
                <a:lnTo>
                  <a:pt x="1171" y="834"/>
                </a:lnTo>
                <a:lnTo>
                  <a:pt x="1173" y="834"/>
                </a:lnTo>
                <a:lnTo>
                  <a:pt x="1173" y="832"/>
                </a:lnTo>
                <a:lnTo>
                  <a:pt x="1182" y="832"/>
                </a:lnTo>
                <a:lnTo>
                  <a:pt x="1182" y="829"/>
                </a:lnTo>
                <a:lnTo>
                  <a:pt x="1187" y="829"/>
                </a:lnTo>
                <a:lnTo>
                  <a:pt x="1187" y="826"/>
                </a:lnTo>
                <a:lnTo>
                  <a:pt x="1190" y="826"/>
                </a:lnTo>
                <a:lnTo>
                  <a:pt x="1190" y="826"/>
                </a:lnTo>
                <a:lnTo>
                  <a:pt x="1195" y="826"/>
                </a:lnTo>
                <a:lnTo>
                  <a:pt x="1195" y="823"/>
                </a:lnTo>
                <a:lnTo>
                  <a:pt x="1198" y="823"/>
                </a:lnTo>
                <a:lnTo>
                  <a:pt x="1198" y="821"/>
                </a:lnTo>
                <a:lnTo>
                  <a:pt x="1200" y="821"/>
                </a:lnTo>
                <a:lnTo>
                  <a:pt x="1200" y="818"/>
                </a:lnTo>
                <a:lnTo>
                  <a:pt x="1203" y="818"/>
                </a:lnTo>
                <a:lnTo>
                  <a:pt x="1203" y="818"/>
                </a:lnTo>
                <a:lnTo>
                  <a:pt x="1211" y="818"/>
                </a:lnTo>
                <a:lnTo>
                  <a:pt x="1211" y="815"/>
                </a:lnTo>
                <a:lnTo>
                  <a:pt x="1214" y="815"/>
                </a:lnTo>
                <a:lnTo>
                  <a:pt x="1214" y="813"/>
                </a:lnTo>
                <a:lnTo>
                  <a:pt x="1227" y="813"/>
                </a:lnTo>
                <a:lnTo>
                  <a:pt x="1227" y="810"/>
                </a:lnTo>
                <a:lnTo>
                  <a:pt x="1233" y="810"/>
                </a:lnTo>
                <a:lnTo>
                  <a:pt x="1233" y="807"/>
                </a:lnTo>
                <a:lnTo>
                  <a:pt x="1235" y="807"/>
                </a:lnTo>
                <a:lnTo>
                  <a:pt x="1235" y="807"/>
                </a:lnTo>
                <a:lnTo>
                  <a:pt x="1238" y="807"/>
                </a:lnTo>
                <a:lnTo>
                  <a:pt x="1238" y="802"/>
                </a:lnTo>
                <a:lnTo>
                  <a:pt x="1238" y="802"/>
                </a:lnTo>
                <a:lnTo>
                  <a:pt x="1238" y="799"/>
                </a:lnTo>
                <a:lnTo>
                  <a:pt x="1244" y="799"/>
                </a:lnTo>
                <a:lnTo>
                  <a:pt x="1244" y="799"/>
                </a:lnTo>
                <a:lnTo>
                  <a:pt x="1246" y="799"/>
                </a:lnTo>
                <a:lnTo>
                  <a:pt x="1246" y="796"/>
                </a:lnTo>
                <a:lnTo>
                  <a:pt x="1249" y="796"/>
                </a:lnTo>
                <a:lnTo>
                  <a:pt x="1249" y="794"/>
                </a:lnTo>
                <a:lnTo>
                  <a:pt x="1252" y="794"/>
                </a:lnTo>
                <a:lnTo>
                  <a:pt x="1252" y="791"/>
                </a:lnTo>
                <a:lnTo>
                  <a:pt x="1257" y="791"/>
                </a:lnTo>
                <a:lnTo>
                  <a:pt x="1257" y="788"/>
                </a:lnTo>
                <a:lnTo>
                  <a:pt x="1260" y="788"/>
                </a:lnTo>
                <a:lnTo>
                  <a:pt x="1260" y="786"/>
                </a:lnTo>
                <a:lnTo>
                  <a:pt x="1260" y="786"/>
                </a:lnTo>
                <a:lnTo>
                  <a:pt x="1260" y="783"/>
                </a:lnTo>
                <a:lnTo>
                  <a:pt x="1262" y="783"/>
                </a:lnTo>
                <a:lnTo>
                  <a:pt x="1262" y="780"/>
                </a:lnTo>
                <a:lnTo>
                  <a:pt x="1268" y="780"/>
                </a:lnTo>
                <a:lnTo>
                  <a:pt x="1268" y="780"/>
                </a:lnTo>
                <a:lnTo>
                  <a:pt x="1271" y="780"/>
                </a:lnTo>
                <a:lnTo>
                  <a:pt x="1271" y="778"/>
                </a:lnTo>
                <a:lnTo>
                  <a:pt x="1273" y="778"/>
                </a:lnTo>
                <a:lnTo>
                  <a:pt x="1273" y="775"/>
                </a:lnTo>
                <a:lnTo>
                  <a:pt x="1279" y="775"/>
                </a:lnTo>
                <a:lnTo>
                  <a:pt x="1279" y="769"/>
                </a:lnTo>
                <a:lnTo>
                  <a:pt x="1281" y="769"/>
                </a:lnTo>
                <a:lnTo>
                  <a:pt x="1281" y="767"/>
                </a:lnTo>
                <a:lnTo>
                  <a:pt x="1284" y="767"/>
                </a:lnTo>
                <a:lnTo>
                  <a:pt x="1284" y="764"/>
                </a:lnTo>
                <a:lnTo>
                  <a:pt x="1295" y="764"/>
                </a:lnTo>
                <a:lnTo>
                  <a:pt x="1295" y="761"/>
                </a:lnTo>
                <a:lnTo>
                  <a:pt x="1300" y="761"/>
                </a:lnTo>
                <a:lnTo>
                  <a:pt x="1300" y="759"/>
                </a:lnTo>
                <a:lnTo>
                  <a:pt x="1300" y="759"/>
                </a:lnTo>
                <a:lnTo>
                  <a:pt x="1300" y="759"/>
                </a:lnTo>
                <a:lnTo>
                  <a:pt x="1306" y="759"/>
                </a:lnTo>
                <a:lnTo>
                  <a:pt x="1306" y="756"/>
                </a:lnTo>
                <a:lnTo>
                  <a:pt x="1306" y="756"/>
                </a:lnTo>
                <a:lnTo>
                  <a:pt x="1306" y="751"/>
                </a:lnTo>
                <a:lnTo>
                  <a:pt x="1314" y="751"/>
                </a:lnTo>
                <a:lnTo>
                  <a:pt x="1314" y="751"/>
                </a:lnTo>
                <a:lnTo>
                  <a:pt x="1319" y="751"/>
                </a:lnTo>
                <a:lnTo>
                  <a:pt x="1319" y="748"/>
                </a:lnTo>
                <a:lnTo>
                  <a:pt x="1322" y="748"/>
                </a:lnTo>
                <a:lnTo>
                  <a:pt x="1322" y="745"/>
                </a:lnTo>
                <a:lnTo>
                  <a:pt x="1330" y="745"/>
                </a:lnTo>
                <a:lnTo>
                  <a:pt x="1330" y="740"/>
                </a:lnTo>
                <a:lnTo>
                  <a:pt x="1335" y="740"/>
                </a:lnTo>
                <a:lnTo>
                  <a:pt x="1335" y="734"/>
                </a:lnTo>
                <a:lnTo>
                  <a:pt x="1338" y="734"/>
                </a:lnTo>
                <a:lnTo>
                  <a:pt x="1338" y="732"/>
                </a:lnTo>
                <a:lnTo>
                  <a:pt x="1341" y="732"/>
                </a:lnTo>
                <a:lnTo>
                  <a:pt x="1341" y="729"/>
                </a:lnTo>
                <a:lnTo>
                  <a:pt x="1349" y="729"/>
                </a:lnTo>
                <a:lnTo>
                  <a:pt x="1349" y="729"/>
                </a:lnTo>
                <a:lnTo>
                  <a:pt x="1351" y="729"/>
                </a:lnTo>
                <a:lnTo>
                  <a:pt x="1351" y="726"/>
                </a:lnTo>
                <a:lnTo>
                  <a:pt x="1354" y="726"/>
                </a:lnTo>
                <a:lnTo>
                  <a:pt x="1354" y="724"/>
                </a:lnTo>
                <a:lnTo>
                  <a:pt x="1360" y="724"/>
                </a:lnTo>
                <a:lnTo>
                  <a:pt x="1360" y="718"/>
                </a:lnTo>
                <a:lnTo>
                  <a:pt x="1365" y="718"/>
                </a:lnTo>
                <a:lnTo>
                  <a:pt x="1365" y="715"/>
                </a:lnTo>
                <a:lnTo>
                  <a:pt x="1365" y="715"/>
                </a:lnTo>
                <a:lnTo>
                  <a:pt x="1365" y="713"/>
                </a:lnTo>
                <a:lnTo>
                  <a:pt x="1373" y="713"/>
                </a:lnTo>
                <a:lnTo>
                  <a:pt x="1373" y="710"/>
                </a:lnTo>
                <a:lnTo>
                  <a:pt x="1376" y="710"/>
                </a:lnTo>
                <a:lnTo>
                  <a:pt x="1376" y="707"/>
                </a:lnTo>
                <a:lnTo>
                  <a:pt x="1378" y="707"/>
                </a:lnTo>
                <a:lnTo>
                  <a:pt x="1378" y="707"/>
                </a:lnTo>
                <a:lnTo>
                  <a:pt x="1381" y="707"/>
                </a:lnTo>
                <a:lnTo>
                  <a:pt x="1381" y="705"/>
                </a:lnTo>
                <a:lnTo>
                  <a:pt x="1397" y="705"/>
                </a:lnTo>
                <a:lnTo>
                  <a:pt x="1397" y="702"/>
                </a:lnTo>
                <a:lnTo>
                  <a:pt x="1400" y="702"/>
                </a:lnTo>
                <a:lnTo>
                  <a:pt x="1400" y="699"/>
                </a:lnTo>
                <a:lnTo>
                  <a:pt x="1403" y="699"/>
                </a:lnTo>
                <a:lnTo>
                  <a:pt x="1403" y="697"/>
                </a:lnTo>
                <a:lnTo>
                  <a:pt x="1405" y="697"/>
                </a:lnTo>
                <a:lnTo>
                  <a:pt x="1405" y="694"/>
                </a:lnTo>
                <a:lnTo>
                  <a:pt x="1408" y="694"/>
                </a:lnTo>
                <a:lnTo>
                  <a:pt x="1408" y="691"/>
                </a:lnTo>
                <a:lnTo>
                  <a:pt x="1419" y="691"/>
                </a:lnTo>
                <a:lnTo>
                  <a:pt x="1419" y="688"/>
                </a:lnTo>
                <a:lnTo>
                  <a:pt x="1422" y="688"/>
                </a:lnTo>
                <a:lnTo>
                  <a:pt x="1422" y="686"/>
                </a:lnTo>
                <a:lnTo>
                  <a:pt x="1424" y="686"/>
                </a:lnTo>
                <a:lnTo>
                  <a:pt x="1424" y="683"/>
                </a:lnTo>
                <a:lnTo>
                  <a:pt x="1424" y="683"/>
                </a:lnTo>
                <a:lnTo>
                  <a:pt x="1424" y="680"/>
                </a:lnTo>
                <a:lnTo>
                  <a:pt x="1451" y="680"/>
                </a:lnTo>
                <a:lnTo>
                  <a:pt x="1451" y="675"/>
                </a:lnTo>
                <a:lnTo>
                  <a:pt x="1465" y="675"/>
                </a:lnTo>
                <a:lnTo>
                  <a:pt x="1465" y="672"/>
                </a:lnTo>
                <a:lnTo>
                  <a:pt x="1465" y="672"/>
                </a:lnTo>
                <a:lnTo>
                  <a:pt x="1465" y="670"/>
                </a:lnTo>
                <a:lnTo>
                  <a:pt x="1467" y="670"/>
                </a:lnTo>
                <a:lnTo>
                  <a:pt x="1467" y="667"/>
                </a:lnTo>
                <a:lnTo>
                  <a:pt x="1473" y="667"/>
                </a:lnTo>
                <a:lnTo>
                  <a:pt x="1473" y="664"/>
                </a:lnTo>
                <a:lnTo>
                  <a:pt x="1476" y="664"/>
                </a:lnTo>
                <a:lnTo>
                  <a:pt x="1476" y="661"/>
                </a:lnTo>
                <a:lnTo>
                  <a:pt x="1481" y="661"/>
                </a:lnTo>
                <a:lnTo>
                  <a:pt x="1481" y="659"/>
                </a:lnTo>
                <a:lnTo>
                  <a:pt x="1484" y="659"/>
                </a:lnTo>
                <a:lnTo>
                  <a:pt x="1484" y="656"/>
                </a:lnTo>
                <a:lnTo>
                  <a:pt x="1484" y="656"/>
                </a:lnTo>
                <a:lnTo>
                  <a:pt x="1484" y="656"/>
                </a:lnTo>
                <a:lnTo>
                  <a:pt x="1489" y="656"/>
                </a:lnTo>
                <a:lnTo>
                  <a:pt x="1489" y="653"/>
                </a:lnTo>
                <a:lnTo>
                  <a:pt x="1492" y="653"/>
                </a:lnTo>
                <a:lnTo>
                  <a:pt x="1492" y="651"/>
                </a:lnTo>
                <a:lnTo>
                  <a:pt x="1500" y="651"/>
                </a:lnTo>
                <a:lnTo>
                  <a:pt x="1500" y="648"/>
                </a:lnTo>
                <a:lnTo>
                  <a:pt x="1500" y="648"/>
                </a:lnTo>
                <a:lnTo>
                  <a:pt x="1500" y="645"/>
                </a:lnTo>
                <a:lnTo>
                  <a:pt x="1508" y="645"/>
                </a:lnTo>
                <a:lnTo>
                  <a:pt x="1508" y="643"/>
                </a:lnTo>
                <a:lnTo>
                  <a:pt x="1513" y="643"/>
                </a:lnTo>
                <a:lnTo>
                  <a:pt x="1513" y="643"/>
                </a:lnTo>
                <a:lnTo>
                  <a:pt x="1516" y="643"/>
                </a:lnTo>
                <a:lnTo>
                  <a:pt x="1516" y="640"/>
                </a:lnTo>
                <a:lnTo>
                  <a:pt x="1519" y="640"/>
                </a:lnTo>
                <a:lnTo>
                  <a:pt x="1519" y="637"/>
                </a:lnTo>
                <a:lnTo>
                  <a:pt x="1521" y="637"/>
                </a:lnTo>
                <a:lnTo>
                  <a:pt x="1521" y="634"/>
                </a:lnTo>
                <a:lnTo>
                  <a:pt x="1524" y="634"/>
                </a:lnTo>
                <a:lnTo>
                  <a:pt x="1524" y="629"/>
                </a:lnTo>
                <a:lnTo>
                  <a:pt x="1524" y="629"/>
                </a:lnTo>
                <a:lnTo>
                  <a:pt x="1524" y="629"/>
                </a:lnTo>
                <a:lnTo>
                  <a:pt x="1535" y="629"/>
                </a:lnTo>
                <a:lnTo>
                  <a:pt x="1535" y="626"/>
                </a:lnTo>
                <a:lnTo>
                  <a:pt x="1540" y="626"/>
                </a:lnTo>
                <a:lnTo>
                  <a:pt x="1540" y="624"/>
                </a:lnTo>
                <a:lnTo>
                  <a:pt x="1548" y="624"/>
                </a:lnTo>
                <a:lnTo>
                  <a:pt x="1548" y="621"/>
                </a:lnTo>
                <a:lnTo>
                  <a:pt x="1554" y="621"/>
                </a:lnTo>
                <a:lnTo>
                  <a:pt x="1554" y="618"/>
                </a:lnTo>
                <a:lnTo>
                  <a:pt x="1556" y="618"/>
                </a:lnTo>
                <a:lnTo>
                  <a:pt x="1556" y="616"/>
                </a:lnTo>
                <a:lnTo>
                  <a:pt x="1559" y="616"/>
                </a:lnTo>
                <a:lnTo>
                  <a:pt x="1559" y="616"/>
                </a:lnTo>
                <a:lnTo>
                  <a:pt x="1570" y="616"/>
                </a:lnTo>
                <a:lnTo>
                  <a:pt x="1570" y="613"/>
                </a:lnTo>
                <a:lnTo>
                  <a:pt x="1573" y="613"/>
                </a:lnTo>
                <a:lnTo>
                  <a:pt x="1573" y="610"/>
                </a:lnTo>
                <a:lnTo>
                  <a:pt x="1575" y="610"/>
                </a:lnTo>
                <a:lnTo>
                  <a:pt x="1575" y="607"/>
                </a:lnTo>
                <a:lnTo>
                  <a:pt x="1583" y="607"/>
                </a:lnTo>
                <a:lnTo>
                  <a:pt x="1583" y="605"/>
                </a:lnTo>
                <a:lnTo>
                  <a:pt x="1589" y="605"/>
                </a:lnTo>
                <a:lnTo>
                  <a:pt x="1589" y="602"/>
                </a:lnTo>
                <a:lnTo>
                  <a:pt x="1592" y="602"/>
                </a:lnTo>
                <a:lnTo>
                  <a:pt x="1592" y="599"/>
                </a:lnTo>
                <a:lnTo>
                  <a:pt x="1597" y="599"/>
                </a:lnTo>
                <a:lnTo>
                  <a:pt x="1597" y="599"/>
                </a:lnTo>
                <a:lnTo>
                  <a:pt x="1600" y="599"/>
                </a:lnTo>
                <a:lnTo>
                  <a:pt x="1600" y="594"/>
                </a:lnTo>
                <a:lnTo>
                  <a:pt x="1600" y="594"/>
                </a:lnTo>
                <a:lnTo>
                  <a:pt x="1600" y="591"/>
                </a:lnTo>
                <a:lnTo>
                  <a:pt x="1602" y="591"/>
                </a:lnTo>
                <a:lnTo>
                  <a:pt x="1602" y="589"/>
                </a:lnTo>
                <a:lnTo>
                  <a:pt x="1605" y="589"/>
                </a:lnTo>
                <a:lnTo>
                  <a:pt x="1605" y="586"/>
                </a:lnTo>
                <a:lnTo>
                  <a:pt x="1618" y="586"/>
                </a:lnTo>
                <a:lnTo>
                  <a:pt x="1618" y="583"/>
                </a:lnTo>
                <a:lnTo>
                  <a:pt x="1624" y="583"/>
                </a:lnTo>
                <a:lnTo>
                  <a:pt x="1624" y="583"/>
                </a:lnTo>
                <a:lnTo>
                  <a:pt x="1627" y="583"/>
                </a:lnTo>
                <a:lnTo>
                  <a:pt x="1627" y="580"/>
                </a:lnTo>
                <a:lnTo>
                  <a:pt x="1637" y="580"/>
                </a:lnTo>
                <a:lnTo>
                  <a:pt x="1637" y="578"/>
                </a:lnTo>
                <a:lnTo>
                  <a:pt x="1637" y="578"/>
                </a:lnTo>
                <a:lnTo>
                  <a:pt x="1637" y="575"/>
                </a:lnTo>
                <a:lnTo>
                  <a:pt x="1651" y="575"/>
                </a:lnTo>
                <a:lnTo>
                  <a:pt x="1651" y="570"/>
                </a:lnTo>
                <a:lnTo>
                  <a:pt x="1654" y="570"/>
                </a:lnTo>
                <a:lnTo>
                  <a:pt x="1654" y="567"/>
                </a:lnTo>
                <a:lnTo>
                  <a:pt x="1662" y="567"/>
                </a:lnTo>
                <a:lnTo>
                  <a:pt x="1662" y="567"/>
                </a:lnTo>
                <a:lnTo>
                  <a:pt x="1672" y="567"/>
                </a:lnTo>
                <a:lnTo>
                  <a:pt x="1672" y="564"/>
                </a:lnTo>
                <a:lnTo>
                  <a:pt x="1678" y="564"/>
                </a:lnTo>
                <a:lnTo>
                  <a:pt x="1678" y="562"/>
                </a:lnTo>
                <a:lnTo>
                  <a:pt x="1683" y="562"/>
                </a:lnTo>
                <a:lnTo>
                  <a:pt x="1683" y="559"/>
                </a:lnTo>
                <a:lnTo>
                  <a:pt x="1686" y="559"/>
                </a:lnTo>
                <a:lnTo>
                  <a:pt x="1686" y="556"/>
                </a:lnTo>
                <a:lnTo>
                  <a:pt x="1689" y="556"/>
                </a:lnTo>
                <a:lnTo>
                  <a:pt x="1689" y="554"/>
                </a:lnTo>
                <a:lnTo>
                  <a:pt x="1691" y="554"/>
                </a:lnTo>
                <a:lnTo>
                  <a:pt x="1691" y="551"/>
                </a:lnTo>
                <a:lnTo>
                  <a:pt x="1694" y="551"/>
                </a:lnTo>
                <a:lnTo>
                  <a:pt x="1694" y="548"/>
                </a:lnTo>
                <a:lnTo>
                  <a:pt x="1697" y="548"/>
                </a:lnTo>
                <a:lnTo>
                  <a:pt x="1697" y="548"/>
                </a:lnTo>
                <a:lnTo>
                  <a:pt x="1705" y="548"/>
                </a:lnTo>
                <a:lnTo>
                  <a:pt x="1705" y="545"/>
                </a:lnTo>
                <a:lnTo>
                  <a:pt x="1716" y="545"/>
                </a:lnTo>
                <a:lnTo>
                  <a:pt x="1716" y="543"/>
                </a:lnTo>
                <a:lnTo>
                  <a:pt x="1718" y="543"/>
                </a:lnTo>
                <a:lnTo>
                  <a:pt x="1718" y="540"/>
                </a:lnTo>
                <a:lnTo>
                  <a:pt x="1724" y="540"/>
                </a:lnTo>
                <a:lnTo>
                  <a:pt x="1724" y="537"/>
                </a:lnTo>
                <a:lnTo>
                  <a:pt x="1726" y="537"/>
                </a:lnTo>
                <a:lnTo>
                  <a:pt x="1726" y="535"/>
                </a:lnTo>
                <a:lnTo>
                  <a:pt x="1729" y="535"/>
                </a:lnTo>
                <a:lnTo>
                  <a:pt x="1729" y="532"/>
                </a:lnTo>
                <a:lnTo>
                  <a:pt x="1734" y="532"/>
                </a:lnTo>
                <a:lnTo>
                  <a:pt x="1734" y="529"/>
                </a:lnTo>
                <a:lnTo>
                  <a:pt x="1737" y="529"/>
                </a:lnTo>
                <a:lnTo>
                  <a:pt x="1737" y="527"/>
                </a:lnTo>
                <a:lnTo>
                  <a:pt x="1745" y="527"/>
                </a:lnTo>
                <a:lnTo>
                  <a:pt x="1745" y="524"/>
                </a:lnTo>
                <a:lnTo>
                  <a:pt x="1748" y="524"/>
                </a:lnTo>
                <a:lnTo>
                  <a:pt x="1748" y="521"/>
                </a:lnTo>
                <a:lnTo>
                  <a:pt x="1751" y="521"/>
                </a:lnTo>
                <a:lnTo>
                  <a:pt x="1751" y="518"/>
                </a:lnTo>
                <a:lnTo>
                  <a:pt x="1761" y="518"/>
                </a:lnTo>
                <a:lnTo>
                  <a:pt x="1761" y="516"/>
                </a:lnTo>
                <a:lnTo>
                  <a:pt x="1767" y="516"/>
                </a:lnTo>
                <a:lnTo>
                  <a:pt x="1767" y="513"/>
                </a:lnTo>
                <a:lnTo>
                  <a:pt x="1772" y="513"/>
                </a:lnTo>
                <a:lnTo>
                  <a:pt x="1772" y="508"/>
                </a:lnTo>
                <a:lnTo>
                  <a:pt x="1786" y="508"/>
                </a:lnTo>
                <a:lnTo>
                  <a:pt x="1786" y="505"/>
                </a:lnTo>
                <a:lnTo>
                  <a:pt x="1788" y="505"/>
                </a:lnTo>
                <a:lnTo>
                  <a:pt x="1788" y="502"/>
                </a:lnTo>
                <a:lnTo>
                  <a:pt x="1796" y="502"/>
                </a:lnTo>
                <a:lnTo>
                  <a:pt x="1796" y="500"/>
                </a:lnTo>
                <a:lnTo>
                  <a:pt x="1796" y="500"/>
                </a:lnTo>
                <a:lnTo>
                  <a:pt x="1796" y="497"/>
                </a:lnTo>
                <a:lnTo>
                  <a:pt x="1805" y="497"/>
                </a:lnTo>
                <a:lnTo>
                  <a:pt x="1805" y="494"/>
                </a:lnTo>
                <a:lnTo>
                  <a:pt x="1807" y="494"/>
                </a:lnTo>
                <a:lnTo>
                  <a:pt x="1807" y="491"/>
                </a:lnTo>
                <a:lnTo>
                  <a:pt x="1813" y="491"/>
                </a:lnTo>
                <a:lnTo>
                  <a:pt x="1813" y="489"/>
                </a:lnTo>
                <a:lnTo>
                  <a:pt x="1815" y="489"/>
                </a:lnTo>
                <a:lnTo>
                  <a:pt x="1815" y="486"/>
                </a:lnTo>
                <a:lnTo>
                  <a:pt x="1815" y="486"/>
                </a:lnTo>
                <a:lnTo>
                  <a:pt x="1815" y="483"/>
                </a:lnTo>
                <a:lnTo>
                  <a:pt x="1818" y="483"/>
                </a:lnTo>
                <a:lnTo>
                  <a:pt x="1818" y="481"/>
                </a:lnTo>
                <a:lnTo>
                  <a:pt x="1821" y="481"/>
                </a:lnTo>
                <a:lnTo>
                  <a:pt x="1821" y="478"/>
                </a:lnTo>
                <a:lnTo>
                  <a:pt x="1832" y="478"/>
                </a:lnTo>
                <a:lnTo>
                  <a:pt x="1832" y="478"/>
                </a:lnTo>
                <a:lnTo>
                  <a:pt x="1832" y="478"/>
                </a:lnTo>
                <a:lnTo>
                  <a:pt x="1832" y="473"/>
                </a:lnTo>
                <a:lnTo>
                  <a:pt x="1834" y="473"/>
                </a:lnTo>
                <a:lnTo>
                  <a:pt x="1834" y="470"/>
                </a:lnTo>
                <a:lnTo>
                  <a:pt x="1837" y="470"/>
                </a:lnTo>
                <a:lnTo>
                  <a:pt x="1837" y="467"/>
                </a:lnTo>
                <a:lnTo>
                  <a:pt x="1837" y="467"/>
                </a:lnTo>
                <a:lnTo>
                  <a:pt x="1837" y="464"/>
                </a:lnTo>
                <a:lnTo>
                  <a:pt x="1840" y="464"/>
                </a:lnTo>
                <a:lnTo>
                  <a:pt x="1840" y="462"/>
                </a:lnTo>
                <a:lnTo>
                  <a:pt x="1840" y="462"/>
                </a:lnTo>
                <a:lnTo>
                  <a:pt x="1840" y="459"/>
                </a:lnTo>
                <a:lnTo>
                  <a:pt x="1842" y="459"/>
                </a:lnTo>
                <a:lnTo>
                  <a:pt x="1842" y="454"/>
                </a:lnTo>
                <a:lnTo>
                  <a:pt x="1845" y="454"/>
                </a:lnTo>
                <a:lnTo>
                  <a:pt x="1845" y="451"/>
                </a:lnTo>
                <a:lnTo>
                  <a:pt x="1848" y="451"/>
                </a:lnTo>
                <a:lnTo>
                  <a:pt x="1848" y="448"/>
                </a:lnTo>
                <a:lnTo>
                  <a:pt x="1853" y="448"/>
                </a:lnTo>
                <a:lnTo>
                  <a:pt x="1853" y="446"/>
                </a:lnTo>
                <a:lnTo>
                  <a:pt x="1853" y="446"/>
                </a:lnTo>
                <a:lnTo>
                  <a:pt x="1853" y="443"/>
                </a:lnTo>
                <a:lnTo>
                  <a:pt x="1853" y="443"/>
                </a:lnTo>
                <a:lnTo>
                  <a:pt x="1853" y="443"/>
                </a:lnTo>
                <a:lnTo>
                  <a:pt x="1861" y="443"/>
                </a:lnTo>
                <a:lnTo>
                  <a:pt x="1861" y="437"/>
                </a:lnTo>
                <a:lnTo>
                  <a:pt x="1864" y="437"/>
                </a:lnTo>
                <a:lnTo>
                  <a:pt x="1864" y="435"/>
                </a:lnTo>
                <a:lnTo>
                  <a:pt x="1869" y="435"/>
                </a:lnTo>
                <a:lnTo>
                  <a:pt x="1869" y="432"/>
                </a:lnTo>
                <a:lnTo>
                  <a:pt x="1875" y="432"/>
                </a:lnTo>
                <a:lnTo>
                  <a:pt x="1875" y="429"/>
                </a:lnTo>
                <a:lnTo>
                  <a:pt x="1877" y="429"/>
                </a:lnTo>
                <a:lnTo>
                  <a:pt x="1877" y="427"/>
                </a:lnTo>
                <a:lnTo>
                  <a:pt x="1885" y="427"/>
                </a:lnTo>
                <a:lnTo>
                  <a:pt x="1885" y="421"/>
                </a:lnTo>
                <a:lnTo>
                  <a:pt x="1891" y="421"/>
                </a:lnTo>
                <a:lnTo>
                  <a:pt x="1891" y="419"/>
                </a:lnTo>
                <a:lnTo>
                  <a:pt x="1894" y="419"/>
                </a:lnTo>
                <a:lnTo>
                  <a:pt x="1894" y="416"/>
                </a:lnTo>
                <a:lnTo>
                  <a:pt x="1896" y="416"/>
                </a:lnTo>
                <a:lnTo>
                  <a:pt x="1896" y="413"/>
                </a:lnTo>
                <a:lnTo>
                  <a:pt x="1899" y="413"/>
                </a:lnTo>
                <a:lnTo>
                  <a:pt x="1899" y="410"/>
                </a:lnTo>
                <a:lnTo>
                  <a:pt x="1902" y="410"/>
                </a:lnTo>
                <a:lnTo>
                  <a:pt x="1902" y="408"/>
                </a:lnTo>
                <a:lnTo>
                  <a:pt x="1902" y="408"/>
                </a:lnTo>
                <a:lnTo>
                  <a:pt x="1902" y="397"/>
                </a:lnTo>
                <a:lnTo>
                  <a:pt x="1921" y="397"/>
                </a:lnTo>
                <a:lnTo>
                  <a:pt x="1921" y="397"/>
                </a:lnTo>
                <a:lnTo>
                  <a:pt x="1937" y="397"/>
                </a:lnTo>
                <a:lnTo>
                  <a:pt x="1937" y="392"/>
                </a:lnTo>
                <a:lnTo>
                  <a:pt x="1939" y="392"/>
                </a:lnTo>
                <a:lnTo>
                  <a:pt x="1939" y="389"/>
                </a:lnTo>
                <a:lnTo>
                  <a:pt x="1958" y="389"/>
                </a:lnTo>
                <a:lnTo>
                  <a:pt x="1958" y="386"/>
                </a:lnTo>
                <a:lnTo>
                  <a:pt x="1966" y="386"/>
                </a:lnTo>
                <a:lnTo>
                  <a:pt x="1966" y="383"/>
                </a:lnTo>
                <a:lnTo>
                  <a:pt x="1972" y="383"/>
                </a:lnTo>
                <a:lnTo>
                  <a:pt x="1972" y="381"/>
                </a:lnTo>
                <a:lnTo>
                  <a:pt x="1977" y="381"/>
                </a:lnTo>
                <a:lnTo>
                  <a:pt x="1977" y="378"/>
                </a:lnTo>
                <a:lnTo>
                  <a:pt x="1993" y="378"/>
                </a:lnTo>
                <a:lnTo>
                  <a:pt x="1993" y="375"/>
                </a:lnTo>
                <a:lnTo>
                  <a:pt x="1999" y="375"/>
                </a:lnTo>
                <a:lnTo>
                  <a:pt x="1999" y="373"/>
                </a:lnTo>
                <a:lnTo>
                  <a:pt x="2007" y="373"/>
                </a:lnTo>
                <a:lnTo>
                  <a:pt x="2007" y="370"/>
                </a:lnTo>
                <a:lnTo>
                  <a:pt x="2012" y="370"/>
                </a:lnTo>
                <a:lnTo>
                  <a:pt x="2012" y="367"/>
                </a:lnTo>
                <a:lnTo>
                  <a:pt x="2015" y="367"/>
                </a:lnTo>
                <a:lnTo>
                  <a:pt x="2015" y="365"/>
                </a:lnTo>
                <a:lnTo>
                  <a:pt x="2018" y="365"/>
                </a:lnTo>
                <a:lnTo>
                  <a:pt x="2018" y="362"/>
                </a:lnTo>
                <a:lnTo>
                  <a:pt x="2020" y="362"/>
                </a:lnTo>
                <a:lnTo>
                  <a:pt x="2020" y="359"/>
                </a:lnTo>
                <a:lnTo>
                  <a:pt x="2026" y="359"/>
                </a:lnTo>
                <a:lnTo>
                  <a:pt x="2026" y="356"/>
                </a:lnTo>
                <a:lnTo>
                  <a:pt x="2028" y="356"/>
                </a:lnTo>
                <a:lnTo>
                  <a:pt x="2028" y="354"/>
                </a:lnTo>
                <a:lnTo>
                  <a:pt x="2034" y="354"/>
                </a:lnTo>
                <a:lnTo>
                  <a:pt x="2034" y="351"/>
                </a:lnTo>
                <a:lnTo>
                  <a:pt x="2047" y="351"/>
                </a:lnTo>
                <a:lnTo>
                  <a:pt x="2047" y="343"/>
                </a:lnTo>
                <a:lnTo>
                  <a:pt x="2050" y="343"/>
                </a:lnTo>
                <a:lnTo>
                  <a:pt x="2050" y="340"/>
                </a:lnTo>
                <a:lnTo>
                  <a:pt x="2050" y="340"/>
                </a:lnTo>
                <a:lnTo>
                  <a:pt x="2050" y="335"/>
                </a:lnTo>
                <a:lnTo>
                  <a:pt x="2066" y="335"/>
                </a:lnTo>
                <a:lnTo>
                  <a:pt x="2066" y="332"/>
                </a:lnTo>
                <a:lnTo>
                  <a:pt x="2080" y="332"/>
                </a:lnTo>
                <a:lnTo>
                  <a:pt x="2080" y="329"/>
                </a:lnTo>
                <a:lnTo>
                  <a:pt x="2085" y="329"/>
                </a:lnTo>
                <a:lnTo>
                  <a:pt x="2085" y="327"/>
                </a:lnTo>
                <a:lnTo>
                  <a:pt x="2096" y="327"/>
                </a:lnTo>
                <a:lnTo>
                  <a:pt x="2096" y="324"/>
                </a:lnTo>
                <a:lnTo>
                  <a:pt x="2101" y="324"/>
                </a:lnTo>
                <a:lnTo>
                  <a:pt x="2101" y="321"/>
                </a:lnTo>
                <a:lnTo>
                  <a:pt x="2101" y="321"/>
                </a:lnTo>
                <a:lnTo>
                  <a:pt x="2101" y="319"/>
                </a:lnTo>
                <a:lnTo>
                  <a:pt x="2107" y="319"/>
                </a:lnTo>
                <a:lnTo>
                  <a:pt x="2107" y="316"/>
                </a:lnTo>
                <a:lnTo>
                  <a:pt x="2115" y="316"/>
                </a:lnTo>
                <a:lnTo>
                  <a:pt x="2115" y="313"/>
                </a:lnTo>
                <a:lnTo>
                  <a:pt x="2117" y="313"/>
                </a:lnTo>
                <a:lnTo>
                  <a:pt x="2117" y="311"/>
                </a:lnTo>
                <a:lnTo>
                  <a:pt x="2123" y="311"/>
                </a:lnTo>
                <a:lnTo>
                  <a:pt x="2123" y="308"/>
                </a:lnTo>
                <a:lnTo>
                  <a:pt x="2134" y="308"/>
                </a:lnTo>
                <a:lnTo>
                  <a:pt x="2134" y="305"/>
                </a:lnTo>
                <a:lnTo>
                  <a:pt x="2142" y="305"/>
                </a:lnTo>
                <a:lnTo>
                  <a:pt x="2142" y="302"/>
                </a:lnTo>
                <a:lnTo>
                  <a:pt x="2147" y="302"/>
                </a:lnTo>
                <a:lnTo>
                  <a:pt x="2147" y="294"/>
                </a:lnTo>
                <a:lnTo>
                  <a:pt x="2158" y="294"/>
                </a:lnTo>
                <a:lnTo>
                  <a:pt x="2158" y="292"/>
                </a:lnTo>
                <a:lnTo>
                  <a:pt x="2174" y="292"/>
                </a:lnTo>
                <a:lnTo>
                  <a:pt x="2174" y="289"/>
                </a:lnTo>
                <a:lnTo>
                  <a:pt x="2177" y="289"/>
                </a:lnTo>
                <a:lnTo>
                  <a:pt x="2177" y="286"/>
                </a:lnTo>
                <a:lnTo>
                  <a:pt x="2185" y="286"/>
                </a:lnTo>
                <a:lnTo>
                  <a:pt x="2185" y="281"/>
                </a:lnTo>
                <a:lnTo>
                  <a:pt x="2193" y="281"/>
                </a:lnTo>
                <a:lnTo>
                  <a:pt x="2193" y="275"/>
                </a:lnTo>
                <a:lnTo>
                  <a:pt x="2196" y="275"/>
                </a:lnTo>
                <a:lnTo>
                  <a:pt x="2196" y="273"/>
                </a:lnTo>
                <a:lnTo>
                  <a:pt x="2201" y="273"/>
                </a:lnTo>
                <a:lnTo>
                  <a:pt x="2201" y="270"/>
                </a:lnTo>
                <a:lnTo>
                  <a:pt x="2206" y="270"/>
                </a:lnTo>
                <a:lnTo>
                  <a:pt x="2206" y="265"/>
                </a:lnTo>
                <a:lnTo>
                  <a:pt x="2209" y="265"/>
                </a:lnTo>
                <a:lnTo>
                  <a:pt x="2209" y="259"/>
                </a:lnTo>
                <a:lnTo>
                  <a:pt x="2215" y="259"/>
                </a:lnTo>
                <a:lnTo>
                  <a:pt x="2215" y="257"/>
                </a:lnTo>
                <a:lnTo>
                  <a:pt x="2223" y="257"/>
                </a:lnTo>
                <a:lnTo>
                  <a:pt x="2223" y="254"/>
                </a:lnTo>
                <a:lnTo>
                  <a:pt x="2223" y="254"/>
                </a:lnTo>
                <a:lnTo>
                  <a:pt x="2223" y="251"/>
                </a:lnTo>
                <a:lnTo>
                  <a:pt x="2225" y="251"/>
                </a:lnTo>
                <a:lnTo>
                  <a:pt x="2225" y="246"/>
                </a:lnTo>
                <a:lnTo>
                  <a:pt x="2252" y="246"/>
                </a:lnTo>
                <a:lnTo>
                  <a:pt x="2252" y="243"/>
                </a:lnTo>
                <a:lnTo>
                  <a:pt x="2263" y="243"/>
                </a:lnTo>
                <a:lnTo>
                  <a:pt x="2263" y="238"/>
                </a:lnTo>
                <a:lnTo>
                  <a:pt x="2268" y="238"/>
                </a:lnTo>
                <a:lnTo>
                  <a:pt x="2268" y="235"/>
                </a:lnTo>
                <a:lnTo>
                  <a:pt x="2271" y="235"/>
                </a:lnTo>
                <a:lnTo>
                  <a:pt x="2271" y="232"/>
                </a:lnTo>
                <a:lnTo>
                  <a:pt x="2274" y="232"/>
                </a:lnTo>
                <a:lnTo>
                  <a:pt x="2274" y="227"/>
                </a:lnTo>
                <a:lnTo>
                  <a:pt x="2279" y="227"/>
                </a:lnTo>
                <a:lnTo>
                  <a:pt x="2279" y="221"/>
                </a:lnTo>
                <a:lnTo>
                  <a:pt x="2328" y="221"/>
                </a:lnTo>
                <a:lnTo>
                  <a:pt x="2328" y="219"/>
                </a:lnTo>
                <a:lnTo>
                  <a:pt x="2333" y="219"/>
                </a:lnTo>
                <a:lnTo>
                  <a:pt x="2333" y="213"/>
                </a:lnTo>
                <a:lnTo>
                  <a:pt x="2349" y="213"/>
                </a:lnTo>
                <a:lnTo>
                  <a:pt x="2349" y="208"/>
                </a:lnTo>
                <a:lnTo>
                  <a:pt x="2355" y="208"/>
                </a:lnTo>
                <a:lnTo>
                  <a:pt x="2355" y="203"/>
                </a:lnTo>
                <a:lnTo>
                  <a:pt x="2363" y="203"/>
                </a:lnTo>
                <a:lnTo>
                  <a:pt x="2363" y="197"/>
                </a:lnTo>
                <a:lnTo>
                  <a:pt x="2366" y="197"/>
                </a:lnTo>
                <a:lnTo>
                  <a:pt x="2366" y="192"/>
                </a:lnTo>
                <a:lnTo>
                  <a:pt x="2371" y="192"/>
                </a:lnTo>
                <a:lnTo>
                  <a:pt x="2371" y="186"/>
                </a:lnTo>
                <a:lnTo>
                  <a:pt x="2376" y="186"/>
                </a:lnTo>
                <a:lnTo>
                  <a:pt x="2376" y="181"/>
                </a:lnTo>
                <a:lnTo>
                  <a:pt x="2382" y="181"/>
                </a:lnTo>
                <a:lnTo>
                  <a:pt x="2382" y="167"/>
                </a:lnTo>
                <a:lnTo>
                  <a:pt x="2382" y="167"/>
                </a:lnTo>
                <a:lnTo>
                  <a:pt x="2382" y="162"/>
                </a:lnTo>
                <a:lnTo>
                  <a:pt x="2390" y="162"/>
                </a:lnTo>
                <a:lnTo>
                  <a:pt x="2390" y="157"/>
                </a:lnTo>
                <a:lnTo>
                  <a:pt x="2398" y="157"/>
                </a:lnTo>
                <a:lnTo>
                  <a:pt x="2398" y="151"/>
                </a:lnTo>
                <a:lnTo>
                  <a:pt x="2406" y="151"/>
                </a:lnTo>
                <a:lnTo>
                  <a:pt x="2406" y="143"/>
                </a:lnTo>
                <a:lnTo>
                  <a:pt x="2417" y="143"/>
                </a:lnTo>
                <a:lnTo>
                  <a:pt x="2417" y="138"/>
                </a:lnTo>
                <a:lnTo>
                  <a:pt x="2420" y="138"/>
                </a:lnTo>
                <a:lnTo>
                  <a:pt x="2420" y="132"/>
                </a:lnTo>
                <a:lnTo>
                  <a:pt x="2441" y="132"/>
                </a:lnTo>
                <a:lnTo>
                  <a:pt x="2441" y="124"/>
                </a:lnTo>
                <a:lnTo>
                  <a:pt x="2441" y="124"/>
                </a:lnTo>
                <a:lnTo>
                  <a:pt x="2441" y="116"/>
                </a:lnTo>
                <a:lnTo>
                  <a:pt x="2446" y="116"/>
                </a:lnTo>
                <a:lnTo>
                  <a:pt x="2446" y="108"/>
                </a:lnTo>
                <a:lnTo>
                  <a:pt x="2452" y="108"/>
                </a:lnTo>
                <a:lnTo>
                  <a:pt x="2452" y="100"/>
                </a:lnTo>
                <a:lnTo>
                  <a:pt x="2473" y="100"/>
                </a:lnTo>
                <a:lnTo>
                  <a:pt x="2473" y="89"/>
                </a:lnTo>
                <a:lnTo>
                  <a:pt x="2495" y="89"/>
                </a:lnTo>
                <a:lnTo>
                  <a:pt x="2495" y="78"/>
                </a:lnTo>
                <a:lnTo>
                  <a:pt x="2498" y="78"/>
                </a:lnTo>
                <a:lnTo>
                  <a:pt x="2498" y="65"/>
                </a:lnTo>
                <a:lnTo>
                  <a:pt x="2509" y="65"/>
                </a:lnTo>
                <a:lnTo>
                  <a:pt x="2509" y="54"/>
                </a:lnTo>
                <a:lnTo>
                  <a:pt x="2509" y="54"/>
                </a:lnTo>
                <a:lnTo>
                  <a:pt x="2509" y="41"/>
                </a:lnTo>
                <a:lnTo>
                  <a:pt x="2514" y="41"/>
                </a:lnTo>
                <a:lnTo>
                  <a:pt x="2514" y="27"/>
                </a:lnTo>
                <a:lnTo>
                  <a:pt x="2579" y="27"/>
                </a:lnTo>
                <a:lnTo>
                  <a:pt x="2579" y="0"/>
                </a:lnTo>
              </a:path>
            </a:pathLst>
          </a:custGeom>
          <a:noFill/>
          <a:ln w="15875"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5" name="Rectangle 41"/>
          <p:cNvSpPr>
            <a:spLocks noChangeArrowheads="1"/>
          </p:cNvSpPr>
          <p:nvPr/>
        </p:nvSpPr>
        <p:spPr bwMode="auto">
          <a:xfrm>
            <a:off x="4823556" y="3422621"/>
            <a:ext cx="7373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FF0000"/>
                </a:solidFill>
                <a:effectLst/>
                <a:uLnTx/>
                <a:uFillTx/>
              </a:rPr>
              <a:t>Placebo</a:t>
            </a:r>
            <a:endParaRPr kumimoji="0" lang="en-US" altLang="en-US" sz="1800" b="1" i="0" u="none" strike="noStrike" kern="1200" cap="none" spc="0" normalizeH="0" baseline="0" noProof="0" dirty="0">
              <a:ln>
                <a:noFill/>
              </a:ln>
              <a:solidFill>
                <a:srgbClr val="FF0000"/>
              </a:solidFill>
              <a:effectLst/>
              <a:uLnTx/>
              <a:uFillTx/>
            </a:endParaRPr>
          </a:p>
        </p:txBody>
      </p:sp>
      <p:sp>
        <p:nvSpPr>
          <p:cNvPr id="41" name="Rectangle 27"/>
          <p:cNvSpPr>
            <a:spLocks noChangeArrowheads="1"/>
          </p:cNvSpPr>
          <p:nvPr/>
        </p:nvSpPr>
        <p:spPr bwMode="auto">
          <a:xfrm>
            <a:off x="3713068" y="6068713"/>
            <a:ext cx="2893885" cy="2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latin typeface="Arial MT" pitchFamily="50" charset="0"/>
                <a:ea typeface="+mn-ea"/>
                <a:cs typeface="Arial" pitchFamily="34" charset="0"/>
              </a:rPr>
              <a:t>Years since Randomization</a:t>
            </a:r>
            <a:endParaRPr kumimoji="0" lang="en-US" alt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45" name="Rectangle 39"/>
          <p:cNvSpPr>
            <a:spLocks noChangeArrowheads="1"/>
          </p:cNvSpPr>
          <p:nvPr/>
        </p:nvSpPr>
        <p:spPr bwMode="auto">
          <a:xfrm rot="16200000">
            <a:off x="682341" y="3424266"/>
            <a:ext cx="23916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rPr>
              <a:t>Patients with an Event (%)</a:t>
            </a:r>
            <a:endParaRPr kumimoji="0" lang="en-US" altLang="en-US" sz="1800" b="0" i="0" u="none" strike="noStrike" kern="1200" cap="none" spc="0" normalizeH="0" baseline="0" noProof="0" dirty="0">
              <a:ln>
                <a:noFill/>
              </a:ln>
              <a:solidFill>
                <a:prstClr val="black"/>
              </a:solidFill>
              <a:effectLst/>
              <a:uLnTx/>
              <a:uFillTx/>
            </a:endParaRPr>
          </a:p>
        </p:txBody>
      </p:sp>
      <p:sp>
        <p:nvSpPr>
          <p:cNvPr id="46" name="Line 49"/>
          <p:cNvSpPr>
            <a:spLocks noChangeShapeType="1"/>
          </p:cNvSpPr>
          <p:nvPr/>
        </p:nvSpPr>
        <p:spPr bwMode="auto">
          <a:xfrm>
            <a:off x="2569268"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7" name="Line 50"/>
          <p:cNvSpPr>
            <a:spLocks noChangeShapeType="1"/>
          </p:cNvSpPr>
          <p:nvPr/>
        </p:nvSpPr>
        <p:spPr bwMode="auto">
          <a:xfrm>
            <a:off x="3431665"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8" name="Line 51"/>
          <p:cNvSpPr>
            <a:spLocks noChangeShapeType="1"/>
          </p:cNvSpPr>
          <p:nvPr/>
        </p:nvSpPr>
        <p:spPr bwMode="auto">
          <a:xfrm>
            <a:off x="4290360"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9" name="Line 52"/>
          <p:cNvSpPr>
            <a:spLocks noChangeShapeType="1"/>
          </p:cNvSpPr>
          <p:nvPr/>
        </p:nvSpPr>
        <p:spPr bwMode="auto">
          <a:xfrm>
            <a:off x="5154609"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0" name="Line 53"/>
          <p:cNvSpPr>
            <a:spLocks noChangeShapeType="1"/>
          </p:cNvSpPr>
          <p:nvPr/>
        </p:nvSpPr>
        <p:spPr bwMode="auto">
          <a:xfrm>
            <a:off x="6013304"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1" name="Line 54"/>
          <p:cNvSpPr>
            <a:spLocks noChangeShapeType="1"/>
          </p:cNvSpPr>
          <p:nvPr/>
        </p:nvSpPr>
        <p:spPr bwMode="auto">
          <a:xfrm>
            <a:off x="6872000"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3" name="Rectangle 55"/>
          <p:cNvSpPr>
            <a:spLocks noChangeArrowheads="1"/>
          </p:cNvSpPr>
          <p:nvPr/>
        </p:nvSpPr>
        <p:spPr bwMode="auto">
          <a:xfrm>
            <a:off x="2516495"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0</a:t>
            </a:r>
            <a:endParaRPr kumimoji="0" lang="en-US" altLang="en-US" sz="1800" b="0" i="0" u="none" strike="noStrike" kern="1200" cap="none" spc="0" normalizeH="0" baseline="0" noProof="0" dirty="0">
              <a:ln>
                <a:noFill/>
              </a:ln>
              <a:solidFill>
                <a:prstClr val="black"/>
              </a:solidFill>
              <a:effectLst/>
              <a:uLnTx/>
              <a:uFillTx/>
            </a:endParaRPr>
          </a:p>
        </p:txBody>
      </p:sp>
      <p:sp>
        <p:nvSpPr>
          <p:cNvPr id="54" name="Rectangle 56"/>
          <p:cNvSpPr>
            <a:spLocks noChangeArrowheads="1"/>
          </p:cNvSpPr>
          <p:nvPr/>
        </p:nvSpPr>
        <p:spPr bwMode="auto">
          <a:xfrm>
            <a:off x="3377967"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1</a:t>
            </a:r>
            <a:endParaRPr kumimoji="0" lang="en-US" altLang="en-US" sz="1800" b="0" i="0" u="none" strike="noStrike" kern="1200" cap="none" spc="0" normalizeH="0" baseline="0" noProof="0">
              <a:ln>
                <a:noFill/>
              </a:ln>
              <a:solidFill>
                <a:prstClr val="black"/>
              </a:solidFill>
              <a:effectLst/>
              <a:uLnTx/>
              <a:uFillTx/>
            </a:endParaRPr>
          </a:p>
        </p:txBody>
      </p:sp>
      <p:sp>
        <p:nvSpPr>
          <p:cNvPr id="55" name="Rectangle 57"/>
          <p:cNvSpPr>
            <a:spLocks noChangeArrowheads="1"/>
          </p:cNvSpPr>
          <p:nvPr/>
        </p:nvSpPr>
        <p:spPr bwMode="auto">
          <a:xfrm>
            <a:off x="4240364"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2</a:t>
            </a:r>
            <a:endParaRPr kumimoji="0" lang="en-US" altLang="en-US" sz="1800" b="0" i="0" u="none" strike="noStrike" kern="1200" cap="none" spc="0" normalizeH="0" baseline="0" noProof="0">
              <a:ln>
                <a:noFill/>
              </a:ln>
              <a:solidFill>
                <a:prstClr val="black"/>
              </a:solidFill>
              <a:effectLst/>
              <a:uLnTx/>
              <a:uFillTx/>
            </a:endParaRPr>
          </a:p>
        </p:txBody>
      </p:sp>
      <p:sp>
        <p:nvSpPr>
          <p:cNvPr id="56" name="Rectangle 58"/>
          <p:cNvSpPr>
            <a:spLocks noChangeArrowheads="1"/>
          </p:cNvSpPr>
          <p:nvPr/>
        </p:nvSpPr>
        <p:spPr bwMode="auto">
          <a:xfrm>
            <a:off x="5101835"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3</a:t>
            </a:r>
            <a:endParaRPr kumimoji="0" lang="en-US" altLang="en-US" sz="1800" b="0" i="0" u="none" strike="noStrike" kern="1200" cap="none" spc="0" normalizeH="0" baseline="0" noProof="0">
              <a:ln>
                <a:noFill/>
              </a:ln>
              <a:solidFill>
                <a:prstClr val="black"/>
              </a:solidFill>
              <a:effectLst/>
              <a:uLnTx/>
              <a:uFillTx/>
            </a:endParaRPr>
          </a:p>
        </p:txBody>
      </p:sp>
      <p:sp>
        <p:nvSpPr>
          <p:cNvPr id="57" name="Rectangle 59"/>
          <p:cNvSpPr>
            <a:spLocks noChangeArrowheads="1"/>
          </p:cNvSpPr>
          <p:nvPr/>
        </p:nvSpPr>
        <p:spPr bwMode="auto">
          <a:xfrm>
            <a:off x="5960531"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4</a:t>
            </a:r>
            <a:endParaRPr kumimoji="0" lang="en-US" altLang="en-US" sz="1800" b="0" i="0" u="none" strike="noStrike" kern="1200" cap="none" spc="0" normalizeH="0" baseline="0" noProof="0">
              <a:ln>
                <a:noFill/>
              </a:ln>
              <a:solidFill>
                <a:prstClr val="black"/>
              </a:solidFill>
              <a:effectLst/>
              <a:uLnTx/>
              <a:uFillTx/>
            </a:endParaRPr>
          </a:p>
        </p:txBody>
      </p:sp>
      <p:sp>
        <p:nvSpPr>
          <p:cNvPr id="58" name="Rectangle 60"/>
          <p:cNvSpPr>
            <a:spLocks noChangeArrowheads="1"/>
          </p:cNvSpPr>
          <p:nvPr/>
        </p:nvSpPr>
        <p:spPr bwMode="auto">
          <a:xfrm>
            <a:off x="6819227"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5</a:t>
            </a:r>
            <a:endParaRPr kumimoji="0" lang="en-US" altLang="en-US" sz="1800" b="0" i="0" u="none" strike="noStrike" kern="1200" cap="none" spc="0" normalizeH="0" baseline="0" noProof="0">
              <a:ln>
                <a:noFill/>
              </a:ln>
              <a:solidFill>
                <a:prstClr val="black"/>
              </a:solidFill>
              <a:effectLst/>
              <a:uLnTx/>
              <a:uFillTx/>
            </a:endParaRPr>
          </a:p>
        </p:txBody>
      </p:sp>
      <p:sp>
        <p:nvSpPr>
          <p:cNvPr id="59" name="Line 61"/>
          <p:cNvSpPr>
            <a:spLocks noChangeShapeType="1"/>
          </p:cNvSpPr>
          <p:nvPr/>
        </p:nvSpPr>
        <p:spPr bwMode="auto">
          <a:xfrm flipH="1">
            <a:off x="2486063" y="5591768"/>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0" name="Line 62"/>
          <p:cNvSpPr>
            <a:spLocks noChangeShapeType="1"/>
          </p:cNvSpPr>
          <p:nvPr/>
        </p:nvSpPr>
        <p:spPr bwMode="auto">
          <a:xfrm flipH="1">
            <a:off x="2486063" y="4222296"/>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1" name="Line 63"/>
          <p:cNvSpPr>
            <a:spLocks noChangeShapeType="1"/>
          </p:cNvSpPr>
          <p:nvPr/>
        </p:nvSpPr>
        <p:spPr bwMode="auto">
          <a:xfrm flipH="1">
            <a:off x="2486063" y="2847272"/>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2" name="Rectangle 65"/>
          <p:cNvSpPr>
            <a:spLocks noChangeArrowheads="1"/>
          </p:cNvSpPr>
          <p:nvPr/>
        </p:nvSpPr>
        <p:spPr bwMode="auto">
          <a:xfrm>
            <a:off x="2336098" y="546592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0</a:t>
            </a:r>
            <a:endParaRPr kumimoji="0" lang="en-US" altLang="en-US" sz="1800" b="0" i="0" u="none" strike="noStrike" kern="1200" cap="none" spc="0" normalizeH="0" baseline="0" noProof="0" dirty="0">
              <a:ln>
                <a:noFill/>
              </a:ln>
              <a:solidFill>
                <a:prstClr val="black"/>
              </a:solidFill>
              <a:effectLst/>
              <a:uLnTx/>
              <a:uFillTx/>
            </a:endParaRPr>
          </a:p>
        </p:txBody>
      </p:sp>
      <p:sp>
        <p:nvSpPr>
          <p:cNvPr id="63" name="Rectangle 66"/>
          <p:cNvSpPr>
            <a:spLocks noChangeArrowheads="1"/>
          </p:cNvSpPr>
          <p:nvPr/>
        </p:nvSpPr>
        <p:spPr bwMode="auto">
          <a:xfrm>
            <a:off x="2228697" y="4107556"/>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10</a:t>
            </a:r>
            <a:endParaRPr kumimoji="0" lang="en-US" altLang="en-US" sz="1800" b="0" i="0" u="none" strike="noStrike" kern="1200" cap="none" spc="0" normalizeH="0" baseline="0" noProof="0">
              <a:ln>
                <a:noFill/>
              </a:ln>
              <a:solidFill>
                <a:prstClr val="black"/>
              </a:solidFill>
              <a:effectLst/>
              <a:uLnTx/>
              <a:uFillTx/>
            </a:endParaRPr>
          </a:p>
        </p:txBody>
      </p:sp>
      <p:sp>
        <p:nvSpPr>
          <p:cNvPr id="64" name="Rectangle 67"/>
          <p:cNvSpPr>
            <a:spLocks noChangeArrowheads="1"/>
          </p:cNvSpPr>
          <p:nvPr/>
        </p:nvSpPr>
        <p:spPr bwMode="auto">
          <a:xfrm>
            <a:off x="2228697" y="2728831"/>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20</a:t>
            </a:r>
            <a:endParaRPr kumimoji="0" lang="en-US" altLang="en-US" sz="1800" b="0" i="0" u="none" strike="noStrike" kern="1200" cap="none" spc="0" normalizeH="0" baseline="0" noProof="0" dirty="0">
              <a:ln>
                <a:noFill/>
              </a:ln>
              <a:solidFill>
                <a:prstClr val="black"/>
              </a:solidFill>
              <a:effectLst/>
              <a:uLnTx/>
              <a:uFillTx/>
            </a:endParaRPr>
          </a:p>
        </p:txBody>
      </p:sp>
      <p:sp>
        <p:nvSpPr>
          <p:cNvPr id="65" name="Freeform 70"/>
          <p:cNvSpPr>
            <a:spLocks/>
          </p:cNvSpPr>
          <p:nvPr/>
        </p:nvSpPr>
        <p:spPr bwMode="auto">
          <a:xfrm>
            <a:off x="2571194" y="1480912"/>
            <a:ext cx="4850150" cy="4117539"/>
          </a:xfrm>
          <a:custGeom>
            <a:avLst/>
            <a:gdLst>
              <a:gd name="T0" fmla="*/ 0 w 2643"/>
              <a:gd name="T1" fmla="*/ 0 h 2252"/>
              <a:gd name="T2" fmla="*/ 0 w 2643"/>
              <a:gd name="T3" fmla="*/ 2252 h 2252"/>
              <a:gd name="T4" fmla="*/ 2643 w 2643"/>
              <a:gd name="T5" fmla="*/ 2252 h 2252"/>
            </a:gdLst>
            <a:ahLst/>
            <a:cxnLst>
              <a:cxn ang="0">
                <a:pos x="T0" y="T1"/>
              </a:cxn>
              <a:cxn ang="0">
                <a:pos x="T2" y="T3"/>
              </a:cxn>
              <a:cxn ang="0">
                <a:pos x="T4" y="T5"/>
              </a:cxn>
            </a:cxnLst>
            <a:rect l="0" t="0" r="r" b="b"/>
            <a:pathLst>
              <a:path w="2643" h="2252">
                <a:moveTo>
                  <a:pt x="0" y="0"/>
                </a:moveTo>
                <a:lnTo>
                  <a:pt x="0" y="2252"/>
                </a:lnTo>
                <a:lnTo>
                  <a:pt x="2643" y="2252"/>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6" name="Line 64"/>
          <p:cNvSpPr>
            <a:spLocks noChangeShapeType="1"/>
          </p:cNvSpPr>
          <p:nvPr/>
        </p:nvSpPr>
        <p:spPr bwMode="auto">
          <a:xfrm flipH="1">
            <a:off x="2486063" y="1484759"/>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7" name="Rectangle 68"/>
          <p:cNvSpPr>
            <a:spLocks noChangeArrowheads="1"/>
          </p:cNvSpPr>
          <p:nvPr/>
        </p:nvSpPr>
        <p:spPr bwMode="auto">
          <a:xfrm>
            <a:off x="2228697" y="1355214"/>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30</a:t>
            </a:r>
            <a:endParaRPr kumimoji="0" lang="en-US" altLang="en-US" sz="1800" b="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581179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670B3F6E-6A77-4C05-9252-1C2C27AD04F6}"/>
              </a:ext>
            </a:extLst>
          </p:cNvPr>
          <p:cNvSpPr>
            <a:spLocks noGrp="1"/>
          </p:cNvSpPr>
          <p:nvPr>
            <p:ph type="title"/>
          </p:nvPr>
        </p:nvSpPr>
        <p:spPr>
          <a:xfrm>
            <a:off x="457200" y="-1929"/>
            <a:ext cx="11907361" cy="1325880"/>
          </a:xfrm>
        </p:spPr>
        <p:txBody>
          <a:bodyPr>
            <a:noAutofit/>
          </a:bodyPr>
          <a:lstStyle/>
          <a:p>
            <a:r>
              <a:rPr lang="en-US" sz="4000" b="1" dirty="0">
                <a:latin typeface="Arial" panose="020B0604020202020204" pitchFamily="34" charset="0"/>
                <a:cs typeface="Arial" panose="020B0604020202020204" pitchFamily="34" charset="0"/>
              </a:rPr>
              <a:t>Key Secondary End Point:</a:t>
            </a:r>
            <a:br>
              <a:rPr lang="en-US" sz="40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CV Death, MI, Stroke</a:t>
            </a:r>
            <a:endParaRPr lang="en-US" sz="2800" b="1" dirty="0">
              <a:highlight>
                <a:srgbClr val="FFFF00"/>
              </a:highlight>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5820F97-D26A-4ACB-9644-AC6DCB958BB0}"/>
              </a:ext>
            </a:extLst>
          </p:cNvPr>
          <p:cNvSpPr txBox="1"/>
          <p:nvPr/>
        </p:nvSpPr>
        <p:spPr>
          <a:xfrm>
            <a:off x="6809643" y="2407607"/>
            <a:ext cx="9841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20.0%</a:t>
            </a:r>
          </a:p>
        </p:txBody>
      </p:sp>
      <p:sp>
        <p:nvSpPr>
          <p:cNvPr id="36" name="TextBox 35">
            <a:extLst>
              <a:ext uri="{FF2B5EF4-FFF2-40B4-BE49-F238E27FC236}">
                <a16:creationId xmlns:a16="http://schemas.microsoft.com/office/drawing/2014/main" id="{3DB927E4-1B63-48A2-9E52-EB185C7A0395}"/>
              </a:ext>
            </a:extLst>
          </p:cNvPr>
          <p:cNvSpPr txBox="1"/>
          <p:nvPr/>
        </p:nvSpPr>
        <p:spPr>
          <a:xfrm>
            <a:off x="6949643" y="3856288"/>
            <a:ext cx="9841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16.2%</a:t>
            </a:r>
          </a:p>
        </p:txBody>
      </p:sp>
      <p:sp>
        <p:nvSpPr>
          <p:cNvPr id="37" name="Freeform 5"/>
          <p:cNvSpPr>
            <a:spLocks/>
          </p:cNvSpPr>
          <p:nvPr/>
        </p:nvSpPr>
        <p:spPr bwMode="auto">
          <a:xfrm>
            <a:off x="2574629" y="3575813"/>
            <a:ext cx="4784950" cy="2013359"/>
          </a:xfrm>
          <a:custGeom>
            <a:avLst/>
            <a:gdLst>
              <a:gd name="T0" fmla="*/ 60 w 2600"/>
              <a:gd name="T1" fmla="*/ 1086 h 1094"/>
              <a:gd name="T2" fmla="*/ 87 w 2600"/>
              <a:gd name="T3" fmla="*/ 1069 h 1094"/>
              <a:gd name="T4" fmla="*/ 130 w 2600"/>
              <a:gd name="T5" fmla="*/ 1059 h 1094"/>
              <a:gd name="T6" fmla="*/ 151 w 2600"/>
              <a:gd name="T7" fmla="*/ 1048 h 1094"/>
              <a:gd name="T8" fmla="*/ 200 w 2600"/>
              <a:gd name="T9" fmla="*/ 1037 h 1094"/>
              <a:gd name="T10" fmla="*/ 224 w 2600"/>
              <a:gd name="T11" fmla="*/ 1021 h 1094"/>
              <a:gd name="T12" fmla="*/ 251 w 2600"/>
              <a:gd name="T13" fmla="*/ 1010 h 1094"/>
              <a:gd name="T14" fmla="*/ 283 w 2600"/>
              <a:gd name="T15" fmla="*/ 991 h 1094"/>
              <a:gd name="T16" fmla="*/ 310 w 2600"/>
              <a:gd name="T17" fmla="*/ 975 h 1094"/>
              <a:gd name="T18" fmla="*/ 329 w 2600"/>
              <a:gd name="T19" fmla="*/ 961 h 1094"/>
              <a:gd name="T20" fmla="*/ 380 w 2600"/>
              <a:gd name="T21" fmla="*/ 945 h 1094"/>
              <a:gd name="T22" fmla="*/ 416 w 2600"/>
              <a:gd name="T23" fmla="*/ 929 h 1094"/>
              <a:gd name="T24" fmla="*/ 448 w 2600"/>
              <a:gd name="T25" fmla="*/ 918 h 1094"/>
              <a:gd name="T26" fmla="*/ 467 w 2600"/>
              <a:gd name="T27" fmla="*/ 902 h 1094"/>
              <a:gd name="T28" fmla="*/ 496 w 2600"/>
              <a:gd name="T29" fmla="*/ 891 h 1094"/>
              <a:gd name="T30" fmla="*/ 534 w 2600"/>
              <a:gd name="T31" fmla="*/ 875 h 1094"/>
              <a:gd name="T32" fmla="*/ 559 w 2600"/>
              <a:gd name="T33" fmla="*/ 864 h 1094"/>
              <a:gd name="T34" fmla="*/ 588 w 2600"/>
              <a:gd name="T35" fmla="*/ 851 h 1094"/>
              <a:gd name="T36" fmla="*/ 599 w 2600"/>
              <a:gd name="T37" fmla="*/ 837 h 1094"/>
              <a:gd name="T38" fmla="*/ 623 w 2600"/>
              <a:gd name="T39" fmla="*/ 821 h 1094"/>
              <a:gd name="T40" fmla="*/ 674 w 2600"/>
              <a:gd name="T41" fmla="*/ 810 h 1094"/>
              <a:gd name="T42" fmla="*/ 699 w 2600"/>
              <a:gd name="T43" fmla="*/ 794 h 1094"/>
              <a:gd name="T44" fmla="*/ 739 w 2600"/>
              <a:gd name="T45" fmla="*/ 780 h 1094"/>
              <a:gd name="T46" fmla="*/ 755 w 2600"/>
              <a:gd name="T47" fmla="*/ 767 h 1094"/>
              <a:gd name="T48" fmla="*/ 796 w 2600"/>
              <a:gd name="T49" fmla="*/ 756 h 1094"/>
              <a:gd name="T50" fmla="*/ 836 w 2600"/>
              <a:gd name="T51" fmla="*/ 740 h 1094"/>
              <a:gd name="T52" fmla="*/ 885 w 2600"/>
              <a:gd name="T53" fmla="*/ 729 h 1094"/>
              <a:gd name="T54" fmla="*/ 901 w 2600"/>
              <a:gd name="T55" fmla="*/ 710 h 1094"/>
              <a:gd name="T56" fmla="*/ 955 w 2600"/>
              <a:gd name="T57" fmla="*/ 699 h 1094"/>
              <a:gd name="T58" fmla="*/ 1006 w 2600"/>
              <a:gd name="T59" fmla="*/ 683 h 1094"/>
              <a:gd name="T60" fmla="*/ 1063 w 2600"/>
              <a:gd name="T61" fmla="*/ 667 h 1094"/>
              <a:gd name="T62" fmla="*/ 1103 w 2600"/>
              <a:gd name="T63" fmla="*/ 651 h 1094"/>
              <a:gd name="T64" fmla="*/ 1146 w 2600"/>
              <a:gd name="T65" fmla="*/ 640 h 1094"/>
              <a:gd name="T66" fmla="*/ 1168 w 2600"/>
              <a:gd name="T67" fmla="*/ 624 h 1094"/>
              <a:gd name="T68" fmla="*/ 1225 w 2600"/>
              <a:gd name="T69" fmla="*/ 610 h 1094"/>
              <a:gd name="T70" fmla="*/ 1276 w 2600"/>
              <a:gd name="T71" fmla="*/ 594 h 1094"/>
              <a:gd name="T72" fmla="*/ 1303 w 2600"/>
              <a:gd name="T73" fmla="*/ 581 h 1094"/>
              <a:gd name="T74" fmla="*/ 1338 w 2600"/>
              <a:gd name="T75" fmla="*/ 564 h 1094"/>
              <a:gd name="T76" fmla="*/ 1373 w 2600"/>
              <a:gd name="T77" fmla="*/ 548 h 1094"/>
              <a:gd name="T78" fmla="*/ 1408 w 2600"/>
              <a:gd name="T79" fmla="*/ 529 h 1094"/>
              <a:gd name="T80" fmla="*/ 1476 w 2600"/>
              <a:gd name="T81" fmla="*/ 516 h 1094"/>
              <a:gd name="T82" fmla="*/ 1511 w 2600"/>
              <a:gd name="T83" fmla="*/ 500 h 1094"/>
              <a:gd name="T84" fmla="*/ 1573 w 2600"/>
              <a:gd name="T85" fmla="*/ 486 h 1094"/>
              <a:gd name="T86" fmla="*/ 1608 w 2600"/>
              <a:gd name="T87" fmla="*/ 470 h 1094"/>
              <a:gd name="T88" fmla="*/ 1637 w 2600"/>
              <a:gd name="T89" fmla="*/ 456 h 1094"/>
              <a:gd name="T90" fmla="*/ 1659 w 2600"/>
              <a:gd name="T91" fmla="*/ 440 h 1094"/>
              <a:gd name="T92" fmla="*/ 1699 w 2600"/>
              <a:gd name="T93" fmla="*/ 424 h 1094"/>
              <a:gd name="T94" fmla="*/ 1732 w 2600"/>
              <a:gd name="T95" fmla="*/ 408 h 1094"/>
              <a:gd name="T96" fmla="*/ 1788 w 2600"/>
              <a:gd name="T97" fmla="*/ 392 h 1094"/>
              <a:gd name="T98" fmla="*/ 1805 w 2600"/>
              <a:gd name="T99" fmla="*/ 373 h 1094"/>
              <a:gd name="T100" fmla="*/ 1864 w 2600"/>
              <a:gd name="T101" fmla="*/ 357 h 1094"/>
              <a:gd name="T102" fmla="*/ 1948 w 2600"/>
              <a:gd name="T103" fmla="*/ 338 h 1094"/>
              <a:gd name="T104" fmla="*/ 1977 w 2600"/>
              <a:gd name="T105" fmla="*/ 321 h 1094"/>
              <a:gd name="T106" fmla="*/ 2012 w 2600"/>
              <a:gd name="T107" fmla="*/ 300 h 1094"/>
              <a:gd name="T108" fmla="*/ 2053 w 2600"/>
              <a:gd name="T109" fmla="*/ 284 h 1094"/>
              <a:gd name="T110" fmla="*/ 2101 w 2600"/>
              <a:gd name="T111" fmla="*/ 265 h 1094"/>
              <a:gd name="T112" fmla="*/ 2147 w 2600"/>
              <a:gd name="T113" fmla="*/ 240 h 1094"/>
              <a:gd name="T114" fmla="*/ 2204 w 2600"/>
              <a:gd name="T115" fmla="*/ 216 h 1094"/>
              <a:gd name="T116" fmla="*/ 2252 w 2600"/>
              <a:gd name="T117" fmla="*/ 195 h 1094"/>
              <a:gd name="T118" fmla="*/ 2312 w 2600"/>
              <a:gd name="T119" fmla="*/ 160 h 1094"/>
              <a:gd name="T120" fmla="*/ 2374 w 2600"/>
              <a:gd name="T121" fmla="*/ 130 h 1094"/>
              <a:gd name="T122" fmla="*/ 2428 w 2600"/>
              <a:gd name="T123" fmla="*/ 87 h 1094"/>
              <a:gd name="T124" fmla="*/ 2506 w 2600"/>
              <a:gd name="T125" fmla="*/ 35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00" h="1094">
                <a:moveTo>
                  <a:pt x="0" y="1094"/>
                </a:moveTo>
                <a:lnTo>
                  <a:pt x="0" y="1094"/>
                </a:lnTo>
                <a:lnTo>
                  <a:pt x="6" y="1094"/>
                </a:lnTo>
                <a:lnTo>
                  <a:pt x="6" y="1091"/>
                </a:lnTo>
                <a:lnTo>
                  <a:pt x="11" y="1091"/>
                </a:lnTo>
                <a:lnTo>
                  <a:pt x="11" y="1091"/>
                </a:lnTo>
                <a:lnTo>
                  <a:pt x="19" y="1091"/>
                </a:lnTo>
                <a:lnTo>
                  <a:pt x="19" y="1088"/>
                </a:lnTo>
                <a:lnTo>
                  <a:pt x="49" y="1088"/>
                </a:lnTo>
                <a:lnTo>
                  <a:pt x="49" y="1086"/>
                </a:lnTo>
                <a:lnTo>
                  <a:pt x="51" y="1086"/>
                </a:lnTo>
                <a:lnTo>
                  <a:pt x="51" y="1086"/>
                </a:lnTo>
                <a:lnTo>
                  <a:pt x="60" y="1086"/>
                </a:lnTo>
                <a:lnTo>
                  <a:pt x="60" y="1083"/>
                </a:lnTo>
                <a:lnTo>
                  <a:pt x="62" y="1083"/>
                </a:lnTo>
                <a:lnTo>
                  <a:pt x="62" y="1080"/>
                </a:lnTo>
                <a:lnTo>
                  <a:pt x="65" y="1080"/>
                </a:lnTo>
                <a:lnTo>
                  <a:pt x="65" y="1080"/>
                </a:lnTo>
                <a:lnTo>
                  <a:pt x="73" y="1080"/>
                </a:lnTo>
                <a:lnTo>
                  <a:pt x="73" y="1075"/>
                </a:lnTo>
                <a:lnTo>
                  <a:pt x="78" y="1075"/>
                </a:lnTo>
                <a:lnTo>
                  <a:pt x="78" y="1075"/>
                </a:lnTo>
                <a:lnTo>
                  <a:pt x="78" y="1075"/>
                </a:lnTo>
                <a:lnTo>
                  <a:pt x="78" y="1072"/>
                </a:lnTo>
                <a:lnTo>
                  <a:pt x="87" y="1072"/>
                </a:lnTo>
                <a:lnTo>
                  <a:pt x="87" y="1069"/>
                </a:lnTo>
                <a:lnTo>
                  <a:pt x="89" y="1069"/>
                </a:lnTo>
                <a:lnTo>
                  <a:pt x="89" y="1069"/>
                </a:lnTo>
                <a:lnTo>
                  <a:pt x="100" y="1069"/>
                </a:lnTo>
                <a:lnTo>
                  <a:pt x="100" y="1067"/>
                </a:lnTo>
                <a:lnTo>
                  <a:pt x="103" y="1067"/>
                </a:lnTo>
                <a:lnTo>
                  <a:pt x="103" y="1064"/>
                </a:lnTo>
                <a:lnTo>
                  <a:pt x="105" y="1064"/>
                </a:lnTo>
                <a:lnTo>
                  <a:pt x="105" y="1064"/>
                </a:lnTo>
                <a:lnTo>
                  <a:pt x="116" y="1064"/>
                </a:lnTo>
                <a:lnTo>
                  <a:pt x="116" y="1061"/>
                </a:lnTo>
                <a:lnTo>
                  <a:pt x="124" y="1061"/>
                </a:lnTo>
                <a:lnTo>
                  <a:pt x="124" y="1059"/>
                </a:lnTo>
                <a:lnTo>
                  <a:pt x="130" y="1059"/>
                </a:lnTo>
                <a:lnTo>
                  <a:pt x="130" y="1059"/>
                </a:lnTo>
                <a:lnTo>
                  <a:pt x="138" y="1059"/>
                </a:lnTo>
                <a:lnTo>
                  <a:pt x="138" y="1056"/>
                </a:lnTo>
                <a:lnTo>
                  <a:pt x="138" y="1056"/>
                </a:lnTo>
                <a:lnTo>
                  <a:pt x="138" y="1053"/>
                </a:lnTo>
                <a:lnTo>
                  <a:pt x="140" y="1053"/>
                </a:lnTo>
                <a:lnTo>
                  <a:pt x="140" y="1053"/>
                </a:lnTo>
                <a:lnTo>
                  <a:pt x="146" y="1053"/>
                </a:lnTo>
                <a:lnTo>
                  <a:pt x="146" y="1050"/>
                </a:lnTo>
                <a:lnTo>
                  <a:pt x="151" y="1050"/>
                </a:lnTo>
                <a:lnTo>
                  <a:pt x="151" y="1048"/>
                </a:lnTo>
                <a:lnTo>
                  <a:pt x="151" y="1048"/>
                </a:lnTo>
                <a:lnTo>
                  <a:pt x="151" y="1048"/>
                </a:lnTo>
                <a:lnTo>
                  <a:pt x="157" y="1048"/>
                </a:lnTo>
                <a:lnTo>
                  <a:pt x="157" y="1045"/>
                </a:lnTo>
                <a:lnTo>
                  <a:pt x="159" y="1045"/>
                </a:lnTo>
                <a:lnTo>
                  <a:pt x="159" y="1042"/>
                </a:lnTo>
                <a:lnTo>
                  <a:pt x="167" y="1042"/>
                </a:lnTo>
                <a:lnTo>
                  <a:pt x="167" y="1042"/>
                </a:lnTo>
                <a:lnTo>
                  <a:pt x="178" y="1042"/>
                </a:lnTo>
                <a:lnTo>
                  <a:pt x="178" y="1040"/>
                </a:lnTo>
                <a:lnTo>
                  <a:pt x="189" y="1040"/>
                </a:lnTo>
                <a:lnTo>
                  <a:pt x="189" y="1037"/>
                </a:lnTo>
                <a:lnTo>
                  <a:pt x="200" y="1037"/>
                </a:lnTo>
                <a:lnTo>
                  <a:pt x="200" y="1037"/>
                </a:lnTo>
                <a:lnTo>
                  <a:pt x="200" y="1037"/>
                </a:lnTo>
                <a:lnTo>
                  <a:pt x="200" y="1034"/>
                </a:lnTo>
                <a:lnTo>
                  <a:pt x="202" y="1034"/>
                </a:lnTo>
                <a:lnTo>
                  <a:pt x="202" y="1032"/>
                </a:lnTo>
                <a:lnTo>
                  <a:pt x="208" y="1032"/>
                </a:lnTo>
                <a:lnTo>
                  <a:pt x="208" y="1032"/>
                </a:lnTo>
                <a:lnTo>
                  <a:pt x="213" y="1032"/>
                </a:lnTo>
                <a:lnTo>
                  <a:pt x="213" y="1029"/>
                </a:lnTo>
                <a:lnTo>
                  <a:pt x="216" y="1029"/>
                </a:lnTo>
                <a:lnTo>
                  <a:pt x="216" y="1026"/>
                </a:lnTo>
                <a:lnTo>
                  <a:pt x="219" y="1026"/>
                </a:lnTo>
                <a:lnTo>
                  <a:pt x="219" y="1023"/>
                </a:lnTo>
                <a:lnTo>
                  <a:pt x="224" y="1023"/>
                </a:lnTo>
                <a:lnTo>
                  <a:pt x="224" y="1021"/>
                </a:lnTo>
                <a:lnTo>
                  <a:pt x="232" y="1021"/>
                </a:lnTo>
                <a:lnTo>
                  <a:pt x="232" y="1021"/>
                </a:lnTo>
                <a:lnTo>
                  <a:pt x="232" y="1021"/>
                </a:lnTo>
                <a:lnTo>
                  <a:pt x="232" y="1018"/>
                </a:lnTo>
                <a:lnTo>
                  <a:pt x="240" y="1018"/>
                </a:lnTo>
                <a:lnTo>
                  <a:pt x="240" y="1015"/>
                </a:lnTo>
                <a:lnTo>
                  <a:pt x="243" y="1015"/>
                </a:lnTo>
                <a:lnTo>
                  <a:pt x="243" y="1015"/>
                </a:lnTo>
                <a:lnTo>
                  <a:pt x="248" y="1015"/>
                </a:lnTo>
                <a:lnTo>
                  <a:pt x="248" y="1010"/>
                </a:lnTo>
                <a:lnTo>
                  <a:pt x="248" y="1010"/>
                </a:lnTo>
                <a:lnTo>
                  <a:pt x="248" y="1010"/>
                </a:lnTo>
                <a:lnTo>
                  <a:pt x="251" y="1010"/>
                </a:lnTo>
                <a:lnTo>
                  <a:pt x="251" y="1007"/>
                </a:lnTo>
                <a:lnTo>
                  <a:pt x="265" y="1007"/>
                </a:lnTo>
                <a:lnTo>
                  <a:pt x="265" y="999"/>
                </a:lnTo>
                <a:lnTo>
                  <a:pt x="265" y="999"/>
                </a:lnTo>
                <a:lnTo>
                  <a:pt x="265" y="999"/>
                </a:lnTo>
                <a:lnTo>
                  <a:pt x="270" y="999"/>
                </a:lnTo>
                <a:lnTo>
                  <a:pt x="270" y="996"/>
                </a:lnTo>
                <a:lnTo>
                  <a:pt x="273" y="996"/>
                </a:lnTo>
                <a:lnTo>
                  <a:pt x="273" y="994"/>
                </a:lnTo>
                <a:lnTo>
                  <a:pt x="281" y="994"/>
                </a:lnTo>
                <a:lnTo>
                  <a:pt x="281" y="994"/>
                </a:lnTo>
                <a:lnTo>
                  <a:pt x="283" y="994"/>
                </a:lnTo>
                <a:lnTo>
                  <a:pt x="283" y="991"/>
                </a:lnTo>
                <a:lnTo>
                  <a:pt x="286" y="991"/>
                </a:lnTo>
                <a:lnTo>
                  <a:pt x="286" y="988"/>
                </a:lnTo>
                <a:lnTo>
                  <a:pt x="286" y="988"/>
                </a:lnTo>
                <a:lnTo>
                  <a:pt x="286" y="986"/>
                </a:lnTo>
                <a:lnTo>
                  <a:pt x="289" y="986"/>
                </a:lnTo>
                <a:lnTo>
                  <a:pt x="289" y="980"/>
                </a:lnTo>
                <a:lnTo>
                  <a:pt x="294" y="980"/>
                </a:lnTo>
                <a:lnTo>
                  <a:pt x="294" y="980"/>
                </a:lnTo>
                <a:lnTo>
                  <a:pt x="300" y="980"/>
                </a:lnTo>
                <a:lnTo>
                  <a:pt x="300" y="978"/>
                </a:lnTo>
                <a:lnTo>
                  <a:pt x="308" y="978"/>
                </a:lnTo>
                <a:lnTo>
                  <a:pt x="308" y="975"/>
                </a:lnTo>
                <a:lnTo>
                  <a:pt x="310" y="975"/>
                </a:lnTo>
                <a:lnTo>
                  <a:pt x="310" y="975"/>
                </a:lnTo>
                <a:lnTo>
                  <a:pt x="313" y="975"/>
                </a:lnTo>
                <a:lnTo>
                  <a:pt x="313" y="969"/>
                </a:lnTo>
                <a:lnTo>
                  <a:pt x="316" y="969"/>
                </a:lnTo>
                <a:lnTo>
                  <a:pt x="316" y="969"/>
                </a:lnTo>
                <a:lnTo>
                  <a:pt x="318" y="969"/>
                </a:lnTo>
                <a:lnTo>
                  <a:pt x="318" y="967"/>
                </a:lnTo>
                <a:lnTo>
                  <a:pt x="321" y="967"/>
                </a:lnTo>
                <a:lnTo>
                  <a:pt x="321" y="964"/>
                </a:lnTo>
                <a:lnTo>
                  <a:pt x="327" y="964"/>
                </a:lnTo>
                <a:lnTo>
                  <a:pt x="327" y="964"/>
                </a:lnTo>
                <a:lnTo>
                  <a:pt x="329" y="964"/>
                </a:lnTo>
                <a:lnTo>
                  <a:pt x="329" y="961"/>
                </a:lnTo>
                <a:lnTo>
                  <a:pt x="337" y="961"/>
                </a:lnTo>
                <a:lnTo>
                  <a:pt x="337" y="959"/>
                </a:lnTo>
                <a:lnTo>
                  <a:pt x="345" y="959"/>
                </a:lnTo>
                <a:lnTo>
                  <a:pt x="345" y="959"/>
                </a:lnTo>
                <a:lnTo>
                  <a:pt x="356" y="959"/>
                </a:lnTo>
                <a:lnTo>
                  <a:pt x="356" y="956"/>
                </a:lnTo>
                <a:lnTo>
                  <a:pt x="356" y="956"/>
                </a:lnTo>
                <a:lnTo>
                  <a:pt x="356" y="953"/>
                </a:lnTo>
                <a:lnTo>
                  <a:pt x="367" y="953"/>
                </a:lnTo>
                <a:lnTo>
                  <a:pt x="367" y="948"/>
                </a:lnTo>
                <a:lnTo>
                  <a:pt x="378" y="948"/>
                </a:lnTo>
                <a:lnTo>
                  <a:pt x="378" y="945"/>
                </a:lnTo>
                <a:lnTo>
                  <a:pt x="380" y="945"/>
                </a:lnTo>
                <a:lnTo>
                  <a:pt x="380" y="942"/>
                </a:lnTo>
                <a:lnTo>
                  <a:pt x="389" y="942"/>
                </a:lnTo>
                <a:lnTo>
                  <a:pt x="389" y="940"/>
                </a:lnTo>
                <a:lnTo>
                  <a:pt x="399" y="940"/>
                </a:lnTo>
                <a:lnTo>
                  <a:pt x="399" y="937"/>
                </a:lnTo>
                <a:lnTo>
                  <a:pt x="402" y="937"/>
                </a:lnTo>
                <a:lnTo>
                  <a:pt x="402" y="937"/>
                </a:lnTo>
                <a:lnTo>
                  <a:pt x="405" y="937"/>
                </a:lnTo>
                <a:lnTo>
                  <a:pt x="405" y="934"/>
                </a:lnTo>
                <a:lnTo>
                  <a:pt x="416" y="934"/>
                </a:lnTo>
                <a:lnTo>
                  <a:pt x="416" y="932"/>
                </a:lnTo>
                <a:lnTo>
                  <a:pt x="416" y="932"/>
                </a:lnTo>
                <a:lnTo>
                  <a:pt x="416" y="929"/>
                </a:lnTo>
                <a:lnTo>
                  <a:pt x="416" y="929"/>
                </a:lnTo>
                <a:lnTo>
                  <a:pt x="416" y="929"/>
                </a:lnTo>
                <a:lnTo>
                  <a:pt x="421" y="929"/>
                </a:lnTo>
                <a:lnTo>
                  <a:pt x="421" y="926"/>
                </a:lnTo>
                <a:lnTo>
                  <a:pt x="424" y="926"/>
                </a:lnTo>
                <a:lnTo>
                  <a:pt x="424" y="924"/>
                </a:lnTo>
                <a:lnTo>
                  <a:pt x="432" y="924"/>
                </a:lnTo>
                <a:lnTo>
                  <a:pt x="432" y="924"/>
                </a:lnTo>
                <a:lnTo>
                  <a:pt x="432" y="924"/>
                </a:lnTo>
                <a:lnTo>
                  <a:pt x="432" y="921"/>
                </a:lnTo>
                <a:lnTo>
                  <a:pt x="445" y="921"/>
                </a:lnTo>
                <a:lnTo>
                  <a:pt x="445" y="918"/>
                </a:lnTo>
                <a:lnTo>
                  <a:pt x="448" y="918"/>
                </a:lnTo>
                <a:lnTo>
                  <a:pt x="448" y="913"/>
                </a:lnTo>
                <a:lnTo>
                  <a:pt x="448" y="913"/>
                </a:lnTo>
                <a:lnTo>
                  <a:pt x="448" y="913"/>
                </a:lnTo>
                <a:lnTo>
                  <a:pt x="451" y="913"/>
                </a:lnTo>
                <a:lnTo>
                  <a:pt x="451" y="910"/>
                </a:lnTo>
                <a:lnTo>
                  <a:pt x="453" y="910"/>
                </a:lnTo>
                <a:lnTo>
                  <a:pt x="453" y="907"/>
                </a:lnTo>
                <a:lnTo>
                  <a:pt x="456" y="907"/>
                </a:lnTo>
                <a:lnTo>
                  <a:pt x="456" y="905"/>
                </a:lnTo>
                <a:lnTo>
                  <a:pt x="456" y="905"/>
                </a:lnTo>
                <a:lnTo>
                  <a:pt x="456" y="902"/>
                </a:lnTo>
                <a:lnTo>
                  <a:pt x="467" y="902"/>
                </a:lnTo>
                <a:lnTo>
                  <a:pt x="467" y="902"/>
                </a:lnTo>
                <a:lnTo>
                  <a:pt x="470" y="902"/>
                </a:lnTo>
                <a:lnTo>
                  <a:pt x="470" y="899"/>
                </a:lnTo>
                <a:lnTo>
                  <a:pt x="470" y="899"/>
                </a:lnTo>
                <a:lnTo>
                  <a:pt x="470" y="897"/>
                </a:lnTo>
                <a:lnTo>
                  <a:pt x="480" y="897"/>
                </a:lnTo>
                <a:lnTo>
                  <a:pt x="480" y="897"/>
                </a:lnTo>
                <a:lnTo>
                  <a:pt x="480" y="897"/>
                </a:lnTo>
                <a:lnTo>
                  <a:pt x="480" y="894"/>
                </a:lnTo>
                <a:lnTo>
                  <a:pt x="488" y="894"/>
                </a:lnTo>
                <a:lnTo>
                  <a:pt x="488" y="891"/>
                </a:lnTo>
                <a:lnTo>
                  <a:pt x="491" y="891"/>
                </a:lnTo>
                <a:lnTo>
                  <a:pt x="491" y="891"/>
                </a:lnTo>
                <a:lnTo>
                  <a:pt x="496" y="891"/>
                </a:lnTo>
                <a:lnTo>
                  <a:pt x="496" y="888"/>
                </a:lnTo>
                <a:lnTo>
                  <a:pt x="505" y="888"/>
                </a:lnTo>
                <a:lnTo>
                  <a:pt x="505" y="886"/>
                </a:lnTo>
                <a:lnTo>
                  <a:pt x="513" y="886"/>
                </a:lnTo>
                <a:lnTo>
                  <a:pt x="513" y="883"/>
                </a:lnTo>
                <a:lnTo>
                  <a:pt x="521" y="883"/>
                </a:lnTo>
                <a:lnTo>
                  <a:pt x="521" y="883"/>
                </a:lnTo>
                <a:lnTo>
                  <a:pt x="529" y="883"/>
                </a:lnTo>
                <a:lnTo>
                  <a:pt x="529" y="880"/>
                </a:lnTo>
                <a:lnTo>
                  <a:pt x="532" y="880"/>
                </a:lnTo>
                <a:lnTo>
                  <a:pt x="532" y="878"/>
                </a:lnTo>
                <a:lnTo>
                  <a:pt x="534" y="878"/>
                </a:lnTo>
                <a:lnTo>
                  <a:pt x="534" y="875"/>
                </a:lnTo>
                <a:lnTo>
                  <a:pt x="534" y="875"/>
                </a:lnTo>
                <a:lnTo>
                  <a:pt x="534" y="872"/>
                </a:lnTo>
                <a:lnTo>
                  <a:pt x="540" y="872"/>
                </a:lnTo>
                <a:lnTo>
                  <a:pt x="540" y="872"/>
                </a:lnTo>
                <a:lnTo>
                  <a:pt x="540" y="872"/>
                </a:lnTo>
                <a:lnTo>
                  <a:pt x="540" y="870"/>
                </a:lnTo>
                <a:lnTo>
                  <a:pt x="545" y="870"/>
                </a:lnTo>
                <a:lnTo>
                  <a:pt x="545" y="867"/>
                </a:lnTo>
                <a:lnTo>
                  <a:pt x="548" y="867"/>
                </a:lnTo>
                <a:lnTo>
                  <a:pt x="548" y="867"/>
                </a:lnTo>
                <a:lnTo>
                  <a:pt x="553" y="867"/>
                </a:lnTo>
                <a:lnTo>
                  <a:pt x="553" y="864"/>
                </a:lnTo>
                <a:lnTo>
                  <a:pt x="559" y="864"/>
                </a:lnTo>
                <a:lnTo>
                  <a:pt x="559" y="861"/>
                </a:lnTo>
                <a:lnTo>
                  <a:pt x="575" y="861"/>
                </a:lnTo>
                <a:lnTo>
                  <a:pt x="575" y="859"/>
                </a:lnTo>
                <a:lnTo>
                  <a:pt x="575" y="859"/>
                </a:lnTo>
                <a:lnTo>
                  <a:pt x="575" y="859"/>
                </a:lnTo>
                <a:lnTo>
                  <a:pt x="577" y="859"/>
                </a:lnTo>
                <a:lnTo>
                  <a:pt x="577" y="856"/>
                </a:lnTo>
                <a:lnTo>
                  <a:pt x="583" y="856"/>
                </a:lnTo>
                <a:lnTo>
                  <a:pt x="583" y="853"/>
                </a:lnTo>
                <a:lnTo>
                  <a:pt x="585" y="853"/>
                </a:lnTo>
                <a:lnTo>
                  <a:pt x="585" y="853"/>
                </a:lnTo>
                <a:lnTo>
                  <a:pt x="588" y="853"/>
                </a:lnTo>
                <a:lnTo>
                  <a:pt x="588" y="851"/>
                </a:lnTo>
                <a:lnTo>
                  <a:pt x="588" y="851"/>
                </a:lnTo>
                <a:lnTo>
                  <a:pt x="588" y="848"/>
                </a:lnTo>
                <a:lnTo>
                  <a:pt x="591" y="848"/>
                </a:lnTo>
                <a:lnTo>
                  <a:pt x="591" y="848"/>
                </a:lnTo>
                <a:lnTo>
                  <a:pt x="594" y="848"/>
                </a:lnTo>
                <a:lnTo>
                  <a:pt x="594" y="843"/>
                </a:lnTo>
                <a:lnTo>
                  <a:pt x="594" y="843"/>
                </a:lnTo>
                <a:lnTo>
                  <a:pt x="594" y="843"/>
                </a:lnTo>
                <a:lnTo>
                  <a:pt x="596" y="843"/>
                </a:lnTo>
                <a:lnTo>
                  <a:pt x="596" y="837"/>
                </a:lnTo>
                <a:lnTo>
                  <a:pt x="596" y="837"/>
                </a:lnTo>
                <a:lnTo>
                  <a:pt x="596" y="837"/>
                </a:lnTo>
                <a:lnTo>
                  <a:pt x="599" y="837"/>
                </a:lnTo>
                <a:lnTo>
                  <a:pt x="599" y="834"/>
                </a:lnTo>
                <a:lnTo>
                  <a:pt x="604" y="834"/>
                </a:lnTo>
                <a:lnTo>
                  <a:pt x="604" y="829"/>
                </a:lnTo>
                <a:lnTo>
                  <a:pt x="607" y="829"/>
                </a:lnTo>
                <a:lnTo>
                  <a:pt x="607" y="829"/>
                </a:lnTo>
                <a:lnTo>
                  <a:pt x="610" y="829"/>
                </a:lnTo>
                <a:lnTo>
                  <a:pt x="610" y="826"/>
                </a:lnTo>
                <a:lnTo>
                  <a:pt x="615" y="826"/>
                </a:lnTo>
                <a:lnTo>
                  <a:pt x="615" y="824"/>
                </a:lnTo>
                <a:lnTo>
                  <a:pt x="618" y="824"/>
                </a:lnTo>
                <a:lnTo>
                  <a:pt x="618" y="824"/>
                </a:lnTo>
                <a:lnTo>
                  <a:pt x="623" y="824"/>
                </a:lnTo>
                <a:lnTo>
                  <a:pt x="623" y="821"/>
                </a:lnTo>
                <a:lnTo>
                  <a:pt x="631" y="821"/>
                </a:lnTo>
                <a:lnTo>
                  <a:pt x="631" y="818"/>
                </a:lnTo>
                <a:lnTo>
                  <a:pt x="631" y="818"/>
                </a:lnTo>
                <a:lnTo>
                  <a:pt x="631" y="818"/>
                </a:lnTo>
                <a:lnTo>
                  <a:pt x="634" y="818"/>
                </a:lnTo>
                <a:lnTo>
                  <a:pt x="634" y="816"/>
                </a:lnTo>
                <a:lnTo>
                  <a:pt x="650" y="816"/>
                </a:lnTo>
                <a:lnTo>
                  <a:pt x="650" y="813"/>
                </a:lnTo>
                <a:lnTo>
                  <a:pt x="661" y="813"/>
                </a:lnTo>
                <a:lnTo>
                  <a:pt x="661" y="813"/>
                </a:lnTo>
                <a:lnTo>
                  <a:pt x="669" y="813"/>
                </a:lnTo>
                <a:lnTo>
                  <a:pt x="669" y="810"/>
                </a:lnTo>
                <a:lnTo>
                  <a:pt x="674" y="810"/>
                </a:lnTo>
                <a:lnTo>
                  <a:pt x="674" y="807"/>
                </a:lnTo>
                <a:lnTo>
                  <a:pt x="680" y="807"/>
                </a:lnTo>
                <a:lnTo>
                  <a:pt x="680" y="805"/>
                </a:lnTo>
                <a:lnTo>
                  <a:pt x="685" y="805"/>
                </a:lnTo>
                <a:lnTo>
                  <a:pt x="685" y="805"/>
                </a:lnTo>
                <a:lnTo>
                  <a:pt x="688" y="805"/>
                </a:lnTo>
                <a:lnTo>
                  <a:pt x="688" y="802"/>
                </a:lnTo>
                <a:lnTo>
                  <a:pt x="691" y="802"/>
                </a:lnTo>
                <a:lnTo>
                  <a:pt x="691" y="799"/>
                </a:lnTo>
                <a:lnTo>
                  <a:pt x="693" y="799"/>
                </a:lnTo>
                <a:lnTo>
                  <a:pt x="693" y="797"/>
                </a:lnTo>
                <a:lnTo>
                  <a:pt x="699" y="797"/>
                </a:lnTo>
                <a:lnTo>
                  <a:pt x="699" y="794"/>
                </a:lnTo>
                <a:lnTo>
                  <a:pt x="701" y="794"/>
                </a:lnTo>
                <a:lnTo>
                  <a:pt x="701" y="791"/>
                </a:lnTo>
                <a:lnTo>
                  <a:pt x="712" y="791"/>
                </a:lnTo>
                <a:lnTo>
                  <a:pt x="712" y="789"/>
                </a:lnTo>
                <a:lnTo>
                  <a:pt x="718" y="789"/>
                </a:lnTo>
                <a:lnTo>
                  <a:pt x="718" y="789"/>
                </a:lnTo>
                <a:lnTo>
                  <a:pt x="720" y="789"/>
                </a:lnTo>
                <a:lnTo>
                  <a:pt x="720" y="783"/>
                </a:lnTo>
                <a:lnTo>
                  <a:pt x="731" y="783"/>
                </a:lnTo>
                <a:lnTo>
                  <a:pt x="731" y="780"/>
                </a:lnTo>
                <a:lnTo>
                  <a:pt x="737" y="780"/>
                </a:lnTo>
                <a:lnTo>
                  <a:pt x="737" y="780"/>
                </a:lnTo>
                <a:lnTo>
                  <a:pt x="739" y="780"/>
                </a:lnTo>
                <a:lnTo>
                  <a:pt x="739" y="778"/>
                </a:lnTo>
                <a:lnTo>
                  <a:pt x="742" y="778"/>
                </a:lnTo>
                <a:lnTo>
                  <a:pt x="742" y="775"/>
                </a:lnTo>
                <a:lnTo>
                  <a:pt x="750" y="775"/>
                </a:lnTo>
                <a:lnTo>
                  <a:pt x="750" y="775"/>
                </a:lnTo>
                <a:lnTo>
                  <a:pt x="753" y="775"/>
                </a:lnTo>
                <a:lnTo>
                  <a:pt x="753" y="772"/>
                </a:lnTo>
                <a:lnTo>
                  <a:pt x="753" y="772"/>
                </a:lnTo>
                <a:lnTo>
                  <a:pt x="753" y="770"/>
                </a:lnTo>
                <a:lnTo>
                  <a:pt x="755" y="770"/>
                </a:lnTo>
                <a:lnTo>
                  <a:pt x="755" y="770"/>
                </a:lnTo>
                <a:lnTo>
                  <a:pt x="755" y="770"/>
                </a:lnTo>
                <a:lnTo>
                  <a:pt x="755" y="767"/>
                </a:lnTo>
                <a:lnTo>
                  <a:pt x="763" y="767"/>
                </a:lnTo>
                <a:lnTo>
                  <a:pt x="763" y="764"/>
                </a:lnTo>
                <a:lnTo>
                  <a:pt x="763" y="764"/>
                </a:lnTo>
                <a:lnTo>
                  <a:pt x="763" y="762"/>
                </a:lnTo>
                <a:lnTo>
                  <a:pt x="769" y="762"/>
                </a:lnTo>
                <a:lnTo>
                  <a:pt x="769" y="762"/>
                </a:lnTo>
                <a:lnTo>
                  <a:pt x="782" y="762"/>
                </a:lnTo>
                <a:lnTo>
                  <a:pt x="782" y="759"/>
                </a:lnTo>
                <a:lnTo>
                  <a:pt x="782" y="759"/>
                </a:lnTo>
                <a:lnTo>
                  <a:pt x="782" y="756"/>
                </a:lnTo>
                <a:lnTo>
                  <a:pt x="785" y="756"/>
                </a:lnTo>
                <a:lnTo>
                  <a:pt x="785" y="756"/>
                </a:lnTo>
                <a:lnTo>
                  <a:pt x="796" y="756"/>
                </a:lnTo>
                <a:lnTo>
                  <a:pt x="796" y="753"/>
                </a:lnTo>
                <a:lnTo>
                  <a:pt x="812" y="753"/>
                </a:lnTo>
                <a:lnTo>
                  <a:pt x="812" y="751"/>
                </a:lnTo>
                <a:lnTo>
                  <a:pt x="815" y="751"/>
                </a:lnTo>
                <a:lnTo>
                  <a:pt x="815" y="751"/>
                </a:lnTo>
                <a:lnTo>
                  <a:pt x="817" y="751"/>
                </a:lnTo>
                <a:lnTo>
                  <a:pt x="817" y="748"/>
                </a:lnTo>
                <a:lnTo>
                  <a:pt x="823" y="748"/>
                </a:lnTo>
                <a:lnTo>
                  <a:pt x="823" y="745"/>
                </a:lnTo>
                <a:lnTo>
                  <a:pt x="828" y="745"/>
                </a:lnTo>
                <a:lnTo>
                  <a:pt x="828" y="743"/>
                </a:lnTo>
                <a:lnTo>
                  <a:pt x="836" y="743"/>
                </a:lnTo>
                <a:lnTo>
                  <a:pt x="836" y="740"/>
                </a:lnTo>
                <a:lnTo>
                  <a:pt x="850" y="740"/>
                </a:lnTo>
                <a:lnTo>
                  <a:pt x="850" y="737"/>
                </a:lnTo>
                <a:lnTo>
                  <a:pt x="852" y="737"/>
                </a:lnTo>
                <a:lnTo>
                  <a:pt x="852" y="737"/>
                </a:lnTo>
                <a:lnTo>
                  <a:pt x="861" y="737"/>
                </a:lnTo>
                <a:lnTo>
                  <a:pt x="861" y="735"/>
                </a:lnTo>
                <a:lnTo>
                  <a:pt x="861" y="735"/>
                </a:lnTo>
                <a:lnTo>
                  <a:pt x="861" y="732"/>
                </a:lnTo>
                <a:lnTo>
                  <a:pt x="863" y="732"/>
                </a:lnTo>
                <a:lnTo>
                  <a:pt x="863" y="732"/>
                </a:lnTo>
                <a:lnTo>
                  <a:pt x="877" y="732"/>
                </a:lnTo>
                <a:lnTo>
                  <a:pt x="877" y="729"/>
                </a:lnTo>
                <a:lnTo>
                  <a:pt x="885" y="729"/>
                </a:lnTo>
                <a:lnTo>
                  <a:pt x="885" y="726"/>
                </a:lnTo>
                <a:lnTo>
                  <a:pt x="888" y="726"/>
                </a:lnTo>
                <a:lnTo>
                  <a:pt x="888" y="724"/>
                </a:lnTo>
                <a:lnTo>
                  <a:pt x="888" y="724"/>
                </a:lnTo>
                <a:lnTo>
                  <a:pt x="888" y="721"/>
                </a:lnTo>
                <a:lnTo>
                  <a:pt x="893" y="721"/>
                </a:lnTo>
                <a:lnTo>
                  <a:pt x="893" y="718"/>
                </a:lnTo>
                <a:lnTo>
                  <a:pt x="898" y="718"/>
                </a:lnTo>
                <a:lnTo>
                  <a:pt x="898" y="718"/>
                </a:lnTo>
                <a:lnTo>
                  <a:pt x="898" y="718"/>
                </a:lnTo>
                <a:lnTo>
                  <a:pt x="898" y="716"/>
                </a:lnTo>
                <a:lnTo>
                  <a:pt x="901" y="716"/>
                </a:lnTo>
                <a:lnTo>
                  <a:pt x="901" y="710"/>
                </a:lnTo>
                <a:lnTo>
                  <a:pt x="904" y="710"/>
                </a:lnTo>
                <a:lnTo>
                  <a:pt x="904" y="710"/>
                </a:lnTo>
                <a:lnTo>
                  <a:pt x="909" y="710"/>
                </a:lnTo>
                <a:lnTo>
                  <a:pt x="909" y="708"/>
                </a:lnTo>
                <a:lnTo>
                  <a:pt x="912" y="708"/>
                </a:lnTo>
                <a:lnTo>
                  <a:pt x="912" y="705"/>
                </a:lnTo>
                <a:lnTo>
                  <a:pt x="928" y="705"/>
                </a:lnTo>
                <a:lnTo>
                  <a:pt x="928" y="705"/>
                </a:lnTo>
                <a:lnTo>
                  <a:pt x="933" y="705"/>
                </a:lnTo>
                <a:lnTo>
                  <a:pt x="933" y="702"/>
                </a:lnTo>
                <a:lnTo>
                  <a:pt x="950" y="702"/>
                </a:lnTo>
                <a:lnTo>
                  <a:pt x="950" y="699"/>
                </a:lnTo>
                <a:lnTo>
                  <a:pt x="955" y="699"/>
                </a:lnTo>
                <a:lnTo>
                  <a:pt x="955" y="697"/>
                </a:lnTo>
                <a:lnTo>
                  <a:pt x="974" y="697"/>
                </a:lnTo>
                <a:lnTo>
                  <a:pt x="974" y="697"/>
                </a:lnTo>
                <a:lnTo>
                  <a:pt x="977" y="697"/>
                </a:lnTo>
                <a:lnTo>
                  <a:pt x="977" y="691"/>
                </a:lnTo>
                <a:lnTo>
                  <a:pt x="979" y="691"/>
                </a:lnTo>
                <a:lnTo>
                  <a:pt x="979" y="689"/>
                </a:lnTo>
                <a:lnTo>
                  <a:pt x="987" y="689"/>
                </a:lnTo>
                <a:lnTo>
                  <a:pt x="987" y="689"/>
                </a:lnTo>
                <a:lnTo>
                  <a:pt x="1001" y="689"/>
                </a:lnTo>
                <a:lnTo>
                  <a:pt x="1001" y="686"/>
                </a:lnTo>
                <a:lnTo>
                  <a:pt x="1006" y="686"/>
                </a:lnTo>
                <a:lnTo>
                  <a:pt x="1006" y="683"/>
                </a:lnTo>
                <a:lnTo>
                  <a:pt x="1009" y="683"/>
                </a:lnTo>
                <a:lnTo>
                  <a:pt x="1009" y="683"/>
                </a:lnTo>
                <a:lnTo>
                  <a:pt x="1017" y="683"/>
                </a:lnTo>
                <a:lnTo>
                  <a:pt x="1017" y="678"/>
                </a:lnTo>
                <a:lnTo>
                  <a:pt x="1025" y="678"/>
                </a:lnTo>
                <a:lnTo>
                  <a:pt x="1025" y="675"/>
                </a:lnTo>
                <a:lnTo>
                  <a:pt x="1031" y="675"/>
                </a:lnTo>
                <a:lnTo>
                  <a:pt x="1031" y="672"/>
                </a:lnTo>
                <a:lnTo>
                  <a:pt x="1052" y="672"/>
                </a:lnTo>
                <a:lnTo>
                  <a:pt x="1052" y="670"/>
                </a:lnTo>
                <a:lnTo>
                  <a:pt x="1057" y="670"/>
                </a:lnTo>
                <a:lnTo>
                  <a:pt x="1057" y="667"/>
                </a:lnTo>
                <a:lnTo>
                  <a:pt x="1063" y="667"/>
                </a:lnTo>
                <a:lnTo>
                  <a:pt x="1063" y="667"/>
                </a:lnTo>
                <a:lnTo>
                  <a:pt x="1071" y="667"/>
                </a:lnTo>
                <a:lnTo>
                  <a:pt x="1071" y="664"/>
                </a:lnTo>
                <a:lnTo>
                  <a:pt x="1074" y="664"/>
                </a:lnTo>
                <a:lnTo>
                  <a:pt x="1074" y="659"/>
                </a:lnTo>
                <a:lnTo>
                  <a:pt x="1076" y="659"/>
                </a:lnTo>
                <a:lnTo>
                  <a:pt x="1076" y="659"/>
                </a:lnTo>
                <a:lnTo>
                  <a:pt x="1079" y="659"/>
                </a:lnTo>
                <a:lnTo>
                  <a:pt x="1079" y="656"/>
                </a:lnTo>
                <a:lnTo>
                  <a:pt x="1098" y="656"/>
                </a:lnTo>
                <a:lnTo>
                  <a:pt x="1098" y="654"/>
                </a:lnTo>
                <a:lnTo>
                  <a:pt x="1103" y="654"/>
                </a:lnTo>
                <a:lnTo>
                  <a:pt x="1103" y="651"/>
                </a:lnTo>
                <a:lnTo>
                  <a:pt x="1111" y="651"/>
                </a:lnTo>
                <a:lnTo>
                  <a:pt x="1111" y="651"/>
                </a:lnTo>
                <a:lnTo>
                  <a:pt x="1111" y="651"/>
                </a:lnTo>
                <a:lnTo>
                  <a:pt x="1111" y="648"/>
                </a:lnTo>
                <a:lnTo>
                  <a:pt x="1120" y="648"/>
                </a:lnTo>
                <a:lnTo>
                  <a:pt x="1120" y="645"/>
                </a:lnTo>
                <a:lnTo>
                  <a:pt x="1122" y="645"/>
                </a:lnTo>
                <a:lnTo>
                  <a:pt x="1122" y="643"/>
                </a:lnTo>
                <a:lnTo>
                  <a:pt x="1125" y="643"/>
                </a:lnTo>
                <a:lnTo>
                  <a:pt x="1125" y="643"/>
                </a:lnTo>
                <a:lnTo>
                  <a:pt x="1133" y="643"/>
                </a:lnTo>
                <a:lnTo>
                  <a:pt x="1133" y="640"/>
                </a:lnTo>
                <a:lnTo>
                  <a:pt x="1146" y="640"/>
                </a:lnTo>
                <a:lnTo>
                  <a:pt x="1146" y="637"/>
                </a:lnTo>
                <a:lnTo>
                  <a:pt x="1149" y="637"/>
                </a:lnTo>
                <a:lnTo>
                  <a:pt x="1149" y="635"/>
                </a:lnTo>
                <a:lnTo>
                  <a:pt x="1157" y="635"/>
                </a:lnTo>
                <a:lnTo>
                  <a:pt x="1157" y="632"/>
                </a:lnTo>
                <a:lnTo>
                  <a:pt x="1160" y="632"/>
                </a:lnTo>
                <a:lnTo>
                  <a:pt x="1160" y="629"/>
                </a:lnTo>
                <a:lnTo>
                  <a:pt x="1163" y="629"/>
                </a:lnTo>
                <a:lnTo>
                  <a:pt x="1163" y="627"/>
                </a:lnTo>
                <a:lnTo>
                  <a:pt x="1163" y="627"/>
                </a:lnTo>
                <a:lnTo>
                  <a:pt x="1163" y="627"/>
                </a:lnTo>
                <a:lnTo>
                  <a:pt x="1168" y="627"/>
                </a:lnTo>
                <a:lnTo>
                  <a:pt x="1168" y="624"/>
                </a:lnTo>
                <a:lnTo>
                  <a:pt x="1182" y="624"/>
                </a:lnTo>
                <a:lnTo>
                  <a:pt x="1182" y="621"/>
                </a:lnTo>
                <a:lnTo>
                  <a:pt x="1182" y="621"/>
                </a:lnTo>
                <a:lnTo>
                  <a:pt x="1182" y="618"/>
                </a:lnTo>
                <a:lnTo>
                  <a:pt x="1187" y="618"/>
                </a:lnTo>
                <a:lnTo>
                  <a:pt x="1187" y="618"/>
                </a:lnTo>
                <a:lnTo>
                  <a:pt x="1192" y="618"/>
                </a:lnTo>
                <a:lnTo>
                  <a:pt x="1192" y="616"/>
                </a:lnTo>
                <a:lnTo>
                  <a:pt x="1206" y="616"/>
                </a:lnTo>
                <a:lnTo>
                  <a:pt x="1206" y="613"/>
                </a:lnTo>
                <a:lnTo>
                  <a:pt x="1222" y="613"/>
                </a:lnTo>
                <a:lnTo>
                  <a:pt x="1222" y="610"/>
                </a:lnTo>
                <a:lnTo>
                  <a:pt x="1225" y="610"/>
                </a:lnTo>
                <a:lnTo>
                  <a:pt x="1225" y="608"/>
                </a:lnTo>
                <a:lnTo>
                  <a:pt x="1230" y="608"/>
                </a:lnTo>
                <a:lnTo>
                  <a:pt x="1230" y="605"/>
                </a:lnTo>
                <a:lnTo>
                  <a:pt x="1249" y="605"/>
                </a:lnTo>
                <a:lnTo>
                  <a:pt x="1249" y="602"/>
                </a:lnTo>
                <a:lnTo>
                  <a:pt x="1257" y="602"/>
                </a:lnTo>
                <a:lnTo>
                  <a:pt x="1257" y="600"/>
                </a:lnTo>
                <a:lnTo>
                  <a:pt x="1260" y="600"/>
                </a:lnTo>
                <a:lnTo>
                  <a:pt x="1260" y="600"/>
                </a:lnTo>
                <a:lnTo>
                  <a:pt x="1273" y="600"/>
                </a:lnTo>
                <a:lnTo>
                  <a:pt x="1273" y="597"/>
                </a:lnTo>
                <a:lnTo>
                  <a:pt x="1276" y="597"/>
                </a:lnTo>
                <a:lnTo>
                  <a:pt x="1276" y="594"/>
                </a:lnTo>
                <a:lnTo>
                  <a:pt x="1276" y="594"/>
                </a:lnTo>
                <a:lnTo>
                  <a:pt x="1276" y="591"/>
                </a:lnTo>
                <a:lnTo>
                  <a:pt x="1281" y="591"/>
                </a:lnTo>
                <a:lnTo>
                  <a:pt x="1281" y="591"/>
                </a:lnTo>
                <a:lnTo>
                  <a:pt x="1284" y="591"/>
                </a:lnTo>
                <a:lnTo>
                  <a:pt x="1284" y="589"/>
                </a:lnTo>
                <a:lnTo>
                  <a:pt x="1284" y="589"/>
                </a:lnTo>
                <a:lnTo>
                  <a:pt x="1284" y="586"/>
                </a:lnTo>
                <a:lnTo>
                  <a:pt x="1292" y="586"/>
                </a:lnTo>
                <a:lnTo>
                  <a:pt x="1292" y="583"/>
                </a:lnTo>
                <a:lnTo>
                  <a:pt x="1298" y="583"/>
                </a:lnTo>
                <a:lnTo>
                  <a:pt x="1298" y="581"/>
                </a:lnTo>
                <a:lnTo>
                  <a:pt x="1303" y="581"/>
                </a:lnTo>
                <a:lnTo>
                  <a:pt x="1303" y="581"/>
                </a:lnTo>
                <a:lnTo>
                  <a:pt x="1316" y="581"/>
                </a:lnTo>
                <a:lnTo>
                  <a:pt x="1316" y="578"/>
                </a:lnTo>
                <a:lnTo>
                  <a:pt x="1316" y="578"/>
                </a:lnTo>
                <a:lnTo>
                  <a:pt x="1316" y="573"/>
                </a:lnTo>
                <a:lnTo>
                  <a:pt x="1319" y="573"/>
                </a:lnTo>
                <a:lnTo>
                  <a:pt x="1319" y="573"/>
                </a:lnTo>
                <a:lnTo>
                  <a:pt x="1324" y="573"/>
                </a:lnTo>
                <a:lnTo>
                  <a:pt x="1324" y="570"/>
                </a:lnTo>
                <a:lnTo>
                  <a:pt x="1330" y="570"/>
                </a:lnTo>
                <a:lnTo>
                  <a:pt x="1330" y="567"/>
                </a:lnTo>
                <a:lnTo>
                  <a:pt x="1338" y="567"/>
                </a:lnTo>
                <a:lnTo>
                  <a:pt x="1338" y="564"/>
                </a:lnTo>
                <a:lnTo>
                  <a:pt x="1341" y="564"/>
                </a:lnTo>
                <a:lnTo>
                  <a:pt x="1341" y="562"/>
                </a:lnTo>
                <a:lnTo>
                  <a:pt x="1343" y="562"/>
                </a:lnTo>
                <a:lnTo>
                  <a:pt x="1343" y="562"/>
                </a:lnTo>
                <a:lnTo>
                  <a:pt x="1346" y="562"/>
                </a:lnTo>
                <a:lnTo>
                  <a:pt x="1346" y="559"/>
                </a:lnTo>
                <a:lnTo>
                  <a:pt x="1351" y="559"/>
                </a:lnTo>
                <a:lnTo>
                  <a:pt x="1351" y="554"/>
                </a:lnTo>
                <a:lnTo>
                  <a:pt x="1354" y="554"/>
                </a:lnTo>
                <a:lnTo>
                  <a:pt x="1354" y="551"/>
                </a:lnTo>
                <a:lnTo>
                  <a:pt x="1357" y="551"/>
                </a:lnTo>
                <a:lnTo>
                  <a:pt x="1357" y="548"/>
                </a:lnTo>
                <a:lnTo>
                  <a:pt x="1373" y="548"/>
                </a:lnTo>
                <a:lnTo>
                  <a:pt x="1373" y="546"/>
                </a:lnTo>
                <a:lnTo>
                  <a:pt x="1376" y="546"/>
                </a:lnTo>
                <a:lnTo>
                  <a:pt x="1376" y="543"/>
                </a:lnTo>
                <a:lnTo>
                  <a:pt x="1378" y="543"/>
                </a:lnTo>
                <a:lnTo>
                  <a:pt x="1378" y="537"/>
                </a:lnTo>
                <a:lnTo>
                  <a:pt x="1397" y="537"/>
                </a:lnTo>
                <a:lnTo>
                  <a:pt x="1397" y="535"/>
                </a:lnTo>
                <a:lnTo>
                  <a:pt x="1400" y="535"/>
                </a:lnTo>
                <a:lnTo>
                  <a:pt x="1400" y="532"/>
                </a:lnTo>
                <a:lnTo>
                  <a:pt x="1403" y="532"/>
                </a:lnTo>
                <a:lnTo>
                  <a:pt x="1403" y="529"/>
                </a:lnTo>
                <a:lnTo>
                  <a:pt x="1408" y="529"/>
                </a:lnTo>
                <a:lnTo>
                  <a:pt x="1408" y="529"/>
                </a:lnTo>
                <a:lnTo>
                  <a:pt x="1413" y="529"/>
                </a:lnTo>
                <a:lnTo>
                  <a:pt x="1413" y="527"/>
                </a:lnTo>
                <a:lnTo>
                  <a:pt x="1430" y="527"/>
                </a:lnTo>
                <a:lnTo>
                  <a:pt x="1430" y="524"/>
                </a:lnTo>
                <a:lnTo>
                  <a:pt x="1435" y="524"/>
                </a:lnTo>
                <a:lnTo>
                  <a:pt x="1435" y="521"/>
                </a:lnTo>
                <a:lnTo>
                  <a:pt x="1440" y="521"/>
                </a:lnTo>
                <a:lnTo>
                  <a:pt x="1440" y="519"/>
                </a:lnTo>
                <a:lnTo>
                  <a:pt x="1454" y="519"/>
                </a:lnTo>
                <a:lnTo>
                  <a:pt x="1454" y="516"/>
                </a:lnTo>
                <a:lnTo>
                  <a:pt x="1457" y="516"/>
                </a:lnTo>
                <a:lnTo>
                  <a:pt x="1457" y="516"/>
                </a:lnTo>
                <a:lnTo>
                  <a:pt x="1476" y="516"/>
                </a:lnTo>
                <a:lnTo>
                  <a:pt x="1476" y="513"/>
                </a:lnTo>
                <a:lnTo>
                  <a:pt x="1486" y="513"/>
                </a:lnTo>
                <a:lnTo>
                  <a:pt x="1486" y="510"/>
                </a:lnTo>
                <a:lnTo>
                  <a:pt x="1489" y="510"/>
                </a:lnTo>
                <a:lnTo>
                  <a:pt x="1489" y="508"/>
                </a:lnTo>
                <a:lnTo>
                  <a:pt x="1494" y="508"/>
                </a:lnTo>
                <a:lnTo>
                  <a:pt x="1494" y="505"/>
                </a:lnTo>
                <a:lnTo>
                  <a:pt x="1494" y="505"/>
                </a:lnTo>
                <a:lnTo>
                  <a:pt x="1494" y="505"/>
                </a:lnTo>
                <a:lnTo>
                  <a:pt x="1505" y="505"/>
                </a:lnTo>
                <a:lnTo>
                  <a:pt x="1505" y="502"/>
                </a:lnTo>
                <a:lnTo>
                  <a:pt x="1511" y="502"/>
                </a:lnTo>
                <a:lnTo>
                  <a:pt x="1511" y="500"/>
                </a:lnTo>
                <a:lnTo>
                  <a:pt x="1516" y="500"/>
                </a:lnTo>
                <a:lnTo>
                  <a:pt x="1516" y="497"/>
                </a:lnTo>
                <a:lnTo>
                  <a:pt x="1519" y="497"/>
                </a:lnTo>
                <a:lnTo>
                  <a:pt x="1519" y="494"/>
                </a:lnTo>
                <a:lnTo>
                  <a:pt x="1532" y="494"/>
                </a:lnTo>
                <a:lnTo>
                  <a:pt x="1532" y="492"/>
                </a:lnTo>
                <a:lnTo>
                  <a:pt x="1538" y="492"/>
                </a:lnTo>
                <a:lnTo>
                  <a:pt x="1538" y="492"/>
                </a:lnTo>
                <a:lnTo>
                  <a:pt x="1543" y="492"/>
                </a:lnTo>
                <a:lnTo>
                  <a:pt x="1543" y="489"/>
                </a:lnTo>
                <a:lnTo>
                  <a:pt x="1556" y="489"/>
                </a:lnTo>
                <a:lnTo>
                  <a:pt x="1556" y="486"/>
                </a:lnTo>
                <a:lnTo>
                  <a:pt x="1573" y="486"/>
                </a:lnTo>
                <a:lnTo>
                  <a:pt x="1573" y="483"/>
                </a:lnTo>
                <a:lnTo>
                  <a:pt x="1581" y="483"/>
                </a:lnTo>
                <a:lnTo>
                  <a:pt x="1581" y="481"/>
                </a:lnTo>
                <a:lnTo>
                  <a:pt x="1581" y="481"/>
                </a:lnTo>
                <a:lnTo>
                  <a:pt x="1581" y="478"/>
                </a:lnTo>
                <a:lnTo>
                  <a:pt x="1586" y="478"/>
                </a:lnTo>
                <a:lnTo>
                  <a:pt x="1586" y="478"/>
                </a:lnTo>
                <a:lnTo>
                  <a:pt x="1605" y="478"/>
                </a:lnTo>
                <a:lnTo>
                  <a:pt x="1605" y="475"/>
                </a:lnTo>
                <a:lnTo>
                  <a:pt x="1608" y="475"/>
                </a:lnTo>
                <a:lnTo>
                  <a:pt x="1608" y="473"/>
                </a:lnTo>
                <a:lnTo>
                  <a:pt x="1608" y="473"/>
                </a:lnTo>
                <a:lnTo>
                  <a:pt x="1608" y="470"/>
                </a:lnTo>
                <a:lnTo>
                  <a:pt x="1608" y="470"/>
                </a:lnTo>
                <a:lnTo>
                  <a:pt x="1608" y="467"/>
                </a:lnTo>
                <a:lnTo>
                  <a:pt x="1613" y="467"/>
                </a:lnTo>
                <a:lnTo>
                  <a:pt x="1613" y="465"/>
                </a:lnTo>
                <a:lnTo>
                  <a:pt x="1618" y="465"/>
                </a:lnTo>
                <a:lnTo>
                  <a:pt x="1618" y="462"/>
                </a:lnTo>
                <a:lnTo>
                  <a:pt x="1624" y="462"/>
                </a:lnTo>
                <a:lnTo>
                  <a:pt x="1624" y="462"/>
                </a:lnTo>
                <a:lnTo>
                  <a:pt x="1635" y="462"/>
                </a:lnTo>
                <a:lnTo>
                  <a:pt x="1635" y="459"/>
                </a:lnTo>
                <a:lnTo>
                  <a:pt x="1637" y="459"/>
                </a:lnTo>
                <a:lnTo>
                  <a:pt x="1637" y="456"/>
                </a:lnTo>
                <a:lnTo>
                  <a:pt x="1637" y="456"/>
                </a:lnTo>
                <a:lnTo>
                  <a:pt x="1637" y="454"/>
                </a:lnTo>
                <a:lnTo>
                  <a:pt x="1640" y="454"/>
                </a:lnTo>
                <a:lnTo>
                  <a:pt x="1640" y="451"/>
                </a:lnTo>
                <a:lnTo>
                  <a:pt x="1640" y="451"/>
                </a:lnTo>
                <a:lnTo>
                  <a:pt x="1640" y="448"/>
                </a:lnTo>
                <a:lnTo>
                  <a:pt x="1643" y="448"/>
                </a:lnTo>
                <a:lnTo>
                  <a:pt x="1643" y="446"/>
                </a:lnTo>
                <a:lnTo>
                  <a:pt x="1648" y="446"/>
                </a:lnTo>
                <a:lnTo>
                  <a:pt x="1648" y="446"/>
                </a:lnTo>
                <a:lnTo>
                  <a:pt x="1654" y="446"/>
                </a:lnTo>
                <a:lnTo>
                  <a:pt x="1654" y="443"/>
                </a:lnTo>
                <a:lnTo>
                  <a:pt x="1659" y="443"/>
                </a:lnTo>
                <a:lnTo>
                  <a:pt x="1659" y="440"/>
                </a:lnTo>
                <a:lnTo>
                  <a:pt x="1664" y="440"/>
                </a:lnTo>
                <a:lnTo>
                  <a:pt x="1664" y="438"/>
                </a:lnTo>
                <a:lnTo>
                  <a:pt x="1683" y="438"/>
                </a:lnTo>
                <a:lnTo>
                  <a:pt x="1683" y="435"/>
                </a:lnTo>
                <a:lnTo>
                  <a:pt x="1686" y="435"/>
                </a:lnTo>
                <a:lnTo>
                  <a:pt x="1686" y="432"/>
                </a:lnTo>
                <a:lnTo>
                  <a:pt x="1686" y="432"/>
                </a:lnTo>
                <a:lnTo>
                  <a:pt x="1686" y="429"/>
                </a:lnTo>
                <a:lnTo>
                  <a:pt x="1689" y="429"/>
                </a:lnTo>
                <a:lnTo>
                  <a:pt x="1689" y="427"/>
                </a:lnTo>
                <a:lnTo>
                  <a:pt x="1699" y="427"/>
                </a:lnTo>
                <a:lnTo>
                  <a:pt x="1699" y="424"/>
                </a:lnTo>
                <a:lnTo>
                  <a:pt x="1699" y="424"/>
                </a:lnTo>
                <a:lnTo>
                  <a:pt x="1699" y="421"/>
                </a:lnTo>
                <a:lnTo>
                  <a:pt x="1705" y="421"/>
                </a:lnTo>
                <a:lnTo>
                  <a:pt x="1705" y="419"/>
                </a:lnTo>
                <a:lnTo>
                  <a:pt x="1707" y="419"/>
                </a:lnTo>
                <a:lnTo>
                  <a:pt x="1707" y="416"/>
                </a:lnTo>
                <a:lnTo>
                  <a:pt x="1721" y="416"/>
                </a:lnTo>
                <a:lnTo>
                  <a:pt x="1721" y="413"/>
                </a:lnTo>
                <a:lnTo>
                  <a:pt x="1726" y="413"/>
                </a:lnTo>
                <a:lnTo>
                  <a:pt x="1726" y="413"/>
                </a:lnTo>
                <a:lnTo>
                  <a:pt x="1732" y="413"/>
                </a:lnTo>
                <a:lnTo>
                  <a:pt x="1732" y="411"/>
                </a:lnTo>
                <a:lnTo>
                  <a:pt x="1732" y="411"/>
                </a:lnTo>
                <a:lnTo>
                  <a:pt x="1732" y="408"/>
                </a:lnTo>
                <a:lnTo>
                  <a:pt x="1748" y="408"/>
                </a:lnTo>
                <a:lnTo>
                  <a:pt x="1748" y="405"/>
                </a:lnTo>
                <a:lnTo>
                  <a:pt x="1756" y="405"/>
                </a:lnTo>
                <a:lnTo>
                  <a:pt x="1756" y="400"/>
                </a:lnTo>
                <a:lnTo>
                  <a:pt x="1767" y="400"/>
                </a:lnTo>
                <a:lnTo>
                  <a:pt x="1767" y="397"/>
                </a:lnTo>
                <a:lnTo>
                  <a:pt x="1772" y="397"/>
                </a:lnTo>
                <a:lnTo>
                  <a:pt x="1772" y="394"/>
                </a:lnTo>
                <a:lnTo>
                  <a:pt x="1775" y="394"/>
                </a:lnTo>
                <a:lnTo>
                  <a:pt x="1775" y="394"/>
                </a:lnTo>
                <a:lnTo>
                  <a:pt x="1780" y="394"/>
                </a:lnTo>
                <a:lnTo>
                  <a:pt x="1780" y="392"/>
                </a:lnTo>
                <a:lnTo>
                  <a:pt x="1788" y="392"/>
                </a:lnTo>
                <a:lnTo>
                  <a:pt x="1788" y="389"/>
                </a:lnTo>
                <a:lnTo>
                  <a:pt x="1788" y="389"/>
                </a:lnTo>
                <a:lnTo>
                  <a:pt x="1788" y="386"/>
                </a:lnTo>
                <a:lnTo>
                  <a:pt x="1788" y="386"/>
                </a:lnTo>
                <a:lnTo>
                  <a:pt x="1788" y="381"/>
                </a:lnTo>
                <a:lnTo>
                  <a:pt x="1799" y="381"/>
                </a:lnTo>
                <a:lnTo>
                  <a:pt x="1799" y="378"/>
                </a:lnTo>
                <a:lnTo>
                  <a:pt x="1802" y="378"/>
                </a:lnTo>
                <a:lnTo>
                  <a:pt x="1802" y="375"/>
                </a:lnTo>
                <a:lnTo>
                  <a:pt x="1802" y="375"/>
                </a:lnTo>
                <a:lnTo>
                  <a:pt x="1802" y="373"/>
                </a:lnTo>
                <a:lnTo>
                  <a:pt x="1805" y="373"/>
                </a:lnTo>
                <a:lnTo>
                  <a:pt x="1805" y="373"/>
                </a:lnTo>
                <a:lnTo>
                  <a:pt x="1807" y="373"/>
                </a:lnTo>
                <a:lnTo>
                  <a:pt x="1807" y="370"/>
                </a:lnTo>
                <a:lnTo>
                  <a:pt x="1813" y="370"/>
                </a:lnTo>
                <a:lnTo>
                  <a:pt x="1813" y="367"/>
                </a:lnTo>
                <a:lnTo>
                  <a:pt x="1834" y="367"/>
                </a:lnTo>
                <a:lnTo>
                  <a:pt x="1834" y="365"/>
                </a:lnTo>
                <a:lnTo>
                  <a:pt x="1853" y="365"/>
                </a:lnTo>
                <a:lnTo>
                  <a:pt x="1853" y="362"/>
                </a:lnTo>
                <a:lnTo>
                  <a:pt x="1856" y="362"/>
                </a:lnTo>
                <a:lnTo>
                  <a:pt x="1856" y="359"/>
                </a:lnTo>
                <a:lnTo>
                  <a:pt x="1861" y="359"/>
                </a:lnTo>
                <a:lnTo>
                  <a:pt x="1861" y="357"/>
                </a:lnTo>
                <a:lnTo>
                  <a:pt x="1864" y="357"/>
                </a:lnTo>
                <a:lnTo>
                  <a:pt x="1864" y="354"/>
                </a:lnTo>
                <a:lnTo>
                  <a:pt x="1877" y="354"/>
                </a:lnTo>
                <a:lnTo>
                  <a:pt x="1877" y="351"/>
                </a:lnTo>
                <a:lnTo>
                  <a:pt x="1883" y="351"/>
                </a:lnTo>
                <a:lnTo>
                  <a:pt x="1883" y="348"/>
                </a:lnTo>
                <a:lnTo>
                  <a:pt x="1888" y="348"/>
                </a:lnTo>
                <a:lnTo>
                  <a:pt x="1888" y="343"/>
                </a:lnTo>
                <a:lnTo>
                  <a:pt x="1902" y="343"/>
                </a:lnTo>
                <a:lnTo>
                  <a:pt x="1902" y="343"/>
                </a:lnTo>
                <a:lnTo>
                  <a:pt x="1923" y="343"/>
                </a:lnTo>
                <a:lnTo>
                  <a:pt x="1923" y="340"/>
                </a:lnTo>
                <a:lnTo>
                  <a:pt x="1948" y="340"/>
                </a:lnTo>
                <a:lnTo>
                  <a:pt x="1948" y="338"/>
                </a:lnTo>
                <a:lnTo>
                  <a:pt x="1950" y="338"/>
                </a:lnTo>
                <a:lnTo>
                  <a:pt x="1950" y="335"/>
                </a:lnTo>
                <a:lnTo>
                  <a:pt x="1956" y="335"/>
                </a:lnTo>
                <a:lnTo>
                  <a:pt x="1956" y="332"/>
                </a:lnTo>
                <a:lnTo>
                  <a:pt x="1961" y="332"/>
                </a:lnTo>
                <a:lnTo>
                  <a:pt x="1961" y="330"/>
                </a:lnTo>
                <a:lnTo>
                  <a:pt x="1964" y="330"/>
                </a:lnTo>
                <a:lnTo>
                  <a:pt x="1964" y="327"/>
                </a:lnTo>
                <a:lnTo>
                  <a:pt x="1972" y="327"/>
                </a:lnTo>
                <a:lnTo>
                  <a:pt x="1972" y="324"/>
                </a:lnTo>
                <a:lnTo>
                  <a:pt x="1972" y="324"/>
                </a:lnTo>
                <a:lnTo>
                  <a:pt x="1972" y="321"/>
                </a:lnTo>
                <a:lnTo>
                  <a:pt x="1977" y="321"/>
                </a:lnTo>
                <a:lnTo>
                  <a:pt x="1977" y="319"/>
                </a:lnTo>
                <a:lnTo>
                  <a:pt x="1985" y="319"/>
                </a:lnTo>
                <a:lnTo>
                  <a:pt x="1985" y="313"/>
                </a:lnTo>
                <a:lnTo>
                  <a:pt x="1988" y="313"/>
                </a:lnTo>
                <a:lnTo>
                  <a:pt x="1988" y="311"/>
                </a:lnTo>
                <a:lnTo>
                  <a:pt x="1999" y="311"/>
                </a:lnTo>
                <a:lnTo>
                  <a:pt x="1999" y="308"/>
                </a:lnTo>
                <a:lnTo>
                  <a:pt x="2007" y="308"/>
                </a:lnTo>
                <a:lnTo>
                  <a:pt x="2007" y="305"/>
                </a:lnTo>
                <a:lnTo>
                  <a:pt x="2012" y="305"/>
                </a:lnTo>
                <a:lnTo>
                  <a:pt x="2012" y="303"/>
                </a:lnTo>
                <a:lnTo>
                  <a:pt x="2012" y="303"/>
                </a:lnTo>
                <a:lnTo>
                  <a:pt x="2012" y="300"/>
                </a:lnTo>
                <a:lnTo>
                  <a:pt x="2026" y="300"/>
                </a:lnTo>
                <a:lnTo>
                  <a:pt x="2026" y="297"/>
                </a:lnTo>
                <a:lnTo>
                  <a:pt x="2034" y="297"/>
                </a:lnTo>
                <a:lnTo>
                  <a:pt x="2034" y="294"/>
                </a:lnTo>
                <a:lnTo>
                  <a:pt x="2037" y="294"/>
                </a:lnTo>
                <a:lnTo>
                  <a:pt x="2037" y="292"/>
                </a:lnTo>
                <a:lnTo>
                  <a:pt x="2039" y="292"/>
                </a:lnTo>
                <a:lnTo>
                  <a:pt x="2039" y="289"/>
                </a:lnTo>
                <a:lnTo>
                  <a:pt x="2045" y="289"/>
                </a:lnTo>
                <a:lnTo>
                  <a:pt x="2045" y="286"/>
                </a:lnTo>
                <a:lnTo>
                  <a:pt x="2047" y="286"/>
                </a:lnTo>
                <a:lnTo>
                  <a:pt x="2047" y="284"/>
                </a:lnTo>
                <a:lnTo>
                  <a:pt x="2053" y="284"/>
                </a:lnTo>
                <a:lnTo>
                  <a:pt x="2053" y="281"/>
                </a:lnTo>
                <a:lnTo>
                  <a:pt x="2055" y="281"/>
                </a:lnTo>
                <a:lnTo>
                  <a:pt x="2055" y="278"/>
                </a:lnTo>
                <a:lnTo>
                  <a:pt x="2074" y="278"/>
                </a:lnTo>
                <a:lnTo>
                  <a:pt x="2074" y="276"/>
                </a:lnTo>
                <a:lnTo>
                  <a:pt x="2080" y="276"/>
                </a:lnTo>
                <a:lnTo>
                  <a:pt x="2080" y="273"/>
                </a:lnTo>
                <a:lnTo>
                  <a:pt x="2090" y="273"/>
                </a:lnTo>
                <a:lnTo>
                  <a:pt x="2090" y="270"/>
                </a:lnTo>
                <a:lnTo>
                  <a:pt x="2093" y="270"/>
                </a:lnTo>
                <a:lnTo>
                  <a:pt x="2093" y="267"/>
                </a:lnTo>
                <a:lnTo>
                  <a:pt x="2101" y="267"/>
                </a:lnTo>
                <a:lnTo>
                  <a:pt x="2101" y="265"/>
                </a:lnTo>
                <a:lnTo>
                  <a:pt x="2117" y="265"/>
                </a:lnTo>
                <a:lnTo>
                  <a:pt x="2117" y="262"/>
                </a:lnTo>
                <a:lnTo>
                  <a:pt x="2120" y="262"/>
                </a:lnTo>
                <a:lnTo>
                  <a:pt x="2120" y="259"/>
                </a:lnTo>
                <a:lnTo>
                  <a:pt x="2128" y="259"/>
                </a:lnTo>
                <a:lnTo>
                  <a:pt x="2128" y="251"/>
                </a:lnTo>
                <a:lnTo>
                  <a:pt x="2134" y="251"/>
                </a:lnTo>
                <a:lnTo>
                  <a:pt x="2134" y="246"/>
                </a:lnTo>
                <a:lnTo>
                  <a:pt x="2139" y="246"/>
                </a:lnTo>
                <a:lnTo>
                  <a:pt x="2139" y="243"/>
                </a:lnTo>
                <a:lnTo>
                  <a:pt x="2142" y="243"/>
                </a:lnTo>
                <a:lnTo>
                  <a:pt x="2142" y="240"/>
                </a:lnTo>
                <a:lnTo>
                  <a:pt x="2147" y="240"/>
                </a:lnTo>
                <a:lnTo>
                  <a:pt x="2147" y="238"/>
                </a:lnTo>
                <a:lnTo>
                  <a:pt x="2161" y="238"/>
                </a:lnTo>
                <a:lnTo>
                  <a:pt x="2161" y="232"/>
                </a:lnTo>
                <a:lnTo>
                  <a:pt x="2163" y="232"/>
                </a:lnTo>
                <a:lnTo>
                  <a:pt x="2163" y="227"/>
                </a:lnTo>
                <a:lnTo>
                  <a:pt x="2169" y="227"/>
                </a:lnTo>
                <a:lnTo>
                  <a:pt x="2169" y="224"/>
                </a:lnTo>
                <a:lnTo>
                  <a:pt x="2185" y="224"/>
                </a:lnTo>
                <a:lnTo>
                  <a:pt x="2185" y="222"/>
                </a:lnTo>
                <a:lnTo>
                  <a:pt x="2196" y="222"/>
                </a:lnTo>
                <a:lnTo>
                  <a:pt x="2196" y="219"/>
                </a:lnTo>
                <a:lnTo>
                  <a:pt x="2204" y="219"/>
                </a:lnTo>
                <a:lnTo>
                  <a:pt x="2204" y="216"/>
                </a:lnTo>
                <a:lnTo>
                  <a:pt x="2212" y="216"/>
                </a:lnTo>
                <a:lnTo>
                  <a:pt x="2212" y="213"/>
                </a:lnTo>
                <a:lnTo>
                  <a:pt x="2215" y="213"/>
                </a:lnTo>
                <a:lnTo>
                  <a:pt x="2215" y="208"/>
                </a:lnTo>
                <a:lnTo>
                  <a:pt x="2225" y="208"/>
                </a:lnTo>
                <a:lnTo>
                  <a:pt x="2225" y="205"/>
                </a:lnTo>
                <a:lnTo>
                  <a:pt x="2231" y="205"/>
                </a:lnTo>
                <a:lnTo>
                  <a:pt x="2231" y="203"/>
                </a:lnTo>
                <a:lnTo>
                  <a:pt x="2236" y="203"/>
                </a:lnTo>
                <a:lnTo>
                  <a:pt x="2236" y="200"/>
                </a:lnTo>
                <a:lnTo>
                  <a:pt x="2242" y="200"/>
                </a:lnTo>
                <a:lnTo>
                  <a:pt x="2242" y="195"/>
                </a:lnTo>
                <a:lnTo>
                  <a:pt x="2252" y="195"/>
                </a:lnTo>
                <a:lnTo>
                  <a:pt x="2252" y="184"/>
                </a:lnTo>
                <a:lnTo>
                  <a:pt x="2258" y="184"/>
                </a:lnTo>
                <a:lnTo>
                  <a:pt x="2258" y="181"/>
                </a:lnTo>
                <a:lnTo>
                  <a:pt x="2271" y="181"/>
                </a:lnTo>
                <a:lnTo>
                  <a:pt x="2271" y="176"/>
                </a:lnTo>
                <a:lnTo>
                  <a:pt x="2293" y="176"/>
                </a:lnTo>
                <a:lnTo>
                  <a:pt x="2293" y="170"/>
                </a:lnTo>
                <a:lnTo>
                  <a:pt x="2298" y="170"/>
                </a:lnTo>
                <a:lnTo>
                  <a:pt x="2298" y="168"/>
                </a:lnTo>
                <a:lnTo>
                  <a:pt x="2301" y="168"/>
                </a:lnTo>
                <a:lnTo>
                  <a:pt x="2301" y="162"/>
                </a:lnTo>
                <a:lnTo>
                  <a:pt x="2312" y="162"/>
                </a:lnTo>
                <a:lnTo>
                  <a:pt x="2312" y="160"/>
                </a:lnTo>
                <a:lnTo>
                  <a:pt x="2328" y="160"/>
                </a:lnTo>
                <a:lnTo>
                  <a:pt x="2328" y="154"/>
                </a:lnTo>
                <a:lnTo>
                  <a:pt x="2336" y="154"/>
                </a:lnTo>
                <a:lnTo>
                  <a:pt x="2336" y="149"/>
                </a:lnTo>
                <a:lnTo>
                  <a:pt x="2341" y="149"/>
                </a:lnTo>
                <a:lnTo>
                  <a:pt x="2341" y="143"/>
                </a:lnTo>
                <a:lnTo>
                  <a:pt x="2344" y="143"/>
                </a:lnTo>
                <a:lnTo>
                  <a:pt x="2344" y="141"/>
                </a:lnTo>
                <a:lnTo>
                  <a:pt x="2357" y="141"/>
                </a:lnTo>
                <a:lnTo>
                  <a:pt x="2357" y="135"/>
                </a:lnTo>
                <a:lnTo>
                  <a:pt x="2366" y="135"/>
                </a:lnTo>
                <a:lnTo>
                  <a:pt x="2366" y="130"/>
                </a:lnTo>
                <a:lnTo>
                  <a:pt x="2374" y="130"/>
                </a:lnTo>
                <a:lnTo>
                  <a:pt x="2374" y="122"/>
                </a:lnTo>
                <a:lnTo>
                  <a:pt x="2376" y="122"/>
                </a:lnTo>
                <a:lnTo>
                  <a:pt x="2376" y="116"/>
                </a:lnTo>
                <a:lnTo>
                  <a:pt x="2376" y="116"/>
                </a:lnTo>
                <a:lnTo>
                  <a:pt x="2376" y="111"/>
                </a:lnTo>
                <a:lnTo>
                  <a:pt x="2390" y="111"/>
                </a:lnTo>
                <a:lnTo>
                  <a:pt x="2390" y="106"/>
                </a:lnTo>
                <a:lnTo>
                  <a:pt x="2401" y="106"/>
                </a:lnTo>
                <a:lnTo>
                  <a:pt x="2401" y="100"/>
                </a:lnTo>
                <a:lnTo>
                  <a:pt x="2409" y="100"/>
                </a:lnTo>
                <a:lnTo>
                  <a:pt x="2409" y="95"/>
                </a:lnTo>
                <a:lnTo>
                  <a:pt x="2428" y="95"/>
                </a:lnTo>
                <a:lnTo>
                  <a:pt x="2428" y="87"/>
                </a:lnTo>
                <a:lnTo>
                  <a:pt x="2433" y="87"/>
                </a:lnTo>
                <a:lnTo>
                  <a:pt x="2433" y="81"/>
                </a:lnTo>
                <a:lnTo>
                  <a:pt x="2433" y="81"/>
                </a:lnTo>
                <a:lnTo>
                  <a:pt x="2433" y="73"/>
                </a:lnTo>
                <a:lnTo>
                  <a:pt x="2436" y="73"/>
                </a:lnTo>
                <a:lnTo>
                  <a:pt x="2436" y="65"/>
                </a:lnTo>
                <a:lnTo>
                  <a:pt x="2460" y="65"/>
                </a:lnTo>
                <a:lnTo>
                  <a:pt x="2460" y="57"/>
                </a:lnTo>
                <a:lnTo>
                  <a:pt x="2479" y="57"/>
                </a:lnTo>
                <a:lnTo>
                  <a:pt x="2479" y="46"/>
                </a:lnTo>
                <a:lnTo>
                  <a:pt x="2503" y="46"/>
                </a:lnTo>
                <a:lnTo>
                  <a:pt x="2503" y="35"/>
                </a:lnTo>
                <a:lnTo>
                  <a:pt x="2506" y="35"/>
                </a:lnTo>
                <a:lnTo>
                  <a:pt x="2506" y="22"/>
                </a:lnTo>
                <a:lnTo>
                  <a:pt x="2565" y="22"/>
                </a:lnTo>
                <a:lnTo>
                  <a:pt x="2565" y="0"/>
                </a:lnTo>
                <a:lnTo>
                  <a:pt x="2600" y="0"/>
                </a:lnTo>
              </a:path>
            </a:pathLst>
          </a:custGeom>
          <a:noFill/>
          <a:ln w="15875"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8" name="Freeform 6"/>
          <p:cNvSpPr>
            <a:spLocks/>
          </p:cNvSpPr>
          <p:nvPr/>
        </p:nvSpPr>
        <p:spPr bwMode="auto">
          <a:xfrm>
            <a:off x="2574629" y="2900399"/>
            <a:ext cx="4746303" cy="2688774"/>
          </a:xfrm>
          <a:custGeom>
            <a:avLst/>
            <a:gdLst>
              <a:gd name="T0" fmla="*/ 46 w 2579"/>
              <a:gd name="T1" fmla="*/ 1447 h 1461"/>
              <a:gd name="T2" fmla="*/ 81 w 2579"/>
              <a:gd name="T3" fmla="*/ 1426 h 1461"/>
              <a:gd name="T4" fmla="*/ 116 w 2579"/>
              <a:gd name="T5" fmla="*/ 1412 h 1461"/>
              <a:gd name="T6" fmla="*/ 167 w 2579"/>
              <a:gd name="T7" fmla="*/ 1393 h 1461"/>
              <a:gd name="T8" fmla="*/ 213 w 2579"/>
              <a:gd name="T9" fmla="*/ 1372 h 1461"/>
              <a:gd name="T10" fmla="*/ 246 w 2579"/>
              <a:gd name="T11" fmla="*/ 1355 h 1461"/>
              <a:gd name="T12" fmla="*/ 308 w 2579"/>
              <a:gd name="T13" fmla="*/ 1342 h 1461"/>
              <a:gd name="T14" fmla="*/ 348 w 2579"/>
              <a:gd name="T15" fmla="*/ 1323 h 1461"/>
              <a:gd name="T16" fmla="*/ 399 w 2579"/>
              <a:gd name="T17" fmla="*/ 1307 h 1461"/>
              <a:gd name="T18" fmla="*/ 426 w 2579"/>
              <a:gd name="T19" fmla="*/ 1288 h 1461"/>
              <a:gd name="T20" fmla="*/ 461 w 2579"/>
              <a:gd name="T21" fmla="*/ 1264 h 1461"/>
              <a:gd name="T22" fmla="*/ 480 w 2579"/>
              <a:gd name="T23" fmla="*/ 1245 h 1461"/>
              <a:gd name="T24" fmla="*/ 518 w 2579"/>
              <a:gd name="T25" fmla="*/ 1226 h 1461"/>
              <a:gd name="T26" fmla="*/ 567 w 2579"/>
              <a:gd name="T27" fmla="*/ 1207 h 1461"/>
              <a:gd name="T28" fmla="*/ 610 w 2579"/>
              <a:gd name="T29" fmla="*/ 1185 h 1461"/>
              <a:gd name="T30" fmla="*/ 648 w 2579"/>
              <a:gd name="T31" fmla="*/ 1166 h 1461"/>
              <a:gd name="T32" fmla="*/ 691 w 2579"/>
              <a:gd name="T33" fmla="*/ 1150 h 1461"/>
              <a:gd name="T34" fmla="*/ 718 w 2579"/>
              <a:gd name="T35" fmla="*/ 1134 h 1461"/>
              <a:gd name="T36" fmla="*/ 755 w 2579"/>
              <a:gd name="T37" fmla="*/ 1118 h 1461"/>
              <a:gd name="T38" fmla="*/ 780 w 2579"/>
              <a:gd name="T39" fmla="*/ 1093 h 1461"/>
              <a:gd name="T40" fmla="*/ 815 w 2579"/>
              <a:gd name="T41" fmla="*/ 1075 h 1461"/>
              <a:gd name="T42" fmla="*/ 842 w 2579"/>
              <a:gd name="T43" fmla="*/ 1053 h 1461"/>
              <a:gd name="T44" fmla="*/ 882 w 2579"/>
              <a:gd name="T45" fmla="*/ 1029 h 1461"/>
              <a:gd name="T46" fmla="*/ 901 w 2579"/>
              <a:gd name="T47" fmla="*/ 1004 h 1461"/>
              <a:gd name="T48" fmla="*/ 920 w 2579"/>
              <a:gd name="T49" fmla="*/ 980 h 1461"/>
              <a:gd name="T50" fmla="*/ 955 w 2579"/>
              <a:gd name="T51" fmla="*/ 961 h 1461"/>
              <a:gd name="T52" fmla="*/ 995 w 2579"/>
              <a:gd name="T53" fmla="*/ 942 h 1461"/>
              <a:gd name="T54" fmla="*/ 1025 w 2579"/>
              <a:gd name="T55" fmla="*/ 923 h 1461"/>
              <a:gd name="T56" fmla="*/ 1071 w 2579"/>
              <a:gd name="T57" fmla="*/ 907 h 1461"/>
              <a:gd name="T58" fmla="*/ 1103 w 2579"/>
              <a:gd name="T59" fmla="*/ 888 h 1461"/>
              <a:gd name="T60" fmla="*/ 1128 w 2579"/>
              <a:gd name="T61" fmla="*/ 872 h 1461"/>
              <a:gd name="T62" fmla="*/ 1146 w 2579"/>
              <a:gd name="T63" fmla="*/ 853 h 1461"/>
              <a:gd name="T64" fmla="*/ 1173 w 2579"/>
              <a:gd name="T65" fmla="*/ 834 h 1461"/>
              <a:gd name="T66" fmla="*/ 1211 w 2579"/>
              <a:gd name="T67" fmla="*/ 815 h 1461"/>
              <a:gd name="T68" fmla="*/ 1249 w 2579"/>
              <a:gd name="T69" fmla="*/ 796 h 1461"/>
              <a:gd name="T70" fmla="*/ 1273 w 2579"/>
              <a:gd name="T71" fmla="*/ 775 h 1461"/>
              <a:gd name="T72" fmla="*/ 1314 w 2579"/>
              <a:gd name="T73" fmla="*/ 751 h 1461"/>
              <a:gd name="T74" fmla="*/ 1351 w 2579"/>
              <a:gd name="T75" fmla="*/ 726 h 1461"/>
              <a:gd name="T76" fmla="*/ 1397 w 2579"/>
              <a:gd name="T77" fmla="*/ 705 h 1461"/>
              <a:gd name="T78" fmla="*/ 1424 w 2579"/>
              <a:gd name="T79" fmla="*/ 680 h 1461"/>
              <a:gd name="T80" fmla="*/ 1484 w 2579"/>
              <a:gd name="T81" fmla="*/ 656 h 1461"/>
              <a:gd name="T82" fmla="*/ 1519 w 2579"/>
              <a:gd name="T83" fmla="*/ 637 h 1461"/>
              <a:gd name="T84" fmla="*/ 1559 w 2579"/>
              <a:gd name="T85" fmla="*/ 616 h 1461"/>
              <a:gd name="T86" fmla="*/ 1600 w 2579"/>
              <a:gd name="T87" fmla="*/ 594 h 1461"/>
              <a:gd name="T88" fmla="*/ 1651 w 2579"/>
              <a:gd name="T89" fmla="*/ 575 h 1461"/>
              <a:gd name="T90" fmla="*/ 1691 w 2579"/>
              <a:gd name="T91" fmla="*/ 551 h 1461"/>
              <a:gd name="T92" fmla="*/ 1734 w 2579"/>
              <a:gd name="T93" fmla="*/ 532 h 1461"/>
              <a:gd name="T94" fmla="*/ 1786 w 2579"/>
              <a:gd name="T95" fmla="*/ 505 h 1461"/>
              <a:gd name="T96" fmla="*/ 1818 w 2579"/>
              <a:gd name="T97" fmla="*/ 483 h 1461"/>
              <a:gd name="T98" fmla="*/ 1840 w 2579"/>
              <a:gd name="T99" fmla="*/ 459 h 1461"/>
              <a:gd name="T100" fmla="*/ 1869 w 2579"/>
              <a:gd name="T101" fmla="*/ 435 h 1461"/>
              <a:gd name="T102" fmla="*/ 1902 w 2579"/>
              <a:gd name="T103" fmla="*/ 408 h 1461"/>
              <a:gd name="T104" fmla="*/ 1993 w 2579"/>
              <a:gd name="T105" fmla="*/ 378 h 1461"/>
              <a:gd name="T106" fmla="*/ 2028 w 2579"/>
              <a:gd name="T107" fmla="*/ 354 h 1461"/>
              <a:gd name="T108" fmla="*/ 2101 w 2579"/>
              <a:gd name="T109" fmla="*/ 324 h 1461"/>
              <a:gd name="T110" fmla="*/ 2147 w 2579"/>
              <a:gd name="T111" fmla="*/ 294 h 1461"/>
              <a:gd name="T112" fmla="*/ 2209 w 2579"/>
              <a:gd name="T113" fmla="*/ 265 h 1461"/>
              <a:gd name="T114" fmla="*/ 2271 w 2579"/>
              <a:gd name="T115" fmla="*/ 232 h 1461"/>
              <a:gd name="T116" fmla="*/ 2371 w 2579"/>
              <a:gd name="T117" fmla="*/ 192 h 1461"/>
              <a:gd name="T118" fmla="*/ 2420 w 2579"/>
              <a:gd name="T119" fmla="*/ 132 h 1461"/>
              <a:gd name="T120" fmla="*/ 2509 w 2579"/>
              <a:gd name="T121" fmla="*/ 5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79" h="1461">
                <a:moveTo>
                  <a:pt x="0" y="1461"/>
                </a:moveTo>
                <a:lnTo>
                  <a:pt x="0" y="1461"/>
                </a:lnTo>
                <a:lnTo>
                  <a:pt x="6" y="1461"/>
                </a:lnTo>
                <a:lnTo>
                  <a:pt x="6" y="1458"/>
                </a:lnTo>
                <a:lnTo>
                  <a:pt x="16" y="1458"/>
                </a:lnTo>
                <a:lnTo>
                  <a:pt x="16" y="1458"/>
                </a:lnTo>
                <a:lnTo>
                  <a:pt x="16" y="1458"/>
                </a:lnTo>
                <a:lnTo>
                  <a:pt x="16" y="1455"/>
                </a:lnTo>
                <a:lnTo>
                  <a:pt x="27" y="1455"/>
                </a:lnTo>
                <a:lnTo>
                  <a:pt x="27" y="1453"/>
                </a:lnTo>
                <a:lnTo>
                  <a:pt x="35" y="1453"/>
                </a:lnTo>
                <a:lnTo>
                  <a:pt x="35" y="1453"/>
                </a:lnTo>
                <a:lnTo>
                  <a:pt x="41" y="1453"/>
                </a:lnTo>
                <a:lnTo>
                  <a:pt x="41" y="1450"/>
                </a:lnTo>
                <a:lnTo>
                  <a:pt x="46" y="1450"/>
                </a:lnTo>
                <a:lnTo>
                  <a:pt x="46" y="1447"/>
                </a:lnTo>
                <a:lnTo>
                  <a:pt x="46" y="1447"/>
                </a:lnTo>
                <a:lnTo>
                  <a:pt x="46" y="1444"/>
                </a:lnTo>
                <a:lnTo>
                  <a:pt x="54" y="1444"/>
                </a:lnTo>
                <a:lnTo>
                  <a:pt x="54" y="1442"/>
                </a:lnTo>
                <a:lnTo>
                  <a:pt x="54" y="1442"/>
                </a:lnTo>
                <a:lnTo>
                  <a:pt x="54" y="1442"/>
                </a:lnTo>
                <a:lnTo>
                  <a:pt x="57" y="1442"/>
                </a:lnTo>
                <a:lnTo>
                  <a:pt x="57" y="1439"/>
                </a:lnTo>
                <a:lnTo>
                  <a:pt x="62" y="1439"/>
                </a:lnTo>
                <a:lnTo>
                  <a:pt x="62" y="1436"/>
                </a:lnTo>
                <a:lnTo>
                  <a:pt x="65" y="1436"/>
                </a:lnTo>
                <a:lnTo>
                  <a:pt x="65" y="1436"/>
                </a:lnTo>
                <a:lnTo>
                  <a:pt x="70" y="1436"/>
                </a:lnTo>
                <a:lnTo>
                  <a:pt x="70" y="1431"/>
                </a:lnTo>
                <a:lnTo>
                  <a:pt x="76" y="1431"/>
                </a:lnTo>
                <a:lnTo>
                  <a:pt x="76" y="1428"/>
                </a:lnTo>
                <a:lnTo>
                  <a:pt x="81" y="1428"/>
                </a:lnTo>
                <a:lnTo>
                  <a:pt x="81" y="1426"/>
                </a:lnTo>
                <a:lnTo>
                  <a:pt x="87" y="1426"/>
                </a:lnTo>
                <a:lnTo>
                  <a:pt x="87" y="1426"/>
                </a:lnTo>
                <a:lnTo>
                  <a:pt x="89" y="1426"/>
                </a:lnTo>
                <a:lnTo>
                  <a:pt x="89" y="1423"/>
                </a:lnTo>
                <a:lnTo>
                  <a:pt x="89" y="1423"/>
                </a:lnTo>
                <a:lnTo>
                  <a:pt x="89" y="1420"/>
                </a:lnTo>
                <a:lnTo>
                  <a:pt x="95" y="1420"/>
                </a:lnTo>
                <a:lnTo>
                  <a:pt x="95" y="1420"/>
                </a:lnTo>
                <a:lnTo>
                  <a:pt x="97" y="1420"/>
                </a:lnTo>
                <a:lnTo>
                  <a:pt x="97" y="1417"/>
                </a:lnTo>
                <a:lnTo>
                  <a:pt x="100" y="1417"/>
                </a:lnTo>
                <a:lnTo>
                  <a:pt x="100" y="1415"/>
                </a:lnTo>
                <a:lnTo>
                  <a:pt x="108" y="1415"/>
                </a:lnTo>
                <a:lnTo>
                  <a:pt x="108" y="1415"/>
                </a:lnTo>
                <a:lnTo>
                  <a:pt x="111" y="1415"/>
                </a:lnTo>
                <a:lnTo>
                  <a:pt x="111" y="1412"/>
                </a:lnTo>
                <a:lnTo>
                  <a:pt x="116" y="1412"/>
                </a:lnTo>
                <a:lnTo>
                  <a:pt x="116" y="1409"/>
                </a:lnTo>
                <a:lnTo>
                  <a:pt x="119" y="1409"/>
                </a:lnTo>
                <a:lnTo>
                  <a:pt x="119" y="1407"/>
                </a:lnTo>
                <a:lnTo>
                  <a:pt x="122" y="1407"/>
                </a:lnTo>
                <a:lnTo>
                  <a:pt x="122" y="1404"/>
                </a:lnTo>
                <a:lnTo>
                  <a:pt x="138" y="1404"/>
                </a:lnTo>
                <a:lnTo>
                  <a:pt x="138" y="1404"/>
                </a:lnTo>
                <a:lnTo>
                  <a:pt x="151" y="1404"/>
                </a:lnTo>
                <a:lnTo>
                  <a:pt x="151" y="1401"/>
                </a:lnTo>
                <a:lnTo>
                  <a:pt x="151" y="1401"/>
                </a:lnTo>
                <a:lnTo>
                  <a:pt x="151" y="1399"/>
                </a:lnTo>
                <a:lnTo>
                  <a:pt x="159" y="1399"/>
                </a:lnTo>
                <a:lnTo>
                  <a:pt x="159" y="1399"/>
                </a:lnTo>
                <a:lnTo>
                  <a:pt x="167" y="1399"/>
                </a:lnTo>
                <a:lnTo>
                  <a:pt x="167" y="1396"/>
                </a:lnTo>
                <a:lnTo>
                  <a:pt x="167" y="1396"/>
                </a:lnTo>
                <a:lnTo>
                  <a:pt x="167" y="1393"/>
                </a:lnTo>
                <a:lnTo>
                  <a:pt x="181" y="1393"/>
                </a:lnTo>
                <a:lnTo>
                  <a:pt x="181" y="1388"/>
                </a:lnTo>
                <a:lnTo>
                  <a:pt x="184" y="1388"/>
                </a:lnTo>
                <a:lnTo>
                  <a:pt x="184" y="1388"/>
                </a:lnTo>
                <a:lnTo>
                  <a:pt x="192" y="1388"/>
                </a:lnTo>
                <a:lnTo>
                  <a:pt x="192" y="1382"/>
                </a:lnTo>
                <a:lnTo>
                  <a:pt x="200" y="1382"/>
                </a:lnTo>
                <a:lnTo>
                  <a:pt x="200" y="1382"/>
                </a:lnTo>
                <a:lnTo>
                  <a:pt x="202" y="1382"/>
                </a:lnTo>
                <a:lnTo>
                  <a:pt x="202" y="1377"/>
                </a:lnTo>
                <a:lnTo>
                  <a:pt x="205" y="1377"/>
                </a:lnTo>
                <a:lnTo>
                  <a:pt x="205" y="1377"/>
                </a:lnTo>
                <a:lnTo>
                  <a:pt x="208" y="1377"/>
                </a:lnTo>
                <a:lnTo>
                  <a:pt x="208" y="1374"/>
                </a:lnTo>
                <a:lnTo>
                  <a:pt x="211" y="1374"/>
                </a:lnTo>
                <a:lnTo>
                  <a:pt x="211" y="1372"/>
                </a:lnTo>
                <a:lnTo>
                  <a:pt x="213" y="1372"/>
                </a:lnTo>
                <a:lnTo>
                  <a:pt x="213" y="1372"/>
                </a:lnTo>
                <a:lnTo>
                  <a:pt x="216" y="1372"/>
                </a:lnTo>
                <a:lnTo>
                  <a:pt x="216" y="1369"/>
                </a:lnTo>
                <a:lnTo>
                  <a:pt x="219" y="1369"/>
                </a:lnTo>
                <a:lnTo>
                  <a:pt x="219" y="1366"/>
                </a:lnTo>
                <a:lnTo>
                  <a:pt x="229" y="1366"/>
                </a:lnTo>
                <a:lnTo>
                  <a:pt x="229" y="1366"/>
                </a:lnTo>
                <a:lnTo>
                  <a:pt x="232" y="1366"/>
                </a:lnTo>
                <a:lnTo>
                  <a:pt x="232" y="1363"/>
                </a:lnTo>
                <a:lnTo>
                  <a:pt x="238" y="1363"/>
                </a:lnTo>
                <a:lnTo>
                  <a:pt x="238" y="1361"/>
                </a:lnTo>
                <a:lnTo>
                  <a:pt x="240" y="1361"/>
                </a:lnTo>
                <a:lnTo>
                  <a:pt x="240" y="1358"/>
                </a:lnTo>
                <a:lnTo>
                  <a:pt x="243" y="1358"/>
                </a:lnTo>
                <a:lnTo>
                  <a:pt x="243" y="1358"/>
                </a:lnTo>
                <a:lnTo>
                  <a:pt x="246" y="1358"/>
                </a:lnTo>
                <a:lnTo>
                  <a:pt x="246" y="1355"/>
                </a:lnTo>
                <a:lnTo>
                  <a:pt x="246" y="1355"/>
                </a:lnTo>
                <a:lnTo>
                  <a:pt x="246" y="1353"/>
                </a:lnTo>
                <a:lnTo>
                  <a:pt x="251" y="1353"/>
                </a:lnTo>
                <a:lnTo>
                  <a:pt x="251" y="1353"/>
                </a:lnTo>
                <a:lnTo>
                  <a:pt x="267" y="1353"/>
                </a:lnTo>
                <a:lnTo>
                  <a:pt x="267" y="1350"/>
                </a:lnTo>
                <a:lnTo>
                  <a:pt x="286" y="1350"/>
                </a:lnTo>
                <a:lnTo>
                  <a:pt x="286" y="1347"/>
                </a:lnTo>
                <a:lnTo>
                  <a:pt x="289" y="1347"/>
                </a:lnTo>
                <a:lnTo>
                  <a:pt x="289" y="1347"/>
                </a:lnTo>
                <a:lnTo>
                  <a:pt x="291" y="1347"/>
                </a:lnTo>
                <a:lnTo>
                  <a:pt x="291" y="1345"/>
                </a:lnTo>
                <a:lnTo>
                  <a:pt x="297" y="1345"/>
                </a:lnTo>
                <a:lnTo>
                  <a:pt x="297" y="1342"/>
                </a:lnTo>
                <a:lnTo>
                  <a:pt x="305" y="1342"/>
                </a:lnTo>
                <a:lnTo>
                  <a:pt x="305" y="1342"/>
                </a:lnTo>
                <a:lnTo>
                  <a:pt x="308" y="1342"/>
                </a:lnTo>
                <a:lnTo>
                  <a:pt x="308" y="1336"/>
                </a:lnTo>
                <a:lnTo>
                  <a:pt x="313" y="1336"/>
                </a:lnTo>
                <a:lnTo>
                  <a:pt x="313" y="1336"/>
                </a:lnTo>
                <a:lnTo>
                  <a:pt x="318" y="1336"/>
                </a:lnTo>
                <a:lnTo>
                  <a:pt x="318" y="1334"/>
                </a:lnTo>
                <a:lnTo>
                  <a:pt x="321" y="1334"/>
                </a:lnTo>
                <a:lnTo>
                  <a:pt x="321" y="1331"/>
                </a:lnTo>
                <a:lnTo>
                  <a:pt x="327" y="1331"/>
                </a:lnTo>
                <a:lnTo>
                  <a:pt x="327" y="1331"/>
                </a:lnTo>
                <a:lnTo>
                  <a:pt x="337" y="1331"/>
                </a:lnTo>
                <a:lnTo>
                  <a:pt x="337" y="1328"/>
                </a:lnTo>
                <a:lnTo>
                  <a:pt x="340" y="1328"/>
                </a:lnTo>
                <a:lnTo>
                  <a:pt x="340" y="1326"/>
                </a:lnTo>
                <a:lnTo>
                  <a:pt x="343" y="1326"/>
                </a:lnTo>
                <a:lnTo>
                  <a:pt x="343" y="1326"/>
                </a:lnTo>
                <a:lnTo>
                  <a:pt x="348" y="1326"/>
                </a:lnTo>
                <a:lnTo>
                  <a:pt x="348" y="1323"/>
                </a:lnTo>
                <a:lnTo>
                  <a:pt x="367" y="1323"/>
                </a:lnTo>
                <a:lnTo>
                  <a:pt x="367" y="1320"/>
                </a:lnTo>
                <a:lnTo>
                  <a:pt x="370" y="1320"/>
                </a:lnTo>
                <a:lnTo>
                  <a:pt x="370" y="1320"/>
                </a:lnTo>
                <a:lnTo>
                  <a:pt x="378" y="1320"/>
                </a:lnTo>
                <a:lnTo>
                  <a:pt x="378" y="1318"/>
                </a:lnTo>
                <a:lnTo>
                  <a:pt x="386" y="1318"/>
                </a:lnTo>
                <a:lnTo>
                  <a:pt x="386" y="1315"/>
                </a:lnTo>
                <a:lnTo>
                  <a:pt x="389" y="1315"/>
                </a:lnTo>
                <a:lnTo>
                  <a:pt x="389" y="1312"/>
                </a:lnTo>
                <a:lnTo>
                  <a:pt x="391" y="1312"/>
                </a:lnTo>
                <a:lnTo>
                  <a:pt x="391" y="1309"/>
                </a:lnTo>
                <a:lnTo>
                  <a:pt x="397" y="1309"/>
                </a:lnTo>
                <a:lnTo>
                  <a:pt x="397" y="1309"/>
                </a:lnTo>
                <a:lnTo>
                  <a:pt x="399" y="1309"/>
                </a:lnTo>
                <a:lnTo>
                  <a:pt x="399" y="1307"/>
                </a:lnTo>
                <a:lnTo>
                  <a:pt x="399" y="1307"/>
                </a:lnTo>
                <a:lnTo>
                  <a:pt x="399" y="1304"/>
                </a:lnTo>
                <a:lnTo>
                  <a:pt x="402" y="1304"/>
                </a:lnTo>
                <a:lnTo>
                  <a:pt x="402" y="1301"/>
                </a:lnTo>
                <a:lnTo>
                  <a:pt x="405" y="1301"/>
                </a:lnTo>
                <a:lnTo>
                  <a:pt x="405" y="1299"/>
                </a:lnTo>
                <a:lnTo>
                  <a:pt x="416" y="1299"/>
                </a:lnTo>
                <a:lnTo>
                  <a:pt x="416" y="1296"/>
                </a:lnTo>
                <a:lnTo>
                  <a:pt x="418" y="1296"/>
                </a:lnTo>
                <a:lnTo>
                  <a:pt x="418" y="1296"/>
                </a:lnTo>
                <a:lnTo>
                  <a:pt x="421" y="1296"/>
                </a:lnTo>
                <a:lnTo>
                  <a:pt x="421" y="1293"/>
                </a:lnTo>
                <a:lnTo>
                  <a:pt x="424" y="1293"/>
                </a:lnTo>
                <a:lnTo>
                  <a:pt x="424" y="1291"/>
                </a:lnTo>
                <a:lnTo>
                  <a:pt x="424" y="1291"/>
                </a:lnTo>
                <a:lnTo>
                  <a:pt x="424" y="1291"/>
                </a:lnTo>
                <a:lnTo>
                  <a:pt x="426" y="1291"/>
                </a:lnTo>
                <a:lnTo>
                  <a:pt x="426" y="1288"/>
                </a:lnTo>
                <a:lnTo>
                  <a:pt x="434" y="1288"/>
                </a:lnTo>
                <a:lnTo>
                  <a:pt x="434" y="1285"/>
                </a:lnTo>
                <a:lnTo>
                  <a:pt x="437" y="1285"/>
                </a:lnTo>
                <a:lnTo>
                  <a:pt x="437" y="1282"/>
                </a:lnTo>
                <a:lnTo>
                  <a:pt x="445" y="1282"/>
                </a:lnTo>
                <a:lnTo>
                  <a:pt x="445" y="1280"/>
                </a:lnTo>
                <a:lnTo>
                  <a:pt x="448" y="1280"/>
                </a:lnTo>
                <a:lnTo>
                  <a:pt x="448" y="1277"/>
                </a:lnTo>
                <a:lnTo>
                  <a:pt x="448" y="1277"/>
                </a:lnTo>
                <a:lnTo>
                  <a:pt x="448" y="1274"/>
                </a:lnTo>
                <a:lnTo>
                  <a:pt x="451" y="1274"/>
                </a:lnTo>
                <a:lnTo>
                  <a:pt x="451" y="1272"/>
                </a:lnTo>
                <a:lnTo>
                  <a:pt x="453" y="1272"/>
                </a:lnTo>
                <a:lnTo>
                  <a:pt x="453" y="1269"/>
                </a:lnTo>
                <a:lnTo>
                  <a:pt x="459" y="1269"/>
                </a:lnTo>
                <a:lnTo>
                  <a:pt x="459" y="1264"/>
                </a:lnTo>
                <a:lnTo>
                  <a:pt x="461" y="1264"/>
                </a:lnTo>
                <a:lnTo>
                  <a:pt x="461" y="1261"/>
                </a:lnTo>
                <a:lnTo>
                  <a:pt x="464" y="1261"/>
                </a:lnTo>
                <a:lnTo>
                  <a:pt x="464" y="1261"/>
                </a:lnTo>
                <a:lnTo>
                  <a:pt x="464" y="1261"/>
                </a:lnTo>
                <a:lnTo>
                  <a:pt x="464" y="1258"/>
                </a:lnTo>
                <a:lnTo>
                  <a:pt x="464" y="1258"/>
                </a:lnTo>
                <a:lnTo>
                  <a:pt x="464" y="1255"/>
                </a:lnTo>
                <a:lnTo>
                  <a:pt x="470" y="1255"/>
                </a:lnTo>
                <a:lnTo>
                  <a:pt x="470" y="1253"/>
                </a:lnTo>
                <a:lnTo>
                  <a:pt x="475" y="1253"/>
                </a:lnTo>
                <a:lnTo>
                  <a:pt x="475" y="1250"/>
                </a:lnTo>
                <a:lnTo>
                  <a:pt x="478" y="1250"/>
                </a:lnTo>
                <a:lnTo>
                  <a:pt x="478" y="1247"/>
                </a:lnTo>
                <a:lnTo>
                  <a:pt x="480" y="1247"/>
                </a:lnTo>
                <a:lnTo>
                  <a:pt x="480" y="1245"/>
                </a:lnTo>
                <a:lnTo>
                  <a:pt x="480" y="1245"/>
                </a:lnTo>
                <a:lnTo>
                  <a:pt x="480" y="1245"/>
                </a:lnTo>
                <a:lnTo>
                  <a:pt x="483" y="1245"/>
                </a:lnTo>
                <a:lnTo>
                  <a:pt x="483" y="1242"/>
                </a:lnTo>
                <a:lnTo>
                  <a:pt x="491" y="1242"/>
                </a:lnTo>
                <a:lnTo>
                  <a:pt x="491" y="1239"/>
                </a:lnTo>
                <a:lnTo>
                  <a:pt x="496" y="1239"/>
                </a:lnTo>
                <a:lnTo>
                  <a:pt x="496" y="1237"/>
                </a:lnTo>
                <a:lnTo>
                  <a:pt x="496" y="1237"/>
                </a:lnTo>
                <a:lnTo>
                  <a:pt x="496" y="1231"/>
                </a:lnTo>
                <a:lnTo>
                  <a:pt x="502" y="1231"/>
                </a:lnTo>
                <a:lnTo>
                  <a:pt x="502" y="1231"/>
                </a:lnTo>
                <a:lnTo>
                  <a:pt x="505" y="1231"/>
                </a:lnTo>
                <a:lnTo>
                  <a:pt x="505" y="1228"/>
                </a:lnTo>
                <a:lnTo>
                  <a:pt x="505" y="1228"/>
                </a:lnTo>
                <a:lnTo>
                  <a:pt x="505" y="1226"/>
                </a:lnTo>
                <a:lnTo>
                  <a:pt x="513" y="1226"/>
                </a:lnTo>
                <a:lnTo>
                  <a:pt x="513" y="1226"/>
                </a:lnTo>
                <a:lnTo>
                  <a:pt x="518" y="1226"/>
                </a:lnTo>
                <a:lnTo>
                  <a:pt x="518" y="1223"/>
                </a:lnTo>
                <a:lnTo>
                  <a:pt x="542" y="1223"/>
                </a:lnTo>
                <a:lnTo>
                  <a:pt x="542" y="1220"/>
                </a:lnTo>
                <a:lnTo>
                  <a:pt x="548" y="1220"/>
                </a:lnTo>
                <a:lnTo>
                  <a:pt x="548" y="1220"/>
                </a:lnTo>
                <a:lnTo>
                  <a:pt x="548" y="1220"/>
                </a:lnTo>
                <a:lnTo>
                  <a:pt x="548" y="1218"/>
                </a:lnTo>
                <a:lnTo>
                  <a:pt x="559" y="1218"/>
                </a:lnTo>
                <a:lnTo>
                  <a:pt x="559" y="1215"/>
                </a:lnTo>
                <a:lnTo>
                  <a:pt x="561" y="1215"/>
                </a:lnTo>
                <a:lnTo>
                  <a:pt x="561" y="1212"/>
                </a:lnTo>
                <a:lnTo>
                  <a:pt x="564" y="1212"/>
                </a:lnTo>
                <a:lnTo>
                  <a:pt x="564" y="1212"/>
                </a:lnTo>
                <a:lnTo>
                  <a:pt x="564" y="1212"/>
                </a:lnTo>
                <a:lnTo>
                  <a:pt x="564" y="1210"/>
                </a:lnTo>
                <a:lnTo>
                  <a:pt x="567" y="1210"/>
                </a:lnTo>
                <a:lnTo>
                  <a:pt x="567" y="1207"/>
                </a:lnTo>
                <a:lnTo>
                  <a:pt x="569" y="1207"/>
                </a:lnTo>
                <a:lnTo>
                  <a:pt x="569" y="1207"/>
                </a:lnTo>
                <a:lnTo>
                  <a:pt x="572" y="1207"/>
                </a:lnTo>
                <a:lnTo>
                  <a:pt x="572" y="1204"/>
                </a:lnTo>
                <a:lnTo>
                  <a:pt x="583" y="1204"/>
                </a:lnTo>
                <a:lnTo>
                  <a:pt x="583" y="1201"/>
                </a:lnTo>
                <a:lnTo>
                  <a:pt x="585" y="1201"/>
                </a:lnTo>
                <a:lnTo>
                  <a:pt x="585" y="1199"/>
                </a:lnTo>
                <a:lnTo>
                  <a:pt x="594" y="1199"/>
                </a:lnTo>
                <a:lnTo>
                  <a:pt x="594" y="1196"/>
                </a:lnTo>
                <a:lnTo>
                  <a:pt x="599" y="1196"/>
                </a:lnTo>
                <a:lnTo>
                  <a:pt x="599" y="1193"/>
                </a:lnTo>
                <a:lnTo>
                  <a:pt x="604" y="1193"/>
                </a:lnTo>
                <a:lnTo>
                  <a:pt x="604" y="1191"/>
                </a:lnTo>
                <a:lnTo>
                  <a:pt x="607" y="1191"/>
                </a:lnTo>
                <a:lnTo>
                  <a:pt x="607" y="1185"/>
                </a:lnTo>
                <a:lnTo>
                  <a:pt x="610" y="1185"/>
                </a:lnTo>
                <a:lnTo>
                  <a:pt x="610" y="1183"/>
                </a:lnTo>
                <a:lnTo>
                  <a:pt x="612" y="1183"/>
                </a:lnTo>
                <a:lnTo>
                  <a:pt x="612" y="1183"/>
                </a:lnTo>
                <a:lnTo>
                  <a:pt x="621" y="1183"/>
                </a:lnTo>
                <a:lnTo>
                  <a:pt x="621" y="1180"/>
                </a:lnTo>
                <a:lnTo>
                  <a:pt x="626" y="1180"/>
                </a:lnTo>
                <a:lnTo>
                  <a:pt x="626" y="1177"/>
                </a:lnTo>
                <a:lnTo>
                  <a:pt x="637" y="1177"/>
                </a:lnTo>
                <a:lnTo>
                  <a:pt x="637" y="1177"/>
                </a:lnTo>
                <a:lnTo>
                  <a:pt x="639" y="1177"/>
                </a:lnTo>
                <a:lnTo>
                  <a:pt x="639" y="1174"/>
                </a:lnTo>
                <a:lnTo>
                  <a:pt x="642" y="1174"/>
                </a:lnTo>
                <a:lnTo>
                  <a:pt x="642" y="1172"/>
                </a:lnTo>
                <a:lnTo>
                  <a:pt x="648" y="1172"/>
                </a:lnTo>
                <a:lnTo>
                  <a:pt x="648" y="1169"/>
                </a:lnTo>
                <a:lnTo>
                  <a:pt x="648" y="1169"/>
                </a:lnTo>
                <a:lnTo>
                  <a:pt x="648" y="1166"/>
                </a:lnTo>
                <a:lnTo>
                  <a:pt x="650" y="1166"/>
                </a:lnTo>
                <a:lnTo>
                  <a:pt x="650" y="1166"/>
                </a:lnTo>
                <a:lnTo>
                  <a:pt x="653" y="1166"/>
                </a:lnTo>
                <a:lnTo>
                  <a:pt x="653" y="1164"/>
                </a:lnTo>
                <a:lnTo>
                  <a:pt x="661" y="1164"/>
                </a:lnTo>
                <a:lnTo>
                  <a:pt x="661" y="1161"/>
                </a:lnTo>
                <a:lnTo>
                  <a:pt x="666" y="1161"/>
                </a:lnTo>
                <a:lnTo>
                  <a:pt x="666" y="1158"/>
                </a:lnTo>
                <a:lnTo>
                  <a:pt x="666" y="1158"/>
                </a:lnTo>
                <a:lnTo>
                  <a:pt x="666" y="1158"/>
                </a:lnTo>
                <a:lnTo>
                  <a:pt x="669" y="1158"/>
                </a:lnTo>
                <a:lnTo>
                  <a:pt x="669" y="1153"/>
                </a:lnTo>
                <a:lnTo>
                  <a:pt x="674" y="1153"/>
                </a:lnTo>
                <a:lnTo>
                  <a:pt x="674" y="1153"/>
                </a:lnTo>
                <a:lnTo>
                  <a:pt x="688" y="1153"/>
                </a:lnTo>
                <a:lnTo>
                  <a:pt x="688" y="1150"/>
                </a:lnTo>
                <a:lnTo>
                  <a:pt x="691" y="1150"/>
                </a:lnTo>
                <a:lnTo>
                  <a:pt x="691" y="1147"/>
                </a:lnTo>
                <a:lnTo>
                  <a:pt x="693" y="1147"/>
                </a:lnTo>
                <a:lnTo>
                  <a:pt x="693" y="1147"/>
                </a:lnTo>
                <a:lnTo>
                  <a:pt x="696" y="1147"/>
                </a:lnTo>
                <a:lnTo>
                  <a:pt x="696" y="1145"/>
                </a:lnTo>
                <a:lnTo>
                  <a:pt x="701" y="1145"/>
                </a:lnTo>
                <a:lnTo>
                  <a:pt x="701" y="1142"/>
                </a:lnTo>
                <a:lnTo>
                  <a:pt x="707" y="1142"/>
                </a:lnTo>
                <a:lnTo>
                  <a:pt x="707" y="1139"/>
                </a:lnTo>
                <a:lnTo>
                  <a:pt x="710" y="1139"/>
                </a:lnTo>
                <a:lnTo>
                  <a:pt x="710" y="1139"/>
                </a:lnTo>
                <a:lnTo>
                  <a:pt x="710" y="1139"/>
                </a:lnTo>
                <a:lnTo>
                  <a:pt x="710" y="1137"/>
                </a:lnTo>
                <a:lnTo>
                  <a:pt x="712" y="1137"/>
                </a:lnTo>
                <a:lnTo>
                  <a:pt x="712" y="1134"/>
                </a:lnTo>
                <a:lnTo>
                  <a:pt x="718" y="1134"/>
                </a:lnTo>
                <a:lnTo>
                  <a:pt x="718" y="1134"/>
                </a:lnTo>
                <a:lnTo>
                  <a:pt x="723" y="1134"/>
                </a:lnTo>
                <a:lnTo>
                  <a:pt x="723" y="1131"/>
                </a:lnTo>
                <a:lnTo>
                  <a:pt x="726" y="1131"/>
                </a:lnTo>
                <a:lnTo>
                  <a:pt x="726" y="1129"/>
                </a:lnTo>
                <a:lnTo>
                  <a:pt x="731" y="1129"/>
                </a:lnTo>
                <a:lnTo>
                  <a:pt x="731" y="1129"/>
                </a:lnTo>
                <a:lnTo>
                  <a:pt x="742" y="1129"/>
                </a:lnTo>
                <a:lnTo>
                  <a:pt x="742" y="1126"/>
                </a:lnTo>
                <a:lnTo>
                  <a:pt x="745" y="1126"/>
                </a:lnTo>
                <a:lnTo>
                  <a:pt x="745" y="1123"/>
                </a:lnTo>
                <a:lnTo>
                  <a:pt x="747" y="1123"/>
                </a:lnTo>
                <a:lnTo>
                  <a:pt x="747" y="1120"/>
                </a:lnTo>
                <a:lnTo>
                  <a:pt x="750" y="1120"/>
                </a:lnTo>
                <a:lnTo>
                  <a:pt x="750" y="1120"/>
                </a:lnTo>
                <a:lnTo>
                  <a:pt x="755" y="1120"/>
                </a:lnTo>
                <a:lnTo>
                  <a:pt x="755" y="1118"/>
                </a:lnTo>
                <a:lnTo>
                  <a:pt x="755" y="1118"/>
                </a:lnTo>
                <a:lnTo>
                  <a:pt x="755" y="1115"/>
                </a:lnTo>
                <a:lnTo>
                  <a:pt x="758" y="1115"/>
                </a:lnTo>
                <a:lnTo>
                  <a:pt x="758" y="1115"/>
                </a:lnTo>
                <a:lnTo>
                  <a:pt x="761" y="1115"/>
                </a:lnTo>
                <a:lnTo>
                  <a:pt x="761" y="1112"/>
                </a:lnTo>
                <a:lnTo>
                  <a:pt x="763" y="1112"/>
                </a:lnTo>
                <a:lnTo>
                  <a:pt x="763" y="1110"/>
                </a:lnTo>
                <a:lnTo>
                  <a:pt x="766" y="1110"/>
                </a:lnTo>
                <a:lnTo>
                  <a:pt x="766" y="1102"/>
                </a:lnTo>
                <a:lnTo>
                  <a:pt x="769" y="1102"/>
                </a:lnTo>
                <a:lnTo>
                  <a:pt x="769" y="1099"/>
                </a:lnTo>
                <a:lnTo>
                  <a:pt x="774" y="1099"/>
                </a:lnTo>
                <a:lnTo>
                  <a:pt x="774" y="1096"/>
                </a:lnTo>
                <a:lnTo>
                  <a:pt x="777" y="1096"/>
                </a:lnTo>
                <a:lnTo>
                  <a:pt x="777" y="1096"/>
                </a:lnTo>
                <a:lnTo>
                  <a:pt x="780" y="1096"/>
                </a:lnTo>
                <a:lnTo>
                  <a:pt x="780" y="1093"/>
                </a:lnTo>
                <a:lnTo>
                  <a:pt x="782" y="1093"/>
                </a:lnTo>
                <a:lnTo>
                  <a:pt x="782" y="1091"/>
                </a:lnTo>
                <a:lnTo>
                  <a:pt x="785" y="1091"/>
                </a:lnTo>
                <a:lnTo>
                  <a:pt x="785" y="1091"/>
                </a:lnTo>
                <a:lnTo>
                  <a:pt x="790" y="1091"/>
                </a:lnTo>
                <a:lnTo>
                  <a:pt x="790" y="1088"/>
                </a:lnTo>
                <a:lnTo>
                  <a:pt x="793" y="1088"/>
                </a:lnTo>
                <a:lnTo>
                  <a:pt x="793" y="1085"/>
                </a:lnTo>
                <a:lnTo>
                  <a:pt x="796" y="1085"/>
                </a:lnTo>
                <a:lnTo>
                  <a:pt x="796" y="1085"/>
                </a:lnTo>
                <a:lnTo>
                  <a:pt x="796" y="1085"/>
                </a:lnTo>
                <a:lnTo>
                  <a:pt x="796" y="1080"/>
                </a:lnTo>
                <a:lnTo>
                  <a:pt x="807" y="1080"/>
                </a:lnTo>
                <a:lnTo>
                  <a:pt x="807" y="1077"/>
                </a:lnTo>
                <a:lnTo>
                  <a:pt x="809" y="1077"/>
                </a:lnTo>
                <a:lnTo>
                  <a:pt x="809" y="1075"/>
                </a:lnTo>
                <a:lnTo>
                  <a:pt x="815" y="1075"/>
                </a:lnTo>
                <a:lnTo>
                  <a:pt x="815" y="1069"/>
                </a:lnTo>
                <a:lnTo>
                  <a:pt x="815" y="1069"/>
                </a:lnTo>
                <a:lnTo>
                  <a:pt x="815" y="1064"/>
                </a:lnTo>
                <a:lnTo>
                  <a:pt x="817" y="1064"/>
                </a:lnTo>
                <a:lnTo>
                  <a:pt x="817" y="1064"/>
                </a:lnTo>
                <a:lnTo>
                  <a:pt x="820" y="1064"/>
                </a:lnTo>
                <a:lnTo>
                  <a:pt x="820" y="1061"/>
                </a:lnTo>
                <a:lnTo>
                  <a:pt x="823" y="1061"/>
                </a:lnTo>
                <a:lnTo>
                  <a:pt x="823" y="1058"/>
                </a:lnTo>
                <a:lnTo>
                  <a:pt x="831" y="1058"/>
                </a:lnTo>
                <a:lnTo>
                  <a:pt x="831" y="1058"/>
                </a:lnTo>
                <a:lnTo>
                  <a:pt x="834" y="1058"/>
                </a:lnTo>
                <a:lnTo>
                  <a:pt x="834" y="1056"/>
                </a:lnTo>
                <a:lnTo>
                  <a:pt x="834" y="1056"/>
                </a:lnTo>
                <a:lnTo>
                  <a:pt x="834" y="1053"/>
                </a:lnTo>
                <a:lnTo>
                  <a:pt x="842" y="1053"/>
                </a:lnTo>
                <a:lnTo>
                  <a:pt x="842" y="1053"/>
                </a:lnTo>
                <a:lnTo>
                  <a:pt x="847" y="1053"/>
                </a:lnTo>
                <a:lnTo>
                  <a:pt x="847" y="1050"/>
                </a:lnTo>
                <a:lnTo>
                  <a:pt x="852" y="1050"/>
                </a:lnTo>
                <a:lnTo>
                  <a:pt x="852" y="1045"/>
                </a:lnTo>
                <a:lnTo>
                  <a:pt x="855" y="1045"/>
                </a:lnTo>
                <a:lnTo>
                  <a:pt x="855" y="1042"/>
                </a:lnTo>
                <a:lnTo>
                  <a:pt x="858" y="1042"/>
                </a:lnTo>
                <a:lnTo>
                  <a:pt x="858" y="1039"/>
                </a:lnTo>
                <a:lnTo>
                  <a:pt x="871" y="1039"/>
                </a:lnTo>
                <a:lnTo>
                  <a:pt x="871" y="1037"/>
                </a:lnTo>
                <a:lnTo>
                  <a:pt x="874" y="1037"/>
                </a:lnTo>
                <a:lnTo>
                  <a:pt x="874" y="1034"/>
                </a:lnTo>
                <a:lnTo>
                  <a:pt x="877" y="1034"/>
                </a:lnTo>
                <a:lnTo>
                  <a:pt x="877" y="1031"/>
                </a:lnTo>
                <a:lnTo>
                  <a:pt x="882" y="1031"/>
                </a:lnTo>
                <a:lnTo>
                  <a:pt x="882" y="1029"/>
                </a:lnTo>
                <a:lnTo>
                  <a:pt x="882" y="1029"/>
                </a:lnTo>
                <a:lnTo>
                  <a:pt x="882" y="1026"/>
                </a:lnTo>
                <a:lnTo>
                  <a:pt x="888" y="1026"/>
                </a:lnTo>
                <a:lnTo>
                  <a:pt x="888" y="1023"/>
                </a:lnTo>
                <a:lnTo>
                  <a:pt x="890" y="1023"/>
                </a:lnTo>
                <a:lnTo>
                  <a:pt x="890" y="1018"/>
                </a:lnTo>
                <a:lnTo>
                  <a:pt x="890" y="1018"/>
                </a:lnTo>
                <a:lnTo>
                  <a:pt x="890" y="1018"/>
                </a:lnTo>
                <a:lnTo>
                  <a:pt x="893" y="1018"/>
                </a:lnTo>
                <a:lnTo>
                  <a:pt x="893" y="1015"/>
                </a:lnTo>
                <a:lnTo>
                  <a:pt x="896" y="1015"/>
                </a:lnTo>
                <a:lnTo>
                  <a:pt x="896" y="1012"/>
                </a:lnTo>
                <a:lnTo>
                  <a:pt x="898" y="1012"/>
                </a:lnTo>
                <a:lnTo>
                  <a:pt x="898" y="1012"/>
                </a:lnTo>
                <a:lnTo>
                  <a:pt x="901" y="1012"/>
                </a:lnTo>
                <a:lnTo>
                  <a:pt x="901" y="1007"/>
                </a:lnTo>
                <a:lnTo>
                  <a:pt x="901" y="1007"/>
                </a:lnTo>
                <a:lnTo>
                  <a:pt x="901" y="1004"/>
                </a:lnTo>
                <a:lnTo>
                  <a:pt x="904" y="1004"/>
                </a:lnTo>
                <a:lnTo>
                  <a:pt x="904" y="1002"/>
                </a:lnTo>
                <a:lnTo>
                  <a:pt x="904" y="1002"/>
                </a:lnTo>
                <a:lnTo>
                  <a:pt x="904" y="999"/>
                </a:lnTo>
                <a:lnTo>
                  <a:pt x="904" y="999"/>
                </a:lnTo>
                <a:lnTo>
                  <a:pt x="904" y="999"/>
                </a:lnTo>
                <a:lnTo>
                  <a:pt x="909" y="999"/>
                </a:lnTo>
                <a:lnTo>
                  <a:pt x="909" y="996"/>
                </a:lnTo>
                <a:lnTo>
                  <a:pt x="912" y="996"/>
                </a:lnTo>
                <a:lnTo>
                  <a:pt x="912" y="991"/>
                </a:lnTo>
                <a:lnTo>
                  <a:pt x="912" y="991"/>
                </a:lnTo>
                <a:lnTo>
                  <a:pt x="912" y="988"/>
                </a:lnTo>
                <a:lnTo>
                  <a:pt x="915" y="988"/>
                </a:lnTo>
                <a:lnTo>
                  <a:pt x="915" y="983"/>
                </a:lnTo>
                <a:lnTo>
                  <a:pt x="915" y="983"/>
                </a:lnTo>
                <a:lnTo>
                  <a:pt x="915" y="980"/>
                </a:lnTo>
                <a:lnTo>
                  <a:pt x="920" y="980"/>
                </a:lnTo>
                <a:lnTo>
                  <a:pt x="920" y="977"/>
                </a:lnTo>
                <a:lnTo>
                  <a:pt x="923" y="977"/>
                </a:lnTo>
                <a:lnTo>
                  <a:pt x="923" y="977"/>
                </a:lnTo>
                <a:lnTo>
                  <a:pt x="925" y="977"/>
                </a:lnTo>
                <a:lnTo>
                  <a:pt x="925" y="975"/>
                </a:lnTo>
                <a:lnTo>
                  <a:pt x="931" y="975"/>
                </a:lnTo>
                <a:lnTo>
                  <a:pt x="931" y="972"/>
                </a:lnTo>
                <a:lnTo>
                  <a:pt x="944" y="972"/>
                </a:lnTo>
                <a:lnTo>
                  <a:pt x="944" y="969"/>
                </a:lnTo>
                <a:lnTo>
                  <a:pt x="947" y="969"/>
                </a:lnTo>
                <a:lnTo>
                  <a:pt x="947" y="967"/>
                </a:lnTo>
                <a:lnTo>
                  <a:pt x="952" y="967"/>
                </a:lnTo>
                <a:lnTo>
                  <a:pt x="952" y="964"/>
                </a:lnTo>
                <a:lnTo>
                  <a:pt x="955" y="964"/>
                </a:lnTo>
                <a:lnTo>
                  <a:pt x="955" y="964"/>
                </a:lnTo>
                <a:lnTo>
                  <a:pt x="955" y="964"/>
                </a:lnTo>
                <a:lnTo>
                  <a:pt x="955" y="961"/>
                </a:lnTo>
                <a:lnTo>
                  <a:pt x="968" y="961"/>
                </a:lnTo>
                <a:lnTo>
                  <a:pt x="968" y="958"/>
                </a:lnTo>
                <a:lnTo>
                  <a:pt x="968" y="958"/>
                </a:lnTo>
                <a:lnTo>
                  <a:pt x="968" y="956"/>
                </a:lnTo>
                <a:lnTo>
                  <a:pt x="971" y="956"/>
                </a:lnTo>
                <a:lnTo>
                  <a:pt x="971" y="956"/>
                </a:lnTo>
                <a:lnTo>
                  <a:pt x="971" y="956"/>
                </a:lnTo>
                <a:lnTo>
                  <a:pt x="971" y="953"/>
                </a:lnTo>
                <a:lnTo>
                  <a:pt x="974" y="953"/>
                </a:lnTo>
                <a:lnTo>
                  <a:pt x="974" y="950"/>
                </a:lnTo>
                <a:lnTo>
                  <a:pt x="982" y="950"/>
                </a:lnTo>
                <a:lnTo>
                  <a:pt x="982" y="948"/>
                </a:lnTo>
                <a:lnTo>
                  <a:pt x="985" y="948"/>
                </a:lnTo>
                <a:lnTo>
                  <a:pt x="985" y="945"/>
                </a:lnTo>
                <a:lnTo>
                  <a:pt x="990" y="945"/>
                </a:lnTo>
                <a:lnTo>
                  <a:pt x="990" y="942"/>
                </a:lnTo>
                <a:lnTo>
                  <a:pt x="995" y="942"/>
                </a:lnTo>
                <a:lnTo>
                  <a:pt x="995" y="940"/>
                </a:lnTo>
                <a:lnTo>
                  <a:pt x="1001" y="940"/>
                </a:lnTo>
                <a:lnTo>
                  <a:pt x="1001" y="937"/>
                </a:lnTo>
                <a:lnTo>
                  <a:pt x="1004" y="937"/>
                </a:lnTo>
                <a:lnTo>
                  <a:pt x="1004" y="934"/>
                </a:lnTo>
                <a:lnTo>
                  <a:pt x="1009" y="934"/>
                </a:lnTo>
                <a:lnTo>
                  <a:pt x="1009" y="934"/>
                </a:lnTo>
                <a:lnTo>
                  <a:pt x="1012" y="934"/>
                </a:lnTo>
                <a:lnTo>
                  <a:pt x="1012" y="931"/>
                </a:lnTo>
                <a:lnTo>
                  <a:pt x="1014" y="931"/>
                </a:lnTo>
                <a:lnTo>
                  <a:pt x="1014" y="929"/>
                </a:lnTo>
                <a:lnTo>
                  <a:pt x="1020" y="929"/>
                </a:lnTo>
                <a:lnTo>
                  <a:pt x="1020" y="926"/>
                </a:lnTo>
                <a:lnTo>
                  <a:pt x="1020" y="926"/>
                </a:lnTo>
                <a:lnTo>
                  <a:pt x="1020" y="926"/>
                </a:lnTo>
                <a:lnTo>
                  <a:pt x="1025" y="926"/>
                </a:lnTo>
                <a:lnTo>
                  <a:pt x="1025" y="923"/>
                </a:lnTo>
                <a:lnTo>
                  <a:pt x="1025" y="923"/>
                </a:lnTo>
                <a:lnTo>
                  <a:pt x="1025" y="921"/>
                </a:lnTo>
                <a:lnTo>
                  <a:pt x="1031" y="921"/>
                </a:lnTo>
                <a:lnTo>
                  <a:pt x="1031" y="918"/>
                </a:lnTo>
                <a:lnTo>
                  <a:pt x="1047" y="918"/>
                </a:lnTo>
                <a:lnTo>
                  <a:pt x="1047" y="918"/>
                </a:lnTo>
                <a:lnTo>
                  <a:pt x="1052" y="918"/>
                </a:lnTo>
                <a:lnTo>
                  <a:pt x="1052" y="915"/>
                </a:lnTo>
                <a:lnTo>
                  <a:pt x="1052" y="915"/>
                </a:lnTo>
                <a:lnTo>
                  <a:pt x="1052" y="913"/>
                </a:lnTo>
                <a:lnTo>
                  <a:pt x="1057" y="913"/>
                </a:lnTo>
                <a:lnTo>
                  <a:pt x="1057" y="910"/>
                </a:lnTo>
                <a:lnTo>
                  <a:pt x="1063" y="910"/>
                </a:lnTo>
                <a:lnTo>
                  <a:pt x="1063" y="910"/>
                </a:lnTo>
                <a:lnTo>
                  <a:pt x="1068" y="910"/>
                </a:lnTo>
                <a:lnTo>
                  <a:pt x="1068" y="907"/>
                </a:lnTo>
                <a:lnTo>
                  <a:pt x="1071" y="907"/>
                </a:lnTo>
                <a:lnTo>
                  <a:pt x="1071" y="904"/>
                </a:lnTo>
                <a:lnTo>
                  <a:pt x="1074" y="904"/>
                </a:lnTo>
                <a:lnTo>
                  <a:pt x="1074" y="902"/>
                </a:lnTo>
                <a:lnTo>
                  <a:pt x="1076" y="902"/>
                </a:lnTo>
                <a:lnTo>
                  <a:pt x="1076" y="902"/>
                </a:lnTo>
                <a:lnTo>
                  <a:pt x="1079" y="902"/>
                </a:lnTo>
                <a:lnTo>
                  <a:pt x="1079" y="899"/>
                </a:lnTo>
                <a:lnTo>
                  <a:pt x="1082" y="899"/>
                </a:lnTo>
                <a:lnTo>
                  <a:pt x="1082" y="896"/>
                </a:lnTo>
                <a:lnTo>
                  <a:pt x="1098" y="896"/>
                </a:lnTo>
                <a:lnTo>
                  <a:pt x="1098" y="894"/>
                </a:lnTo>
                <a:lnTo>
                  <a:pt x="1098" y="894"/>
                </a:lnTo>
                <a:lnTo>
                  <a:pt x="1098" y="894"/>
                </a:lnTo>
                <a:lnTo>
                  <a:pt x="1103" y="894"/>
                </a:lnTo>
                <a:lnTo>
                  <a:pt x="1103" y="891"/>
                </a:lnTo>
                <a:lnTo>
                  <a:pt x="1103" y="891"/>
                </a:lnTo>
                <a:lnTo>
                  <a:pt x="1103" y="888"/>
                </a:lnTo>
                <a:lnTo>
                  <a:pt x="1106" y="888"/>
                </a:lnTo>
                <a:lnTo>
                  <a:pt x="1106" y="886"/>
                </a:lnTo>
                <a:lnTo>
                  <a:pt x="1106" y="886"/>
                </a:lnTo>
                <a:lnTo>
                  <a:pt x="1106" y="886"/>
                </a:lnTo>
                <a:lnTo>
                  <a:pt x="1114" y="886"/>
                </a:lnTo>
                <a:lnTo>
                  <a:pt x="1114" y="883"/>
                </a:lnTo>
                <a:lnTo>
                  <a:pt x="1120" y="883"/>
                </a:lnTo>
                <a:lnTo>
                  <a:pt x="1120" y="880"/>
                </a:lnTo>
                <a:lnTo>
                  <a:pt x="1120" y="880"/>
                </a:lnTo>
                <a:lnTo>
                  <a:pt x="1120" y="877"/>
                </a:lnTo>
                <a:lnTo>
                  <a:pt x="1120" y="877"/>
                </a:lnTo>
                <a:lnTo>
                  <a:pt x="1120" y="877"/>
                </a:lnTo>
                <a:lnTo>
                  <a:pt x="1122" y="877"/>
                </a:lnTo>
                <a:lnTo>
                  <a:pt x="1122" y="875"/>
                </a:lnTo>
                <a:lnTo>
                  <a:pt x="1128" y="875"/>
                </a:lnTo>
                <a:lnTo>
                  <a:pt x="1128" y="872"/>
                </a:lnTo>
                <a:lnTo>
                  <a:pt x="1128" y="872"/>
                </a:lnTo>
                <a:lnTo>
                  <a:pt x="1128" y="869"/>
                </a:lnTo>
                <a:lnTo>
                  <a:pt x="1130" y="869"/>
                </a:lnTo>
                <a:lnTo>
                  <a:pt x="1130" y="869"/>
                </a:lnTo>
                <a:lnTo>
                  <a:pt x="1133" y="869"/>
                </a:lnTo>
                <a:lnTo>
                  <a:pt x="1133" y="867"/>
                </a:lnTo>
                <a:lnTo>
                  <a:pt x="1136" y="867"/>
                </a:lnTo>
                <a:lnTo>
                  <a:pt x="1136" y="864"/>
                </a:lnTo>
                <a:lnTo>
                  <a:pt x="1138" y="864"/>
                </a:lnTo>
                <a:lnTo>
                  <a:pt x="1138" y="861"/>
                </a:lnTo>
                <a:lnTo>
                  <a:pt x="1141" y="861"/>
                </a:lnTo>
                <a:lnTo>
                  <a:pt x="1141" y="861"/>
                </a:lnTo>
                <a:lnTo>
                  <a:pt x="1144" y="861"/>
                </a:lnTo>
                <a:lnTo>
                  <a:pt x="1144" y="859"/>
                </a:lnTo>
                <a:lnTo>
                  <a:pt x="1146" y="859"/>
                </a:lnTo>
                <a:lnTo>
                  <a:pt x="1146" y="856"/>
                </a:lnTo>
                <a:lnTo>
                  <a:pt x="1146" y="856"/>
                </a:lnTo>
                <a:lnTo>
                  <a:pt x="1146" y="853"/>
                </a:lnTo>
                <a:lnTo>
                  <a:pt x="1149" y="853"/>
                </a:lnTo>
                <a:lnTo>
                  <a:pt x="1149" y="853"/>
                </a:lnTo>
                <a:lnTo>
                  <a:pt x="1155" y="853"/>
                </a:lnTo>
                <a:lnTo>
                  <a:pt x="1155" y="850"/>
                </a:lnTo>
                <a:lnTo>
                  <a:pt x="1160" y="850"/>
                </a:lnTo>
                <a:lnTo>
                  <a:pt x="1160" y="848"/>
                </a:lnTo>
                <a:lnTo>
                  <a:pt x="1163" y="848"/>
                </a:lnTo>
                <a:lnTo>
                  <a:pt x="1163" y="845"/>
                </a:lnTo>
                <a:lnTo>
                  <a:pt x="1165" y="845"/>
                </a:lnTo>
                <a:lnTo>
                  <a:pt x="1165" y="842"/>
                </a:lnTo>
                <a:lnTo>
                  <a:pt x="1168" y="842"/>
                </a:lnTo>
                <a:lnTo>
                  <a:pt x="1168" y="840"/>
                </a:lnTo>
                <a:lnTo>
                  <a:pt x="1168" y="840"/>
                </a:lnTo>
                <a:lnTo>
                  <a:pt x="1168" y="837"/>
                </a:lnTo>
                <a:lnTo>
                  <a:pt x="1171" y="837"/>
                </a:lnTo>
                <a:lnTo>
                  <a:pt x="1171" y="834"/>
                </a:lnTo>
                <a:lnTo>
                  <a:pt x="1173" y="834"/>
                </a:lnTo>
                <a:lnTo>
                  <a:pt x="1173" y="832"/>
                </a:lnTo>
                <a:lnTo>
                  <a:pt x="1182" y="832"/>
                </a:lnTo>
                <a:lnTo>
                  <a:pt x="1182" y="829"/>
                </a:lnTo>
                <a:lnTo>
                  <a:pt x="1187" y="829"/>
                </a:lnTo>
                <a:lnTo>
                  <a:pt x="1187" y="826"/>
                </a:lnTo>
                <a:lnTo>
                  <a:pt x="1190" y="826"/>
                </a:lnTo>
                <a:lnTo>
                  <a:pt x="1190" y="826"/>
                </a:lnTo>
                <a:lnTo>
                  <a:pt x="1195" y="826"/>
                </a:lnTo>
                <a:lnTo>
                  <a:pt x="1195" y="823"/>
                </a:lnTo>
                <a:lnTo>
                  <a:pt x="1198" y="823"/>
                </a:lnTo>
                <a:lnTo>
                  <a:pt x="1198" y="821"/>
                </a:lnTo>
                <a:lnTo>
                  <a:pt x="1200" y="821"/>
                </a:lnTo>
                <a:lnTo>
                  <a:pt x="1200" y="818"/>
                </a:lnTo>
                <a:lnTo>
                  <a:pt x="1203" y="818"/>
                </a:lnTo>
                <a:lnTo>
                  <a:pt x="1203" y="818"/>
                </a:lnTo>
                <a:lnTo>
                  <a:pt x="1211" y="818"/>
                </a:lnTo>
                <a:lnTo>
                  <a:pt x="1211" y="815"/>
                </a:lnTo>
                <a:lnTo>
                  <a:pt x="1214" y="815"/>
                </a:lnTo>
                <a:lnTo>
                  <a:pt x="1214" y="813"/>
                </a:lnTo>
                <a:lnTo>
                  <a:pt x="1227" y="813"/>
                </a:lnTo>
                <a:lnTo>
                  <a:pt x="1227" y="810"/>
                </a:lnTo>
                <a:lnTo>
                  <a:pt x="1233" y="810"/>
                </a:lnTo>
                <a:lnTo>
                  <a:pt x="1233" y="807"/>
                </a:lnTo>
                <a:lnTo>
                  <a:pt x="1235" y="807"/>
                </a:lnTo>
                <a:lnTo>
                  <a:pt x="1235" y="807"/>
                </a:lnTo>
                <a:lnTo>
                  <a:pt x="1238" y="807"/>
                </a:lnTo>
                <a:lnTo>
                  <a:pt x="1238" y="802"/>
                </a:lnTo>
                <a:lnTo>
                  <a:pt x="1238" y="802"/>
                </a:lnTo>
                <a:lnTo>
                  <a:pt x="1238" y="799"/>
                </a:lnTo>
                <a:lnTo>
                  <a:pt x="1244" y="799"/>
                </a:lnTo>
                <a:lnTo>
                  <a:pt x="1244" y="799"/>
                </a:lnTo>
                <a:lnTo>
                  <a:pt x="1246" y="799"/>
                </a:lnTo>
                <a:lnTo>
                  <a:pt x="1246" y="796"/>
                </a:lnTo>
                <a:lnTo>
                  <a:pt x="1249" y="796"/>
                </a:lnTo>
                <a:lnTo>
                  <a:pt x="1249" y="794"/>
                </a:lnTo>
                <a:lnTo>
                  <a:pt x="1252" y="794"/>
                </a:lnTo>
                <a:lnTo>
                  <a:pt x="1252" y="791"/>
                </a:lnTo>
                <a:lnTo>
                  <a:pt x="1257" y="791"/>
                </a:lnTo>
                <a:lnTo>
                  <a:pt x="1257" y="788"/>
                </a:lnTo>
                <a:lnTo>
                  <a:pt x="1260" y="788"/>
                </a:lnTo>
                <a:lnTo>
                  <a:pt x="1260" y="786"/>
                </a:lnTo>
                <a:lnTo>
                  <a:pt x="1260" y="786"/>
                </a:lnTo>
                <a:lnTo>
                  <a:pt x="1260" y="783"/>
                </a:lnTo>
                <a:lnTo>
                  <a:pt x="1262" y="783"/>
                </a:lnTo>
                <a:lnTo>
                  <a:pt x="1262" y="780"/>
                </a:lnTo>
                <a:lnTo>
                  <a:pt x="1268" y="780"/>
                </a:lnTo>
                <a:lnTo>
                  <a:pt x="1268" y="780"/>
                </a:lnTo>
                <a:lnTo>
                  <a:pt x="1271" y="780"/>
                </a:lnTo>
                <a:lnTo>
                  <a:pt x="1271" y="778"/>
                </a:lnTo>
                <a:lnTo>
                  <a:pt x="1273" y="778"/>
                </a:lnTo>
                <a:lnTo>
                  <a:pt x="1273" y="775"/>
                </a:lnTo>
                <a:lnTo>
                  <a:pt x="1279" y="775"/>
                </a:lnTo>
                <a:lnTo>
                  <a:pt x="1279" y="769"/>
                </a:lnTo>
                <a:lnTo>
                  <a:pt x="1281" y="769"/>
                </a:lnTo>
                <a:lnTo>
                  <a:pt x="1281" y="767"/>
                </a:lnTo>
                <a:lnTo>
                  <a:pt x="1284" y="767"/>
                </a:lnTo>
                <a:lnTo>
                  <a:pt x="1284" y="764"/>
                </a:lnTo>
                <a:lnTo>
                  <a:pt x="1295" y="764"/>
                </a:lnTo>
                <a:lnTo>
                  <a:pt x="1295" y="761"/>
                </a:lnTo>
                <a:lnTo>
                  <a:pt x="1300" y="761"/>
                </a:lnTo>
                <a:lnTo>
                  <a:pt x="1300" y="759"/>
                </a:lnTo>
                <a:lnTo>
                  <a:pt x="1300" y="759"/>
                </a:lnTo>
                <a:lnTo>
                  <a:pt x="1300" y="759"/>
                </a:lnTo>
                <a:lnTo>
                  <a:pt x="1306" y="759"/>
                </a:lnTo>
                <a:lnTo>
                  <a:pt x="1306" y="756"/>
                </a:lnTo>
                <a:lnTo>
                  <a:pt x="1306" y="756"/>
                </a:lnTo>
                <a:lnTo>
                  <a:pt x="1306" y="751"/>
                </a:lnTo>
                <a:lnTo>
                  <a:pt x="1314" y="751"/>
                </a:lnTo>
                <a:lnTo>
                  <a:pt x="1314" y="751"/>
                </a:lnTo>
                <a:lnTo>
                  <a:pt x="1319" y="751"/>
                </a:lnTo>
                <a:lnTo>
                  <a:pt x="1319" y="748"/>
                </a:lnTo>
                <a:lnTo>
                  <a:pt x="1322" y="748"/>
                </a:lnTo>
                <a:lnTo>
                  <a:pt x="1322" y="745"/>
                </a:lnTo>
                <a:lnTo>
                  <a:pt x="1330" y="745"/>
                </a:lnTo>
                <a:lnTo>
                  <a:pt x="1330" y="740"/>
                </a:lnTo>
                <a:lnTo>
                  <a:pt x="1335" y="740"/>
                </a:lnTo>
                <a:lnTo>
                  <a:pt x="1335" y="734"/>
                </a:lnTo>
                <a:lnTo>
                  <a:pt x="1338" y="734"/>
                </a:lnTo>
                <a:lnTo>
                  <a:pt x="1338" y="732"/>
                </a:lnTo>
                <a:lnTo>
                  <a:pt x="1341" y="732"/>
                </a:lnTo>
                <a:lnTo>
                  <a:pt x="1341" y="729"/>
                </a:lnTo>
                <a:lnTo>
                  <a:pt x="1349" y="729"/>
                </a:lnTo>
                <a:lnTo>
                  <a:pt x="1349" y="729"/>
                </a:lnTo>
                <a:lnTo>
                  <a:pt x="1351" y="729"/>
                </a:lnTo>
                <a:lnTo>
                  <a:pt x="1351" y="726"/>
                </a:lnTo>
                <a:lnTo>
                  <a:pt x="1354" y="726"/>
                </a:lnTo>
                <a:lnTo>
                  <a:pt x="1354" y="724"/>
                </a:lnTo>
                <a:lnTo>
                  <a:pt x="1360" y="724"/>
                </a:lnTo>
                <a:lnTo>
                  <a:pt x="1360" y="718"/>
                </a:lnTo>
                <a:lnTo>
                  <a:pt x="1365" y="718"/>
                </a:lnTo>
                <a:lnTo>
                  <a:pt x="1365" y="715"/>
                </a:lnTo>
                <a:lnTo>
                  <a:pt x="1365" y="715"/>
                </a:lnTo>
                <a:lnTo>
                  <a:pt x="1365" y="713"/>
                </a:lnTo>
                <a:lnTo>
                  <a:pt x="1373" y="713"/>
                </a:lnTo>
                <a:lnTo>
                  <a:pt x="1373" y="710"/>
                </a:lnTo>
                <a:lnTo>
                  <a:pt x="1376" y="710"/>
                </a:lnTo>
                <a:lnTo>
                  <a:pt x="1376" y="707"/>
                </a:lnTo>
                <a:lnTo>
                  <a:pt x="1378" y="707"/>
                </a:lnTo>
                <a:lnTo>
                  <a:pt x="1378" y="707"/>
                </a:lnTo>
                <a:lnTo>
                  <a:pt x="1381" y="707"/>
                </a:lnTo>
                <a:lnTo>
                  <a:pt x="1381" y="705"/>
                </a:lnTo>
                <a:lnTo>
                  <a:pt x="1397" y="705"/>
                </a:lnTo>
                <a:lnTo>
                  <a:pt x="1397" y="702"/>
                </a:lnTo>
                <a:lnTo>
                  <a:pt x="1400" y="702"/>
                </a:lnTo>
                <a:lnTo>
                  <a:pt x="1400" y="699"/>
                </a:lnTo>
                <a:lnTo>
                  <a:pt x="1403" y="699"/>
                </a:lnTo>
                <a:lnTo>
                  <a:pt x="1403" y="697"/>
                </a:lnTo>
                <a:lnTo>
                  <a:pt x="1405" y="697"/>
                </a:lnTo>
                <a:lnTo>
                  <a:pt x="1405" y="694"/>
                </a:lnTo>
                <a:lnTo>
                  <a:pt x="1408" y="694"/>
                </a:lnTo>
                <a:lnTo>
                  <a:pt x="1408" y="691"/>
                </a:lnTo>
                <a:lnTo>
                  <a:pt x="1419" y="691"/>
                </a:lnTo>
                <a:lnTo>
                  <a:pt x="1419" y="688"/>
                </a:lnTo>
                <a:lnTo>
                  <a:pt x="1422" y="688"/>
                </a:lnTo>
                <a:lnTo>
                  <a:pt x="1422" y="686"/>
                </a:lnTo>
                <a:lnTo>
                  <a:pt x="1424" y="686"/>
                </a:lnTo>
                <a:lnTo>
                  <a:pt x="1424" y="683"/>
                </a:lnTo>
                <a:lnTo>
                  <a:pt x="1424" y="683"/>
                </a:lnTo>
                <a:lnTo>
                  <a:pt x="1424" y="680"/>
                </a:lnTo>
                <a:lnTo>
                  <a:pt x="1451" y="680"/>
                </a:lnTo>
                <a:lnTo>
                  <a:pt x="1451" y="675"/>
                </a:lnTo>
                <a:lnTo>
                  <a:pt x="1465" y="675"/>
                </a:lnTo>
                <a:lnTo>
                  <a:pt x="1465" y="672"/>
                </a:lnTo>
                <a:lnTo>
                  <a:pt x="1465" y="672"/>
                </a:lnTo>
                <a:lnTo>
                  <a:pt x="1465" y="670"/>
                </a:lnTo>
                <a:lnTo>
                  <a:pt x="1467" y="670"/>
                </a:lnTo>
                <a:lnTo>
                  <a:pt x="1467" y="667"/>
                </a:lnTo>
                <a:lnTo>
                  <a:pt x="1473" y="667"/>
                </a:lnTo>
                <a:lnTo>
                  <a:pt x="1473" y="664"/>
                </a:lnTo>
                <a:lnTo>
                  <a:pt x="1476" y="664"/>
                </a:lnTo>
                <a:lnTo>
                  <a:pt x="1476" y="661"/>
                </a:lnTo>
                <a:lnTo>
                  <a:pt x="1481" y="661"/>
                </a:lnTo>
                <a:lnTo>
                  <a:pt x="1481" y="659"/>
                </a:lnTo>
                <a:lnTo>
                  <a:pt x="1484" y="659"/>
                </a:lnTo>
                <a:lnTo>
                  <a:pt x="1484" y="656"/>
                </a:lnTo>
                <a:lnTo>
                  <a:pt x="1484" y="656"/>
                </a:lnTo>
                <a:lnTo>
                  <a:pt x="1484" y="656"/>
                </a:lnTo>
                <a:lnTo>
                  <a:pt x="1489" y="656"/>
                </a:lnTo>
                <a:lnTo>
                  <a:pt x="1489" y="653"/>
                </a:lnTo>
                <a:lnTo>
                  <a:pt x="1492" y="653"/>
                </a:lnTo>
                <a:lnTo>
                  <a:pt x="1492" y="651"/>
                </a:lnTo>
                <a:lnTo>
                  <a:pt x="1500" y="651"/>
                </a:lnTo>
                <a:lnTo>
                  <a:pt x="1500" y="648"/>
                </a:lnTo>
                <a:lnTo>
                  <a:pt x="1500" y="648"/>
                </a:lnTo>
                <a:lnTo>
                  <a:pt x="1500" y="645"/>
                </a:lnTo>
                <a:lnTo>
                  <a:pt x="1508" y="645"/>
                </a:lnTo>
                <a:lnTo>
                  <a:pt x="1508" y="643"/>
                </a:lnTo>
                <a:lnTo>
                  <a:pt x="1513" y="643"/>
                </a:lnTo>
                <a:lnTo>
                  <a:pt x="1513" y="643"/>
                </a:lnTo>
                <a:lnTo>
                  <a:pt x="1516" y="643"/>
                </a:lnTo>
                <a:lnTo>
                  <a:pt x="1516" y="640"/>
                </a:lnTo>
                <a:lnTo>
                  <a:pt x="1519" y="640"/>
                </a:lnTo>
                <a:lnTo>
                  <a:pt x="1519" y="637"/>
                </a:lnTo>
                <a:lnTo>
                  <a:pt x="1521" y="637"/>
                </a:lnTo>
                <a:lnTo>
                  <a:pt x="1521" y="634"/>
                </a:lnTo>
                <a:lnTo>
                  <a:pt x="1524" y="634"/>
                </a:lnTo>
                <a:lnTo>
                  <a:pt x="1524" y="629"/>
                </a:lnTo>
                <a:lnTo>
                  <a:pt x="1524" y="629"/>
                </a:lnTo>
                <a:lnTo>
                  <a:pt x="1524" y="629"/>
                </a:lnTo>
                <a:lnTo>
                  <a:pt x="1535" y="629"/>
                </a:lnTo>
                <a:lnTo>
                  <a:pt x="1535" y="626"/>
                </a:lnTo>
                <a:lnTo>
                  <a:pt x="1540" y="626"/>
                </a:lnTo>
                <a:lnTo>
                  <a:pt x="1540" y="624"/>
                </a:lnTo>
                <a:lnTo>
                  <a:pt x="1548" y="624"/>
                </a:lnTo>
                <a:lnTo>
                  <a:pt x="1548" y="621"/>
                </a:lnTo>
                <a:lnTo>
                  <a:pt x="1554" y="621"/>
                </a:lnTo>
                <a:lnTo>
                  <a:pt x="1554" y="618"/>
                </a:lnTo>
                <a:lnTo>
                  <a:pt x="1556" y="618"/>
                </a:lnTo>
                <a:lnTo>
                  <a:pt x="1556" y="616"/>
                </a:lnTo>
                <a:lnTo>
                  <a:pt x="1559" y="616"/>
                </a:lnTo>
                <a:lnTo>
                  <a:pt x="1559" y="616"/>
                </a:lnTo>
                <a:lnTo>
                  <a:pt x="1570" y="616"/>
                </a:lnTo>
                <a:lnTo>
                  <a:pt x="1570" y="613"/>
                </a:lnTo>
                <a:lnTo>
                  <a:pt x="1573" y="613"/>
                </a:lnTo>
                <a:lnTo>
                  <a:pt x="1573" y="610"/>
                </a:lnTo>
                <a:lnTo>
                  <a:pt x="1575" y="610"/>
                </a:lnTo>
                <a:lnTo>
                  <a:pt x="1575" y="607"/>
                </a:lnTo>
                <a:lnTo>
                  <a:pt x="1583" y="607"/>
                </a:lnTo>
                <a:lnTo>
                  <a:pt x="1583" y="605"/>
                </a:lnTo>
                <a:lnTo>
                  <a:pt x="1589" y="605"/>
                </a:lnTo>
                <a:lnTo>
                  <a:pt x="1589" y="602"/>
                </a:lnTo>
                <a:lnTo>
                  <a:pt x="1592" y="602"/>
                </a:lnTo>
                <a:lnTo>
                  <a:pt x="1592" y="599"/>
                </a:lnTo>
                <a:lnTo>
                  <a:pt x="1597" y="599"/>
                </a:lnTo>
                <a:lnTo>
                  <a:pt x="1597" y="599"/>
                </a:lnTo>
                <a:lnTo>
                  <a:pt x="1600" y="599"/>
                </a:lnTo>
                <a:lnTo>
                  <a:pt x="1600" y="594"/>
                </a:lnTo>
                <a:lnTo>
                  <a:pt x="1600" y="594"/>
                </a:lnTo>
                <a:lnTo>
                  <a:pt x="1600" y="591"/>
                </a:lnTo>
                <a:lnTo>
                  <a:pt x="1602" y="591"/>
                </a:lnTo>
                <a:lnTo>
                  <a:pt x="1602" y="589"/>
                </a:lnTo>
                <a:lnTo>
                  <a:pt x="1605" y="589"/>
                </a:lnTo>
                <a:lnTo>
                  <a:pt x="1605" y="586"/>
                </a:lnTo>
                <a:lnTo>
                  <a:pt x="1618" y="586"/>
                </a:lnTo>
                <a:lnTo>
                  <a:pt x="1618" y="583"/>
                </a:lnTo>
                <a:lnTo>
                  <a:pt x="1624" y="583"/>
                </a:lnTo>
                <a:lnTo>
                  <a:pt x="1624" y="583"/>
                </a:lnTo>
                <a:lnTo>
                  <a:pt x="1627" y="583"/>
                </a:lnTo>
                <a:lnTo>
                  <a:pt x="1627" y="580"/>
                </a:lnTo>
                <a:lnTo>
                  <a:pt x="1637" y="580"/>
                </a:lnTo>
                <a:lnTo>
                  <a:pt x="1637" y="578"/>
                </a:lnTo>
                <a:lnTo>
                  <a:pt x="1637" y="578"/>
                </a:lnTo>
                <a:lnTo>
                  <a:pt x="1637" y="575"/>
                </a:lnTo>
                <a:lnTo>
                  <a:pt x="1651" y="575"/>
                </a:lnTo>
                <a:lnTo>
                  <a:pt x="1651" y="570"/>
                </a:lnTo>
                <a:lnTo>
                  <a:pt x="1654" y="570"/>
                </a:lnTo>
                <a:lnTo>
                  <a:pt x="1654" y="567"/>
                </a:lnTo>
                <a:lnTo>
                  <a:pt x="1662" y="567"/>
                </a:lnTo>
                <a:lnTo>
                  <a:pt x="1662" y="567"/>
                </a:lnTo>
                <a:lnTo>
                  <a:pt x="1672" y="567"/>
                </a:lnTo>
                <a:lnTo>
                  <a:pt x="1672" y="564"/>
                </a:lnTo>
                <a:lnTo>
                  <a:pt x="1678" y="564"/>
                </a:lnTo>
                <a:lnTo>
                  <a:pt x="1678" y="562"/>
                </a:lnTo>
                <a:lnTo>
                  <a:pt x="1683" y="562"/>
                </a:lnTo>
                <a:lnTo>
                  <a:pt x="1683" y="559"/>
                </a:lnTo>
                <a:lnTo>
                  <a:pt x="1686" y="559"/>
                </a:lnTo>
                <a:lnTo>
                  <a:pt x="1686" y="556"/>
                </a:lnTo>
                <a:lnTo>
                  <a:pt x="1689" y="556"/>
                </a:lnTo>
                <a:lnTo>
                  <a:pt x="1689" y="554"/>
                </a:lnTo>
                <a:lnTo>
                  <a:pt x="1691" y="554"/>
                </a:lnTo>
                <a:lnTo>
                  <a:pt x="1691" y="551"/>
                </a:lnTo>
                <a:lnTo>
                  <a:pt x="1694" y="551"/>
                </a:lnTo>
                <a:lnTo>
                  <a:pt x="1694" y="548"/>
                </a:lnTo>
                <a:lnTo>
                  <a:pt x="1697" y="548"/>
                </a:lnTo>
                <a:lnTo>
                  <a:pt x="1697" y="548"/>
                </a:lnTo>
                <a:lnTo>
                  <a:pt x="1705" y="548"/>
                </a:lnTo>
                <a:lnTo>
                  <a:pt x="1705" y="545"/>
                </a:lnTo>
                <a:lnTo>
                  <a:pt x="1716" y="545"/>
                </a:lnTo>
                <a:lnTo>
                  <a:pt x="1716" y="543"/>
                </a:lnTo>
                <a:lnTo>
                  <a:pt x="1718" y="543"/>
                </a:lnTo>
                <a:lnTo>
                  <a:pt x="1718" y="540"/>
                </a:lnTo>
                <a:lnTo>
                  <a:pt x="1724" y="540"/>
                </a:lnTo>
                <a:lnTo>
                  <a:pt x="1724" y="537"/>
                </a:lnTo>
                <a:lnTo>
                  <a:pt x="1726" y="537"/>
                </a:lnTo>
                <a:lnTo>
                  <a:pt x="1726" y="535"/>
                </a:lnTo>
                <a:lnTo>
                  <a:pt x="1729" y="535"/>
                </a:lnTo>
                <a:lnTo>
                  <a:pt x="1729" y="532"/>
                </a:lnTo>
                <a:lnTo>
                  <a:pt x="1734" y="532"/>
                </a:lnTo>
                <a:lnTo>
                  <a:pt x="1734" y="529"/>
                </a:lnTo>
                <a:lnTo>
                  <a:pt x="1737" y="529"/>
                </a:lnTo>
                <a:lnTo>
                  <a:pt x="1737" y="527"/>
                </a:lnTo>
                <a:lnTo>
                  <a:pt x="1745" y="527"/>
                </a:lnTo>
                <a:lnTo>
                  <a:pt x="1745" y="524"/>
                </a:lnTo>
                <a:lnTo>
                  <a:pt x="1748" y="524"/>
                </a:lnTo>
                <a:lnTo>
                  <a:pt x="1748" y="521"/>
                </a:lnTo>
                <a:lnTo>
                  <a:pt x="1751" y="521"/>
                </a:lnTo>
                <a:lnTo>
                  <a:pt x="1751" y="518"/>
                </a:lnTo>
                <a:lnTo>
                  <a:pt x="1761" y="518"/>
                </a:lnTo>
                <a:lnTo>
                  <a:pt x="1761" y="516"/>
                </a:lnTo>
                <a:lnTo>
                  <a:pt x="1767" y="516"/>
                </a:lnTo>
                <a:lnTo>
                  <a:pt x="1767" y="513"/>
                </a:lnTo>
                <a:lnTo>
                  <a:pt x="1772" y="513"/>
                </a:lnTo>
                <a:lnTo>
                  <a:pt x="1772" y="508"/>
                </a:lnTo>
                <a:lnTo>
                  <a:pt x="1786" y="508"/>
                </a:lnTo>
                <a:lnTo>
                  <a:pt x="1786" y="505"/>
                </a:lnTo>
                <a:lnTo>
                  <a:pt x="1788" y="505"/>
                </a:lnTo>
                <a:lnTo>
                  <a:pt x="1788" y="502"/>
                </a:lnTo>
                <a:lnTo>
                  <a:pt x="1796" y="502"/>
                </a:lnTo>
                <a:lnTo>
                  <a:pt x="1796" y="500"/>
                </a:lnTo>
                <a:lnTo>
                  <a:pt x="1796" y="500"/>
                </a:lnTo>
                <a:lnTo>
                  <a:pt x="1796" y="497"/>
                </a:lnTo>
                <a:lnTo>
                  <a:pt x="1805" y="497"/>
                </a:lnTo>
                <a:lnTo>
                  <a:pt x="1805" y="494"/>
                </a:lnTo>
                <a:lnTo>
                  <a:pt x="1807" y="494"/>
                </a:lnTo>
                <a:lnTo>
                  <a:pt x="1807" y="491"/>
                </a:lnTo>
                <a:lnTo>
                  <a:pt x="1813" y="491"/>
                </a:lnTo>
                <a:lnTo>
                  <a:pt x="1813" y="489"/>
                </a:lnTo>
                <a:lnTo>
                  <a:pt x="1815" y="489"/>
                </a:lnTo>
                <a:lnTo>
                  <a:pt x="1815" y="486"/>
                </a:lnTo>
                <a:lnTo>
                  <a:pt x="1815" y="486"/>
                </a:lnTo>
                <a:lnTo>
                  <a:pt x="1815" y="483"/>
                </a:lnTo>
                <a:lnTo>
                  <a:pt x="1818" y="483"/>
                </a:lnTo>
                <a:lnTo>
                  <a:pt x="1818" y="481"/>
                </a:lnTo>
                <a:lnTo>
                  <a:pt x="1821" y="481"/>
                </a:lnTo>
                <a:lnTo>
                  <a:pt x="1821" y="478"/>
                </a:lnTo>
                <a:lnTo>
                  <a:pt x="1832" y="478"/>
                </a:lnTo>
                <a:lnTo>
                  <a:pt x="1832" y="478"/>
                </a:lnTo>
                <a:lnTo>
                  <a:pt x="1832" y="478"/>
                </a:lnTo>
                <a:lnTo>
                  <a:pt x="1832" y="473"/>
                </a:lnTo>
                <a:lnTo>
                  <a:pt x="1834" y="473"/>
                </a:lnTo>
                <a:lnTo>
                  <a:pt x="1834" y="470"/>
                </a:lnTo>
                <a:lnTo>
                  <a:pt x="1837" y="470"/>
                </a:lnTo>
                <a:lnTo>
                  <a:pt x="1837" y="467"/>
                </a:lnTo>
                <a:lnTo>
                  <a:pt x="1837" y="467"/>
                </a:lnTo>
                <a:lnTo>
                  <a:pt x="1837" y="464"/>
                </a:lnTo>
                <a:lnTo>
                  <a:pt x="1840" y="464"/>
                </a:lnTo>
                <a:lnTo>
                  <a:pt x="1840" y="462"/>
                </a:lnTo>
                <a:lnTo>
                  <a:pt x="1840" y="462"/>
                </a:lnTo>
                <a:lnTo>
                  <a:pt x="1840" y="459"/>
                </a:lnTo>
                <a:lnTo>
                  <a:pt x="1842" y="459"/>
                </a:lnTo>
                <a:lnTo>
                  <a:pt x="1842" y="454"/>
                </a:lnTo>
                <a:lnTo>
                  <a:pt x="1845" y="454"/>
                </a:lnTo>
                <a:lnTo>
                  <a:pt x="1845" y="451"/>
                </a:lnTo>
                <a:lnTo>
                  <a:pt x="1848" y="451"/>
                </a:lnTo>
                <a:lnTo>
                  <a:pt x="1848" y="448"/>
                </a:lnTo>
                <a:lnTo>
                  <a:pt x="1853" y="448"/>
                </a:lnTo>
                <a:lnTo>
                  <a:pt x="1853" y="446"/>
                </a:lnTo>
                <a:lnTo>
                  <a:pt x="1853" y="446"/>
                </a:lnTo>
                <a:lnTo>
                  <a:pt x="1853" y="443"/>
                </a:lnTo>
                <a:lnTo>
                  <a:pt x="1853" y="443"/>
                </a:lnTo>
                <a:lnTo>
                  <a:pt x="1853" y="443"/>
                </a:lnTo>
                <a:lnTo>
                  <a:pt x="1861" y="443"/>
                </a:lnTo>
                <a:lnTo>
                  <a:pt x="1861" y="437"/>
                </a:lnTo>
                <a:lnTo>
                  <a:pt x="1864" y="437"/>
                </a:lnTo>
                <a:lnTo>
                  <a:pt x="1864" y="435"/>
                </a:lnTo>
                <a:lnTo>
                  <a:pt x="1869" y="435"/>
                </a:lnTo>
                <a:lnTo>
                  <a:pt x="1869" y="432"/>
                </a:lnTo>
                <a:lnTo>
                  <a:pt x="1875" y="432"/>
                </a:lnTo>
                <a:lnTo>
                  <a:pt x="1875" y="429"/>
                </a:lnTo>
                <a:lnTo>
                  <a:pt x="1877" y="429"/>
                </a:lnTo>
                <a:lnTo>
                  <a:pt x="1877" y="427"/>
                </a:lnTo>
                <a:lnTo>
                  <a:pt x="1885" y="427"/>
                </a:lnTo>
                <a:lnTo>
                  <a:pt x="1885" y="421"/>
                </a:lnTo>
                <a:lnTo>
                  <a:pt x="1891" y="421"/>
                </a:lnTo>
                <a:lnTo>
                  <a:pt x="1891" y="419"/>
                </a:lnTo>
                <a:lnTo>
                  <a:pt x="1894" y="419"/>
                </a:lnTo>
                <a:lnTo>
                  <a:pt x="1894" y="416"/>
                </a:lnTo>
                <a:lnTo>
                  <a:pt x="1896" y="416"/>
                </a:lnTo>
                <a:lnTo>
                  <a:pt x="1896" y="413"/>
                </a:lnTo>
                <a:lnTo>
                  <a:pt x="1899" y="413"/>
                </a:lnTo>
                <a:lnTo>
                  <a:pt x="1899" y="410"/>
                </a:lnTo>
                <a:lnTo>
                  <a:pt x="1902" y="410"/>
                </a:lnTo>
                <a:lnTo>
                  <a:pt x="1902" y="408"/>
                </a:lnTo>
                <a:lnTo>
                  <a:pt x="1902" y="408"/>
                </a:lnTo>
                <a:lnTo>
                  <a:pt x="1902" y="397"/>
                </a:lnTo>
                <a:lnTo>
                  <a:pt x="1921" y="397"/>
                </a:lnTo>
                <a:lnTo>
                  <a:pt x="1921" y="397"/>
                </a:lnTo>
                <a:lnTo>
                  <a:pt x="1937" y="397"/>
                </a:lnTo>
                <a:lnTo>
                  <a:pt x="1937" y="392"/>
                </a:lnTo>
                <a:lnTo>
                  <a:pt x="1939" y="392"/>
                </a:lnTo>
                <a:lnTo>
                  <a:pt x="1939" y="389"/>
                </a:lnTo>
                <a:lnTo>
                  <a:pt x="1958" y="389"/>
                </a:lnTo>
                <a:lnTo>
                  <a:pt x="1958" y="386"/>
                </a:lnTo>
                <a:lnTo>
                  <a:pt x="1966" y="386"/>
                </a:lnTo>
                <a:lnTo>
                  <a:pt x="1966" y="383"/>
                </a:lnTo>
                <a:lnTo>
                  <a:pt x="1972" y="383"/>
                </a:lnTo>
                <a:lnTo>
                  <a:pt x="1972" y="381"/>
                </a:lnTo>
                <a:lnTo>
                  <a:pt x="1977" y="381"/>
                </a:lnTo>
                <a:lnTo>
                  <a:pt x="1977" y="378"/>
                </a:lnTo>
                <a:lnTo>
                  <a:pt x="1993" y="378"/>
                </a:lnTo>
                <a:lnTo>
                  <a:pt x="1993" y="375"/>
                </a:lnTo>
                <a:lnTo>
                  <a:pt x="1999" y="375"/>
                </a:lnTo>
                <a:lnTo>
                  <a:pt x="1999" y="373"/>
                </a:lnTo>
                <a:lnTo>
                  <a:pt x="2007" y="373"/>
                </a:lnTo>
                <a:lnTo>
                  <a:pt x="2007" y="370"/>
                </a:lnTo>
                <a:lnTo>
                  <a:pt x="2012" y="370"/>
                </a:lnTo>
                <a:lnTo>
                  <a:pt x="2012" y="367"/>
                </a:lnTo>
                <a:lnTo>
                  <a:pt x="2015" y="367"/>
                </a:lnTo>
                <a:lnTo>
                  <a:pt x="2015" y="365"/>
                </a:lnTo>
                <a:lnTo>
                  <a:pt x="2018" y="365"/>
                </a:lnTo>
                <a:lnTo>
                  <a:pt x="2018" y="362"/>
                </a:lnTo>
                <a:lnTo>
                  <a:pt x="2020" y="362"/>
                </a:lnTo>
                <a:lnTo>
                  <a:pt x="2020" y="359"/>
                </a:lnTo>
                <a:lnTo>
                  <a:pt x="2026" y="359"/>
                </a:lnTo>
                <a:lnTo>
                  <a:pt x="2026" y="356"/>
                </a:lnTo>
                <a:lnTo>
                  <a:pt x="2028" y="356"/>
                </a:lnTo>
                <a:lnTo>
                  <a:pt x="2028" y="354"/>
                </a:lnTo>
                <a:lnTo>
                  <a:pt x="2034" y="354"/>
                </a:lnTo>
                <a:lnTo>
                  <a:pt x="2034" y="351"/>
                </a:lnTo>
                <a:lnTo>
                  <a:pt x="2047" y="351"/>
                </a:lnTo>
                <a:lnTo>
                  <a:pt x="2047" y="343"/>
                </a:lnTo>
                <a:lnTo>
                  <a:pt x="2050" y="343"/>
                </a:lnTo>
                <a:lnTo>
                  <a:pt x="2050" y="340"/>
                </a:lnTo>
                <a:lnTo>
                  <a:pt x="2050" y="340"/>
                </a:lnTo>
                <a:lnTo>
                  <a:pt x="2050" y="335"/>
                </a:lnTo>
                <a:lnTo>
                  <a:pt x="2066" y="335"/>
                </a:lnTo>
                <a:lnTo>
                  <a:pt x="2066" y="332"/>
                </a:lnTo>
                <a:lnTo>
                  <a:pt x="2080" y="332"/>
                </a:lnTo>
                <a:lnTo>
                  <a:pt x="2080" y="329"/>
                </a:lnTo>
                <a:lnTo>
                  <a:pt x="2085" y="329"/>
                </a:lnTo>
                <a:lnTo>
                  <a:pt x="2085" y="327"/>
                </a:lnTo>
                <a:lnTo>
                  <a:pt x="2096" y="327"/>
                </a:lnTo>
                <a:lnTo>
                  <a:pt x="2096" y="324"/>
                </a:lnTo>
                <a:lnTo>
                  <a:pt x="2101" y="324"/>
                </a:lnTo>
                <a:lnTo>
                  <a:pt x="2101" y="321"/>
                </a:lnTo>
                <a:lnTo>
                  <a:pt x="2101" y="321"/>
                </a:lnTo>
                <a:lnTo>
                  <a:pt x="2101" y="319"/>
                </a:lnTo>
                <a:lnTo>
                  <a:pt x="2107" y="319"/>
                </a:lnTo>
                <a:lnTo>
                  <a:pt x="2107" y="316"/>
                </a:lnTo>
                <a:lnTo>
                  <a:pt x="2115" y="316"/>
                </a:lnTo>
                <a:lnTo>
                  <a:pt x="2115" y="313"/>
                </a:lnTo>
                <a:lnTo>
                  <a:pt x="2117" y="313"/>
                </a:lnTo>
                <a:lnTo>
                  <a:pt x="2117" y="311"/>
                </a:lnTo>
                <a:lnTo>
                  <a:pt x="2123" y="311"/>
                </a:lnTo>
                <a:lnTo>
                  <a:pt x="2123" y="308"/>
                </a:lnTo>
                <a:lnTo>
                  <a:pt x="2134" y="308"/>
                </a:lnTo>
                <a:lnTo>
                  <a:pt x="2134" y="305"/>
                </a:lnTo>
                <a:lnTo>
                  <a:pt x="2142" y="305"/>
                </a:lnTo>
                <a:lnTo>
                  <a:pt x="2142" y="302"/>
                </a:lnTo>
                <a:lnTo>
                  <a:pt x="2147" y="302"/>
                </a:lnTo>
                <a:lnTo>
                  <a:pt x="2147" y="294"/>
                </a:lnTo>
                <a:lnTo>
                  <a:pt x="2158" y="294"/>
                </a:lnTo>
                <a:lnTo>
                  <a:pt x="2158" y="292"/>
                </a:lnTo>
                <a:lnTo>
                  <a:pt x="2174" y="292"/>
                </a:lnTo>
                <a:lnTo>
                  <a:pt x="2174" y="289"/>
                </a:lnTo>
                <a:lnTo>
                  <a:pt x="2177" y="289"/>
                </a:lnTo>
                <a:lnTo>
                  <a:pt x="2177" y="286"/>
                </a:lnTo>
                <a:lnTo>
                  <a:pt x="2185" y="286"/>
                </a:lnTo>
                <a:lnTo>
                  <a:pt x="2185" y="281"/>
                </a:lnTo>
                <a:lnTo>
                  <a:pt x="2193" y="281"/>
                </a:lnTo>
                <a:lnTo>
                  <a:pt x="2193" y="275"/>
                </a:lnTo>
                <a:lnTo>
                  <a:pt x="2196" y="275"/>
                </a:lnTo>
                <a:lnTo>
                  <a:pt x="2196" y="273"/>
                </a:lnTo>
                <a:lnTo>
                  <a:pt x="2201" y="273"/>
                </a:lnTo>
                <a:lnTo>
                  <a:pt x="2201" y="270"/>
                </a:lnTo>
                <a:lnTo>
                  <a:pt x="2206" y="270"/>
                </a:lnTo>
                <a:lnTo>
                  <a:pt x="2206" y="265"/>
                </a:lnTo>
                <a:lnTo>
                  <a:pt x="2209" y="265"/>
                </a:lnTo>
                <a:lnTo>
                  <a:pt x="2209" y="259"/>
                </a:lnTo>
                <a:lnTo>
                  <a:pt x="2215" y="259"/>
                </a:lnTo>
                <a:lnTo>
                  <a:pt x="2215" y="257"/>
                </a:lnTo>
                <a:lnTo>
                  <a:pt x="2223" y="257"/>
                </a:lnTo>
                <a:lnTo>
                  <a:pt x="2223" y="254"/>
                </a:lnTo>
                <a:lnTo>
                  <a:pt x="2223" y="254"/>
                </a:lnTo>
                <a:lnTo>
                  <a:pt x="2223" y="251"/>
                </a:lnTo>
                <a:lnTo>
                  <a:pt x="2225" y="251"/>
                </a:lnTo>
                <a:lnTo>
                  <a:pt x="2225" y="246"/>
                </a:lnTo>
                <a:lnTo>
                  <a:pt x="2252" y="246"/>
                </a:lnTo>
                <a:lnTo>
                  <a:pt x="2252" y="243"/>
                </a:lnTo>
                <a:lnTo>
                  <a:pt x="2263" y="243"/>
                </a:lnTo>
                <a:lnTo>
                  <a:pt x="2263" y="238"/>
                </a:lnTo>
                <a:lnTo>
                  <a:pt x="2268" y="238"/>
                </a:lnTo>
                <a:lnTo>
                  <a:pt x="2268" y="235"/>
                </a:lnTo>
                <a:lnTo>
                  <a:pt x="2271" y="235"/>
                </a:lnTo>
                <a:lnTo>
                  <a:pt x="2271" y="232"/>
                </a:lnTo>
                <a:lnTo>
                  <a:pt x="2274" y="232"/>
                </a:lnTo>
                <a:lnTo>
                  <a:pt x="2274" y="227"/>
                </a:lnTo>
                <a:lnTo>
                  <a:pt x="2279" y="227"/>
                </a:lnTo>
                <a:lnTo>
                  <a:pt x="2279" y="221"/>
                </a:lnTo>
                <a:lnTo>
                  <a:pt x="2328" y="221"/>
                </a:lnTo>
                <a:lnTo>
                  <a:pt x="2328" y="219"/>
                </a:lnTo>
                <a:lnTo>
                  <a:pt x="2333" y="219"/>
                </a:lnTo>
                <a:lnTo>
                  <a:pt x="2333" y="213"/>
                </a:lnTo>
                <a:lnTo>
                  <a:pt x="2349" y="213"/>
                </a:lnTo>
                <a:lnTo>
                  <a:pt x="2349" y="208"/>
                </a:lnTo>
                <a:lnTo>
                  <a:pt x="2355" y="208"/>
                </a:lnTo>
                <a:lnTo>
                  <a:pt x="2355" y="203"/>
                </a:lnTo>
                <a:lnTo>
                  <a:pt x="2363" y="203"/>
                </a:lnTo>
                <a:lnTo>
                  <a:pt x="2363" y="197"/>
                </a:lnTo>
                <a:lnTo>
                  <a:pt x="2366" y="197"/>
                </a:lnTo>
                <a:lnTo>
                  <a:pt x="2366" y="192"/>
                </a:lnTo>
                <a:lnTo>
                  <a:pt x="2371" y="192"/>
                </a:lnTo>
                <a:lnTo>
                  <a:pt x="2371" y="186"/>
                </a:lnTo>
                <a:lnTo>
                  <a:pt x="2376" y="186"/>
                </a:lnTo>
                <a:lnTo>
                  <a:pt x="2376" y="181"/>
                </a:lnTo>
                <a:lnTo>
                  <a:pt x="2382" y="181"/>
                </a:lnTo>
                <a:lnTo>
                  <a:pt x="2382" y="167"/>
                </a:lnTo>
                <a:lnTo>
                  <a:pt x="2382" y="167"/>
                </a:lnTo>
                <a:lnTo>
                  <a:pt x="2382" y="162"/>
                </a:lnTo>
                <a:lnTo>
                  <a:pt x="2390" y="162"/>
                </a:lnTo>
                <a:lnTo>
                  <a:pt x="2390" y="157"/>
                </a:lnTo>
                <a:lnTo>
                  <a:pt x="2398" y="157"/>
                </a:lnTo>
                <a:lnTo>
                  <a:pt x="2398" y="151"/>
                </a:lnTo>
                <a:lnTo>
                  <a:pt x="2406" y="151"/>
                </a:lnTo>
                <a:lnTo>
                  <a:pt x="2406" y="143"/>
                </a:lnTo>
                <a:lnTo>
                  <a:pt x="2417" y="143"/>
                </a:lnTo>
                <a:lnTo>
                  <a:pt x="2417" y="138"/>
                </a:lnTo>
                <a:lnTo>
                  <a:pt x="2420" y="138"/>
                </a:lnTo>
                <a:lnTo>
                  <a:pt x="2420" y="132"/>
                </a:lnTo>
                <a:lnTo>
                  <a:pt x="2441" y="132"/>
                </a:lnTo>
                <a:lnTo>
                  <a:pt x="2441" y="124"/>
                </a:lnTo>
                <a:lnTo>
                  <a:pt x="2441" y="124"/>
                </a:lnTo>
                <a:lnTo>
                  <a:pt x="2441" y="116"/>
                </a:lnTo>
                <a:lnTo>
                  <a:pt x="2446" y="116"/>
                </a:lnTo>
                <a:lnTo>
                  <a:pt x="2446" y="108"/>
                </a:lnTo>
                <a:lnTo>
                  <a:pt x="2452" y="108"/>
                </a:lnTo>
                <a:lnTo>
                  <a:pt x="2452" y="100"/>
                </a:lnTo>
                <a:lnTo>
                  <a:pt x="2473" y="100"/>
                </a:lnTo>
                <a:lnTo>
                  <a:pt x="2473" y="89"/>
                </a:lnTo>
                <a:lnTo>
                  <a:pt x="2495" y="89"/>
                </a:lnTo>
                <a:lnTo>
                  <a:pt x="2495" y="78"/>
                </a:lnTo>
                <a:lnTo>
                  <a:pt x="2498" y="78"/>
                </a:lnTo>
                <a:lnTo>
                  <a:pt x="2498" y="65"/>
                </a:lnTo>
                <a:lnTo>
                  <a:pt x="2509" y="65"/>
                </a:lnTo>
                <a:lnTo>
                  <a:pt x="2509" y="54"/>
                </a:lnTo>
                <a:lnTo>
                  <a:pt x="2509" y="54"/>
                </a:lnTo>
                <a:lnTo>
                  <a:pt x="2509" y="41"/>
                </a:lnTo>
                <a:lnTo>
                  <a:pt x="2514" y="41"/>
                </a:lnTo>
                <a:lnTo>
                  <a:pt x="2514" y="27"/>
                </a:lnTo>
                <a:lnTo>
                  <a:pt x="2579" y="27"/>
                </a:lnTo>
                <a:lnTo>
                  <a:pt x="2579" y="0"/>
                </a:lnTo>
              </a:path>
            </a:pathLst>
          </a:custGeom>
          <a:noFill/>
          <a:ln w="15875"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9" name="Rectangle 40"/>
          <p:cNvSpPr>
            <a:spLocks noChangeArrowheads="1"/>
          </p:cNvSpPr>
          <p:nvPr/>
        </p:nvSpPr>
        <p:spPr bwMode="auto">
          <a:xfrm>
            <a:off x="5800789" y="4626219"/>
            <a:ext cx="142026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err="1">
                <a:ln>
                  <a:noFill/>
                </a:ln>
                <a:solidFill>
                  <a:srgbClr val="0000FF"/>
                </a:solidFill>
                <a:effectLst/>
                <a:uLnTx/>
                <a:uFillTx/>
              </a:rPr>
              <a:t>Icosapent</a:t>
            </a:r>
            <a:r>
              <a:rPr kumimoji="0" lang="en-US" altLang="en-US" sz="1500" b="1" i="0" u="none" strike="noStrike" kern="1200" cap="none" spc="0" normalizeH="0" baseline="0" noProof="0" dirty="0">
                <a:ln>
                  <a:noFill/>
                </a:ln>
                <a:solidFill>
                  <a:srgbClr val="0000FF"/>
                </a:solidFill>
                <a:effectLst/>
                <a:uLnTx/>
                <a:uFillTx/>
              </a:rPr>
              <a:t> Ethyl</a:t>
            </a:r>
            <a:endParaRPr kumimoji="0" lang="en-US" altLang="en-US" sz="1800" b="1" i="0" u="none" strike="noStrike" kern="1200" cap="none" spc="0" normalizeH="0" baseline="0" noProof="0" dirty="0">
              <a:ln>
                <a:noFill/>
              </a:ln>
              <a:solidFill>
                <a:srgbClr val="0000FF"/>
              </a:solidFill>
              <a:effectLst/>
              <a:uLnTx/>
              <a:uFillTx/>
            </a:endParaRPr>
          </a:p>
        </p:txBody>
      </p:sp>
      <p:sp>
        <p:nvSpPr>
          <p:cNvPr id="40" name="Rectangle 41"/>
          <p:cNvSpPr>
            <a:spLocks noChangeArrowheads="1"/>
          </p:cNvSpPr>
          <p:nvPr/>
        </p:nvSpPr>
        <p:spPr bwMode="auto">
          <a:xfrm>
            <a:off x="4823556" y="3422621"/>
            <a:ext cx="7373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FF0000"/>
                </a:solidFill>
                <a:effectLst/>
                <a:uLnTx/>
                <a:uFillTx/>
              </a:rPr>
              <a:t>Placebo</a:t>
            </a:r>
            <a:endParaRPr kumimoji="0" lang="en-US" altLang="en-US" sz="1800" b="1" i="0" u="none" strike="noStrike" kern="1200" cap="none" spc="0" normalizeH="0" baseline="0" noProof="0" dirty="0">
              <a:ln>
                <a:noFill/>
              </a:ln>
              <a:solidFill>
                <a:srgbClr val="FF0000"/>
              </a:solidFill>
              <a:effectLst/>
              <a:uLnTx/>
              <a:uFillTx/>
            </a:endParaRPr>
          </a:p>
        </p:txBody>
      </p:sp>
      <p:sp>
        <p:nvSpPr>
          <p:cNvPr id="46" name="Rectangle 27"/>
          <p:cNvSpPr>
            <a:spLocks noChangeArrowheads="1"/>
          </p:cNvSpPr>
          <p:nvPr/>
        </p:nvSpPr>
        <p:spPr bwMode="auto">
          <a:xfrm>
            <a:off x="3914990" y="6068713"/>
            <a:ext cx="24900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rPr>
              <a:t>Years since Randomization</a:t>
            </a:r>
            <a:endParaRPr kumimoji="0" lang="en-US" altLang="en-US" sz="1800" b="0" i="0" u="none" strike="noStrike" kern="1200" cap="none" spc="0" normalizeH="0" baseline="0" noProof="0" dirty="0">
              <a:ln>
                <a:noFill/>
              </a:ln>
              <a:solidFill>
                <a:prstClr val="black"/>
              </a:solidFill>
              <a:effectLst/>
              <a:uLnTx/>
              <a:uFillTx/>
            </a:endParaRPr>
          </a:p>
        </p:txBody>
      </p:sp>
      <p:sp>
        <p:nvSpPr>
          <p:cNvPr id="47" name="Rectangle 39"/>
          <p:cNvSpPr>
            <a:spLocks noChangeArrowheads="1"/>
          </p:cNvSpPr>
          <p:nvPr/>
        </p:nvSpPr>
        <p:spPr bwMode="auto">
          <a:xfrm rot="16200000">
            <a:off x="682341" y="3424266"/>
            <a:ext cx="23916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rPr>
              <a:t>Patients with an Event (%)</a:t>
            </a:r>
            <a:endParaRPr kumimoji="0" lang="en-US" altLang="en-US" sz="1800" b="0" i="0" u="none" strike="noStrike" kern="1200" cap="none" spc="0" normalizeH="0" baseline="0" noProof="0" dirty="0">
              <a:ln>
                <a:noFill/>
              </a:ln>
              <a:solidFill>
                <a:prstClr val="black"/>
              </a:solidFill>
              <a:effectLst/>
              <a:uLnTx/>
              <a:uFillTx/>
            </a:endParaRPr>
          </a:p>
        </p:txBody>
      </p:sp>
      <p:sp>
        <p:nvSpPr>
          <p:cNvPr id="48" name="Line 49"/>
          <p:cNvSpPr>
            <a:spLocks noChangeShapeType="1"/>
          </p:cNvSpPr>
          <p:nvPr/>
        </p:nvSpPr>
        <p:spPr bwMode="auto">
          <a:xfrm>
            <a:off x="2569268"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9" name="Line 50"/>
          <p:cNvSpPr>
            <a:spLocks noChangeShapeType="1"/>
          </p:cNvSpPr>
          <p:nvPr/>
        </p:nvSpPr>
        <p:spPr bwMode="auto">
          <a:xfrm>
            <a:off x="3431665"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0" name="Line 51"/>
          <p:cNvSpPr>
            <a:spLocks noChangeShapeType="1"/>
          </p:cNvSpPr>
          <p:nvPr/>
        </p:nvSpPr>
        <p:spPr bwMode="auto">
          <a:xfrm>
            <a:off x="4290360"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1" name="Line 52"/>
          <p:cNvSpPr>
            <a:spLocks noChangeShapeType="1"/>
          </p:cNvSpPr>
          <p:nvPr/>
        </p:nvSpPr>
        <p:spPr bwMode="auto">
          <a:xfrm>
            <a:off x="5154609"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2" name="Line 53"/>
          <p:cNvSpPr>
            <a:spLocks noChangeShapeType="1"/>
          </p:cNvSpPr>
          <p:nvPr/>
        </p:nvSpPr>
        <p:spPr bwMode="auto">
          <a:xfrm>
            <a:off x="6013304"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3" name="Line 54"/>
          <p:cNvSpPr>
            <a:spLocks noChangeShapeType="1"/>
          </p:cNvSpPr>
          <p:nvPr/>
        </p:nvSpPr>
        <p:spPr bwMode="auto">
          <a:xfrm>
            <a:off x="6872000"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4" name="Rectangle 55"/>
          <p:cNvSpPr>
            <a:spLocks noChangeArrowheads="1"/>
          </p:cNvSpPr>
          <p:nvPr/>
        </p:nvSpPr>
        <p:spPr bwMode="auto">
          <a:xfrm>
            <a:off x="2516495"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0</a:t>
            </a:r>
            <a:endParaRPr kumimoji="0" lang="en-US" altLang="en-US" sz="1800" b="0" i="0" u="none" strike="noStrike" kern="1200" cap="none" spc="0" normalizeH="0" baseline="0" noProof="0" dirty="0">
              <a:ln>
                <a:noFill/>
              </a:ln>
              <a:solidFill>
                <a:prstClr val="black"/>
              </a:solidFill>
              <a:effectLst/>
              <a:uLnTx/>
              <a:uFillTx/>
            </a:endParaRPr>
          </a:p>
        </p:txBody>
      </p:sp>
      <p:sp>
        <p:nvSpPr>
          <p:cNvPr id="55" name="Rectangle 56"/>
          <p:cNvSpPr>
            <a:spLocks noChangeArrowheads="1"/>
          </p:cNvSpPr>
          <p:nvPr/>
        </p:nvSpPr>
        <p:spPr bwMode="auto">
          <a:xfrm>
            <a:off x="3377967"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1</a:t>
            </a:r>
            <a:endParaRPr kumimoji="0" lang="en-US" altLang="en-US" sz="1800" b="0" i="0" u="none" strike="noStrike" kern="1200" cap="none" spc="0" normalizeH="0" baseline="0" noProof="0">
              <a:ln>
                <a:noFill/>
              </a:ln>
              <a:solidFill>
                <a:prstClr val="black"/>
              </a:solidFill>
              <a:effectLst/>
              <a:uLnTx/>
              <a:uFillTx/>
            </a:endParaRPr>
          </a:p>
        </p:txBody>
      </p:sp>
      <p:sp>
        <p:nvSpPr>
          <p:cNvPr id="56" name="Rectangle 57"/>
          <p:cNvSpPr>
            <a:spLocks noChangeArrowheads="1"/>
          </p:cNvSpPr>
          <p:nvPr/>
        </p:nvSpPr>
        <p:spPr bwMode="auto">
          <a:xfrm>
            <a:off x="4240364"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2</a:t>
            </a:r>
            <a:endParaRPr kumimoji="0" lang="en-US" altLang="en-US" sz="1800" b="0" i="0" u="none" strike="noStrike" kern="1200" cap="none" spc="0" normalizeH="0" baseline="0" noProof="0">
              <a:ln>
                <a:noFill/>
              </a:ln>
              <a:solidFill>
                <a:prstClr val="black"/>
              </a:solidFill>
              <a:effectLst/>
              <a:uLnTx/>
              <a:uFillTx/>
            </a:endParaRPr>
          </a:p>
        </p:txBody>
      </p:sp>
      <p:sp>
        <p:nvSpPr>
          <p:cNvPr id="57" name="Rectangle 58"/>
          <p:cNvSpPr>
            <a:spLocks noChangeArrowheads="1"/>
          </p:cNvSpPr>
          <p:nvPr/>
        </p:nvSpPr>
        <p:spPr bwMode="auto">
          <a:xfrm>
            <a:off x="5101835"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3</a:t>
            </a:r>
            <a:endParaRPr kumimoji="0" lang="en-US" altLang="en-US" sz="1800" b="0" i="0" u="none" strike="noStrike" kern="1200" cap="none" spc="0" normalizeH="0" baseline="0" noProof="0">
              <a:ln>
                <a:noFill/>
              </a:ln>
              <a:solidFill>
                <a:prstClr val="black"/>
              </a:solidFill>
              <a:effectLst/>
              <a:uLnTx/>
              <a:uFillTx/>
            </a:endParaRPr>
          </a:p>
        </p:txBody>
      </p:sp>
      <p:sp>
        <p:nvSpPr>
          <p:cNvPr id="58" name="Rectangle 59"/>
          <p:cNvSpPr>
            <a:spLocks noChangeArrowheads="1"/>
          </p:cNvSpPr>
          <p:nvPr/>
        </p:nvSpPr>
        <p:spPr bwMode="auto">
          <a:xfrm>
            <a:off x="5960531"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4</a:t>
            </a:r>
            <a:endParaRPr kumimoji="0" lang="en-US" altLang="en-US" sz="1800" b="0" i="0" u="none" strike="noStrike" kern="1200" cap="none" spc="0" normalizeH="0" baseline="0" noProof="0">
              <a:ln>
                <a:noFill/>
              </a:ln>
              <a:solidFill>
                <a:prstClr val="black"/>
              </a:solidFill>
              <a:effectLst/>
              <a:uLnTx/>
              <a:uFillTx/>
            </a:endParaRPr>
          </a:p>
        </p:txBody>
      </p:sp>
      <p:sp>
        <p:nvSpPr>
          <p:cNvPr id="59" name="Rectangle 60"/>
          <p:cNvSpPr>
            <a:spLocks noChangeArrowheads="1"/>
          </p:cNvSpPr>
          <p:nvPr/>
        </p:nvSpPr>
        <p:spPr bwMode="auto">
          <a:xfrm>
            <a:off x="6819227"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5</a:t>
            </a:r>
            <a:endParaRPr kumimoji="0" lang="en-US" altLang="en-US" sz="1800" b="0" i="0" u="none" strike="noStrike" kern="1200" cap="none" spc="0" normalizeH="0" baseline="0" noProof="0">
              <a:ln>
                <a:noFill/>
              </a:ln>
              <a:solidFill>
                <a:prstClr val="black"/>
              </a:solidFill>
              <a:effectLst/>
              <a:uLnTx/>
              <a:uFillTx/>
            </a:endParaRPr>
          </a:p>
        </p:txBody>
      </p:sp>
      <p:sp>
        <p:nvSpPr>
          <p:cNvPr id="60" name="Line 61"/>
          <p:cNvSpPr>
            <a:spLocks noChangeShapeType="1"/>
          </p:cNvSpPr>
          <p:nvPr/>
        </p:nvSpPr>
        <p:spPr bwMode="auto">
          <a:xfrm flipH="1">
            <a:off x="2486063" y="5591768"/>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1" name="Line 62"/>
          <p:cNvSpPr>
            <a:spLocks noChangeShapeType="1"/>
          </p:cNvSpPr>
          <p:nvPr/>
        </p:nvSpPr>
        <p:spPr bwMode="auto">
          <a:xfrm flipH="1">
            <a:off x="2486063" y="4222296"/>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2" name="Line 63"/>
          <p:cNvSpPr>
            <a:spLocks noChangeShapeType="1"/>
          </p:cNvSpPr>
          <p:nvPr/>
        </p:nvSpPr>
        <p:spPr bwMode="auto">
          <a:xfrm flipH="1">
            <a:off x="2486063" y="2847272"/>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3" name="Rectangle 65"/>
          <p:cNvSpPr>
            <a:spLocks noChangeArrowheads="1"/>
          </p:cNvSpPr>
          <p:nvPr/>
        </p:nvSpPr>
        <p:spPr bwMode="auto">
          <a:xfrm>
            <a:off x="2336098" y="546592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0</a:t>
            </a:r>
            <a:endParaRPr kumimoji="0" lang="en-US" altLang="en-US" sz="1800" b="0" i="0" u="none" strike="noStrike" kern="1200" cap="none" spc="0" normalizeH="0" baseline="0" noProof="0" dirty="0">
              <a:ln>
                <a:noFill/>
              </a:ln>
              <a:solidFill>
                <a:prstClr val="black"/>
              </a:solidFill>
              <a:effectLst/>
              <a:uLnTx/>
              <a:uFillTx/>
            </a:endParaRPr>
          </a:p>
        </p:txBody>
      </p:sp>
      <p:sp>
        <p:nvSpPr>
          <p:cNvPr id="66" name="Rectangle 66"/>
          <p:cNvSpPr>
            <a:spLocks noChangeArrowheads="1"/>
          </p:cNvSpPr>
          <p:nvPr/>
        </p:nvSpPr>
        <p:spPr bwMode="auto">
          <a:xfrm>
            <a:off x="2228697" y="4107556"/>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10</a:t>
            </a:r>
            <a:endParaRPr kumimoji="0" lang="en-US" altLang="en-US" sz="1800" b="0" i="0" u="none" strike="noStrike" kern="1200" cap="none" spc="0" normalizeH="0" baseline="0" noProof="0">
              <a:ln>
                <a:noFill/>
              </a:ln>
              <a:solidFill>
                <a:prstClr val="black"/>
              </a:solidFill>
              <a:effectLst/>
              <a:uLnTx/>
              <a:uFillTx/>
            </a:endParaRPr>
          </a:p>
        </p:txBody>
      </p:sp>
      <p:sp>
        <p:nvSpPr>
          <p:cNvPr id="67" name="Rectangle 67"/>
          <p:cNvSpPr>
            <a:spLocks noChangeArrowheads="1"/>
          </p:cNvSpPr>
          <p:nvPr/>
        </p:nvSpPr>
        <p:spPr bwMode="auto">
          <a:xfrm>
            <a:off x="2228697" y="2728831"/>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20</a:t>
            </a:r>
            <a:endParaRPr kumimoji="0" lang="en-US" altLang="en-US" sz="1800" b="0" i="0" u="none" strike="noStrike" kern="1200" cap="none" spc="0" normalizeH="0" baseline="0" noProof="0" dirty="0">
              <a:ln>
                <a:noFill/>
              </a:ln>
              <a:solidFill>
                <a:prstClr val="black"/>
              </a:solidFill>
              <a:effectLst/>
              <a:uLnTx/>
              <a:uFillTx/>
            </a:endParaRPr>
          </a:p>
        </p:txBody>
      </p:sp>
      <p:sp>
        <p:nvSpPr>
          <p:cNvPr id="68" name="Freeform 70"/>
          <p:cNvSpPr>
            <a:spLocks/>
          </p:cNvSpPr>
          <p:nvPr/>
        </p:nvSpPr>
        <p:spPr bwMode="auto">
          <a:xfrm>
            <a:off x="2571194" y="1480912"/>
            <a:ext cx="4850150" cy="4117539"/>
          </a:xfrm>
          <a:custGeom>
            <a:avLst/>
            <a:gdLst>
              <a:gd name="T0" fmla="*/ 0 w 2643"/>
              <a:gd name="T1" fmla="*/ 0 h 2252"/>
              <a:gd name="T2" fmla="*/ 0 w 2643"/>
              <a:gd name="T3" fmla="*/ 2252 h 2252"/>
              <a:gd name="T4" fmla="*/ 2643 w 2643"/>
              <a:gd name="T5" fmla="*/ 2252 h 2252"/>
            </a:gdLst>
            <a:ahLst/>
            <a:cxnLst>
              <a:cxn ang="0">
                <a:pos x="T0" y="T1"/>
              </a:cxn>
              <a:cxn ang="0">
                <a:pos x="T2" y="T3"/>
              </a:cxn>
              <a:cxn ang="0">
                <a:pos x="T4" y="T5"/>
              </a:cxn>
            </a:cxnLst>
            <a:rect l="0" t="0" r="r" b="b"/>
            <a:pathLst>
              <a:path w="2643" h="2252">
                <a:moveTo>
                  <a:pt x="0" y="0"/>
                </a:moveTo>
                <a:lnTo>
                  <a:pt x="0" y="2252"/>
                </a:lnTo>
                <a:lnTo>
                  <a:pt x="2643" y="2252"/>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9" name="Line 64"/>
          <p:cNvSpPr>
            <a:spLocks noChangeShapeType="1"/>
          </p:cNvSpPr>
          <p:nvPr/>
        </p:nvSpPr>
        <p:spPr bwMode="auto">
          <a:xfrm flipH="1">
            <a:off x="2486063" y="1484759"/>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0" name="Rectangle 68"/>
          <p:cNvSpPr>
            <a:spLocks noChangeArrowheads="1"/>
          </p:cNvSpPr>
          <p:nvPr/>
        </p:nvSpPr>
        <p:spPr bwMode="auto">
          <a:xfrm>
            <a:off x="2228697" y="1355214"/>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30</a:t>
            </a:r>
            <a:endParaRPr kumimoji="0" lang="en-US" altLang="en-US" sz="1800" b="0" i="0" u="none" strike="noStrike" kern="1200" cap="none" spc="0" normalizeH="0" baseline="0" noProof="0" dirty="0">
              <a:ln>
                <a:noFill/>
              </a:ln>
              <a:solidFill>
                <a:prstClr val="black"/>
              </a:solidFill>
              <a:effectLst/>
              <a:uLnTx/>
              <a:uFillTx/>
            </a:endParaRPr>
          </a:p>
        </p:txBody>
      </p:sp>
      <p:sp>
        <p:nvSpPr>
          <p:cNvPr id="78" name="Rectangle 43">
            <a:extLst>
              <a:ext uri="{FF2B5EF4-FFF2-40B4-BE49-F238E27FC236}">
                <a16:creationId xmlns:a16="http://schemas.microsoft.com/office/drawing/2014/main" id="{1DA68B0C-63A2-494F-A822-04A203830CB6}"/>
              </a:ext>
            </a:extLst>
          </p:cNvPr>
          <p:cNvSpPr>
            <a:spLocks noChangeArrowheads="1"/>
          </p:cNvSpPr>
          <p:nvPr/>
        </p:nvSpPr>
        <p:spPr bwMode="auto">
          <a:xfrm>
            <a:off x="8063810" y="1827497"/>
            <a:ext cx="276197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defRPr/>
            </a:pPr>
            <a:r>
              <a:rPr lang="en-US" altLang="en-US" sz="2500" b="1" dirty="0">
                <a:solidFill>
                  <a:srgbClr val="000000"/>
                </a:solidFill>
              </a:rPr>
              <a:t>Hazard Ratio, 0.74</a:t>
            </a:r>
            <a:endParaRPr lang="en-US" altLang="en-US" sz="2500" b="1" dirty="0">
              <a:solidFill>
                <a:prstClr val="black"/>
              </a:solidFill>
            </a:endParaRPr>
          </a:p>
        </p:txBody>
      </p:sp>
      <p:sp>
        <p:nvSpPr>
          <p:cNvPr id="79" name="Rectangle 44">
            <a:extLst>
              <a:ext uri="{FF2B5EF4-FFF2-40B4-BE49-F238E27FC236}">
                <a16:creationId xmlns:a16="http://schemas.microsoft.com/office/drawing/2014/main" id="{65DC34C9-5321-4C25-A29F-9A1EE252CC8A}"/>
              </a:ext>
            </a:extLst>
          </p:cNvPr>
          <p:cNvSpPr>
            <a:spLocks noChangeArrowheads="1"/>
          </p:cNvSpPr>
          <p:nvPr/>
        </p:nvSpPr>
        <p:spPr bwMode="auto">
          <a:xfrm>
            <a:off x="8063810" y="2227030"/>
            <a:ext cx="22906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defRPr/>
            </a:pPr>
            <a:r>
              <a:rPr lang="en-US" altLang="en-US" sz="2000" dirty="0">
                <a:solidFill>
                  <a:srgbClr val="000000"/>
                </a:solidFill>
              </a:rPr>
              <a:t>(95% CI, 0.65–0.83)</a:t>
            </a:r>
            <a:endParaRPr lang="en-US" altLang="en-US" sz="2000" dirty="0">
              <a:solidFill>
                <a:prstClr val="black"/>
              </a:solidFill>
            </a:endParaRPr>
          </a:p>
        </p:txBody>
      </p:sp>
    </p:spTree>
    <p:extLst>
      <p:ext uri="{BB962C8B-B14F-4D97-AF65-F5344CB8AC3E}">
        <p14:creationId xmlns:p14="http://schemas.microsoft.com/office/powerpoint/2010/main" val="1589237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1">
            <a:extLst>
              <a:ext uri="{FF2B5EF4-FFF2-40B4-BE49-F238E27FC236}">
                <a16:creationId xmlns:a16="http://schemas.microsoft.com/office/drawing/2014/main" id="{DBABD993-F5D2-4BC3-A315-1DFC0A3F0B2E}"/>
              </a:ext>
            </a:extLst>
          </p:cNvPr>
          <p:cNvSpPr>
            <a:spLocks noGrp="1"/>
          </p:cNvSpPr>
          <p:nvPr>
            <p:ph type="title"/>
          </p:nvPr>
        </p:nvSpPr>
        <p:spPr>
          <a:xfrm>
            <a:off x="457200" y="-1929"/>
            <a:ext cx="11907361" cy="1325880"/>
          </a:xfrm>
        </p:spPr>
        <p:txBody>
          <a:bodyPr>
            <a:noAutofit/>
          </a:bodyPr>
          <a:lstStyle/>
          <a:p>
            <a:r>
              <a:rPr lang="en-US" sz="4000" b="1" dirty="0">
                <a:latin typeface="Arial" panose="020B0604020202020204" pitchFamily="34" charset="0"/>
                <a:cs typeface="Arial" panose="020B0604020202020204" pitchFamily="34" charset="0"/>
              </a:rPr>
              <a:t>Key Secondary End Point:</a:t>
            </a:r>
            <a:br>
              <a:rPr lang="en-US" sz="40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CV Death, MI, Stroke</a:t>
            </a:r>
            <a:endParaRPr lang="en-US" sz="2800" b="1" dirty="0">
              <a:highlight>
                <a:srgbClr val="FFFF00"/>
              </a:highlight>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35820F97-D26A-4ACB-9644-AC6DCB958BB0}"/>
              </a:ext>
            </a:extLst>
          </p:cNvPr>
          <p:cNvSpPr txBox="1"/>
          <p:nvPr/>
        </p:nvSpPr>
        <p:spPr>
          <a:xfrm>
            <a:off x="6809643" y="2407607"/>
            <a:ext cx="9841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20.0%</a:t>
            </a:r>
          </a:p>
        </p:txBody>
      </p:sp>
      <p:sp>
        <p:nvSpPr>
          <p:cNvPr id="40" name="TextBox 39">
            <a:extLst>
              <a:ext uri="{FF2B5EF4-FFF2-40B4-BE49-F238E27FC236}">
                <a16:creationId xmlns:a16="http://schemas.microsoft.com/office/drawing/2014/main" id="{3DB927E4-1B63-48A2-9E52-EB185C7A0395}"/>
              </a:ext>
            </a:extLst>
          </p:cNvPr>
          <p:cNvSpPr txBox="1"/>
          <p:nvPr/>
        </p:nvSpPr>
        <p:spPr>
          <a:xfrm>
            <a:off x="6949643" y="3856288"/>
            <a:ext cx="9841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16.2%</a:t>
            </a:r>
          </a:p>
        </p:txBody>
      </p:sp>
      <p:sp>
        <p:nvSpPr>
          <p:cNvPr id="41" name="Freeform 5"/>
          <p:cNvSpPr>
            <a:spLocks/>
          </p:cNvSpPr>
          <p:nvPr/>
        </p:nvSpPr>
        <p:spPr bwMode="auto">
          <a:xfrm>
            <a:off x="2574629" y="3575813"/>
            <a:ext cx="4784950" cy="2013359"/>
          </a:xfrm>
          <a:custGeom>
            <a:avLst/>
            <a:gdLst>
              <a:gd name="T0" fmla="*/ 60 w 2600"/>
              <a:gd name="T1" fmla="*/ 1086 h 1094"/>
              <a:gd name="T2" fmla="*/ 87 w 2600"/>
              <a:gd name="T3" fmla="*/ 1069 h 1094"/>
              <a:gd name="T4" fmla="*/ 130 w 2600"/>
              <a:gd name="T5" fmla="*/ 1059 h 1094"/>
              <a:gd name="T6" fmla="*/ 151 w 2600"/>
              <a:gd name="T7" fmla="*/ 1048 h 1094"/>
              <a:gd name="T8" fmla="*/ 200 w 2600"/>
              <a:gd name="T9" fmla="*/ 1037 h 1094"/>
              <a:gd name="T10" fmla="*/ 224 w 2600"/>
              <a:gd name="T11" fmla="*/ 1021 h 1094"/>
              <a:gd name="T12" fmla="*/ 251 w 2600"/>
              <a:gd name="T13" fmla="*/ 1010 h 1094"/>
              <a:gd name="T14" fmla="*/ 283 w 2600"/>
              <a:gd name="T15" fmla="*/ 991 h 1094"/>
              <a:gd name="T16" fmla="*/ 310 w 2600"/>
              <a:gd name="T17" fmla="*/ 975 h 1094"/>
              <a:gd name="T18" fmla="*/ 329 w 2600"/>
              <a:gd name="T19" fmla="*/ 961 h 1094"/>
              <a:gd name="T20" fmla="*/ 380 w 2600"/>
              <a:gd name="T21" fmla="*/ 945 h 1094"/>
              <a:gd name="T22" fmla="*/ 416 w 2600"/>
              <a:gd name="T23" fmla="*/ 929 h 1094"/>
              <a:gd name="T24" fmla="*/ 448 w 2600"/>
              <a:gd name="T25" fmla="*/ 918 h 1094"/>
              <a:gd name="T26" fmla="*/ 467 w 2600"/>
              <a:gd name="T27" fmla="*/ 902 h 1094"/>
              <a:gd name="T28" fmla="*/ 496 w 2600"/>
              <a:gd name="T29" fmla="*/ 891 h 1094"/>
              <a:gd name="T30" fmla="*/ 534 w 2600"/>
              <a:gd name="T31" fmla="*/ 875 h 1094"/>
              <a:gd name="T32" fmla="*/ 559 w 2600"/>
              <a:gd name="T33" fmla="*/ 864 h 1094"/>
              <a:gd name="T34" fmla="*/ 588 w 2600"/>
              <a:gd name="T35" fmla="*/ 851 h 1094"/>
              <a:gd name="T36" fmla="*/ 599 w 2600"/>
              <a:gd name="T37" fmla="*/ 837 h 1094"/>
              <a:gd name="T38" fmla="*/ 623 w 2600"/>
              <a:gd name="T39" fmla="*/ 821 h 1094"/>
              <a:gd name="T40" fmla="*/ 674 w 2600"/>
              <a:gd name="T41" fmla="*/ 810 h 1094"/>
              <a:gd name="T42" fmla="*/ 699 w 2600"/>
              <a:gd name="T43" fmla="*/ 794 h 1094"/>
              <a:gd name="T44" fmla="*/ 739 w 2600"/>
              <a:gd name="T45" fmla="*/ 780 h 1094"/>
              <a:gd name="T46" fmla="*/ 755 w 2600"/>
              <a:gd name="T47" fmla="*/ 767 h 1094"/>
              <a:gd name="T48" fmla="*/ 796 w 2600"/>
              <a:gd name="T49" fmla="*/ 756 h 1094"/>
              <a:gd name="T50" fmla="*/ 836 w 2600"/>
              <a:gd name="T51" fmla="*/ 740 h 1094"/>
              <a:gd name="T52" fmla="*/ 885 w 2600"/>
              <a:gd name="T53" fmla="*/ 729 h 1094"/>
              <a:gd name="T54" fmla="*/ 901 w 2600"/>
              <a:gd name="T55" fmla="*/ 710 h 1094"/>
              <a:gd name="T56" fmla="*/ 955 w 2600"/>
              <a:gd name="T57" fmla="*/ 699 h 1094"/>
              <a:gd name="T58" fmla="*/ 1006 w 2600"/>
              <a:gd name="T59" fmla="*/ 683 h 1094"/>
              <a:gd name="T60" fmla="*/ 1063 w 2600"/>
              <a:gd name="T61" fmla="*/ 667 h 1094"/>
              <a:gd name="T62" fmla="*/ 1103 w 2600"/>
              <a:gd name="T63" fmla="*/ 651 h 1094"/>
              <a:gd name="T64" fmla="*/ 1146 w 2600"/>
              <a:gd name="T65" fmla="*/ 640 h 1094"/>
              <a:gd name="T66" fmla="*/ 1168 w 2600"/>
              <a:gd name="T67" fmla="*/ 624 h 1094"/>
              <a:gd name="T68" fmla="*/ 1225 w 2600"/>
              <a:gd name="T69" fmla="*/ 610 h 1094"/>
              <a:gd name="T70" fmla="*/ 1276 w 2600"/>
              <a:gd name="T71" fmla="*/ 594 h 1094"/>
              <a:gd name="T72" fmla="*/ 1303 w 2600"/>
              <a:gd name="T73" fmla="*/ 581 h 1094"/>
              <a:gd name="T74" fmla="*/ 1338 w 2600"/>
              <a:gd name="T75" fmla="*/ 564 h 1094"/>
              <a:gd name="T76" fmla="*/ 1373 w 2600"/>
              <a:gd name="T77" fmla="*/ 548 h 1094"/>
              <a:gd name="T78" fmla="*/ 1408 w 2600"/>
              <a:gd name="T79" fmla="*/ 529 h 1094"/>
              <a:gd name="T80" fmla="*/ 1476 w 2600"/>
              <a:gd name="T81" fmla="*/ 516 h 1094"/>
              <a:gd name="T82" fmla="*/ 1511 w 2600"/>
              <a:gd name="T83" fmla="*/ 500 h 1094"/>
              <a:gd name="T84" fmla="*/ 1573 w 2600"/>
              <a:gd name="T85" fmla="*/ 486 h 1094"/>
              <a:gd name="T86" fmla="*/ 1608 w 2600"/>
              <a:gd name="T87" fmla="*/ 470 h 1094"/>
              <a:gd name="T88" fmla="*/ 1637 w 2600"/>
              <a:gd name="T89" fmla="*/ 456 h 1094"/>
              <a:gd name="T90" fmla="*/ 1659 w 2600"/>
              <a:gd name="T91" fmla="*/ 440 h 1094"/>
              <a:gd name="T92" fmla="*/ 1699 w 2600"/>
              <a:gd name="T93" fmla="*/ 424 h 1094"/>
              <a:gd name="T94" fmla="*/ 1732 w 2600"/>
              <a:gd name="T95" fmla="*/ 408 h 1094"/>
              <a:gd name="T96" fmla="*/ 1788 w 2600"/>
              <a:gd name="T97" fmla="*/ 392 h 1094"/>
              <a:gd name="T98" fmla="*/ 1805 w 2600"/>
              <a:gd name="T99" fmla="*/ 373 h 1094"/>
              <a:gd name="T100" fmla="*/ 1864 w 2600"/>
              <a:gd name="T101" fmla="*/ 357 h 1094"/>
              <a:gd name="T102" fmla="*/ 1948 w 2600"/>
              <a:gd name="T103" fmla="*/ 338 h 1094"/>
              <a:gd name="T104" fmla="*/ 1977 w 2600"/>
              <a:gd name="T105" fmla="*/ 321 h 1094"/>
              <a:gd name="T106" fmla="*/ 2012 w 2600"/>
              <a:gd name="T107" fmla="*/ 300 h 1094"/>
              <a:gd name="T108" fmla="*/ 2053 w 2600"/>
              <a:gd name="T109" fmla="*/ 284 h 1094"/>
              <a:gd name="T110" fmla="*/ 2101 w 2600"/>
              <a:gd name="T111" fmla="*/ 265 h 1094"/>
              <a:gd name="T112" fmla="*/ 2147 w 2600"/>
              <a:gd name="T113" fmla="*/ 240 h 1094"/>
              <a:gd name="T114" fmla="*/ 2204 w 2600"/>
              <a:gd name="T115" fmla="*/ 216 h 1094"/>
              <a:gd name="T116" fmla="*/ 2252 w 2600"/>
              <a:gd name="T117" fmla="*/ 195 h 1094"/>
              <a:gd name="T118" fmla="*/ 2312 w 2600"/>
              <a:gd name="T119" fmla="*/ 160 h 1094"/>
              <a:gd name="T120" fmla="*/ 2374 w 2600"/>
              <a:gd name="T121" fmla="*/ 130 h 1094"/>
              <a:gd name="T122" fmla="*/ 2428 w 2600"/>
              <a:gd name="T123" fmla="*/ 87 h 1094"/>
              <a:gd name="T124" fmla="*/ 2506 w 2600"/>
              <a:gd name="T125" fmla="*/ 35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00" h="1094">
                <a:moveTo>
                  <a:pt x="0" y="1094"/>
                </a:moveTo>
                <a:lnTo>
                  <a:pt x="0" y="1094"/>
                </a:lnTo>
                <a:lnTo>
                  <a:pt x="6" y="1094"/>
                </a:lnTo>
                <a:lnTo>
                  <a:pt x="6" y="1091"/>
                </a:lnTo>
                <a:lnTo>
                  <a:pt x="11" y="1091"/>
                </a:lnTo>
                <a:lnTo>
                  <a:pt x="11" y="1091"/>
                </a:lnTo>
                <a:lnTo>
                  <a:pt x="19" y="1091"/>
                </a:lnTo>
                <a:lnTo>
                  <a:pt x="19" y="1088"/>
                </a:lnTo>
                <a:lnTo>
                  <a:pt x="49" y="1088"/>
                </a:lnTo>
                <a:lnTo>
                  <a:pt x="49" y="1086"/>
                </a:lnTo>
                <a:lnTo>
                  <a:pt x="51" y="1086"/>
                </a:lnTo>
                <a:lnTo>
                  <a:pt x="51" y="1086"/>
                </a:lnTo>
                <a:lnTo>
                  <a:pt x="60" y="1086"/>
                </a:lnTo>
                <a:lnTo>
                  <a:pt x="60" y="1083"/>
                </a:lnTo>
                <a:lnTo>
                  <a:pt x="62" y="1083"/>
                </a:lnTo>
                <a:lnTo>
                  <a:pt x="62" y="1080"/>
                </a:lnTo>
                <a:lnTo>
                  <a:pt x="65" y="1080"/>
                </a:lnTo>
                <a:lnTo>
                  <a:pt x="65" y="1080"/>
                </a:lnTo>
                <a:lnTo>
                  <a:pt x="73" y="1080"/>
                </a:lnTo>
                <a:lnTo>
                  <a:pt x="73" y="1075"/>
                </a:lnTo>
                <a:lnTo>
                  <a:pt x="78" y="1075"/>
                </a:lnTo>
                <a:lnTo>
                  <a:pt x="78" y="1075"/>
                </a:lnTo>
                <a:lnTo>
                  <a:pt x="78" y="1075"/>
                </a:lnTo>
                <a:lnTo>
                  <a:pt x="78" y="1072"/>
                </a:lnTo>
                <a:lnTo>
                  <a:pt x="87" y="1072"/>
                </a:lnTo>
                <a:lnTo>
                  <a:pt x="87" y="1069"/>
                </a:lnTo>
                <a:lnTo>
                  <a:pt x="89" y="1069"/>
                </a:lnTo>
                <a:lnTo>
                  <a:pt x="89" y="1069"/>
                </a:lnTo>
                <a:lnTo>
                  <a:pt x="100" y="1069"/>
                </a:lnTo>
                <a:lnTo>
                  <a:pt x="100" y="1067"/>
                </a:lnTo>
                <a:lnTo>
                  <a:pt x="103" y="1067"/>
                </a:lnTo>
                <a:lnTo>
                  <a:pt x="103" y="1064"/>
                </a:lnTo>
                <a:lnTo>
                  <a:pt x="105" y="1064"/>
                </a:lnTo>
                <a:lnTo>
                  <a:pt x="105" y="1064"/>
                </a:lnTo>
                <a:lnTo>
                  <a:pt x="116" y="1064"/>
                </a:lnTo>
                <a:lnTo>
                  <a:pt x="116" y="1061"/>
                </a:lnTo>
                <a:lnTo>
                  <a:pt x="124" y="1061"/>
                </a:lnTo>
                <a:lnTo>
                  <a:pt x="124" y="1059"/>
                </a:lnTo>
                <a:lnTo>
                  <a:pt x="130" y="1059"/>
                </a:lnTo>
                <a:lnTo>
                  <a:pt x="130" y="1059"/>
                </a:lnTo>
                <a:lnTo>
                  <a:pt x="138" y="1059"/>
                </a:lnTo>
                <a:lnTo>
                  <a:pt x="138" y="1056"/>
                </a:lnTo>
                <a:lnTo>
                  <a:pt x="138" y="1056"/>
                </a:lnTo>
                <a:lnTo>
                  <a:pt x="138" y="1053"/>
                </a:lnTo>
                <a:lnTo>
                  <a:pt x="140" y="1053"/>
                </a:lnTo>
                <a:lnTo>
                  <a:pt x="140" y="1053"/>
                </a:lnTo>
                <a:lnTo>
                  <a:pt x="146" y="1053"/>
                </a:lnTo>
                <a:lnTo>
                  <a:pt x="146" y="1050"/>
                </a:lnTo>
                <a:lnTo>
                  <a:pt x="151" y="1050"/>
                </a:lnTo>
                <a:lnTo>
                  <a:pt x="151" y="1048"/>
                </a:lnTo>
                <a:lnTo>
                  <a:pt x="151" y="1048"/>
                </a:lnTo>
                <a:lnTo>
                  <a:pt x="151" y="1048"/>
                </a:lnTo>
                <a:lnTo>
                  <a:pt x="157" y="1048"/>
                </a:lnTo>
                <a:lnTo>
                  <a:pt x="157" y="1045"/>
                </a:lnTo>
                <a:lnTo>
                  <a:pt x="159" y="1045"/>
                </a:lnTo>
                <a:lnTo>
                  <a:pt x="159" y="1042"/>
                </a:lnTo>
                <a:lnTo>
                  <a:pt x="167" y="1042"/>
                </a:lnTo>
                <a:lnTo>
                  <a:pt x="167" y="1042"/>
                </a:lnTo>
                <a:lnTo>
                  <a:pt x="178" y="1042"/>
                </a:lnTo>
                <a:lnTo>
                  <a:pt x="178" y="1040"/>
                </a:lnTo>
                <a:lnTo>
                  <a:pt x="189" y="1040"/>
                </a:lnTo>
                <a:lnTo>
                  <a:pt x="189" y="1037"/>
                </a:lnTo>
                <a:lnTo>
                  <a:pt x="200" y="1037"/>
                </a:lnTo>
                <a:lnTo>
                  <a:pt x="200" y="1037"/>
                </a:lnTo>
                <a:lnTo>
                  <a:pt x="200" y="1037"/>
                </a:lnTo>
                <a:lnTo>
                  <a:pt x="200" y="1034"/>
                </a:lnTo>
                <a:lnTo>
                  <a:pt x="202" y="1034"/>
                </a:lnTo>
                <a:lnTo>
                  <a:pt x="202" y="1032"/>
                </a:lnTo>
                <a:lnTo>
                  <a:pt x="208" y="1032"/>
                </a:lnTo>
                <a:lnTo>
                  <a:pt x="208" y="1032"/>
                </a:lnTo>
                <a:lnTo>
                  <a:pt x="213" y="1032"/>
                </a:lnTo>
                <a:lnTo>
                  <a:pt x="213" y="1029"/>
                </a:lnTo>
                <a:lnTo>
                  <a:pt x="216" y="1029"/>
                </a:lnTo>
                <a:lnTo>
                  <a:pt x="216" y="1026"/>
                </a:lnTo>
                <a:lnTo>
                  <a:pt x="219" y="1026"/>
                </a:lnTo>
                <a:lnTo>
                  <a:pt x="219" y="1023"/>
                </a:lnTo>
                <a:lnTo>
                  <a:pt x="224" y="1023"/>
                </a:lnTo>
                <a:lnTo>
                  <a:pt x="224" y="1021"/>
                </a:lnTo>
                <a:lnTo>
                  <a:pt x="232" y="1021"/>
                </a:lnTo>
                <a:lnTo>
                  <a:pt x="232" y="1021"/>
                </a:lnTo>
                <a:lnTo>
                  <a:pt x="232" y="1021"/>
                </a:lnTo>
                <a:lnTo>
                  <a:pt x="232" y="1018"/>
                </a:lnTo>
                <a:lnTo>
                  <a:pt x="240" y="1018"/>
                </a:lnTo>
                <a:lnTo>
                  <a:pt x="240" y="1015"/>
                </a:lnTo>
                <a:lnTo>
                  <a:pt x="243" y="1015"/>
                </a:lnTo>
                <a:lnTo>
                  <a:pt x="243" y="1015"/>
                </a:lnTo>
                <a:lnTo>
                  <a:pt x="248" y="1015"/>
                </a:lnTo>
                <a:lnTo>
                  <a:pt x="248" y="1010"/>
                </a:lnTo>
                <a:lnTo>
                  <a:pt x="248" y="1010"/>
                </a:lnTo>
                <a:lnTo>
                  <a:pt x="248" y="1010"/>
                </a:lnTo>
                <a:lnTo>
                  <a:pt x="251" y="1010"/>
                </a:lnTo>
                <a:lnTo>
                  <a:pt x="251" y="1007"/>
                </a:lnTo>
                <a:lnTo>
                  <a:pt x="265" y="1007"/>
                </a:lnTo>
                <a:lnTo>
                  <a:pt x="265" y="999"/>
                </a:lnTo>
                <a:lnTo>
                  <a:pt x="265" y="999"/>
                </a:lnTo>
                <a:lnTo>
                  <a:pt x="265" y="999"/>
                </a:lnTo>
                <a:lnTo>
                  <a:pt x="270" y="999"/>
                </a:lnTo>
                <a:lnTo>
                  <a:pt x="270" y="996"/>
                </a:lnTo>
                <a:lnTo>
                  <a:pt x="273" y="996"/>
                </a:lnTo>
                <a:lnTo>
                  <a:pt x="273" y="994"/>
                </a:lnTo>
                <a:lnTo>
                  <a:pt x="281" y="994"/>
                </a:lnTo>
                <a:lnTo>
                  <a:pt x="281" y="994"/>
                </a:lnTo>
                <a:lnTo>
                  <a:pt x="283" y="994"/>
                </a:lnTo>
                <a:lnTo>
                  <a:pt x="283" y="991"/>
                </a:lnTo>
                <a:lnTo>
                  <a:pt x="286" y="991"/>
                </a:lnTo>
                <a:lnTo>
                  <a:pt x="286" y="988"/>
                </a:lnTo>
                <a:lnTo>
                  <a:pt x="286" y="988"/>
                </a:lnTo>
                <a:lnTo>
                  <a:pt x="286" y="986"/>
                </a:lnTo>
                <a:lnTo>
                  <a:pt x="289" y="986"/>
                </a:lnTo>
                <a:lnTo>
                  <a:pt x="289" y="980"/>
                </a:lnTo>
                <a:lnTo>
                  <a:pt x="294" y="980"/>
                </a:lnTo>
                <a:lnTo>
                  <a:pt x="294" y="980"/>
                </a:lnTo>
                <a:lnTo>
                  <a:pt x="300" y="980"/>
                </a:lnTo>
                <a:lnTo>
                  <a:pt x="300" y="978"/>
                </a:lnTo>
                <a:lnTo>
                  <a:pt x="308" y="978"/>
                </a:lnTo>
                <a:lnTo>
                  <a:pt x="308" y="975"/>
                </a:lnTo>
                <a:lnTo>
                  <a:pt x="310" y="975"/>
                </a:lnTo>
                <a:lnTo>
                  <a:pt x="310" y="975"/>
                </a:lnTo>
                <a:lnTo>
                  <a:pt x="313" y="975"/>
                </a:lnTo>
                <a:lnTo>
                  <a:pt x="313" y="969"/>
                </a:lnTo>
                <a:lnTo>
                  <a:pt x="316" y="969"/>
                </a:lnTo>
                <a:lnTo>
                  <a:pt x="316" y="969"/>
                </a:lnTo>
                <a:lnTo>
                  <a:pt x="318" y="969"/>
                </a:lnTo>
                <a:lnTo>
                  <a:pt x="318" y="967"/>
                </a:lnTo>
                <a:lnTo>
                  <a:pt x="321" y="967"/>
                </a:lnTo>
                <a:lnTo>
                  <a:pt x="321" y="964"/>
                </a:lnTo>
                <a:lnTo>
                  <a:pt x="327" y="964"/>
                </a:lnTo>
                <a:lnTo>
                  <a:pt x="327" y="964"/>
                </a:lnTo>
                <a:lnTo>
                  <a:pt x="329" y="964"/>
                </a:lnTo>
                <a:lnTo>
                  <a:pt x="329" y="961"/>
                </a:lnTo>
                <a:lnTo>
                  <a:pt x="337" y="961"/>
                </a:lnTo>
                <a:lnTo>
                  <a:pt x="337" y="959"/>
                </a:lnTo>
                <a:lnTo>
                  <a:pt x="345" y="959"/>
                </a:lnTo>
                <a:lnTo>
                  <a:pt x="345" y="959"/>
                </a:lnTo>
                <a:lnTo>
                  <a:pt x="356" y="959"/>
                </a:lnTo>
                <a:lnTo>
                  <a:pt x="356" y="956"/>
                </a:lnTo>
                <a:lnTo>
                  <a:pt x="356" y="956"/>
                </a:lnTo>
                <a:lnTo>
                  <a:pt x="356" y="953"/>
                </a:lnTo>
                <a:lnTo>
                  <a:pt x="367" y="953"/>
                </a:lnTo>
                <a:lnTo>
                  <a:pt x="367" y="948"/>
                </a:lnTo>
                <a:lnTo>
                  <a:pt x="378" y="948"/>
                </a:lnTo>
                <a:lnTo>
                  <a:pt x="378" y="945"/>
                </a:lnTo>
                <a:lnTo>
                  <a:pt x="380" y="945"/>
                </a:lnTo>
                <a:lnTo>
                  <a:pt x="380" y="942"/>
                </a:lnTo>
                <a:lnTo>
                  <a:pt x="389" y="942"/>
                </a:lnTo>
                <a:lnTo>
                  <a:pt x="389" y="940"/>
                </a:lnTo>
                <a:lnTo>
                  <a:pt x="399" y="940"/>
                </a:lnTo>
                <a:lnTo>
                  <a:pt x="399" y="937"/>
                </a:lnTo>
                <a:lnTo>
                  <a:pt x="402" y="937"/>
                </a:lnTo>
                <a:lnTo>
                  <a:pt x="402" y="937"/>
                </a:lnTo>
                <a:lnTo>
                  <a:pt x="405" y="937"/>
                </a:lnTo>
                <a:lnTo>
                  <a:pt x="405" y="934"/>
                </a:lnTo>
                <a:lnTo>
                  <a:pt x="416" y="934"/>
                </a:lnTo>
                <a:lnTo>
                  <a:pt x="416" y="932"/>
                </a:lnTo>
                <a:lnTo>
                  <a:pt x="416" y="932"/>
                </a:lnTo>
                <a:lnTo>
                  <a:pt x="416" y="929"/>
                </a:lnTo>
                <a:lnTo>
                  <a:pt x="416" y="929"/>
                </a:lnTo>
                <a:lnTo>
                  <a:pt x="416" y="929"/>
                </a:lnTo>
                <a:lnTo>
                  <a:pt x="421" y="929"/>
                </a:lnTo>
                <a:lnTo>
                  <a:pt x="421" y="926"/>
                </a:lnTo>
                <a:lnTo>
                  <a:pt x="424" y="926"/>
                </a:lnTo>
                <a:lnTo>
                  <a:pt x="424" y="924"/>
                </a:lnTo>
                <a:lnTo>
                  <a:pt x="432" y="924"/>
                </a:lnTo>
                <a:lnTo>
                  <a:pt x="432" y="924"/>
                </a:lnTo>
                <a:lnTo>
                  <a:pt x="432" y="924"/>
                </a:lnTo>
                <a:lnTo>
                  <a:pt x="432" y="921"/>
                </a:lnTo>
                <a:lnTo>
                  <a:pt x="445" y="921"/>
                </a:lnTo>
                <a:lnTo>
                  <a:pt x="445" y="918"/>
                </a:lnTo>
                <a:lnTo>
                  <a:pt x="448" y="918"/>
                </a:lnTo>
                <a:lnTo>
                  <a:pt x="448" y="913"/>
                </a:lnTo>
                <a:lnTo>
                  <a:pt x="448" y="913"/>
                </a:lnTo>
                <a:lnTo>
                  <a:pt x="448" y="913"/>
                </a:lnTo>
                <a:lnTo>
                  <a:pt x="451" y="913"/>
                </a:lnTo>
                <a:lnTo>
                  <a:pt x="451" y="910"/>
                </a:lnTo>
                <a:lnTo>
                  <a:pt x="453" y="910"/>
                </a:lnTo>
                <a:lnTo>
                  <a:pt x="453" y="907"/>
                </a:lnTo>
                <a:lnTo>
                  <a:pt x="456" y="907"/>
                </a:lnTo>
                <a:lnTo>
                  <a:pt x="456" y="905"/>
                </a:lnTo>
                <a:lnTo>
                  <a:pt x="456" y="905"/>
                </a:lnTo>
                <a:lnTo>
                  <a:pt x="456" y="902"/>
                </a:lnTo>
                <a:lnTo>
                  <a:pt x="467" y="902"/>
                </a:lnTo>
                <a:lnTo>
                  <a:pt x="467" y="902"/>
                </a:lnTo>
                <a:lnTo>
                  <a:pt x="470" y="902"/>
                </a:lnTo>
                <a:lnTo>
                  <a:pt x="470" y="899"/>
                </a:lnTo>
                <a:lnTo>
                  <a:pt x="470" y="899"/>
                </a:lnTo>
                <a:lnTo>
                  <a:pt x="470" y="897"/>
                </a:lnTo>
                <a:lnTo>
                  <a:pt x="480" y="897"/>
                </a:lnTo>
                <a:lnTo>
                  <a:pt x="480" y="897"/>
                </a:lnTo>
                <a:lnTo>
                  <a:pt x="480" y="897"/>
                </a:lnTo>
                <a:lnTo>
                  <a:pt x="480" y="894"/>
                </a:lnTo>
                <a:lnTo>
                  <a:pt x="488" y="894"/>
                </a:lnTo>
                <a:lnTo>
                  <a:pt x="488" y="891"/>
                </a:lnTo>
                <a:lnTo>
                  <a:pt x="491" y="891"/>
                </a:lnTo>
                <a:lnTo>
                  <a:pt x="491" y="891"/>
                </a:lnTo>
                <a:lnTo>
                  <a:pt x="496" y="891"/>
                </a:lnTo>
                <a:lnTo>
                  <a:pt x="496" y="888"/>
                </a:lnTo>
                <a:lnTo>
                  <a:pt x="505" y="888"/>
                </a:lnTo>
                <a:lnTo>
                  <a:pt x="505" y="886"/>
                </a:lnTo>
                <a:lnTo>
                  <a:pt x="513" y="886"/>
                </a:lnTo>
                <a:lnTo>
                  <a:pt x="513" y="883"/>
                </a:lnTo>
                <a:lnTo>
                  <a:pt x="521" y="883"/>
                </a:lnTo>
                <a:lnTo>
                  <a:pt x="521" y="883"/>
                </a:lnTo>
                <a:lnTo>
                  <a:pt x="529" y="883"/>
                </a:lnTo>
                <a:lnTo>
                  <a:pt x="529" y="880"/>
                </a:lnTo>
                <a:lnTo>
                  <a:pt x="532" y="880"/>
                </a:lnTo>
                <a:lnTo>
                  <a:pt x="532" y="878"/>
                </a:lnTo>
                <a:lnTo>
                  <a:pt x="534" y="878"/>
                </a:lnTo>
                <a:lnTo>
                  <a:pt x="534" y="875"/>
                </a:lnTo>
                <a:lnTo>
                  <a:pt x="534" y="875"/>
                </a:lnTo>
                <a:lnTo>
                  <a:pt x="534" y="872"/>
                </a:lnTo>
                <a:lnTo>
                  <a:pt x="540" y="872"/>
                </a:lnTo>
                <a:lnTo>
                  <a:pt x="540" y="872"/>
                </a:lnTo>
                <a:lnTo>
                  <a:pt x="540" y="872"/>
                </a:lnTo>
                <a:lnTo>
                  <a:pt x="540" y="870"/>
                </a:lnTo>
                <a:lnTo>
                  <a:pt x="545" y="870"/>
                </a:lnTo>
                <a:lnTo>
                  <a:pt x="545" y="867"/>
                </a:lnTo>
                <a:lnTo>
                  <a:pt x="548" y="867"/>
                </a:lnTo>
                <a:lnTo>
                  <a:pt x="548" y="867"/>
                </a:lnTo>
                <a:lnTo>
                  <a:pt x="553" y="867"/>
                </a:lnTo>
                <a:lnTo>
                  <a:pt x="553" y="864"/>
                </a:lnTo>
                <a:lnTo>
                  <a:pt x="559" y="864"/>
                </a:lnTo>
                <a:lnTo>
                  <a:pt x="559" y="861"/>
                </a:lnTo>
                <a:lnTo>
                  <a:pt x="575" y="861"/>
                </a:lnTo>
                <a:lnTo>
                  <a:pt x="575" y="859"/>
                </a:lnTo>
                <a:lnTo>
                  <a:pt x="575" y="859"/>
                </a:lnTo>
                <a:lnTo>
                  <a:pt x="575" y="859"/>
                </a:lnTo>
                <a:lnTo>
                  <a:pt x="577" y="859"/>
                </a:lnTo>
                <a:lnTo>
                  <a:pt x="577" y="856"/>
                </a:lnTo>
                <a:lnTo>
                  <a:pt x="583" y="856"/>
                </a:lnTo>
                <a:lnTo>
                  <a:pt x="583" y="853"/>
                </a:lnTo>
                <a:lnTo>
                  <a:pt x="585" y="853"/>
                </a:lnTo>
                <a:lnTo>
                  <a:pt x="585" y="853"/>
                </a:lnTo>
                <a:lnTo>
                  <a:pt x="588" y="853"/>
                </a:lnTo>
                <a:lnTo>
                  <a:pt x="588" y="851"/>
                </a:lnTo>
                <a:lnTo>
                  <a:pt x="588" y="851"/>
                </a:lnTo>
                <a:lnTo>
                  <a:pt x="588" y="848"/>
                </a:lnTo>
                <a:lnTo>
                  <a:pt x="591" y="848"/>
                </a:lnTo>
                <a:lnTo>
                  <a:pt x="591" y="848"/>
                </a:lnTo>
                <a:lnTo>
                  <a:pt x="594" y="848"/>
                </a:lnTo>
                <a:lnTo>
                  <a:pt x="594" y="843"/>
                </a:lnTo>
                <a:lnTo>
                  <a:pt x="594" y="843"/>
                </a:lnTo>
                <a:lnTo>
                  <a:pt x="594" y="843"/>
                </a:lnTo>
                <a:lnTo>
                  <a:pt x="596" y="843"/>
                </a:lnTo>
                <a:lnTo>
                  <a:pt x="596" y="837"/>
                </a:lnTo>
                <a:lnTo>
                  <a:pt x="596" y="837"/>
                </a:lnTo>
                <a:lnTo>
                  <a:pt x="596" y="837"/>
                </a:lnTo>
                <a:lnTo>
                  <a:pt x="599" y="837"/>
                </a:lnTo>
                <a:lnTo>
                  <a:pt x="599" y="834"/>
                </a:lnTo>
                <a:lnTo>
                  <a:pt x="604" y="834"/>
                </a:lnTo>
                <a:lnTo>
                  <a:pt x="604" y="829"/>
                </a:lnTo>
                <a:lnTo>
                  <a:pt x="607" y="829"/>
                </a:lnTo>
                <a:lnTo>
                  <a:pt x="607" y="829"/>
                </a:lnTo>
                <a:lnTo>
                  <a:pt x="610" y="829"/>
                </a:lnTo>
                <a:lnTo>
                  <a:pt x="610" y="826"/>
                </a:lnTo>
                <a:lnTo>
                  <a:pt x="615" y="826"/>
                </a:lnTo>
                <a:lnTo>
                  <a:pt x="615" y="824"/>
                </a:lnTo>
                <a:lnTo>
                  <a:pt x="618" y="824"/>
                </a:lnTo>
                <a:lnTo>
                  <a:pt x="618" y="824"/>
                </a:lnTo>
                <a:lnTo>
                  <a:pt x="623" y="824"/>
                </a:lnTo>
                <a:lnTo>
                  <a:pt x="623" y="821"/>
                </a:lnTo>
                <a:lnTo>
                  <a:pt x="631" y="821"/>
                </a:lnTo>
                <a:lnTo>
                  <a:pt x="631" y="818"/>
                </a:lnTo>
                <a:lnTo>
                  <a:pt x="631" y="818"/>
                </a:lnTo>
                <a:lnTo>
                  <a:pt x="631" y="818"/>
                </a:lnTo>
                <a:lnTo>
                  <a:pt x="634" y="818"/>
                </a:lnTo>
                <a:lnTo>
                  <a:pt x="634" y="816"/>
                </a:lnTo>
                <a:lnTo>
                  <a:pt x="650" y="816"/>
                </a:lnTo>
                <a:lnTo>
                  <a:pt x="650" y="813"/>
                </a:lnTo>
                <a:lnTo>
                  <a:pt x="661" y="813"/>
                </a:lnTo>
                <a:lnTo>
                  <a:pt x="661" y="813"/>
                </a:lnTo>
                <a:lnTo>
                  <a:pt x="669" y="813"/>
                </a:lnTo>
                <a:lnTo>
                  <a:pt x="669" y="810"/>
                </a:lnTo>
                <a:lnTo>
                  <a:pt x="674" y="810"/>
                </a:lnTo>
                <a:lnTo>
                  <a:pt x="674" y="807"/>
                </a:lnTo>
                <a:lnTo>
                  <a:pt x="680" y="807"/>
                </a:lnTo>
                <a:lnTo>
                  <a:pt x="680" y="805"/>
                </a:lnTo>
                <a:lnTo>
                  <a:pt x="685" y="805"/>
                </a:lnTo>
                <a:lnTo>
                  <a:pt x="685" y="805"/>
                </a:lnTo>
                <a:lnTo>
                  <a:pt x="688" y="805"/>
                </a:lnTo>
                <a:lnTo>
                  <a:pt x="688" y="802"/>
                </a:lnTo>
                <a:lnTo>
                  <a:pt x="691" y="802"/>
                </a:lnTo>
                <a:lnTo>
                  <a:pt x="691" y="799"/>
                </a:lnTo>
                <a:lnTo>
                  <a:pt x="693" y="799"/>
                </a:lnTo>
                <a:lnTo>
                  <a:pt x="693" y="797"/>
                </a:lnTo>
                <a:lnTo>
                  <a:pt x="699" y="797"/>
                </a:lnTo>
                <a:lnTo>
                  <a:pt x="699" y="794"/>
                </a:lnTo>
                <a:lnTo>
                  <a:pt x="701" y="794"/>
                </a:lnTo>
                <a:lnTo>
                  <a:pt x="701" y="791"/>
                </a:lnTo>
                <a:lnTo>
                  <a:pt x="712" y="791"/>
                </a:lnTo>
                <a:lnTo>
                  <a:pt x="712" y="789"/>
                </a:lnTo>
                <a:lnTo>
                  <a:pt x="718" y="789"/>
                </a:lnTo>
                <a:lnTo>
                  <a:pt x="718" y="789"/>
                </a:lnTo>
                <a:lnTo>
                  <a:pt x="720" y="789"/>
                </a:lnTo>
                <a:lnTo>
                  <a:pt x="720" y="783"/>
                </a:lnTo>
                <a:lnTo>
                  <a:pt x="731" y="783"/>
                </a:lnTo>
                <a:lnTo>
                  <a:pt x="731" y="780"/>
                </a:lnTo>
                <a:lnTo>
                  <a:pt x="737" y="780"/>
                </a:lnTo>
                <a:lnTo>
                  <a:pt x="737" y="780"/>
                </a:lnTo>
                <a:lnTo>
                  <a:pt x="739" y="780"/>
                </a:lnTo>
                <a:lnTo>
                  <a:pt x="739" y="778"/>
                </a:lnTo>
                <a:lnTo>
                  <a:pt x="742" y="778"/>
                </a:lnTo>
                <a:lnTo>
                  <a:pt x="742" y="775"/>
                </a:lnTo>
                <a:lnTo>
                  <a:pt x="750" y="775"/>
                </a:lnTo>
                <a:lnTo>
                  <a:pt x="750" y="775"/>
                </a:lnTo>
                <a:lnTo>
                  <a:pt x="753" y="775"/>
                </a:lnTo>
                <a:lnTo>
                  <a:pt x="753" y="772"/>
                </a:lnTo>
                <a:lnTo>
                  <a:pt x="753" y="772"/>
                </a:lnTo>
                <a:lnTo>
                  <a:pt x="753" y="770"/>
                </a:lnTo>
                <a:lnTo>
                  <a:pt x="755" y="770"/>
                </a:lnTo>
                <a:lnTo>
                  <a:pt x="755" y="770"/>
                </a:lnTo>
                <a:lnTo>
                  <a:pt x="755" y="770"/>
                </a:lnTo>
                <a:lnTo>
                  <a:pt x="755" y="767"/>
                </a:lnTo>
                <a:lnTo>
                  <a:pt x="763" y="767"/>
                </a:lnTo>
                <a:lnTo>
                  <a:pt x="763" y="764"/>
                </a:lnTo>
                <a:lnTo>
                  <a:pt x="763" y="764"/>
                </a:lnTo>
                <a:lnTo>
                  <a:pt x="763" y="762"/>
                </a:lnTo>
                <a:lnTo>
                  <a:pt x="769" y="762"/>
                </a:lnTo>
                <a:lnTo>
                  <a:pt x="769" y="762"/>
                </a:lnTo>
                <a:lnTo>
                  <a:pt x="782" y="762"/>
                </a:lnTo>
                <a:lnTo>
                  <a:pt x="782" y="759"/>
                </a:lnTo>
                <a:lnTo>
                  <a:pt x="782" y="759"/>
                </a:lnTo>
                <a:lnTo>
                  <a:pt x="782" y="756"/>
                </a:lnTo>
                <a:lnTo>
                  <a:pt x="785" y="756"/>
                </a:lnTo>
                <a:lnTo>
                  <a:pt x="785" y="756"/>
                </a:lnTo>
                <a:lnTo>
                  <a:pt x="796" y="756"/>
                </a:lnTo>
                <a:lnTo>
                  <a:pt x="796" y="753"/>
                </a:lnTo>
                <a:lnTo>
                  <a:pt x="812" y="753"/>
                </a:lnTo>
                <a:lnTo>
                  <a:pt x="812" y="751"/>
                </a:lnTo>
                <a:lnTo>
                  <a:pt x="815" y="751"/>
                </a:lnTo>
                <a:lnTo>
                  <a:pt x="815" y="751"/>
                </a:lnTo>
                <a:lnTo>
                  <a:pt x="817" y="751"/>
                </a:lnTo>
                <a:lnTo>
                  <a:pt x="817" y="748"/>
                </a:lnTo>
                <a:lnTo>
                  <a:pt x="823" y="748"/>
                </a:lnTo>
                <a:lnTo>
                  <a:pt x="823" y="745"/>
                </a:lnTo>
                <a:lnTo>
                  <a:pt x="828" y="745"/>
                </a:lnTo>
                <a:lnTo>
                  <a:pt x="828" y="743"/>
                </a:lnTo>
                <a:lnTo>
                  <a:pt x="836" y="743"/>
                </a:lnTo>
                <a:lnTo>
                  <a:pt x="836" y="740"/>
                </a:lnTo>
                <a:lnTo>
                  <a:pt x="850" y="740"/>
                </a:lnTo>
                <a:lnTo>
                  <a:pt x="850" y="737"/>
                </a:lnTo>
                <a:lnTo>
                  <a:pt x="852" y="737"/>
                </a:lnTo>
                <a:lnTo>
                  <a:pt x="852" y="737"/>
                </a:lnTo>
                <a:lnTo>
                  <a:pt x="861" y="737"/>
                </a:lnTo>
                <a:lnTo>
                  <a:pt x="861" y="735"/>
                </a:lnTo>
                <a:lnTo>
                  <a:pt x="861" y="735"/>
                </a:lnTo>
                <a:lnTo>
                  <a:pt x="861" y="732"/>
                </a:lnTo>
                <a:lnTo>
                  <a:pt x="863" y="732"/>
                </a:lnTo>
                <a:lnTo>
                  <a:pt x="863" y="732"/>
                </a:lnTo>
                <a:lnTo>
                  <a:pt x="877" y="732"/>
                </a:lnTo>
                <a:lnTo>
                  <a:pt x="877" y="729"/>
                </a:lnTo>
                <a:lnTo>
                  <a:pt x="885" y="729"/>
                </a:lnTo>
                <a:lnTo>
                  <a:pt x="885" y="726"/>
                </a:lnTo>
                <a:lnTo>
                  <a:pt x="888" y="726"/>
                </a:lnTo>
                <a:lnTo>
                  <a:pt x="888" y="724"/>
                </a:lnTo>
                <a:lnTo>
                  <a:pt x="888" y="724"/>
                </a:lnTo>
                <a:lnTo>
                  <a:pt x="888" y="721"/>
                </a:lnTo>
                <a:lnTo>
                  <a:pt x="893" y="721"/>
                </a:lnTo>
                <a:lnTo>
                  <a:pt x="893" y="718"/>
                </a:lnTo>
                <a:lnTo>
                  <a:pt x="898" y="718"/>
                </a:lnTo>
                <a:lnTo>
                  <a:pt x="898" y="718"/>
                </a:lnTo>
                <a:lnTo>
                  <a:pt x="898" y="718"/>
                </a:lnTo>
                <a:lnTo>
                  <a:pt x="898" y="716"/>
                </a:lnTo>
                <a:lnTo>
                  <a:pt x="901" y="716"/>
                </a:lnTo>
                <a:lnTo>
                  <a:pt x="901" y="710"/>
                </a:lnTo>
                <a:lnTo>
                  <a:pt x="904" y="710"/>
                </a:lnTo>
                <a:lnTo>
                  <a:pt x="904" y="710"/>
                </a:lnTo>
                <a:lnTo>
                  <a:pt x="909" y="710"/>
                </a:lnTo>
                <a:lnTo>
                  <a:pt x="909" y="708"/>
                </a:lnTo>
                <a:lnTo>
                  <a:pt x="912" y="708"/>
                </a:lnTo>
                <a:lnTo>
                  <a:pt x="912" y="705"/>
                </a:lnTo>
                <a:lnTo>
                  <a:pt x="928" y="705"/>
                </a:lnTo>
                <a:lnTo>
                  <a:pt x="928" y="705"/>
                </a:lnTo>
                <a:lnTo>
                  <a:pt x="933" y="705"/>
                </a:lnTo>
                <a:lnTo>
                  <a:pt x="933" y="702"/>
                </a:lnTo>
                <a:lnTo>
                  <a:pt x="950" y="702"/>
                </a:lnTo>
                <a:lnTo>
                  <a:pt x="950" y="699"/>
                </a:lnTo>
                <a:lnTo>
                  <a:pt x="955" y="699"/>
                </a:lnTo>
                <a:lnTo>
                  <a:pt x="955" y="697"/>
                </a:lnTo>
                <a:lnTo>
                  <a:pt x="974" y="697"/>
                </a:lnTo>
                <a:lnTo>
                  <a:pt x="974" y="697"/>
                </a:lnTo>
                <a:lnTo>
                  <a:pt x="977" y="697"/>
                </a:lnTo>
                <a:lnTo>
                  <a:pt x="977" y="691"/>
                </a:lnTo>
                <a:lnTo>
                  <a:pt x="979" y="691"/>
                </a:lnTo>
                <a:lnTo>
                  <a:pt x="979" y="689"/>
                </a:lnTo>
                <a:lnTo>
                  <a:pt x="987" y="689"/>
                </a:lnTo>
                <a:lnTo>
                  <a:pt x="987" y="689"/>
                </a:lnTo>
                <a:lnTo>
                  <a:pt x="1001" y="689"/>
                </a:lnTo>
                <a:lnTo>
                  <a:pt x="1001" y="686"/>
                </a:lnTo>
                <a:lnTo>
                  <a:pt x="1006" y="686"/>
                </a:lnTo>
                <a:lnTo>
                  <a:pt x="1006" y="683"/>
                </a:lnTo>
                <a:lnTo>
                  <a:pt x="1009" y="683"/>
                </a:lnTo>
                <a:lnTo>
                  <a:pt x="1009" y="683"/>
                </a:lnTo>
                <a:lnTo>
                  <a:pt x="1017" y="683"/>
                </a:lnTo>
                <a:lnTo>
                  <a:pt x="1017" y="678"/>
                </a:lnTo>
                <a:lnTo>
                  <a:pt x="1025" y="678"/>
                </a:lnTo>
                <a:lnTo>
                  <a:pt x="1025" y="675"/>
                </a:lnTo>
                <a:lnTo>
                  <a:pt x="1031" y="675"/>
                </a:lnTo>
                <a:lnTo>
                  <a:pt x="1031" y="672"/>
                </a:lnTo>
                <a:lnTo>
                  <a:pt x="1052" y="672"/>
                </a:lnTo>
                <a:lnTo>
                  <a:pt x="1052" y="670"/>
                </a:lnTo>
                <a:lnTo>
                  <a:pt x="1057" y="670"/>
                </a:lnTo>
                <a:lnTo>
                  <a:pt x="1057" y="667"/>
                </a:lnTo>
                <a:lnTo>
                  <a:pt x="1063" y="667"/>
                </a:lnTo>
                <a:lnTo>
                  <a:pt x="1063" y="667"/>
                </a:lnTo>
                <a:lnTo>
                  <a:pt x="1071" y="667"/>
                </a:lnTo>
                <a:lnTo>
                  <a:pt x="1071" y="664"/>
                </a:lnTo>
                <a:lnTo>
                  <a:pt x="1074" y="664"/>
                </a:lnTo>
                <a:lnTo>
                  <a:pt x="1074" y="659"/>
                </a:lnTo>
                <a:lnTo>
                  <a:pt x="1076" y="659"/>
                </a:lnTo>
                <a:lnTo>
                  <a:pt x="1076" y="659"/>
                </a:lnTo>
                <a:lnTo>
                  <a:pt x="1079" y="659"/>
                </a:lnTo>
                <a:lnTo>
                  <a:pt x="1079" y="656"/>
                </a:lnTo>
                <a:lnTo>
                  <a:pt x="1098" y="656"/>
                </a:lnTo>
                <a:lnTo>
                  <a:pt x="1098" y="654"/>
                </a:lnTo>
                <a:lnTo>
                  <a:pt x="1103" y="654"/>
                </a:lnTo>
                <a:lnTo>
                  <a:pt x="1103" y="651"/>
                </a:lnTo>
                <a:lnTo>
                  <a:pt x="1111" y="651"/>
                </a:lnTo>
                <a:lnTo>
                  <a:pt x="1111" y="651"/>
                </a:lnTo>
                <a:lnTo>
                  <a:pt x="1111" y="651"/>
                </a:lnTo>
                <a:lnTo>
                  <a:pt x="1111" y="648"/>
                </a:lnTo>
                <a:lnTo>
                  <a:pt x="1120" y="648"/>
                </a:lnTo>
                <a:lnTo>
                  <a:pt x="1120" y="645"/>
                </a:lnTo>
                <a:lnTo>
                  <a:pt x="1122" y="645"/>
                </a:lnTo>
                <a:lnTo>
                  <a:pt x="1122" y="643"/>
                </a:lnTo>
                <a:lnTo>
                  <a:pt x="1125" y="643"/>
                </a:lnTo>
                <a:lnTo>
                  <a:pt x="1125" y="643"/>
                </a:lnTo>
                <a:lnTo>
                  <a:pt x="1133" y="643"/>
                </a:lnTo>
                <a:lnTo>
                  <a:pt x="1133" y="640"/>
                </a:lnTo>
                <a:lnTo>
                  <a:pt x="1146" y="640"/>
                </a:lnTo>
                <a:lnTo>
                  <a:pt x="1146" y="637"/>
                </a:lnTo>
                <a:lnTo>
                  <a:pt x="1149" y="637"/>
                </a:lnTo>
                <a:lnTo>
                  <a:pt x="1149" y="635"/>
                </a:lnTo>
                <a:lnTo>
                  <a:pt x="1157" y="635"/>
                </a:lnTo>
                <a:lnTo>
                  <a:pt x="1157" y="632"/>
                </a:lnTo>
                <a:lnTo>
                  <a:pt x="1160" y="632"/>
                </a:lnTo>
                <a:lnTo>
                  <a:pt x="1160" y="629"/>
                </a:lnTo>
                <a:lnTo>
                  <a:pt x="1163" y="629"/>
                </a:lnTo>
                <a:lnTo>
                  <a:pt x="1163" y="627"/>
                </a:lnTo>
                <a:lnTo>
                  <a:pt x="1163" y="627"/>
                </a:lnTo>
                <a:lnTo>
                  <a:pt x="1163" y="627"/>
                </a:lnTo>
                <a:lnTo>
                  <a:pt x="1168" y="627"/>
                </a:lnTo>
                <a:lnTo>
                  <a:pt x="1168" y="624"/>
                </a:lnTo>
                <a:lnTo>
                  <a:pt x="1182" y="624"/>
                </a:lnTo>
                <a:lnTo>
                  <a:pt x="1182" y="621"/>
                </a:lnTo>
                <a:lnTo>
                  <a:pt x="1182" y="621"/>
                </a:lnTo>
                <a:lnTo>
                  <a:pt x="1182" y="618"/>
                </a:lnTo>
                <a:lnTo>
                  <a:pt x="1187" y="618"/>
                </a:lnTo>
                <a:lnTo>
                  <a:pt x="1187" y="618"/>
                </a:lnTo>
                <a:lnTo>
                  <a:pt x="1192" y="618"/>
                </a:lnTo>
                <a:lnTo>
                  <a:pt x="1192" y="616"/>
                </a:lnTo>
                <a:lnTo>
                  <a:pt x="1206" y="616"/>
                </a:lnTo>
                <a:lnTo>
                  <a:pt x="1206" y="613"/>
                </a:lnTo>
                <a:lnTo>
                  <a:pt x="1222" y="613"/>
                </a:lnTo>
                <a:lnTo>
                  <a:pt x="1222" y="610"/>
                </a:lnTo>
                <a:lnTo>
                  <a:pt x="1225" y="610"/>
                </a:lnTo>
                <a:lnTo>
                  <a:pt x="1225" y="608"/>
                </a:lnTo>
                <a:lnTo>
                  <a:pt x="1230" y="608"/>
                </a:lnTo>
                <a:lnTo>
                  <a:pt x="1230" y="605"/>
                </a:lnTo>
                <a:lnTo>
                  <a:pt x="1249" y="605"/>
                </a:lnTo>
                <a:lnTo>
                  <a:pt x="1249" y="602"/>
                </a:lnTo>
                <a:lnTo>
                  <a:pt x="1257" y="602"/>
                </a:lnTo>
                <a:lnTo>
                  <a:pt x="1257" y="600"/>
                </a:lnTo>
                <a:lnTo>
                  <a:pt x="1260" y="600"/>
                </a:lnTo>
                <a:lnTo>
                  <a:pt x="1260" y="600"/>
                </a:lnTo>
                <a:lnTo>
                  <a:pt x="1273" y="600"/>
                </a:lnTo>
                <a:lnTo>
                  <a:pt x="1273" y="597"/>
                </a:lnTo>
                <a:lnTo>
                  <a:pt x="1276" y="597"/>
                </a:lnTo>
                <a:lnTo>
                  <a:pt x="1276" y="594"/>
                </a:lnTo>
                <a:lnTo>
                  <a:pt x="1276" y="594"/>
                </a:lnTo>
                <a:lnTo>
                  <a:pt x="1276" y="591"/>
                </a:lnTo>
                <a:lnTo>
                  <a:pt x="1281" y="591"/>
                </a:lnTo>
                <a:lnTo>
                  <a:pt x="1281" y="591"/>
                </a:lnTo>
                <a:lnTo>
                  <a:pt x="1284" y="591"/>
                </a:lnTo>
                <a:lnTo>
                  <a:pt x="1284" y="589"/>
                </a:lnTo>
                <a:lnTo>
                  <a:pt x="1284" y="589"/>
                </a:lnTo>
                <a:lnTo>
                  <a:pt x="1284" y="586"/>
                </a:lnTo>
                <a:lnTo>
                  <a:pt x="1292" y="586"/>
                </a:lnTo>
                <a:lnTo>
                  <a:pt x="1292" y="583"/>
                </a:lnTo>
                <a:lnTo>
                  <a:pt x="1298" y="583"/>
                </a:lnTo>
                <a:lnTo>
                  <a:pt x="1298" y="581"/>
                </a:lnTo>
                <a:lnTo>
                  <a:pt x="1303" y="581"/>
                </a:lnTo>
                <a:lnTo>
                  <a:pt x="1303" y="581"/>
                </a:lnTo>
                <a:lnTo>
                  <a:pt x="1316" y="581"/>
                </a:lnTo>
                <a:lnTo>
                  <a:pt x="1316" y="578"/>
                </a:lnTo>
                <a:lnTo>
                  <a:pt x="1316" y="578"/>
                </a:lnTo>
                <a:lnTo>
                  <a:pt x="1316" y="573"/>
                </a:lnTo>
                <a:lnTo>
                  <a:pt x="1319" y="573"/>
                </a:lnTo>
                <a:lnTo>
                  <a:pt x="1319" y="573"/>
                </a:lnTo>
                <a:lnTo>
                  <a:pt x="1324" y="573"/>
                </a:lnTo>
                <a:lnTo>
                  <a:pt x="1324" y="570"/>
                </a:lnTo>
                <a:lnTo>
                  <a:pt x="1330" y="570"/>
                </a:lnTo>
                <a:lnTo>
                  <a:pt x="1330" y="567"/>
                </a:lnTo>
                <a:lnTo>
                  <a:pt x="1338" y="567"/>
                </a:lnTo>
                <a:lnTo>
                  <a:pt x="1338" y="564"/>
                </a:lnTo>
                <a:lnTo>
                  <a:pt x="1341" y="564"/>
                </a:lnTo>
                <a:lnTo>
                  <a:pt x="1341" y="562"/>
                </a:lnTo>
                <a:lnTo>
                  <a:pt x="1343" y="562"/>
                </a:lnTo>
                <a:lnTo>
                  <a:pt x="1343" y="562"/>
                </a:lnTo>
                <a:lnTo>
                  <a:pt x="1346" y="562"/>
                </a:lnTo>
                <a:lnTo>
                  <a:pt x="1346" y="559"/>
                </a:lnTo>
                <a:lnTo>
                  <a:pt x="1351" y="559"/>
                </a:lnTo>
                <a:lnTo>
                  <a:pt x="1351" y="554"/>
                </a:lnTo>
                <a:lnTo>
                  <a:pt x="1354" y="554"/>
                </a:lnTo>
                <a:lnTo>
                  <a:pt x="1354" y="551"/>
                </a:lnTo>
                <a:lnTo>
                  <a:pt x="1357" y="551"/>
                </a:lnTo>
                <a:lnTo>
                  <a:pt x="1357" y="548"/>
                </a:lnTo>
                <a:lnTo>
                  <a:pt x="1373" y="548"/>
                </a:lnTo>
                <a:lnTo>
                  <a:pt x="1373" y="546"/>
                </a:lnTo>
                <a:lnTo>
                  <a:pt x="1376" y="546"/>
                </a:lnTo>
                <a:lnTo>
                  <a:pt x="1376" y="543"/>
                </a:lnTo>
                <a:lnTo>
                  <a:pt x="1378" y="543"/>
                </a:lnTo>
                <a:lnTo>
                  <a:pt x="1378" y="537"/>
                </a:lnTo>
                <a:lnTo>
                  <a:pt x="1397" y="537"/>
                </a:lnTo>
                <a:lnTo>
                  <a:pt x="1397" y="535"/>
                </a:lnTo>
                <a:lnTo>
                  <a:pt x="1400" y="535"/>
                </a:lnTo>
                <a:lnTo>
                  <a:pt x="1400" y="532"/>
                </a:lnTo>
                <a:lnTo>
                  <a:pt x="1403" y="532"/>
                </a:lnTo>
                <a:lnTo>
                  <a:pt x="1403" y="529"/>
                </a:lnTo>
                <a:lnTo>
                  <a:pt x="1408" y="529"/>
                </a:lnTo>
                <a:lnTo>
                  <a:pt x="1408" y="529"/>
                </a:lnTo>
                <a:lnTo>
                  <a:pt x="1413" y="529"/>
                </a:lnTo>
                <a:lnTo>
                  <a:pt x="1413" y="527"/>
                </a:lnTo>
                <a:lnTo>
                  <a:pt x="1430" y="527"/>
                </a:lnTo>
                <a:lnTo>
                  <a:pt x="1430" y="524"/>
                </a:lnTo>
                <a:lnTo>
                  <a:pt x="1435" y="524"/>
                </a:lnTo>
                <a:lnTo>
                  <a:pt x="1435" y="521"/>
                </a:lnTo>
                <a:lnTo>
                  <a:pt x="1440" y="521"/>
                </a:lnTo>
                <a:lnTo>
                  <a:pt x="1440" y="519"/>
                </a:lnTo>
                <a:lnTo>
                  <a:pt x="1454" y="519"/>
                </a:lnTo>
                <a:lnTo>
                  <a:pt x="1454" y="516"/>
                </a:lnTo>
                <a:lnTo>
                  <a:pt x="1457" y="516"/>
                </a:lnTo>
                <a:lnTo>
                  <a:pt x="1457" y="516"/>
                </a:lnTo>
                <a:lnTo>
                  <a:pt x="1476" y="516"/>
                </a:lnTo>
                <a:lnTo>
                  <a:pt x="1476" y="513"/>
                </a:lnTo>
                <a:lnTo>
                  <a:pt x="1486" y="513"/>
                </a:lnTo>
                <a:lnTo>
                  <a:pt x="1486" y="510"/>
                </a:lnTo>
                <a:lnTo>
                  <a:pt x="1489" y="510"/>
                </a:lnTo>
                <a:lnTo>
                  <a:pt x="1489" y="508"/>
                </a:lnTo>
                <a:lnTo>
                  <a:pt x="1494" y="508"/>
                </a:lnTo>
                <a:lnTo>
                  <a:pt x="1494" y="505"/>
                </a:lnTo>
                <a:lnTo>
                  <a:pt x="1494" y="505"/>
                </a:lnTo>
                <a:lnTo>
                  <a:pt x="1494" y="505"/>
                </a:lnTo>
                <a:lnTo>
                  <a:pt x="1505" y="505"/>
                </a:lnTo>
                <a:lnTo>
                  <a:pt x="1505" y="502"/>
                </a:lnTo>
                <a:lnTo>
                  <a:pt x="1511" y="502"/>
                </a:lnTo>
                <a:lnTo>
                  <a:pt x="1511" y="500"/>
                </a:lnTo>
                <a:lnTo>
                  <a:pt x="1516" y="500"/>
                </a:lnTo>
                <a:lnTo>
                  <a:pt x="1516" y="497"/>
                </a:lnTo>
                <a:lnTo>
                  <a:pt x="1519" y="497"/>
                </a:lnTo>
                <a:lnTo>
                  <a:pt x="1519" y="494"/>
                </a:lnTo>
                <a:lnTo>
                  <a:pt x="1532" y="494"/>
                </a:lnTo>
                <a:lnTo>
                  <a:pt x="1532" y="492"/>
                </a:lnTo>
                <a:lnTo>
                  <a:pt x="1538" y="492"/>
                </a:lnTo>
                <a:lnTo>
                  <a:pt x="1538" y="492"/>
                </a:lnTo>
                <a:lnTo>
                  <a:pt x="1543" y="492"/>
                </a:lnTo>
                <a:lnTo>
                  <a:pt x="1543" y="489"/>
                </a:lnTo>
                <a:lnTo>
                  <a:pt x="1556" y="489"/>
                </a:lnTo>
                <a:lnTo>
                  <a:pt x="1556" y="486"/>
                </a:lnTo>
                <a:lnTo>
                  <a:pt x="1573" y="486"/>
                </a:lnTo>
                <a:lnTo>
                  <a:pt x="1573" y="483"/>
                </a:lnTo>
                <a:lnTo>
                  <a:pt x="1581" y="483"/>
                </a:lnTo>
                <a:lnTo>
                  <a:pt x="1581" y="481"/>
                </a:lnTo>
                <a:lnTo>
                  <a:pt x="1581" y="481"/>
                </a:lnTo>
                <a:lnTo>
                  <a:pt x="1581" y="478"/>
                </a:lnTo>
                <a:lnTo>
                  <a:pt x="1586" y="478"/>
                </a:lnTo>
                <a:lnTo>
                  <a:pt x="1586" y="478"/>
                </a:lnTo>
                <a:lnTo>
                  <a:pt x="1605" y="478"/>
                </a:lnTo>
                <a:lnTo>
                  <a:pt x="1605" y="475"/>
                </a:lnTo>
                <a:lnTo>
                  <a:pt x="1608" y="475"/>
                </a:lnTo>
                <a:lnTo>
                  <a:pt x="1608" y="473"/>
                </a:lnTo>
                <a:lnTo>
                  <a:pt x="1608" y="473"/>
                </a:lnTo>
                <a:lnTo>
                  <a:pt x="1608" y="470"/>
                </a:lnTo>
                <a:lnTo>
                  <a:pt x="1608" y="470"/>
                </a:lnTo>
                <a:lnTo>
                  <a:pt x="1608" y="467"/>
                </a:lnTo>
                <a:lnTo>
                  <a:pt x="1613" y="467"/>
                </a:lnTo>
                <a:lnTo>
                  <a:pt x="1613" y="465"/>
                </a:lnTo>
                <a:lnTo>
                  <a:pt x="1618" y="465"/>
                </a:lnTo>
                <a:lnTo>
                  <a:pt x="1618" y="462"/>
                </a:lnTo>
                <a:lnTo>
                  <a:pt x="1624" y="462"/>
                </a:lnTo>
                <a:lnTo>
                  <a:pt x="1624" y="462"/>
                </a:lnTo>
                <a:lnTo>
                  <a:pt x="1635" y="462"/>
                </a:lnTo>
                <a:lnTo>
                  <a:pt x="1635" y="459"/>
                </a:lnTo>
                <a:lnTo>
                  <a:pt x="1637" y="459"/>
                </a:lnTo>
                <a:lnTo>
                  <a:pt x="1637" y="456"/>
                </a:lnTo>
                <a:lnTo>
                  <a:pt x="1637" y="456"/>
                </a:lnTo>
                <a:lnTo>
                  <a:pt x="1637" y="454"/>
                </a:lnTo>
                <a:lnTo>
                  <a:pt x="1640" y="454"/>
                </a:lnTo>
                <a:lnTo>
                  <a:pt x="1640" y="451"/>
                </a:lnTo>
                <a:lnTo>
                  <a:pt x="1640" y="451"/>
                </a:lnTo>
                <a:lnTo>
                  <a:pt x="1640" y="448"/>
                </a:lnTo>
                <a:lnTo>
                  <a:pt x="1643" y="448"/>
                </a:lnTo>
                <a:lnTo>
                  <a:pt x="1643" y="446"/>
                </a:lnTo>
                <a:lnTo>
                  <a:pt x="1648" y="446"/>
                </a:lnTo>
                <a:lnTo>
                  <a:pt x="1648" y="446"/>
                </a:lnTo>
                <a:lnTo>
                  <a:pt x="1654" y="446"/>
                </a:lnTo>
                <a:lnTo>
                  <a:pt x="1654" y="443"/>
                </a:lnTo>
                <a:lnTo>
                  <a:pt x="1659" y="443"/>
                </a:lnTo>
                <a:lnTo>
                  <a:pt x="1659" y="440"/>
                </a:lnTo>
                <a:lnTo>
                  <a:pt x="1664" y="440"/>
                </a:lnTo>
                <a:lnTo>
                  <a:pt x="1664" y="438"/>
                </a:lnTo>
                <a:lnTo>
                  <a:pt x="1683" y="438"/>
                </a:lnTo>
                <a:lnTo>
                  <a:pt x="1683" y="435"/>
                </a:lnTo>
                <a:lnTo>
                  <a:pt x="1686" y="435"/>
                </a:lnTo>
                <a:lnTo>
                  <a:pt x="1686" y="432"/>
                </a:lnTo>
                <a:lnTo>
                  <a:pt x="1686" y="432"/>
                </a:lnTo>
                <a:lnTo>
                  <a:pt x="1686" y="429"/>
                </a:lnTo>
                <a:lnTo>
                  <a:pt x="1689" y="429"/>
                </a:lnTo>
                <a:lnTo>
                  <a:pt x="1689" y="427"/>
                </a:lnTo>
                <a:lnTo>
                  <a:pt x="1699" y="427"/>
                </a:lnTo>
                <a:lnTo>
                  <a:pt x="1699" y="424"/>
                </a:lnTo>
                <a:lnTo>
                  <a:pt x="1699" y="424"/>
                </a:lnTo>
                <a:lnTo>
                  <a:pt x="1699" y="421"/>
                </a:lnTo>
                <a:lnTo>
                  <a:pt x="1705" y="421"/>
                </a:lnTo>
                <a:lnTo>
                  <a:pt x="1705" y="419"/>
                </a:lnTo>
                <a:lnTo>
                  <a:pt x="1707" y="419"/>
                </a:lnTo>
                <a:lnTo>
                  <a:pt x="1707" y="416"/>
                </a:lnTo>
                <a:lnTo>
                  <a:pt x="1721" y="416"/>
                </a:lnTo>
                <a:lnTo>
                  <a:pt x="1721" y="413"/>
                </a:lnTo>
                <a:lnTo>
                  <a:pt x="1726" y="413"/>
                </a:lnTo>
                <a:lnTo>
                  <a:pt x="1726" y="413"/>
                </a:lnTo>
                <a:lnTo>
                  <a:pt x="1732" y="413"/>
                </a:lnTo>
                <a:lnTo>
                  <a:pt x="1732" y="411"/>
                </a:lnTo>
                <a:lnTo>
                  <a:pt x="1732" y="411"/>
                </a:lnTo>
                <a:lnTo>
                  <a:pt x="1732" y="408"/>
                </a:lnTo>
                <a:lnTo>
                  <a:pt x="1748" y="408"/>
                </a:lnTo>
                <a:lnTo>
                  <a:pt x="1748" y="405"/>
                </a:lnTo>
                <a:lnTo>
                  <a:pt x="1756" y="405"/>
                </a:lnTo>
                <a:lnTo>
                  <a:pt x="1756" y="400"/>
                </a:lnTo>
                <a:lnTo>
                  <a:pt x="1767" y="400"/>
                </a:lnTo>
                <a:lnTo>
                  <a:pt x="1767" y="397"/>
                </a:lnTo>
                <a:lnTo>
                  <a:pt x="1772" y="397"/>
                </a:lnTo>
                <a:lnTo>
                  <a:pt x="1772" y="394"/>
                </a:lnTo>
                <a:lnTo>
                  <a:pt x="1775" y="394"/>
                </a:lnTo>
                <a:lnTo>
                  <a:pt x="1775" y="394"/>
                </a:lnTo>
                <a:lnTo>
                  <a:pt x="1780" y="394"/>
                </a:lnTo>
                <a:lnTo>
                  <a:pt x="1780" y="392"/>
                </a:lnTo>
                <a:lnTo>
                  <a:pt x="1788" y="392"/>
                </a:lnTo>
                <a:lnTo>
                  <a:pt x="1788" y="389"/>
                </a:lnTo>
                <a:lnTo>
                  <a:pt x="1788" y="389"/>
                </a:lnTo>
                <a:lnTo>
                  <a:pt x="1788" y="386"/>
                </a:lnTo>
                <a:lnTo>
                  <a:pt x="1788" y="386"/>
                </a:lnTo>
                <a:lnTo>
                  <a:pt x="1788" y="381"/>
                </a:lnTo>
                <a:lnTo>
                  <a:pt x="1799" y="381"/>
                </a:lnTo>
                <a:lnTo>
                  <a:pt x="1799" y="378"/>
                </a:lnTo>
                <a:lnTo>
                  <a:pt x="1802" y="378"/>
                </a:lnTo>
                <a:lnTo>
                  <a:pt x="1802" y="375"/>
                </a:lnTo>
                <a:lnTo>
                  <a:pt x="1802" y="375"/>
                </a:lnTo>
                <a:lnTo>
                  <a:pt x="1802" y="373"/>
                </a:lnTo>
                <a:lnTo>
                  <a:pt x="1805" y="373"/>
                </a:lnTo>
                <a:lnTo>
                  <a:pt x="1805" y="373"/>
                </a:lnTo>
                <a:lnTo>
                  <a:pt x="1807" y="373"/>
                </a:lnTo>
                <a:lnTo>
                  <a:pt x="1807" y="370"/>
                </a:lnTo>
                <a:lnTo>
                  <a:pt x="1813" y="370"/>
                </a:lnTo>
                <a:lnTo>
                  <a:pt x="1813" y="367"/>
                </a:lnTo>
                <a:lnTo>
                  <a:pt x="1834" y="367"/>
                </a:lnTo>
                <a:lnTo>
                  <a:pt x="1834" y="365"/>
                </a:lnTo>
                <a:lnTo>
                  <a:pt x="1853" y="365"/>
                </a:lnTo>
                <a:lnTo>
                  <a:pt x="1853" y="362"/>
                </a:lnTo>
                <a:lnTo>
                  <a:pt x="1856" y="362"/>
                </a:lnTo>
                <a:lnTo>
                  <a:pt x="1856" y="359"/>
                </a:lnTo>
                <a:lnTo>
                  <a:pt x="1861" y="359"/>
                </a:lnTo>
                <a:lnTo>
                  <a:pt x="1861" y="357"/>
                </a:lnTo>
                <a:lnTo>
                  <a:pt x="1864" y="357"/>
                </a:lnTo>
                <a:lnTo>
                  <a:pt x="1864" y="354"/>
                </a:lnTo>
                <a:lnTo>
                  <a:pt x="1877" y="354"/>
                </a:lnTo>
                <a:lnTo>
                  <a:pt x="1877" y="351"/>
                </a:lnTo>
                <a:lnTo>
                  <a:pt x="1883" y="351"/>
                </a:lnTo>
                <a:lnTo>
                  <a:pt x="1883" y="348"/>
                </a:lnTo>
                <a:lnTo>
                  <a:pt x="1888" y="348"/>
                </a:lnTo>
                <a:lnTo>
                  <a:pt x="1888" y="343"/>
                </a:lnTo>
                <a:lnTo>
                  <a:pt x="1902" y="343"/>
                </a:lnTo>
                <a:lnTo>
                  <a:pt x="1902" y="343"/>
                </a:lnTo>
                <a:lnTo>
                  <a:pt x="1923" y="343"/>
                </a:lnTo>
                <a:lnTo>
                  <a:pt x="1923" y="340"/>
                </a:lnTo>
                <a:lnTo>
                  <a:pt x="1948" y="340"/>
                </a:lnTo>
                <a:lnTo>
                  <a:pt x="1948" y="338"/>
                </a:lnTo>
                <a:lnTo>
                  <a:pt x="1950" y="338"/>
                </a:lnTo>
                <a:lnTo>
                  <a:pt x="1950" y="335"/>
                </a:lnTo>
                <a:lnTo>
                  <a:pt x="1956" y="335"/>
                </a:lnTo>
                <a:lnTo>
                  <a:pt x="1956" y="332"/>
                </a:lnTo>
                <a:lnTo>
                  <a:pt x="1961" y="332"/>
                </a:lnTo>
                <a:lnTo>
                  <a:pt x="1961" y="330"/>
                </a:lnTo>
                <a:lnTo>
                  <a:pt x="1964" y="330"/>
                </a:lnTo>
                <a:lnTo>
                  <a:pt x="1964" y="327"/>
                </a:lnTo>
                <a:lnTo>
                  <a:pt x="1972" y="327"/>
                </a:lnTo>
                <a:lnTo>
                  <a:pt x="1972" y="324"/>
                </a:lnTo>
                <a:lnTo>
                  <a:pt x="1972" y="324"/>
                </a:lnTo>
                <a:lnTo>
                  <a:pt x="1972" y="321"/>
                </a:lnTo>
                <a:lnTo>
                  <a:pt x="1977" y="321"/>
                </a:lnTo>
                <a:lnTo>
                  <a:pt x="1977" y="319"/>
                </a:lnTo>
                <a:lnTo>
                  <a:pt x="1985" y="319"/>
                </a:lnTo>
                <a:lnTo>
                  <a:pt x="1985" y="313"/>
                </a:lnTo>
                <a:lnTo>
                  <a:pt x="1988" y="313"/>
                </a:lnTo>
                <a:lnTo>
                  <a:pt x="1988" y="311"/>
                </a:lnTo>
                <a:lnTo>
                  <a:pt x="1999" y="311"/>
                </a:lnTo>
                <a:lnTo>
                  <a:pt x="1999" y="308"/>
                </a:lnTo>
                <a:lnTo>
                  <a:pt x="2007" y="308"/>
                </a:lnTo>
                <a:lnTo>
                  <a:pt x="2007" y="305"/>
                </a:lnTo>
                <a:lnTo>
                  <a:pt x="2012" y="305"/>
                </a:lnTo>
                <a:lnTo>
                  <a:pt x="2012" y="303"/>
                </a:lnTo>
                <a:lnTo>
                  <a:pt x="2012" y="303"/>
                </a:lnTo>
                <a:lnTo>
                  <a:pt x="2012" y="300"/>
                </a:lnTo>
                <a:lnTo>
                  <a:pt x="2026" y="300"/>
                </a:lnTo>
                <a:lnTo>
                  <a:pt x="2026" y="297"/>
                </a:lnTo>
                <a:lnTo>
                  <a:pt x="2034" y="297"/>
                </a:lnTo>
                <a:lnTo>
                  <a:pt x="2034" y="294"/>
                </a:lnTo>
                <a:lnTo>
                  <a:pt x="2037" y="294"/>
                </a:lnTo>
                <a:lnTo>
                  <a:pt x="2037" y="292"/>
                </a:lnTo>
                <a:lnTo>
                  <a:pt x="2039" y="292"/>
                </a:lnTo>
                <a:lnTo>
                  <a:pt x="2039" y="289"/>
                </a:lnTo>
                <a:lnTo>
                  <a:pt x="2045" y="289"/>
                </a:lnTo>
                <a:lnTo>
                  <a:pt x="2045" y="286"/>
                </a:lnTo>
                <a:lnTo>
                  <a:pt x="2047" y="286"/>
                </a:lnTo>
                <a:lnTo>
                  <a:pt x="2047" y="284"/>
                </a:lnTo>
                <a:lnTo>
                  <a:pt x="2053" y="284"/>
                </a:lnTo>
                <a:lnTo>
                  <a:pt x="2053" y="281"/>
                </a:lnTo>
                <a:lnTo>
                  <a:pt x="2055" y="281"/>
                </a:lnTo>
                <a:lnTo>
                  <a:pt x="2055" y="278"/>
                </a:lnTo>
                <a:lnTo>
                  <a:pt x="2074" y="278"/>
                </a:lnTo>
                <a:lnTo>
                  <a:pt x="2074" y="276"/>
                </a:lnTo>
                <a:lnTo>
                  <a:pt x="2080" y="276"/>
                </a:lnTo>
                <a:lnTo>
                  <a:pt x="2080" y="273"/>
                </a:lnTo>
                <a:lnTo>
                  <a:pt x="2090" y="273"/>
                </a:lnTo>
                <a:lnTo>
                  <a:pt x="2090" y="270"/>
                </a:lnTo>
                <a:lnTo>
                  <a:pt x="2093" y="270"/>
                </a:lnTo>
                <a:lnTo>
                  <a:pt x="2093" y="267"/>
                </a:lnTo>
                <a:lnTo>
                  <a:pt x="2101" y="267"/>
                </a:lnTo>
                <a:lnTo>
                  <a:pt x="2101" y="265"/>
                </a:lnTo>
                <a:lnTo>
                  <a:pt x="2117" y="265"/>
                </a:lnTo>
                <a:lnTo>
                  <a:pt x="2117" y="262"/>
                </a:lnTo>
                <a:lnTo>
                  <a:pt x="2120" y="262"/>
                </a:lnTo>
                <a:lnTo>
                  <a:pt x="2120" y="259"/>
                </a:lnTo>
                <a:lnTo>
                  <a:pt x="2128" y="259"/>
                </a:lnTo>
                <a:lnTo>
                  <a:pt x="2128" y="251"/>
                </a:lnTo>
                <a:lnTo>
                  <a:pt x="2134" y="251"/>
                </a:lnTo>
                <a:lnTo>
                  <a:pt x="2134" y="246"/>
                </a:lnTo>
                <a:lnTo>
                  <a:pt x="2139" y="246"/>
                </a:lnTo>
                <a:lnTo>
                  <a:pt x="2139" y="243"/>
                </a:lnTo>
                <a:lnTo>
                  <a:pt x="2142" y="243"/>
                </a:lnTo>
                <a:lnTo>
                  <a:pt x="2142" y="240"/>
                </a:lnTo>
                <a:lnTo>
                  <a:pt x="2147" y="240"/>
                </a:lnTo>
                <a:lnTo>
                  <a:pt x="2147" y="238"/>
                </a:lnTo>
                <a:lnTo>
                  <a:pt x="2161" y="238"/>
                </a:lnTo>
                <a:lnTo>
                  <a:pt x="2161" y="232"/>
                </a:lnTo>
                <a:lnTo>
                  <a:pt x="2163" y="232"/>
                </a:lnTo>
                <a:lnTo>
                  <a:pt x="2163" y="227"/>
                </a:lnTo>
                <a:lnTo>
                  <a:pt x="2169" y="227"/>
                </a:lnTo>
                <a:lnTo>
                  <a:pt x="2169" y="224"/>
                </a:lnTo>
                <a:lnTo>
                  <a:pt x="2185" y="224"/>
                </a:lnTo>
                <a:lnTo>
                  <a:pt x="2185" y="222"/>
                </a:lnTo>
                <a:lnTo>
                  <a:pt x="2196" y="222"/>
                </a:lnTo>
                <a:lnTo>
                  <a:pt x="2196" y="219"/>
                </a:lnTo>
                <a:lnTo>
                  <a:pt x="2204" y="219"/>
                </a:lnTo>
                <a:lnTo>
                  <a:pt x="2204" y="216"/>
                </a:lnTo>
                <a:lnTo>
                  <a:pt x="2212" y="216"/>
                </a:lnTo>
                <a:lnTo>
                  <a:pt x="2212" y="213"/>
                </a:lnTo>
                <a:lnTo>
                  <a:pt x="2215" y="213"/>
                </a:lnTo>
                <a:lnTo>
                  <a:pt x="2215" y="208"/>
                </a:lnTo>
                <a:lnTo>
                  <a:pt x="2225" y="208"/>
                </a:lnTo>
                <a:lnTo>
                  <a:pt x="2225" y="205"/>
                </a:lnTo>
                <a:lnTo>
                  <a:pt x="2231" y="205"/>
                </a:lnTo>
                <a:lnTo>
                  <a:pt x="2231" y="203"/>
                </a:lnTo>
                <a:lnTo>
                  <a:pt x="2236" y="203"/>
                </a:lnTo>
                <a:lnTo>
                  <a:pt x="2236" y="200"/>
                </a:lnTo>
                <a:lnTo>
                  <a:pt x="2242" y="200"/>
                </a:lnTo>
                <a:lnTo>
                  <a:pt x="2242" y="195"/>
                </a:lnTo>
                <a:lnTo>
                  <a:pt x="2252" y="195"/>
                </a:lnTo>
                <a:lnTo>
                  <a:pt x="2252" y="184"/>
                </a:lnTo>
                <a:lnTo>
                  <a:pt x="2258" y="184"/>
                </a:lnTo>
                <a:lnTo>
                  <a:pt x="2258" y="181"/>
                </a:lnTo>
                <a:lnTo>
                  <a:pt x="2271" y="181"/>
                </a:lnTo>
                <a:lnTo>
                  <a:pt x="2271" y="176"/>
                </a:lnTo>
                <a:lnTo>
                  <a:pt x="2293" y="176"/>
                </a:lnTo>
                <a:lnTo>
                  <a:pt x="2293" y="170"/>
                </a:lnTo>
                <a:lnTo>
                  <a:pt x="2298" y="170"/>
                </a:lnTo>
                <a:lnTo>
                  <a:pt x="2298" y="168"/>
                </a:lnTo>
                <a:lnTo>
                  <a:pt x="2301" y="168"/>
                </a:lnTo>
                <a:lnTo>
                  <a:pt x="2301" y="162"/>
                </a:lnTo>
                <a:lnTo>
                  <a:pt x="2312" y="162"/>
                </a:lnTo>
                <a:lnTo>
                  <a:pt x="2312" y="160"/>
                </a:lnTo>
                <a:lnTo>
                  <a:pt x="2328" y="160"/>
                </a:lnTo>
                <a:lnTo>
                  <a:pt x="2328" y="154"/>
                </a:lnTo>
                <a:lnTo>
                  <a:pt x="2336" y="154"/>
                </a:lnTo>
                <a:lnTo>
                  <a:pt x="2336" y="149"/>
                </a:lnTo>
                <a:lnTo>
                  <a:pt x="2341" y="149"/>
                </a:lnTo>
                <a:lnTo>
                  <a:pt x="2341" y="143"/>
                </a:lnTo>
                <a:lnTo>
                  <a:pt x="2344" y="143"/>
                </a:lnTo>
                <a:lnTo>
                  <a:pt x="2344" y="141"/>
                </a:lnTo>
                <a:lnTo>
                  <a:pt x="2357" y="141"/>
                </a:lnTo>
                <a:lnTo>
                  <a:pt x="2357" y="135"/>
                </a:lnTo>
                <a:lnTo>
                  <a:pt x="2366" y="135"/>
                </a:lnTo>
                <a:lnTo>
                  <a:pt x="2366" y="130"/>
                </a:lnTo>
                <a:lnTo>
                  <a:pt x="2374" y="130"/>
                </a:lnTo>
                <a:lnTo>
                  <a:pt x="2374" y="122"/>
                </a:lnTo>
                <a:lnTo>
                  <a:pt x="2376" y="122"/>
                </a:lnTo>
                <a:lnTo>
                  <a:pt x="2376" y="116"/>
                </a:lnTo>
                <a:lnTo>
                  <a:pt x="2376" y="116"/>
                </a:lnTo>
                <a:lnTo>
                  <a:pt x="2376" y="111"/>
                </a:lnTo>
                <a:lnTo>
                  <a:pt x="2390" y="111"/>
                </a:lnTo>
                <a:lnTo>
                  <a:pt x="2390" y="106"/>
                </a:lnTo>
                <a:lnTo>
                  <a:pt x="2401" y="106"/>
                </a:lnTo>
                <a:lnTo>
                  <a:pt x="2401" y="100"/>
                </a:lnTo>
                <a:lnTo>
                  <a:pt x="2409" y="100"/>
                </a:lnTo>
                <a:lnTo>
                  <a:pt x="2409" y="95"/>
                </a:lnTo>
                <a:lnTo>
                  <a:pt x="2428" y="95"/>
                </a:lnTo>
                <a:lnTo>
                  <a:pt x="2428" y="87"/>
                </a:lnTo>
                <a:lnTo>
                  <a:pt x="2433" y="87"/>
                </a:lnTo>
                <a:lnTo>
                  <a:pt x="2433" y="81"/>
                </a:lnTo>
                <a:lnTo>
                  <a:pt x="2433" y="81"/>
                </a:lnTo>
                <a:lnTo>
                  <a:pt x="2433" y="73"/>
                </a:lnTo>
                <a:lnTo>
                  <a:pt x="2436" y="73"/>
                </a:lnTo>
                <a:lnTo>
                  <a:pt x="2436" y="65"/>
                </a:lnTo>
                <a:lnTo>
                  <a:pt x="2460" y="65"/>
                </a:lnTo>
                <a:lnTo>
                  <a:pt x="2460" y="57"/>
                </a:lnTo>
                <a:lnTo>
                  <a:pt x="2479" y="57"/>
                </a:lnTo>
                <a:lnTo>
                  <a:pt x="2479" y="46"/>
                </a:lnTo>
                <a:lnTo>
                  <a:pt x="2503" y="46"/>
                </a:lnTo>
                <a:lnTo>
                  <a:pt x="2503" y="35"/>
                </a:lnTo>
                <a:lnTo>
                  <a:pt x="2506" y="35"/>
                </a:lnTo>
                <a:lnTo>
                  <a:pt x="2506" y="22"/>
                </a:lnTo>
                <a:lnTo>
                  <a:pt x="2565" y="22"/>
                </a:lnTo>
                <a:lnTo>
                  <a:pt x="2565" y="0"/>
                </a:lnTo>
                <a:lnTo>
                  <a:pt x="2600" y="0"/>
                </a:lnTo>
              </a:path>
            </a:pathLst>
          </a:custGeom>
          <a:noFill/>
          <a:ln w="15875"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2" name="Freeform 6"/>
          <p:cNvSpPr>
            <a:spLocks/>
          </p:cNvSpPr>
          <p:nvPr/>
        </p:nvSpPr>
        <p:spPr bwMode="auto">
          <a:xfrm>
            <a:off x="2574629" y="2900399"/>
            <a:ext cx="4746303" cy="2688774"/>
          </a:xfrm>
          <a:custGeom>
            <a:avLst/>
            <a:gdLst>
              <a:gd name="T0" fmla="*/ 46 w 2579"/>
              <a:gd name="T1" fmla="*/ 1447 h 1461"/>
              <a:gd name="T2" fmla="*/ 81 w 2579"/>
              <a:gd name="T3" fmla="*/ 1426 h 1461"/>
              <a:gd name="T4" fmla="*/ 116 w 2579"/>
              <a:gd name="T5" fmla="*/ 1412 h 1461"/>
              <a:gd name="T6" fmla="*/ 167 w 2579"/>
              <a:gd name="T7" fmla="*/ 1393 h 1461"/>
              <a:gd name="T8" fmla="*/ 213 w 2579"/>
              <a:gd name="T9" fmla="*/ 1372 h 1461"/>
              <a:gd name="T10" fmla="*/ 246 w 2579"/>
              <a:gd name="T11" fmla="*/ 1355 h 1461"/>
              <a:gd name="T12" fmla="*/ 308 w 2579"/>
              <a:gd name="T13" fmla="*/ 1342 h 1461"/>
              <a:gd name="T14" fmla="*/ 348 w 2579"/>
              <a:gd name="T15" fmla="*/ 1323 h 1461"/>
              <a:gd name="T16" fmla="*/ 399 w 2579"/>
              <a:gd name="T17" fmla="*/ 1307 h 1461"/>
              <a:gd name="T18" fmla="*/ 426 w 2579"/>
              <a:gd name="T19" fmla="*/ 1288 h 1461"/>
              <a:gd name="T20" fmla="*/ 461 w 2579"/>
              <a:gd name="T21" fmla="*/ 1264 h 1461"/>
              <a:gd name="T22" fmla="*/ 480 w 2579"/>
              <a:gd name="T23" fmla="*/ 1245 h 1461"/>
              <a:gd name="T24" fmla="*/ 518 w 2579"/>
              <a:gd name="T25" fmla="*/ 1226 h 1461"/>
              <a:gd name="T26" fmla="*/ 567 w 2579"/>
              <a:gd name="T27" fmla="*/ 1207 h 1461"/>
              <a:gd name="T28" fmla="*/ 610 w 2579"/>
              <a:gd name="T29" fmla="*/ 1185 h 1461"/>
              <a:gd name="T30" fmla="*/ 648 w 2579"/>
              <a:gd name="T31" fmla="*/ 1166 h 1461"/>
              <a:gd name="T32" fmla="*/ 691 w 2579"/>
              <a:gd name="T33" fmla="*/ 1150 h 1461"/>
              <a:gd name="T34" fmla="*/ 718 w 2579"/>
              <a:gd name="T35" fmla="*/ 1134 h 1461"/>
              <a:gd name="T36" fmla="*/ 755 w 2579"/>
              <a:gd name="T37" fmla="*/ 1118 h 1461"/>
              <a:gd name="T38" fmla="*/ 780 w 2579"/>
              <a:gd name="T39" fmla="*/ 1093 h 1461"/>
              <a:gd name="T40" fmla="*/ 815 w 2579"/>
              <a:gd name="T41" fmla="*/ 1075 h 1461"/>
              <a:gd name="T42" fmla="*/ 842 w 2579"/>
              <a:gd name="T43" fmla="*/ 1053 h 1461"/>
              <a:gd name="T44" fmla="*/ 882 w 2579"/>
              <a:gd name="T45" fmla="*/ 1029 h 1461"/>
              <a:gd name="T46" fmla="*/ 901 w 2579"/>
              <a:gd name="T47" fmla="*/ 1004 h 1461"/>
              <a:gd name="T48" fmla="*/ 920 w 2579"/>
              <a:gd name="T49" fmla="*/ 980 h 1461"/>
              <a:gd name="T50" fmla="*/ 955 w 2579"/>
              <a:gd name="T51" fmla="*/ 961 h 1461"/>
              <a:gd name="T52" fmla="*/ 995 w 2579"/>
              <a:gd name="T53" fmla="*/ 942 h 1461"/>
              <a:gd name="T54" fmla="*/ 1025 w 2579"/>
              <a:gd name="T55" fmla="*/ 923 h 1461"/>
              <a:gd name="T56" fmla="*/ 1071 w 2579"/>
              <a:gd name="T57" fmla="*/ 907 h 1461"/>
              <a:gd name="T58" fmla="*/ 1103 w 2579"/>
              <a:gd name="T59" fmla="*/ 888 h 1461"/>
              <a:gd name="T60" fmla="*/ 1128 w 2579"/>
              <a:gd name="T61" fmla="*/ 872 h 1461"/>
              <a:gd name="T62" fmla="*/ 1146 w 2579"/>
              <a:gd name="T63" fmla="*/ 853 h 1461"/>
              <a:gd name="T64" fmla="*/ 1173 w 2579"/>
              <a:gd name="T65" fmla="*/ 834 h 1461"/>
              <a:gd name="T66" fmla="*/ 1211 w 2579"/>
              <a:gd name="T67" fmla="*/ 815 h 1461"/>
              <a:gd name="T68" fmla="*/ 1249 w 2579"/>
              <a:gd name="T69" fmla="*/ 796 h 1461"/>
              <a:gd name="T70" fmla="*/ 1273 w 2579"/>
              <a:gd name="T71" fmla="*/ 775 h 1461"/>
              <a:gd name="T72" fmla="*/ 1314 w 2579"/>
              <a:gd name="T73" fmla="*/ 751 h 1461"/>
              <a:gd name="T74" fmla="*/ 1351 w 2579"/>
              <a:gd name="T75" fmla="*/ 726 h 1461"/>
              <a:gd name="T76" fmla="*/ 1397 w 2579"/>
              <a:gd name="T77" fmla="*/ 705 h 1461"/>
              <a:gd name="T78" fmla="*/ 1424 w 2579"/>
              <a:gd name="T79" fmla="*/ 680 h 1461"/>
              <a:gd name="T80" fmla="*/ 1484 w 2579"/>
              <a:gd name="T81" fmla="*/ 656 h 1461"/>
              <a:gd name="T82" fmla="*/ 1519 w 2579"/>
              <a:gd name="T83" fmla="*/ 637 h 1461"/>
              <a:gd name="T84" fmla="*/ 1559 w 2579"/>
              <a:gd name="T85" fmla="*/ 616 h 1461"/>
              <a:gd name="T86" fmla="*/ 1600 w 2579"/>
              <a:gd name="T87" fmla="*/ 594 h 1461"/>
              <a:gd name="T88" fmla="*/ 1651 w 2579"/>
              <a:gd name="T89" fmla="*/ 575 h 1461"/>
              <a:gd name="T90" fmla="*/ 1691 w 2579"/>
              <a:gd name="T91" fmla="*/ 551 h 1461"/>
              <a:gd name="T92" fmla="*/ 1734 w 2579"/>
              <a:gd name="T93" fmla="*/ 532 h 1461"/>
              <a:gd name="T94" fmla="*/ 1786 w 2579"/>
              <a:gd name="T95" fmla="*/ 505 h 1461"/>
              <a:gd name="T96" fmla="*/ 1818 w 2579"/>
              <a:gd name="T97" fmla="*/ 483 h 1461"/>
              <a:gd name="T98" fmla="*/ 1840 w 2579"/>
              <a:gd name="T99" fmla="*/ 459 h 1461"/>
              <a:gd name="T100" fmla="*/ 1869 w 2579"/>
              <a:gd name="T101" fmla="*/ 435 h 1461"/>
              <a:gd name="T102" fmla="*/ 1902 w 2579"/>
              <a:gd name="T103" fmla="*/ 408 h 1461"/>
              <a:gd name="T104" fmla="*/ 1993 w 2579"/>
              <a:gd name="T105" fmla="*/ 378 h 1461"/>
              <a:gd name="T106" fmla="*/ 2028 w 2579"/>
              <a:gd name="T107" fmla="*/ 354 h 1461"/>
              <a:gd name="T108" fmla="*/ 2101 w 2579"/>
              <a:gd name="T109" fmla="*/ 324 h 1461"/>
              <a:gd name="T110" fmla="*/ 2147 w 2579"/>
              <a:gd name="T111" fmla="*/ 294 h 1461"/>
              <a:gd name="T112" fmla="*/ 2209 w 2579"/>
              <a:gd name="T113" fmla="*/ 265 h 1461"/>
              <a:gd name="T114" fmla="*/ 2271 w 2579"/>
              <a:gd name="T115" fmla="*/ 232 h 1461"/>
              <a:gd name="T116" fmla="*/ 2371 w 2579"/>
              <a:gd name="T117" fmla="*/ 192 h 1461"/>
              <a:gd name="T118" fmla="*/ 2420 w 2579"/>
              <a:gd name="T119" fmla="*/ 132 h 1461"/>
              <a:gd name="T120" fmla="*/ 2509 w 2579"/>
              <a:gd name="T121" fmla="*/ 5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79" h="1461">
                <a:moveTo>
                  <a:pt x="0" y="1461"/>
                </a:moveTo>
                <a:lnTo>
                  <a:pt x="0" y="1461"/>
                </a:lnTo>
                <a:lnTo>
                  <a:pt x="6" y="1461"/>
                </a:lnTo>
                <a:lnTo>
                  <a:pt x="6" y="1458"/>
                </a:lnTo>
                <a:lnTo>
                  <a:pt x="16" y="1458"/>
                </a:lnTo>
                <a:lnTo>
                  <a:pt x="16" y="1458"/>
                </a:lnTo>
                <a:lnTo>
                  <a:pt x="16" y="1458"/>
                </a:lnTo>
                <a:lnTo>
                  <a:pt x="16" y="1455"/>
                </a:lnTo>
                <a:lnTo>
                  <a:pt x="27" y="1455"/>
                </a:lnTo>
                <a:lnTo>
                  <a:pt x="27" y="1453"/>
                </a:lnTo>
                <a:lnTo>
                  <a:pt x="35" y="1453"/>
                </a:lnTo>
                <a:lnTo>
                  <a:pt x="35" y="1453"/>
                </a:lnTo>
                <a:lnTo>
                  <a:pt x="41" y="1453"/>
                </a:lnTo>
                <a:lnTo>
                  <a:pt x="41" y="1450"/>
                </a:lnTo>
                <a:lnTo>
                  <a:pt x="46" y="1450"/>
                </a:lnTo>
                <a:lnTo>
                  <a:pt x="46" y="1447"/>
                </a:lnTo>
                <a:lnTo>
                  <a:pt x="46" y="1447"/>
                </a:lnTo>
                <a:lnTo>
                  <a:pt x="46" y="1444"/>
                </a:lnTo>
                <a:lnTo>
                  <a:pt x="54" y="1444"/>
                </a:lnTo>
                <a:lnTo>
                  <a:pt x="54" y="1442"/>
                </a:lnTo>
                <a:lnTo>
                  <a:pt x="54" y="1442"/>
                </a:lnTo>
                <a:lnTo>
                  <a:pt x="54" y="1442"/>
                </a:lnTo>
                <a:lnTo>
                  <a:pt x="57" y="1442"/>
                </a:lnTo>
                <a:lnTo>
                  <a:pt x="57" y="1439"/>
                </a:lnTo>
                <a:lnTo>
                  <a:pt x="62" y="1439"/>
                </a:lnTo>
                <a:lnTo>
                  <a:pt x="62" y="1436"/>
                </a:lnTo>
                <a:lnTo>
                  <a:pt x="65" y="1436"/>
                </a:lnTo>
                <a:lnTo>
                  <a:pt x="65" y="1436"/>
                </a:lnTo>
                <a:lnTo>
                  <a:pt x="70" y="1436"/>
                </a:lnTo>
                <a:lnTo>
                  <a:pt x="70" y="1431"/>
                </a:lnTo>
                <a:lnTo>
                  <a:pt x="76" y="1431"/>
                </a:lnTo>
                <a:lnTo>
                  <a:pt x="76" y="1428"/>
                </a:lnTo>
                <a:lnTo>
                  <a:pt x="81" y="1428"/>
                </a:lnTo>
                <a:lnTo>
                  <a:pt x="81" y="1426"/>
                </a:lnTo>
                <a:lnTo>
                  <a:pt x="87" y="1426"/>
                </a:lnTo>
                <a:lnTo>
                  <a:pt x="87" y="1426"/>
                </a:lnTo>
                <a:lnTo>
                  <a:pt x="89" y="1426"/>
                </a:lnTo>
                <a:lnTo>
                  <a:pt x="89" y="1423"/>
                </a:lnTo>
                <a:lnTo>
                  <a:pt x="89" y="1423"/>
                </a:lnTo>
                <a:lnTo>
                  <a:pt x="89" y="1420"/>
                </a:lnTo>
                <a:lnTo>
                  <a:pt x="95" y="1420"/>
                </a:lnTo>
                <a:lnTo>
                  <a:pt x="95" y="1420"/>
                </a:lnTo>
                <a:lnTo>
                  <a:pt x="97" y="1420"/>
                </a:lnTo>
                <a:lnTo>
                  <a:pt x="97" y="1417"/>
                </a:lnTo>
                <a:lnTo>
                  <a:pt x="100" y="1417"/>
                </a:lnTo>
                <a:lnTo>
                  <a:pt x="100" y="1415"/>
                </a:lnTo>
                <a:lnTo>
                  <a:pt x="108" y="1415"/>
                </a:lnTo>
                <a:lnTo>
                  <a:pt x="108" y="1415"/>
                </a:lnTo>
                <a:lnTo>
                  <a:pt x="111" y="1415"/>
                </a:lnTo>
                <a:lnTo>
                  <a:pt x="111" y="1412"/>
                </a:lnTo>
                <a:lnTo>
                  <a:pt x="116" y="1412"/>
                </a:lnTo>
                <a:lnTo>
                  <a:pt x="116" y="1409"/>
                </a:lnTo>
                <a:lnTo>
                  <a:pt x="119" y="1409"/>
                </a:lnTo>
                <a:lnTo>
                  <a:pt x="119" y="1407"/>
                </a:lnTo>
                <a:lnTo>
                  <a:pt x="122" y="1407"/>
                </a:lnTo>
                <a:lnTo>
                  <a:pt x="122" y="1404"/>
                </a:lnTo>
                <a:lnTo>
                  <a:pt x="138" y="1404"/>
                </a:lnTo>
                <a:lnTo>
                  <a:pt x="138" y="1404"/>
                </a:lnTo>
                <a:lnTo>
                  <a:pt x="151" y="1404"/>
                </a:lnTo>
                <a:lnTo>
                  <a:pt x="151" y="1401"/>
                </a:lnTo>
                <a:lnTo>
                  <a:pt x="151" y="1401"/>
                </a:lnTo>
                <a:lnTo>
                  <a:pt x="151" y="1399"/>
                </a:lnTo>
                <a:lnTo>
                  <a:pt x="159" y="1399"/>
                </a:lnTo>
                <a:lnTo>
                  <a:pt x="159" y="1399"/>
                </a:lnTo>
                <a:lnTo>
                  <a:pt x="167" y="1399"/>
                </a:lnTo>
                <a:lnTo>
                  <a:pt x="167" y="1396"/>
                </a:lnTo>
                <a:lnTo>
                  <a:pt x="167" y="1396"/>
                </a:lnTo>
                <a:lnTo>
                  <a:pt x="167" y="1393"/>
                </a:lnTo>
                <a:lnTo>
                  <a:pt x="181" y="1393"/>
                </a:lnTo>
                <a:lnTo>
                  <a:pt x="181" y="1388"/>
                </a:lnTo>
                <a:lnTo>
                  <a:pt x="184" y="1388"/>
                </a:lnTo>
                <a:lnTo>
                  <a:pt x="184" y="1388"/>
                </a:lnTo>
                <a:lnTo>
                  <a:pt x="192" y="1388"/>
                </a:lnTo>
                <a:lnTo>
                  <a:pt x="192" y="1382"/>
                </a:lnTo>
                <a:lnTo>
                  <a:pt x="200" y="1382"/>
                </a:lnTo>
                <a:lnTo>
                  <a:pt x="200" y="1382"/>
                </a:lnTo>
                <a:lnTo>
                  <a:pt x="202" y="1382"/>
                </a:lnTo>
                <a:lnTo>
                  <a:pt x="202" y="1377"/>
                </a:lnTo>
                <a:lnTo>
                  <a:pt x="205" y="1377"/>
                </a:lnTo>
                <a:lnTo>
                  <a:pt x="205" y="1377"/>
                </a:lnTo>
                <a:lnTo>
                  <a:pt x="208" y="1377"/>
                </a:lnTo>
                <a:lnTo>
                  <a:pt x="208" y="1374"/>
                </a:lnTo>
                <a:lnTo>
                  <a:pt x="211" y="1374"/>
                </a:lnTo>
                <a:lnTo>
                  <a:pt x="211" y="1372"/>
                </a:lnTo>
                <a:lnTo>
                  <a:pt x="213" y="1372"/>
                </a:lnTo>
                <a:lnTo>
                  <a:pt x="213" y="1372"/>
                </a:lnTo>
                <a:lnTo>
                  <a:pt x="216" y="1372"/>
                </a:lnTo>
                <a:lnTo>
                  <a:pt x="216" y="1369"/>
                </a:lnTo>
                <a:lnTo>
                  <a:pt x="219" y="1369"/>
                </a:lnTo>
                <a:lnTo>
                  <a:pt x="219" y="1366"/>
                </a:lnTo>
                <a:lnTo>
                  <a:pt x="229" y="1366"/>
                </a:lnTo>
                <a:lnTo>
                  <a:pt x="229" y="1366"/>
                </a:lnTo>
                <a:lnTo>
                  <a:pt x="232" y="1366"/>
                </a:lnTo>
                <a:lnTo>
                  <a:pt x="232" y="1363"/>
                </a:lnTo>
                <a:lnTo>
                  <a:pt x="238" y="1363"/>
                </a:lnTo>
                <a:lnTo>
                  <a:pt x="238" y="1361"/>
                </a:lnTo>
                <a:lnTo>
                  <a:pt x="240" y="1361"/>
                </a:lnTo>
                <a:lnTo>
                  <a:pt x="240" y="1358"/>
                </a:lnTo>
                <a:lnTo>
                  <a:pt x="243" y="1358"/>
                </a:lnTo>
                <a:lnTo>
                  <a:pt x="243" y="1358"/>
                </a:lnTo>
                <a:lnTo>
                  <a:pt x="246" y="1358"/>
                </a:lnTo>
                <a:lnTo>
                  <a:pt x="246" y="1355"/>
                </a:lnTo>
                <a:lnTo>
                  <a:pt x="246" y="1355"/>
                </a:lnTo>
                <a:lnTo>
                  <a:pt x="246" y="1353"/>
                </a:lnTo>
                <a:lnTo>
                  <a:pt x="251" y="1353"/>
                </a:lnTo>
                <a:lnTo>
                  <a:pt x="251" y="1353"/>
                </a:lnTo>
                <a:lnTo>
                  <a:pt x="267" y="1353"/>
                </a:lnTo>
                <a:lnTo>
                  <a:pt x="267" y="1350"/>
                </a:lnTo>
                <a:lnTo>
                  <a:pt x="286" y="1350"/>
                </a:lnTo>
                <a:lnTo>
                  <a:pt x="286" y="1347"/>
                </a:lnTo>
                <a:lnTo>
                  <a:pt x="289" y="1347"/>
                </a:lnTo>
                <a:lnTo>
                  <a:pt x="289" y="1347"/>
                </a:lnTo>
                <a:lnTo>
                  <a:pt x="291" y="1347"/>
                </a:lnTo>
                <a:lnTo>
                  <a:pt x="291" y="1345"/>
                </a:lnTo>
                <a:lnTo>
                  <a:pt x="297" y="1345"/>
                </a:lnTo>
                <a:lnTo>
                  <a:pt x="297" y="1342"/>
                </a:lnTo>
                <a:lnTo>
                  <a:pt x="305" y="1342"/>
                </a:lnTo>
                <a:lnTo>
                  <a:pt x="305" y="1342"/>
                </a:lnTo>
                <a:lnTo>
                  <a:pt x="308" y="1342"/>
                </a:lnTo>
                <a:lnTo>
                  <a:pt x="308" y="1336"/>
                </a:lnTo>
                <a:lnTo>
                  <a:pt x="313" y="1336"/>
                </a:lnTo>
                <a:lnTo>
                  <a:pt x="313" y="1336"/>
                </a:lnTo>
                <a:lnTo>
                  <a:pt x="318" y="1336"/>
                </a:lnTo>
                <a:lnTo>
                  <a:pt x="318" y="1334"/>
                </a:lnTo>
                <a:lnTo>
                  <a:pt x="321" y="1334"/>
                </a:lnTo>
                <a:lnTo>
                  <a:pt x="321" y="1331"/>
                </a:lnTo>
                <a:lnTo>
                  <a:pt x="327" y="1331"/>
                </a:lnTo>
                <a:lnTo>
                  <a:pt x="327" y="1331"/>
                </a:lnTo>
                <a:lnTo>
                  <a:pt x="337" y="1331"/>
                </a:lnTo>
                <a:lnTo>
                  <a:pt x="337" y="1328"/>
                </a:lnTo>
                <a:lnTo>
                  <a:pt x="340" y="1328"/>
                </a:lnTo>
                <a:lnTo>
                  <a:pt x="340" y="1326"/>
                </a:lnTo>
                <a:lnTo>
                  <a:pt x="343" y="1326"/>
                </a:lnTo>
                <a:lnTo>
                  <a:pt x="343" y="1326"/>
                </a:lnTo>
                <a:lnTo>
                  <a:pt x="348" y="1326"/>
                </a:lnTo>
                <a:lnTo>
                  <a:pt x="348" y="1323"/>
                </a:lnTo>
                <a:lnTo>
                  <a:pt x="367" y="1323"/>
                </a:lnTo>
                <a:lnTo>
                  <a:pt x="367" y="1320"/>
                </a:lnTo>
                <a:lnTo>
                  <a:pt x="370" y="1320"/>
                </a:lnTo>
                <a:lnTo>
                  <a:pt x="370" y="1320"/>
                </a:lnTo>
                <a:lnTo>
                  <a:pt x="378" y="1320"/>
                </a:lnTo>
                <a:lnTo>
                  <a:pt x="378" y="1318"/>
                </a:lnTo>
                <a:lnTo>
                  <a:pt x="386" y="1318"/>
                </a:lnTo>
                <a:lnTo>
                  <a:pt x="386" y="1315"/>
                </a:lnTo>
                <a:lnTo>
                  <a:pt x="389" y="1315"/>
                </a:lnTo>
                <a:lnTo>
                  <a:pt x="389" y="1312"/>
                </a:lnTo>
                <a:lnTo>
                  <a:pt x="391" y="1312"/>
                </a:lnTo>
                <a:lnTo>
                  <a:pt x="391" y="1309"/>
                </a:lnTo>
                <a:lnTo>
                  <a:pt x="397" y="1309"/>
                </a:lnTo>
                <a:lnTo>
                  <a:pt x="397" y="1309"/>
                </a:lnTo>
                <a:lnTo>
                  <a:pt x="399" y="1309"/>
                </a:lnTo>
                <a:lnTo>
                  <a:pt x="399" y="1307"/>
                </a:lnTo>
                <a:lnTo>
                  <a:pt x="399" y="1307"/>
                </a:lnTo>
                <a:lnTo>
                  <a:pt x="399" y="1304"/>
                </a:lnTo>
                <a:lnTo>
                  <a:pt x="402" y="1304"/>
                </a:lnTo>
                <a:lnTo>
                  <a:pt x="402" y="1301"/>
                </a:lnTo>
                <a:lnTo>
                  <a:pt x="405" y="1301"/>
                </a:lnTo>
                <a:lnTo>
                  <a:pt x="405" y="1299"/>
                </a:lnTo>
                <a:lnTo>
                  <a:pt x="416" y="1299"/>
                </a:lnTo>
                <a:lnTo>
                  <a:pt x="416" y="1296"/>
                </a:lnTo>
                <a:lnTo>
                  <a:pt x="418" y="1296"/>
                </a:lnTo>
                <a:lnTo>
                  <a:pt x="418" y="1296"/>
                </a:lnTo>
                <a:lnTo>
                  <a:pt x="421" y="1296"/>
                </a:lnTo>
                <a:lnTo>
                  <a:pt x="421" y="1293"/>
                </a:lnTo>
                <a:lnTo>
                  <a:pt x="424" y="1293"/>
                </a:lnTo>
                <a:lnTo>
                  <a:pt x="424" y="1291"/>
                </a:lnTo>
                <a:lnTo>
                  <a:pt x="424" y="1291"/>
                </a:lnTo>
                <a:lnTo>
                  <a:pt x="424" y="1291"/>
                </a:lnTo>
                <a:lnTo>
                  <a:pt x="426" y="1291"/>
                </a:lnTo>
                <a:lnTo>
                  <a:pt x="426" y="1288"/>
                </a:lnTo>
                <a:lnTo>
                  <a:pt x="434" y="1288"/>
                </a:lnTo>
                <a:lnTo>
                  <a:pt x="434" y="1285"/>
                </a:lnTo>
                <a:lnTo>
                  <a:pt x="437" y="1285"/>
                </a:lnTo>
                <a:lnTo>
                  <a:pt x="437" y="1282"/>
                </a:lnTo>
                <a:lnTo>
                  <a:pt x="445" y="1282"/>
                </a:lnTo>
                <a:lnTo>
                  <a:pt x="445" y="1280"/>
                </a:lnTo>
                <a:lnTo>
                  <a:pt x="448" y="1280"/>
                </a:lnTo>
                <a:lnTo>
                  <a:pt x="448" y="1277"/>
                </a:lnTo>
                <a:lnTo>
                  <a:pt x="448" y="1277"/>
                </a:lnTo>
                <a:lnTo>
                  <a:pt x="448" y="1274"/>
                </a:lnTo>
                <a:lnTo>
                  <a:pt x="451" y="1274"/>
                </a:lnTo>
                <a:lnTo>
                  <a:pt x="451" y="1272"/>
                </a:lnTo>
                <a:lnTo>
                  <a:pt x="453" y="1272"/>
                </a:lnTo>
                <a:lnTo>
                  <a:pt x="453" y="1269"/>
                </a:lnTo>
                <a:lnTo>
                  <a:pt x="459" y="1269"/>
                </a:lnTo>
                <a:lnTo>
                  <a:pt x="459" y="1264"/>
                </a:lnTo>
                <a:lnTo>
                  <a:pt x="461" y="1264"/>
                </a:lnTo>
                <a:lnTo>
                  <a:pt x="461" y="1261"/>
                </a:lnTo>
                <a:lnTo>
                  <a:pt x="464" y="1261"/>
                </a:lnTo>
                <a:lnTo>
                  <a:pt x="464" y="1261"/>
                </a:lnTo>
                <a:lnTo>
                  <a:pt x="464" y="1261"/>
                </a:lnTo>
                <a:lnTo>
                  <a:pt x="464" y="1258"/>
                </a:lnTo>
                <a:lnTo>
                  <a:pt x="464" y="1258"/>
                </a:lnTo>
                <a:lnTo>
                  <a:pt x="464" y="1255"/>
                </a:lnTo>
                <a:lnTo>
                  <a:pt x="470" y="1255"/>
                </a:lnTo>
                <a:lnTo>
                  <a:pt x="470" y="1253"/>
                </a:lnTo>
                <a:lnTo>
                  <a:pt x="475" y="1253"/>
                </a:lnTo>
                <a:lnTo>
                  <a:pt x="475" y="1250"/>
                </a:lnTo>
                <a:lnTo>
                  <a:pt x="478" y="1250"/>
                </a:lnTo>
                <a:lnTo>
                  <a:pt x="478" y="1247"/>
                </a:lnTo>
                <a:lnTo>
                  <a:pt x="480" y="1247"/>
                </a:lnTo>
                <a:lnTo>
                  <a:pt x="480" y="1245"/>
                </a:lnTo>
                <a:lnTo>
                  <a:pt x="480" y="1245"/>
                </a:lnTo>
                <a:lnTo>
                  <a:pt x="480" y="1245"/>
                </a:lnTo>
                <a:lnTo>
                  <a:pt x="483" y="1245"/>
                </a:lnTo>
                <a:lnTo>
                  <a:pt x="483" y="1242"/>
                </a:lnTo>
                <a:lnTo>
                  <a:pt x="491" y="1242"/>
                </a:lnTo>
                <a:lnTo>
                  <a:pt x="491" y="1239"/>
                </a:lnTo>
                <a:lnTo>
                  <a:pt x="496" y="1239"/>
                </a:lnTo>
                <a:lnTo>
                  <a:pt x="496" y="1237"/>
                </a:lnTo>
                <a:lnTo>
                  <a:pt x="496" y="1237"/>
                </a:lnTo>
                <a:lnTo>
                  <a:pt x="496" y="1231"/>
                </a:lnTo>
                <a:lnTo>
                  <a:pt x="502" y="1231"/>
                </a:lnTo>
                <a:lnTo>
                  <a:pt x="502" y="1231"/>
                </a:lnTo>
                <a:lnTo>
                  <a:pt x="505" y="1231"/>
                </a:lnTo>
                <a:lnTo>
                  <a:pt x="505" y="1228"/>
                </a:lnTo>
                <a:lnTo>
                  <a:pt x="505" y="1228"/>
                </a:lnTo>
                <a:lnTo>
                  <a:pt x="505" y="1226"/>
                </a:lnTo>
                <a:lnTo>
                  <a:pt x="513" y="1226"/>
                </a:lnTo>
                <a:lnTo>
                  <a:pt x="513" y="1226"/>
                </a:lnTo>
                <a:lnTo>
                  <a:pt x="518" y="1226"/>
                </a:lnTo>
                <a:lnTo>
                  <a:pt x="518" y="1223"/>
                </a:lnTo>
                <a:lnTo>
                  <a:pt x="542" y="1223"/>
                </a:lnTo>
                <a:lnTo>
                  <a:pt x="542" y="1220"/>
                </a:lnTo>
                <a:lnTo>
                  <a:pt x="548" y="1220"/>
                </a:lnTo>
                <a:lnTo>
                  <a:pt x="548" y="1220"/>
                </a:lnTo>
                <a:lnTo>
                  <a:pt x="548" y="1220"/>
                </a:lnTo>
                <a:lnTo>
                  <a:pt x="548" y="1218"/>
                </a:lnTo>
                <a:lnTo>
                  <a:pt x="559" y="1218"/>
                </a:lnTo>
                <a:lnTo>
                  <a:pt x="559" y="1215"/>
                </a:lnTo>
                <a:lnTo>
                  <a:pt x="561" y="1215"/>
                </a:lnTo>
                <a:lnTo>
                  <a:pt x="561" y="1212"/>
                </a:lnTo>
                <a:lnTo>
                  <a:pt x="564" y="1212"/>
                </a:lnTo>
                <a:lnTo>
                  <a:pt x="564" y="1212"/>
                </a:lnTo>
                <a:lnTo>
                  <a:pt x="564" y="1212"/>
                </a:lnTo>
                <a:lnTo>
                  <a:pt x="564" y="1210"/>
                </a:lnTo>
                <a:lnTo>
                  <a:pt x="567" y="1210"/>
                </a:lnTo>
                <a:lnTo>
                  <a:pt x="567" y="1207"/>
                </a:lnTo>
                <a:lnTo>
                  <a:pt x="569" y="1207"/>
                </a:lnTo>
                <a:lnTo>
                  <a:pt x="569" y="1207"/>
                </a:lnTo>
                <a:lnTo>
                  <a:pt x="572" y="1207"/>
                </a:lnTo>
                <a:lnTo>
                  <a:pt x="572" y="1204"/>
                </a:lnTo>
                <a:lnTo>
                  <a:pt x="583" y="1204"/>
                </a:lnTo>
                <a:lnTo>
                  <a:pt x="583" y="1201"/>
                </a:lnTo>
                <a:lnTo>
                  <a:pt x="585" y="1201"/>
                </a:lnTo>
                <a:lnTo>
                  <a:pt x="585" y="1199"/>
                </a:lnTo>
                <a:lnTo>
                  <a:pt x="594" y="1199"/>
                </a:lnTo>
                <a:lnTo>
                  <a:pt x="594" y="1196"/>
                </a:lnTo>
                <a:lnTo>
                  <a:pt x="599" y="1196"/>
                </a:lnTo>
                <a:lnTo>
                  <a:pt x="599" y="1193"/>
                </a:lnTo>
                <a:lnTo>
                  <a:pt x="604" y="1193"/>
                </a:lnTo>
                <a:lnTo>
                  <a:pt x="604" y="1191"/>
                </a:lnTo>
                <a:lnTo>
                  <a:pt x="607" y="1191"/>
                </a:lnTo>
                <a:lnTo>
                  <a:pt x="607" y="1185"/>
                </a:lnTo>
                <a:lnTo>
                  <a:pt x="610" y="1185"/>
                </a:lnTo>
                <a:lnTo>
                  <a:pt x="610" y="1183"/>
                </a:lnTo>
                <a:lnTo>
                  <a:pt x="612" y="1183"/>
                </a:lnTo>
                <a:lnTo>
                  <a:pt x="612" y="1183"/>
                </a:lnTo>
                <a:lnTo>
                  <a:pt x="621" y="1183"/>
                </a:lnTo>
                <a:lnTo>
                  <a:pt x="621" y="1180"/>
                </a:lnTo>
                <a:lnTo>
                  <a:pt x="626" y="1180"/>
                </a:lnTo>
                <a:lnTo>
                  <a:pt x="626" y="1177"/>
                </a:lnTo>
                <a:lnTo>
                  <a:pt x="637" y="1177"/>
                </a:lnTo>
                <a:lnTo>
                  <a:pt x="637" y="1177"/>
                </a:lnTo>
                <a:lnTo>
                  <a:pt x="639" y="1177"/>
                </a:lnTo>
                <a:lnTo>
                  <a:pt x="639" y="1174"/>
                </a:lnTo>
                <a:lnTo>
                  <a:pt x="642" y="1174"/>
                </a:lnTo>
                <a:lnTo>
                  <a:pt x="642" y="1172"/>
                </a:lnTo>
                <a:lnTo>
                  <a:pt x="648" y="1172"/>
                </a:lnTo>
                <a:lnTo>
                  <a:pt x="648" y="1169"/>
                </a:lnTo>
                <a:lnTo>
                  <a:pt x="648" y="1169"/>
                </a:lnTo>
                <a:lnTo>
                  <a:pt x="648" y="1166"/>
                </a:lnTo>
                <a:lnTo>
                  <a:pt x="650" y="1166"/>
                </a:lnTo>
                <a:lnTo>
                  <a:pt x="650" y="1166"/>
                </a:lnTo>
                <a:lnTo>
                  <a:pt x="653" y="1166"/>
                </a:lnTo>
                <a:lnTo>
                  <a:pt x="653" y="1164"/>
                </a:lnTo>
                <a:lnTo>
                  <a:pt x="661" y="1164"/>
                </a:lnTo>
                <a:lnTo>
                  <a:pt x="661" y="1161"/>
                </a:lnTo>
                <a:lnTo>
                  <a:pt x="666" y="1161"/>
                </a:lnTo>
                <a:lnTo>
                  <a:pt x="666" y="1158"/>
                </a:lnTo>
                <a:lnTo>
                  <a:pt x="666" y="1158"/>
                </a:lnTo>
                <a:lnTo>
                  <a:pt x="666" y="1158"/>
                </a:lnTo>
                <a:lnTo>
                  <a:pt x="669" y="1158"/>
                </a:lnTo>
                <a:lnTo>
                  <a:pt x="669" y="1153"/>
                </a:lnTo>
                <a:lnTo>
                  <a:pt x="674" y="1153"/>
                </a:lnTo>
                <a:lnTo>
                  <a:pt x="674" y="1153"/>
                </a:lnTo>
                <a:lnTo>
                  <a:pt x="688" y="1153"/>
                </a:lnTo>
                <a:lnTo>
                  <a:pt x="688" y="1150"/>
                </a:lnTo>
                <a:lnTo>
                  <a:pt x="691" y="1150"/>
                </a:lnTo>
                <a:lnTo>
                  <a:pt x="691" y="1147"/>
                </a:lnTo>
                <a:lnTo>
                  <a:pt x="693" y="1147"/>
                </a:lnTo>
                <a:lnTo>
                  <a:pt x="693" y="1147"/>
                </a:lnTo>
                <a:lnTo>
                  <a:pt x="696" y="1147"/>
                </a:lnTo>
                <a:lnTo>
                  <a:pt x="696" y="1145"/>
                </a:lnTo>
                <a:lnTo>
                  <a:pt x="701" y="1145"/>
                </a:lnTo>
                <a:lnTo>
                  <a:pt x="701" y="1142"/>
                </a:lnTo>
                <a:lnTo>
                  <a:pt x="707" y="1142"/>
                </a:lnTo>
                <a:lnTo>
                  <a:pt x="707" y="1139"/>
                </a:lnTo>
                <a:lnTo>
                  <a:pt x="710" y="1139"/>
                </a:lnTo>
                <a:lnTo>
                  <a:pt x="710" y="1139"/>
                </a:lnTo>
                <a:lnTo>
                  <a:pt x="710" y="1139"/>
                </a:lnTo>
                <a:lnTo>
                  <a:pt x="710" y="1137"/>
                </a:lnTo>
                <a:lnTo>
                  <a:pt x="712" y="1137"/>
                </a:lnTo>
                <a:lnTo>
                  <a:pt x="712" y="1134"/>
                </a:lnTo>
                <a:lnTo>
                  <a:pt x="718" y="1134"/>
                </a:lnTo>
                <a:lnTo>
                  <a:pt x="718" y="1134"/>
                </a:lnTo>
                <a:lnTo>
                  <a:pt x="723" y="1134"/>
                </a:lnTo>
                <a:lnTo>
                  <a:pt x="723" y="1131"/>
                </a:lnTo>
                <a:lnTo>
                  <a:pt x="726" y="1131"/>
                </a:lnTo>
                <a:lnTo>
                  <a:pt x="726" y="1129"/>
                </a:lnTo>
                <a:lnTo>
                  <a:pt x="731" y="1129"/>
                </a:lnTo>
                <a:lnTo>
                  <a:pt x="731" y="1129"/>
                </a:lnTo>
                <a:lnTo>
                  <a:pt x="742" y="1129"/>
                </a:lnTo>
                <a:lnTo>
                  <a:pt x="742" y="1126"/>
                </a:lnTo>
                <a:lnTo>
                  <a:pt x="745" y="1126"/>
                </a:lnTo>
                <a:lnTo>
                  <a:pt x="745" y="1123"/>
                </a:lnTo>
                <a:lnTo>
                  <a:pt x="747" y="1123"/>
                </a:lnTo>
                <a:lnTo>
                  <a:pt x="747" y="1120"/>
                </a:lnTo>
                <a:lnTo>
                  <a:pt x="750" y="1120"/>
                </a:lnTo>
                <a:lnTo>
                  <a:pt x="750" y="1120"/>
                </a:lnTo>
                <a:lnTo>
                  <a:pt x="755" y="1120"/>
                </a:lnTo>
                <a:lnTo>
                  <a:pt x="755" y="1118"/>
                </a:lnTo>
                <a:lnTo>
                  <a:pt x="755" y="1118"/>
                </a:lnTo>
                <a:lnTo>
                  <a:pt x="755" y="1115"/>
                </a:lnTo>
                <a:lnTo>
                  <a:pt x="758" y="1115"/>
                </a:lnTo>
                <a:lnTo>
                  <a:pt x="758" y="1115"/>
                </a:lnTo>
                <a:lnTo>
                  <a:pt x="761" y="1115"/>
                </a:lnTo>
                <a:lnTo>
                  <a:pt x="761" y="1112"/>
                </a:lnTo>
                <a:lnTo>
                  <a:pt x="763" y="1112"/>
                </a:lnTo>
                <a:lnTo>
                  <a:pt x="763" y="1110"/>
                </a:lnTo>
                <a:lnTo>
                  <a:pt x="766" y="1110"/>
                </a:lnTo>
                <a:lnTo>
                  <a:pt x="766" y="1102"/>
                </a:lnTo>
                <a:lnTo>
                  <a:pt x="769" y="1102"/>
                </a:lnTo>
                <a:lnTo>
                  <a:pt x="769" y="1099"/>
                </a:lnTo>
                <a:lnTo>
                  <a:pt x="774" y="1099"/>
                </a:lnTo>
                <a:lnTo>
                  <a:pt x="774" y="1096"/>
                </a:lnTo>
                <a:lnTo>
                  <a:pt x="777" y="1096"/>
                </a:lnTo>
                <a:lnTo>
                  <a:pt x="777" y="1096"/>
                </a:lnTo>
                <a:lnTo>
                  <a:pt x="780" y="1096"/>
                </a:lnTo>
                <a:lnTo>
                  <a:pt x="780" y="1093"/>
                </a:lnTo>
                <a:lnTo>
                  <a:pt x="782" y="1093"/>
                </a:lnTo>
                <a:lnTo>
                  <a:pt x="782" y="1091"/>
                </a:lnTo>
                <a:lnTo>
                  <a:pt x="785" y="1091"/>
                </a:lnTo>
                <a:lnTo>
                  <a:pt x="785" y="1091"/>
                </a:lnTo>
                <a:lnTo>
                  <a:pt x="790" y="1091"/>
                </a:lnTo>
                <a:lnTo>
                  <a:pt x="790" y="1088"/>
                </a:lnTo>
                <a:lnTo>
                  <a:pt x="793" y="1088"/>
                </a:lnTo>
                <a:lnTo>
                  <a:pt x="793" y="1085"/>
                </a:lnTo>
                <a:lnTo>
                  <a:pt x="796" y="1085"/>
                </a:lnTo>
                <a:lnTo>
                  <a:pt x="796" y="1085"/>
                </a:lnTo>
                <a:lnTo>
                  <a:pt x="796" y="1085"/>
                </a:lnTo>
                <a:lnTo>
                  <a:pt x="796" y="1080"/>
                </a:lnTo>
                <a:lnTo>
                  <a:pt x="807" y="1080"/>
                </a:lnTo>
                <a:lnTo>
                  <a:pt x="807" y="1077"/>
                </a:lnTo>
                <a:lnTo>
                  <a:pt x="809" y="1077"/>
                </a:lnTo>
                <a:lnTo>
                  <a:pt x="809" y="1075"/>
                </a:lnTo>
                <a:lnTo>
                  <a:pt x="815" y="1075"/>
                </a:lnTo>
                <a:lnTo>
                  <a:pt x="815" y="1069"/>
                </a:lnTo>
                <a:lnTo>
                  <a:pt x="815" y="1069"/>
                </a:lnTo>
                <a:lnTo>
                  <a:pt x="815" y="1064"/>
                </a:lnTo>
                <a:lnTo>
                  <a:pt x="817" y="1064"/>
                </a:lnTo>
                <a:lnTo>
                  <a:pt x="817" y="1064"/>
                </a:lnTo>
                <a:lnTo>
                  <a:pt x="820" y="1064"/>
                </a:lnTo>
                <a:lnTo>
                  <a:pt x="820" y="1061"/>
                </a:lnTo>
                <a:lnTo>
                  <a:pt x="823" y="1061"/>
                </a:lnTo>
                <a:lnTo>
                  <a:pt x="823" y="1058"/>
                </a:lnTo>
                <a:lnTo>
                  <a:pt x="831" y="1058"/>
                </a:lnTo>
                <a:lnTo>
                  <a:pt x="831" y="1058"/>
                </a:lnTo>
                <a:lnTo>
                  <a:pt x="834" y="1058"/>
                </a:lnTo>
                <a:lnTo>
                  <a:pt x="834" y="1056"/>
                </a:lnTo>
                <a:lnTo>
                  <a:pt x="834" y="1056"/>
                </a:lnTo>
                <a:lnTo>
                  <a:pt x="834" y="1053"/>
                </a:lnTo>
                <a:lnTo>
                  <a:pt x="842" y="1053"/>
                </a:lnTo>
                <a:lnTo>
                  <a:pt x="842" y="1053"/>
                </a:lnTo>
                <a:lnTo>
                  <a:pt x="847" y="1053"/>
                </a:lnTo>
                <a:lnTo>
                  <a:pt x="847" y="1050"/>
                </a:lnTo>
                <a:lnTo>
                  <a:pt x="852" y="1050"/>
                </a:lnTo>
                <a:lnTo>
                  <a:pt x="852" y="1045"/>
                </a:lnTo>
                <a:lnTo>
                  <a:pt x="855" y="1045"/>
                </a:lnTo>
                <a:lnTo>
                  <a:pt x="855" y="1042"/>
                </a:lnTo>
                <a:lnTo>
                  <a:pt x="858" y="1042"/>
                </a:lnTo>
                <a:lnTo>
                  <a:pt x="858" y="1039"/>
                </a:lnTo>
                <a:lnTo>
                  <a:pt x="871" y="1039"/>
                </a:lnTo>
                <a:lnTo>
                  <a:pt x="871" y="1037"/>
                </a:lnTo>
                <a:lnTo>
                  <a:pt x="874" y="1037"/>
                </a:lnTo>
                <a:lnTo>
                  <a:pt x="874" y="1034"/>
                </a:lnTo>
                <a:lnTo>
                  <a:pt x="877" y="1034"/>
                </a:lnTo>
                <a:lnTo>
                  <a:pt x="877" y="1031"/>
                </a:lnTo>
                <a:lnTo>
                  <a:pt x="882" y="1031"/>
                </a:lnTo>
                <a:lnTo>
                  <a:pt x="882" y="1029"/>
                </a:lnTo>
                <a:lnTo>
                  <a:pt x="882" y="1029"/>
                </a:lnTo>
                <a:lnTo>
                  <a:pt x="882" y="1026"/>
                </a:lnTo>
                <a:lnTo>
                  <a:pt x="888" y="1026"/>
                </a:lnTo>
                <a:lnTo>
                  <a:pt x="888" y="1023"/>
                </a:lnTo>
                <a:lnTo>
                  <a:pt x="890" y="1023"/>
                </a:lnTo>
                <a:lnTo>
                  <a:pt x="890" y="1018"/>
                </a:lnTo>
                <a:lnTo>
                  <a:pt x="890" y="1018"/>
                </a:lnTo>
                <a:lnTo>
                  <a:pt x="890" y="1018"/>
                </a:lnTo>
                <a:lnTo>
                  <a:pt x="893" y="1018"/>
                </a:lnTo>
                <a:lnTo>
                  <a:pt x="893" y="1015"/>
                </a:lnTo>
                <a:lnTo>
                  <a:pt x="896" y="1015"/>
                </a:lnTo>
                <a:lnTo>
                  <a:pt x="896" y="1012"/>
                </a:lnTo>
                <a:lnTo>
                  <a:pt x="898" y="1012"/>
                </a:lnTo>
                <a:lnTo>
                  <a:pt x="898" y="1012"/>
                </a:lnTo>
                <a:lnTo>
                  <a:pt x="901" y="1012"/>
                </a:lnTo>
                <a:lnTo>
                  <a:pt x="901" y="1007"/>
                </a:lnTo>
                <a:lnTo>
                  <a:pt x="901" y="1007"/>
                </a:lnTo>
                <a:lnTo>
                  <a:pt x="901" y="1004"/>
                </a:lnTo>
                <a:lnTo>
                  <a:pt x="904" y="1004"/>
                </a:lnTo>
                <a:lnTo>
                  <a:pt x="904" y="1002"/>
                </a:lnTo>
                <a:lnTo>
                  <a:pt x="904" y="1002"/>
                </a:lnTo>
                <a:lnTo>
                  <a:pt x="904" y="999"/>
                </a:lnTo>
                <a:lnTo>
                  <a:pt x="904" y="999"/>
                </a:lnTo>
                <a:lnTo>
                  <a:pt x="904" y="999"/>
                </a:lnTo>
                <a:lnTo>
                  <a:pt x="909" y="999"/>
                </a:lnTo>
                <a:lnTo>
                  <a:pt x="909" y="996"/>
                </a:lnTo>
                <a:lnTo>
                  <a:pt x="912" y="996"/>
                </a:lnTo>
                <a:lnTo>
                  <a:pt x="912" y="991"/>
                </a:lnTo>
                <a:lnTo>
                  <a:pt x="912" y="991"/>
                </a:lnTo>
                <a:lnTo>
                  <a:pt x="912" y="988"/>
                </a:lnTo>
                <a:lnTo>
                  <a:pt x="915" y="988"/>
                </a:lnTo>
                <a:lnTo>
                  <a:pt x="915" y="983"/>
                </a:lnTo>
                <a:lnTo>
                  <a:pt x="915" y="983"/>
                </a:lnTo>
                <a:lnTo>
                  <a:pt x="915" y="980"/>
                </a:lnTo>
                <a:lnTo>
                  <a:pt x="920" y="980"/>
                </a:lnTo>
                <a:lnTo>
                  <a:pt x="920" y="977"/>
                </a:lnTo>
                <a:lnTo>
                  <a:pt x="923" y="977"/>
                </a:lnTo>
                <a:lnTo>
                  <a:pt x="923" y="977"/>
                </a:lnTo>
                <a:lnTo>
                  <a:pt x="925" y="977"/>
                </a:lnTo>
                <a:lnTo>
                  <a:pt x="925" y="975"/>
                </a:lnTo>
                <a:lnTo>
                  <a:pt x="931" y="975"/>
                </a:lnTo>
                <a:lnTo>
                  <a:pt x="931" y="972"/>
                </a:lnTo>
                <a:lnTo>
                  <a:pt x="944" y="972"/>
                </a:lnTo>
                <a:lnTo>
                  <a:pt x="944" y="969"/>
                </a:lnTo>
                <a:lnTo>
                  <a:pt x="947" y="969"/>
                </a:lnTo>
                <a:lnTo>
                  <a:pt x="947" y="967"/>
                </a:lnTo>
                <a:lnTo>
                  <a:pt x="952" y="967"/>
                </a:lnTo>
                <a:lnTo>
                  <a:pt x="952" y="964"/>
                </a:lnTo>
                <a:lnTo>
                  <a:pt x="955" y="964"/>
                </a:lnTo>
                <a:lnTo>
                  <a:pt x="955" y="964"/>
                </a:lnTo>
                <a:lnTo>
                  <a:pt x="955" y="964"/>
                </a:lnTo>
                <a:lnTo>
                  <a:pt x="955" y="961"/>
                </a:lnTo>
                <a:lnTo>
                  <a:pt x="968" y="961"/>
                </a:lnTo>
                <a:lnTo>
                  <a:pt x="968" y="958"/>
                </a:lnTo>
                <a:lnTo>
                  <a:pt x="968" y="958"/>
                </a:lnTo>
                <a:lnTo>
                  <a:pt x="968" y="956"/>
                </a:lnTo>
                <a:lnTo>
                  <a:pt x="971" y="956"/>
                </a:lnTo>
                <a:lnTo>
                  <a:pt x="971" y="956"/>
                </a:lnTo>
                <a:lnTo>
                  <a:pt x="971" y="956"/>
                </a:lnTo>
                <a:lnTo>
                  <a:pt x="971" y="953"/>
                </a:lnTo>
                <a:lnTo>
                  <a:pt x="974" y="953"/>
                </a:lnTo>
                <a:lnTo>
                  <a:pt x="974" y="950"/>
                </a:lnTo>
                <a:lnTo>
                  <a:pt x="982" y="950"/>
                </a:lnTo>
                <a:lnTo>
                  <a:pt x="982" y="948"/>
                </a:lnTo>
                <a:lnTo>
                  <a:pt x="985" y="948"/>
                </a:lnTo>
                <a:lnTo>
                  <a:pt x="985" y="945"/>
                </a:lnTo>
                <a:lnTo>
                  <a:pt x="990" y="945"/>
                </a:lnTo>
                <a:lnTo>
                  <a:pt x="990" y="942"/>
                </a:lnTo>
                <a:lnTo>
                  <a:pt x="995" y="942"/>
                </a:lnTo>
                <a:lnTo>
                  <a:pt x="995" y="940"/>
                </a:lnTo>
                <a:lnTo>
                  <a:pt x="1001" y="940"/>
                </a:lnTo>
                <a:lnTo>
                  <a:pt x="1001" y="937"/>
                </a:lnTo>
                <a:lnTo>
                  <a:pt x="1004" y="937"/>
                </a:lnTo>
                <a:lnTo>
                  <a:pt x="1004" y="934"/>
                </a:lnTo>
                <a:lnTo>
                  <a:pt x="1009" y="934"/>
                </a:lnTo>
                <a:lnTo>
                  <a:pt x="1009" y="934"/>
                </a:lnTo>
                <a:lnTo>
                  <a:pt x="1012" y="934"/>
                </a:lnTo>
                <a:lnTo>
                  <a:pt x="1012" y="931"/>
                </a:lnTo>
                <a:lnTo>
                  <a:pt x="1014" y="931"/>
                </a:lnTo>
                <a:lnTo>
                  <a:pt x="1014" y="929"/>
                </a:lnTo>
                <a:lnTo>
                  <a:pt x="1020" y="929"/>
                </a:lnTo>
                <a:lnTo>
                  <a:pt x="1020" y="926"/>
                </a:lnTo>
                <a:lnTo>
                  <a:pt x="1020" y="926"/>
                </a:lnTo>
                <a:lnTo>
                  <a:pt x="1020" y="926"/>
                </a:lnTo>
                <a:lnTo>
                  <a:pt x="1025" y="926"/>
                </a:lnTo>
                <a:lnTo>
                  <a:pt x="1025" y="923"/>
                </a:lnTo>
                <a:lnTo>
                  <a:pt x="1025" y="923"/>
                </a:lnTo>
                <a:lnTo>
                  <a:pt x="1025" y="921"/>
                </a:lnTo>
                <a:lnTo>
                  <a:pt x="1031" y="921"/>
                </a:lnTo>
                <a:lnTo>
                  <a:pt x="1031" y="918"/>
                </a:lnTo>
                <a:lnTo>
                  <a:pt x="1047" y="918"/>
                </a:lnTo>
                <a:lnTo>
                  <a:pt x="1047" y="918"/>
                </a:lnTo>
                <a:lnTo>
                  <a:pt x="1052" y="918"/>
                </a:lnTo>
                <a:lnTo>
                  <a:pt x="1052" y="915"/>
                </a:lnTo>
                <a:lnTo>
                  <a:pt x="1052" y="915"/>
                </a:lnTo>
                <a:lnTo>
                  <a:pt x="1052" y="913"/>
                </a:lnTo>
                <a:lnTo>
                  <a:pt x="1057" y="913"/>
                </a:lnTo>
                <a:lnTo>
                  <a:pt x="1057" y="910"/>
                </a:lnTo>
                <a:lnTo>
                  <a:pt x="1063" y="910"/>
                </a:lnTo>
                <a:lnTo>
                  <a:pt x="1063" y="910"/>
                </a:lnTo>
                <a:lnTo>
                  <a:pt x="1068" y="910"/>
                </a:lnTo>
                <a:lnTo>
                  <a:pt x="1068" y="907"/>
                </a:lnTo>
                <a:lnTo>
                  <a:pt x="1071" y="907"/>
                </a:lnTo>
                <a:lnTo>
                  <a:pt x="1071" y="904"/>
                </a:lnTo>
                <a:lnTo>
                  <a:pt x="1074" y="904"/>
                </a:lnTo>
                <a:lnTo>
                  <a:pt x="1074" y="902"/>
                </a:lnTo>
                <a:lnTo>
                  <a:pt x="1076" y="902"/>
                </a:lnTo>
                <a:lnTo>
                  <a:pt x="1076" y="902"/>
                </a:lnTo>
                <a:lnTo>
                  <a:pt x="1079" y="902"/>
                </a:lnTo>
                <a:lnTo>
                  <a:pt x="1079" y="899"/>
                </a:lnTo>
                <a:lnTo>
                  <a:pt x="1082" y="899"/>
                </a:lnTo>
                <a:lnTo>
                  <a:pt x="1082" y="896"/>
                </a:lnTo>
                <a:lnTo>
                  <a:pt x="1098" y="896"/>
                </a:lnTo>
                <a:lnTo>
                  <a:pt x="1098" y="894"/>
                </a:lnTo>
                <a:lnTo>
                  <a:pt x="1098" y="894"/>
                </a:lnTo>
                <a:lnTo>
                  <a:pt x="1098" y="894"/>
                </a:lnTo>
                <a:lnTo>
                  <a:pt x="1103" y="894"/>
                </a:lnTo>
                <a:lnTo>
                  <a:pt x="1103" y="891"/>
                </a:lnTo>
                <a:lnTo>
                  <a:pt x="1103" y="891"/>
                </a:lnTo>
                <a:lnTo>
                  <a:pt x="1103" y="888"/>
                </a:lnTo>
                <a:lnTo>
                  <a:pt x="1106" y="888"/>
                </a:lnTo>
                <a:lnTo>
                  <a:pt x="1106" y="886"/>
                </a:lnTo>
                <a:lnTo>
                  <a:pt x="1106" y="886"/>
                </a:lnTo>
                <a:lnTo>
                  <a:pt x="1106" y="886"/>
                </a:lnTo>
                <a:lnTo>
                  <a:pt x="1114" y="886"/>
                </a:lnTo>
                <a:lnTo>
                  <a:pt x="1114" y="883"/>
                </a:lnTo>
                <a:lnTo>
                  <a:pt x="1120" y="883"/>
                </a:lnTo>
                <a:lnTo>
                  <a:pt x="1120" y="880"/>
                </a:lnTo>
                <a:lnTo>
                  <a:pt x="1120" y="880"/>
                </a:lnTo>
                <a:lnTo>
                  <a:pt x="1120" y="877"/>
                </a:lnTo>
                <a:lnTo>
                  <a:pt x="1120" y="877"/>
                </a:lnTo>
                <a:lnTo>
                  <a:pt x="1120" y="877"/>
                </a:lnTo>
                <a:lnTo>
                  <a:pt x="1122" y="877"/>
                </a:lnTo>
                <a:lnTo>
                  <a:pt x="1122" y="875"/>
                </a:lnTo>
                <a:lnTo>
                  <a:pt x="1128" y="875"/>
                </a:lnTo>
                <a:lnTo>
                  <a:pt x="1128" y="872"/>
                </a:lnTo>
                <a:lnTo>
                  <a:pt x="1128" y="872"/>
                </a:lnTo>
                <a:lnTo>
                  <a:pt x="1128" y="869"/>
                </a:lnTo>
                <a:lnTo>
                  <a:pt x="1130" y="869"/>
                </a:lnTo>
                <a:lnTo>
                  <a:pt x="1130" y="869"/>
                </a:lnTo>
                <a:lnTo>
                  <a:pt x="1133" y="869"/>
                </a:lnTo>
                <a:lnTo>
                  <a:pt x="1133" y="867"/>
                </a:lnTo>
                <a:lnTo>
                  <a:pt x="1136" y="867"/>
                </a:lnTo>
                <a:lnTo>
                  <a:pt x="1136" y="864"/>
                </a:lnTo>
                <a:lnTo>
                  <a:pt x="1138" y="864"/>
                </a:lnTo>
                <a:lnTo>
                  <a:pt x="1138" y="861"/>
                </a:lnTo>
                <a:lnTo>
                  <a:pt x="1141" y="861"/>
                </a:lnTo>
                <a:lnTo>
                  <a:pt x="1141" y="861"/>
                </a:lnTo>
                <a:lnTo>
                  <a:pt x="1144" y="861"/>
                </a:lnTo>
                <a:lnTo>
                  <a:pt x="1144" y="859"/>
                </a:lnTo>
                <a:lnTo>
                  <a:pt x="1146" y="859"/>
                </a:lnTo>
                <a:lnTo>
                  <a:pt x="1146" y="856"/>
                </a:lnTo>
                <a:lnTo>
                  <a:pt x="1146" y="856"/>
                </a:lnTo>
                <a:lnTo>
                  <a:pt x="1146" y="853"/>
                </a:lnTo>
                <a:lnTo>
                  <a:pt x="1149" y="853"/>
                </a:lnTo>
                <a:lnTo>
                  <a:pt x="1149" y="853"/>
                </a:lnTo>
                <a:lnTo>
                  <a:pt x="1155" y="853"/>
                </a:lnTo>
                <a:lnTo>
                  <a:pt x="1155" y="850"/>
                </a:lnTo>
                <a:lnTo>
                  <a:pt x="1160" y="850"/>
                </a:lnTo>
                <a:lnTo>
                  <a:pt x="1160" y="848"/>
                </a:lnTo>
                <a:lnTo>
                  <a:pt x="1163" y="848"/>
                </a:lnTo>
                <a:lnTo>
                  <a:pt x="1163" y="845"/>
                </a:lnTo>
                <a:lnTo>
                  <a:pt x="1165" y="845"/>
                </a:lnTo>
                <a:lnTo>
                  <a:pt x="1165" y="842"/>
                </a:lnTo>
                <a:lnTo>
                  <a:pt x="1168" y="842"/>
                </a:lnTo>
                <a:lnTo>
                  <a:pt x="1168" y="840"/>
                </a:lnTo>
                <a:lnTo>
                  <a:pt x="1168" y="840"/>
                </a:lnTo>
                <a:lnTo>
                  <a:pt x="1168" y="837"/>
                </a:lnTo>
                <a:lnTo>
                  <a:pt x="1171" y="837"/>
                </a:lnTo>
                <a:lnTo>
                  <a:pt x="1171" y="834"/>
                </a:lnTo>
                <a:lnTo>
                  <a:pt x="1173" y="834"/>
                </a:lnTo>
                <a:lnTo>
                  <a:pt x="1173" y="832"/>
                </a:lnTo>
                <a:lnTo>
                  <a:pt x="1182" y="832"/>
                </a:lnTo>
                <a:lnTo>
                  <a:pt x="1182" y="829"/>
                </a:lnTo>
                <a:lnTo>
                  <a:pt x="1187" y="829"/>
                </a:lnTo>
                <a:lnTo>
                  <a:pt x="1187" y="826"/>
                </a:lnTo>
                <a:lnTo>
                  <a:pt x="1190" y="826"/>
                </a:lnTo>
                <a:lnTo>
                  <a:pt x="1190" y="826"/>
                </a:lnTo>
                <a:lnTo>
                  <a:pt x="1195" y="826"/>
                </a:lnTo>
                <a:lnTo>
                  <a:pt x="1195" y="823"/>
                </a:lnTo>
                <a:lnTo>
                  <a:pt x="1198" y="823"/>
                </a:lnTo>
                <a:lnTo>
                  <a:pt x="1198" y="821"/>
                </a:lnTo>
                <a:lnTo>
                  <a:pt x="1200" y="821"/>
                </a:lnTo>
                <a:lnTo>
                  <a:pt x="1200" y="818"/>
                </a:lnTo>
                <a:lnTo>
                  <a:pt x="1203" y="818"/>
                </a:lnTo>
                <a:lnTo>
                  <a:pt x="1203" y="818"/>
                </a:lnTo>
                <a:lnTo>
                  <a:pt x="1211" y="818"/>
                </a:lnTo>
                <a:lnTo>
                  <a:pt x="1211" y="815"/>
                </a:lnTo>
                <a:lnTo>
                  <a:pt x="1214" y="815"/>
                </a:lnTo>
                <a:lnTo>
                  <a:pt x="1214" y="813"/>
                </a:lnTo>
                <a:lnTo>
                  <a:pt x="1227" y="813"/>
                </a:lnTo>
                <a:lnTo>
                  <a:pt x="1227" y="810"/>
                </a:lnTo>
                <a:lnTo>
                  <a:pt x="1233" y="810"/>
                </a:lnTo>
                <a:lnTo>
                  <a:pt x="1233" y="807"/>
                </a:lnTo>
                <a:lnTo>
                  <a:pt x="1235" y="807"/>
                </a:lnTo>
                <a:lnTo>
                  <a:pt x="1235" y="807"/>
                </a:lnTo>
                <a:lnTo>
                  <a:pt x="1238" y="807"/>
                </a:lnTo>
                <a:lnTo>
                  <a:pt x="1238" y="802"/>
                </a:lnTo>
                <a:lnTo>
                  <a:pt x="1238" y="802"/>
                </a:lnTo>
                <a:lnTo>
                  <a:pt x="1238" y="799"/>
                </a:lnTo>
                <a:lnTo>
                  <a:pt x="1244" y="799"/>
                </a:lnTo>
                <a:lnTo>
                  <a:pt x="1244" y="799"/>
                </a:lnTo>
                <a:lnTo>
                  <a:pt x="1246" y="799"/>
                </a:lnTo>
                <a:lnTo>
                  <a:pt x="1246" y="796"/>
                </a:lnTo>
                <a:lnTo>
                  <a:pt x="1249" y="796"/>
                </a:lnTo>
                <a:lnTo>
                  <a:pt x="1249" y="794"/>
                </a:lnTo>
                <a:lnTo>
                  <a:pt x="1252" y="794"/>
                </a:lnTo>
                <a:lnTo>
                  <a:pt x="1252" y="791"/>
                </a:lnTo>
                <a:lnTo>
                  <a:pt x="1257" y="791"/>
                </a:lnTo>
                <a:lnTo>
                  <a:pt x="1257" y="788"/>
                </a:lnTo>
                <a:lnTo>
                  <a:pt x="1260" y="788"/>
                </a:lnTo>
                <a:lnTo>
                  <a:pt x="1260" y="786"/>
                </a:lnTo>
                <a:lnTo>
                  <a:pt x="1260" y="786"/>
                </a:lnTo>
                <a:lnTo>
                  <a:pt x="1260" y="783"/>
                </a:lnTo>
                <a:lnTo>
                  <a:pt x="1262" y="783"/>
                </a:lnTo>
                <a:lnTo>
                  <a:pt x="1262" y="780"/>
                </a:lnTo>
                <a:lnTo>
                  <a:pt x="1268" y="780"/>
                </a:lnTo>
                <a:lnTo>
                  <a:pt x="1268" y="780"/>
                </a:lnTo>
                <a:lnTo>
                  <a:pt x="1271" y="780"/>
                </a:lnTo>
                <a:lnTo>
                  <a:pt x="1271" y="778"/>
                </a:lnTo>
                <a:lnTo>
                  <a:pt x="1273" y="778"/>
                </a:lnTo>
                <a:lnTo>
                  <a:pt x="1273" y="775"/>
                </a:lnTo>
                <a:lnTo>
                  <a:pt x="1279" y="775"/>
                </a:lnTo>
                <a:lnTo>
                  <a:pt x="1279" y="769"/>
                </a:lnTo>
                <a:lnTo>
                  <a:pt x="1281" y="769"/>
                </a:lnTo>
                <a:lnTo>
                  <a:pt x="1281" y="767"/>
                </a:lnTo>
                <a:lnTo>
                  <a:pt x="1284" y="767"/>
                </a:lnTo>
                <a:lnTo>
                  <a:pt x="1284" y="764"/>
                </a:lnTo>
                <a:lnTo>
                  <a:pt x="1295" y="764"/>
                </a:lnTo>
                <a:lnTo>
                  <a:pt x="1295" y="761"/>
                </a:lnTo>
                <a:lnTo>
                  <a:pt x="1300" y="761"/>
                </a:lnTo>
                <a:lnTo>
                  <a:pt x="1300" y="759"/>
                </a:lnTo>
                <a:lnTo>
                  <a:pt x="1300" y="759"/>
                </a:lnTo>
                <a:lnTo>
                  <a:pt x="1300" y="759"/>
                </a:lnTo>
                <a:lnTo>
                  <a:pt x="1306" y="759"/>
                </a:lnTo>
                <a:lnTo>
                  <a:pt x="1306" y="756"/>
                </a:lnTo>
                <a:lnTo>
                  <a:pt x="1306" y="756"/>
                </a:lnTo>
                <a:lnTo>
                  <a:pt x="1306" y="751"/>
                </a:lnTo>
                <a:lnTo>
                  <a:pt x="1314" y="751"/>
                </a:lnTo>
                <a:lnTo>
                  <a:pt x="1314" y="751"/>
                </a:lnTo>
                <a:lnTo>
                  <a:pt x="1319" y="751"/>
                </a:lnTo>
                <a:lnTo>
                  <a:pt x="1319" y="748"/>
                </a:lnTo>
                <a:lnTo>
                  <a:pt x="1322" y="748"/>
                </a:lnTo>
                <a:lnTo>
                  <a:pt x="1322" y="745"/>
                </a:lnTo>
                <a:lnTo>
                  <a:pt x="1330" y="745"/>
                </a:lnTo>
                <a:lnTo>
                  <a:pt x="1330" y="740"/>
                </a:lnTo>
                <a:lnTo>
                  <a:pt x="1335" y="740"/>
                </a:lnTo>
                <a:lnTo>
                  <a:pt x="1335" y="734"/>
                </a:lnTo>
                <a:lnTo>
                  <a:pt x="1338" y="734"/>
                </a:lnTo>
                <a:lnTo>
                  <a:pt x="1338" y="732"/>
                </a:lnTo>
                <a:lnTo>
                  <a:pt x="1341" y="732"/>
                </a:lnTo>
                <a:lnTo>
                  <a:pt x="1341" y="729"/>
                </a:lnTo>
                <a:lnTo>
                  <a:pt x="1349" y="729"/>
                </a:lnTo>
                <a:lnTo>
                  <a:pt x="1349" y="729"/>
                </a:lnTo>
                <a:lnTo>
                  <a:pt x="1351" y="729"/>
                </a:lnTo>
                <a:lnTo>
                  <a:pt x="1351" y="726"/>
                </a:lnTo>
                <a:lnTo>
                  <a:pt x="1354" y="726"/>
                </a:lnTo>
                <a:lnTo>
                  <a:pt x="1354" y="724"/>
                </a:lnTo>
                <a:lnTo>
                  <a:pt x="1360" y="724"/>
                </a:lnTo>
                <a:lnTo>
                  <a:pt x="1360" y="718"/>
                </a:lnTo>
                <a:lnTo>
                  <a:pt x="1365" y="718"/>
                </a:lnTo>
                <a:lnTo>
                  <a:pt x="1365" y="715"/>
                </a:lnTo>
                <a:lnTo>
                  <a:pt x="1365" y="715"/>
                </a:lnTo>
                <a:lnTo>
                  <a:pt x="1365" y="713"/>
                </a:lnTo>
                <a:lnTo>
                  <a:pt x="1373" y="713"/>
                </a:lnTo>
                <a:lnTo>
                  <a:pt x="1373" y="710"/>
                </a:lnTo>
                <a:lnTo>
                  <a:pt x="1376" y="710"/>
                </a:lnTo>
                <a:lnTo>
                  <a:pt x="1376" y="707"/>
                </a:lnTo>
                <a:lnTo>
                  <a:pt x="1378" y="707"/>
                </a:lnTo>
                <a:lnTo>
                  <a:pt x="1378" y="707"/>
                </a:lnTo>
                <a:lnTo>
                  <a:pt x="1381" y="707"/>
                </a:lnTo>
                <a:lnTo>
                  <a:pt x="1381" y="705"/>
                </a:lnTo>
                <a:lnTo>
                  <a:pt x="1397" y="705"/>
                </a:lnTo>
                <a:lnTo>
                  <a:pt x="1397" y="702"/>
                </a:lnTo>
                <a:lnTo>
                  <a:pt x="1400" y="702"/>
                </a:lnTo>
                <a:lnTo>
                  <a:pt x="1400" y="699"/>
                </a:lnTo>
                <a:lnTo>
                  <a:pt x="1403" y="699"/>
                </a:lnTo>
                <a:lnTo>
                  <a:pt x="1403" y="697"/>
                </a:lnTo>
                <a:lnTo>
                  <a:pt x="1405" y="697"/>
                </a:lnTo>
                <a:lnTo>
                  <a:pt x="1405" y="694"/>
                </a:lnTo>
                <a:lnTo>
                  <a:pt x="1408" y="694"/>
                </a:lnTo>
                <a:lnTo>
                  <a:pt x="1408" y="691"/>
                </a:lnTo>
                <a:lnTo>
                  <a:pt x="1419" y="691"/>
                </a:lnTo>
                <a:lnTo>
                  <a:pt x="1419" y="688"/>
                </a:lnTo>
                <a:lnTo>
                  <a:pt x="1422" y="688"/>
                </a:lnTo>
                <a:lnTo>
                  <a:pt x="1422" y="686"/>
                </a:lnTo>
                <a:lnTo>
                  <a:pt x="1424" y="686"/>
                </a:lnTo>
                <a:lnTo>
                  <a:pt x="1424" y="683"/>
                </a:lnTo>
                <a:lnTo>
                  <a:pt x="1424" y="683"/>
                </a:lnTo>
                <a:lnTo>
                  <a:pt x="1424" y="680"/>
                </a:lnTo>
                <a:lnTo>
                  <a:pt x="1451" y="680"/>
                </a:lnTo>
                <a:lnTo>
                  <a:pt x="1451" y="675"/>
                </a:lnTo>
                <a:lnTo>
                  <a:pt x="1465" y="675"/>
                </a:lnTo>
                <a:lnTo>
                  <a:pt x="1465" y="672"/>
                </a:lnTo>
                <a:lnTo>
                  <a:pt x="1465" y="672"/>
                </a:lnTo>
                <a:lnTo>
                  <a:pt x="1465" y="670"/>
                </a:lnTo>
                <a:lnTo>
                  <a:pt x="1467" y="670"/>
                </a:lnTo>
                <a:lnTo>
                  <a:pt x="1467" y="667"/>
                </a:lnTo>
                <a:lnTo>
                  <a:pt x="1473" y="667"/>
                </a:lnTo>
                <a:lnTo>
                  <a:pt x="1473" y="664"/>
                </a:lnTo>
                <a:lnTo>
                  <a:pt x="1476" y="664"/>
                </a:lnTo>
                <a:lnTo>
                  <a:pt x="1476" y="661"/>
                </a:lnTo>
                <a:lnTo>
                  <a:pt x="1481" y="661"/>
                </a:lnTo>
                <a:lnTo>
                  <a:pt x="1481" y="659"/>
                </a:lnTo>
                <a:lnTo>
                  <a:pt x="1484" y="659"/>
                </a:lnTo>
                <a:lnTo>
                  <a:pt x="1484" y="656"/>
                </a:lnTo>
                <a:lnTo>
                  <a:pt x="1484" y="656"/>
                </a:lnTo>
                <a:lnTo>
                  <a:pt x="1484" y="656"/>
                </a:lnTo>
                <a:lnTo>
                  <a:pt x="1489" y="656"/>
                </a:lnTo>
                <a:lnTo>
                  <a:pt x="1489" y="653"/>
                </a:lnTo>
                <a:lnTo>
                  <a:pt x="1492" y="653"/>
                </a:lnTo>
                <a:lnTo>
                  <a:pt x="1492" y="651"/>
                </a:lnTo>
                <a:lnTo>
                  <a:pt x="1500" y="651"/>
                </a:lnTo>
                <a:lnTo>
                  <a:pt x="1500" y="648"/>
                </a:lnTo>
                <a:lnTo>
                  <a:pt x="1500" y="648"/>
                </a:lnTo>
                <a:lnTo>
                  <a:pt x="1500" y="645"/>
                </a:lnTo>
                <a:lnTo>
                  <a:pt x="1508" y="645"/>
                </a:lnTo>
                <a:lnTo>
                  <a:pt x="1508" y="643"/>
                </a:lnTo>
                <a:lnTo>
                  <a:pt x="1513" y="643"/>
                </a:lnTo>
                <a:lnTo>
                  <a:pt x="1513" y="643"/>
                </a:lnTo>
                <a:lnTo>
                  <a:pt x="1516" y="643"/>
                </a:lnTo>
                <a:lnTo>
                  <a:pt x="1516" y="640"/>
                </a:lnTo>
                <a:lnTo>
                  <a:pt x="1519" y="640"/>
                </a:lnTo>
                <a:lnTo>
                  <a:pt x="1519" y="637"/>
                </a:lnTo>
                <a:lnTo>
                  <a:pt x="1521" y="637"/>
                </a:lnTo>
                <a:lnTo>
                  <a:pt x="1521" y="634"/>
                </a:lnTo>
                <a:lnTo>
                  <a:pt x="1524" y="634"/>
                </a:lnTo>
                <a:lnTo>
                  <a:pt x="1524" y="629"/>
                </a:lnTo>
                <a:lnTo>
                  <a:pt x="1524" y="629"/>
                </a:lnTo>
                <a:lnTo>
                  <a:pt x="1524" y="629"/>
                </a:lnTo>
                <a:lnTo>
                  <a:pt x="1535" y="629"/>
                </a:lnTo>
                <a:lnTo>
                  <a:pt x="1535" y="626"/>
                </a:lnTo>
                <a:lnTo>
                  <a:pt x="1540" y="626"/>
                </a:lnTo>
                <a:lnTo>
                  <a:pt x="1540" y="624"/>
                </a:lnTo>
                <a:lnTo>
                  <a:pt x="1548" y="624"/>
                </a:lnTo>
                <a:lnTo>
                  <a:pt x="1548" y="621"/>
                </a:lnTo>
                <a:lnTo>
                  <a:pt x="1554" y="621"/>
                </a:lnTo>
                <a:lnTo>
                  <a:pt x="1554" y="618"/>
                </a:lnTo>
                <a:lnTo>
                  <a:pt x="1556" y="618"/>
                </a:lnTo>
                <a:lnTo>
                  <a:pt x="1556" y="616"/>
                </a:lnTo>
                <a:lnTo>
                  <a:pt x="1559" y="616"/>
                </a:lnTo>
                <a:lnTo>
                  <a:pt x="1559" y="616"/>
                </a:lnTo>
                <a:lnTo>
                  <a:pt x="1570" y="616"/>
                </a:lnTo>
                <a:lnTo>
                  <a:pt x="1570" y="613"/>
                </a:lnTo>
                <a:lnTo>
                  <a:pt x="1573" y="613"/>
                </a:lnTo>
                <a:lnTo>
                  <a:pt x="1573" y="610"/>
                </a:lnTo>
                <a:lnTo>
                  <a:pt x="1575" y="610"/>
                </a:lnTo>
                <a:lnTo>
                  <a:pt x="1575" y="607"/>
                </a:lnTo>
                <a:lnTo>
                  <a:pt x="1583" y="607"/>
                </a:lnTo>
                <a:lnTo>
                  <a:pt x="1583" y="605"/>
                </a:lnTo>
                <a:lnTo>
                  <a:pt x="1589" y="605"/>
                </a:lnTo>
                <a:lnTo>
                  <a:pt x="1589" y="602"/>
                </a:lnTo>
                <a:lnTo>
                  <a:pt x="1592" y="602"/>
                </a:lnTo>
                <a:lnTo>
                  <a:pt x="1592" y="599"/>
                </a:lnTo>
                <a:lnTo>
                  <a:pt x="1597" y="599"/>
                </a:lnTo>
                <a:lnTo>
                  <a:pt x="1597" y="599"/>
                </a:lnTo>
                <a:lnTo>
                  <a:pt x="1600" y="599"/>
                </a:lnTo>
                <a:lnTo>
                  <a:pt x="1600" y="594"/>
                </a:lnTo>
                <a:lnTo>
                  <a:pt x="1600" y="594"/>
                </a:lnTo>
                <a:lnTo>
                  <a:pt x="1600" y="591"/>
                </a:lnTo>
                <a:lnTo>
                  <a:pt x="1602" y="591"/>
                </a:lnTo>
                <a:lnTo>
                  <a:pt x="1602" y="589"/>
                </a:lnTo>
                <a:lnTo>
                  <a:pt x="1605" y="589"/>
                </a:lnTo>
                <a:lnTo>
                  <a:pt x="1605" y="586"/>
                </a:lnTo>
                <a:lnTo>
                  <a:pt x="1618" y="586"/>
                </a:lnTo>
                <a:lnTo>
                  <a:pt x="1618" y="583"/>
                </a:lnTo>
                <a:lnTo>
                  <a:pt x="1624" y="583"/>
                </a:lnTo>
                <a:lnTo>
                  <a:pt x="1624" y="583"/>
                </a:lnTo>
                <a:lnTo>
                  <a:pt x="1627" y="583"/>
                </a:lnTo>
                <a:lnTo>
                  <a:pt x="1627" y="580"/>
                </a:lnTo>
                <a:lnTo>
                  <a:pt x="1637" y="580"/>
                </a:lnTo>
                <a:lnTo>
                  <a:pt x="1637" y="578"/>
                </a:lnTo>
                <a:lnTo>
                  <a:pt x="1637" y="578"/>
                </a:lnTo>
                <a:lnTo>
                  <a:pt x="1637" y="575"/>
                </a:lnTo>
                <a:lnTo>
                  <a:pt x="1651" y="575"/>
                </a:lnTo>
                <a:lnTo>
                  <a:pt x="1651" y="570"/>
                </a:lnTo>
                <a:lnTo>
                  <a:pt x="1654" y="570"/>
                </a:lnTo>
                <a:lnTo>
                  <a:pt x="1654" y="567"/>
                </a:lnTo>
                <a:lnTo>
                  <a:pt x="1662" y="567"/>
                </a:lnTo>
                <a:lnTo>
                  <a:pt x="1662" y="567"/>
                </a:lnTo>
                <a:lnTo>
                  <a:pt x="1672" y="567"/>
                </a:lnTo>
                <a:lnTo>
                  <a:pt x="1672" y="564"/>
                </a:lnTo>
                <a:lnTo>
                  <a:pt x="1678" y="564"/>
                </a:lnTo>
                <a:lnTo>
                  <a:pt x="1678" y="562"/>
                </a:lnTo>
                <a:lnTo>
                  <a:pt x="1683" y="562"/>
                </a:lnTo>
                <a:lnTo>
                  <a:pt x="1683" y="559"/>
                </a:lnTo>
                <a:lnTo>
                  <a:pt x="1686" y="559"/>
                </a:lnTo>
                <a:lnTo>
                  <a:pt x="1686" y="556"/>
                </a:lnTo>
                <a:lnTo>
                  <a:pt x="1689" y="556"/>
                </a:lnTo>
                <a:lnTo>
                  <a:pt x="1689" y="554"/>
                </a:lnTo>
                <a:lnTo>
                  <a:pt x="1691" y="554"/>
                </a:lnTo>
                <a:lnTo>
                  <a:pt x="1691" y="551"/>
                </a:lnTo>
                <a:lnTo>
                  <a:pt x="1694" y="551"/>
                </a:lnTo>
                <a:lnTo>
                  <a:pt x="1694" y="548"/>
                </a:lnTo>
                <a:lnTo>
                  <a:pt x="1697" y="548"/>
                </a:lnTo>
                <a:lnTo>
                  <a:pt x="1697" y="548"/>
                </a:lnTo>
                <a:lnTo>
                  <a:pt x="1705" y="548"/>
                </a:lnTo>
                <a:lnTo>
                  <a:pt x="1705" y="545"/>
                </a:lnTo>
                <a:lnTo>
                  <a:pt x="1716" y="545"/>
                </a:lnTo>
                <a:lnTo>
                  <a:pt x="1716" y="543"/>
                </a:lnTo>
                <a:lnTo>
                  <a:pt x="1718" y="543"/>
                </a:lnTo>
                <a:lnTo>
                  <a:pt x="1718" y="540"/>
                </a:lnTo>
                <a:lnTo>
                  <a:pt x="1724" y="540"/>
                </a:lnTo>
                <a:lnTo>
                  <a:pt x="1724" y="537"/>
                </a:lnTo>
                <a:lnTo>
                  <a:pt x="1726" y="537"/>
                </a:lnTo>
                <a:lnTo>
                  <a:pt x="1726" y="535"/>
                </a:lnTo>
                <a:lnTo>
                  <a:pt x="1729" y="535"/>
                </a:lnTo>
                <a:lnTo>
                  <a:pt x="1729" y="532"/>
                </a:lnTo>
                <a:lnTo>
                  <a:pt x="1734" y="532"/>
                </a:lnTo>
                <a:lnTo>
                  <a:pt x="1734" y="529"/>
                </a:lnTo>
                <a:lnTo>
                  <a:pt x="1737" y="529"/>
                </a:lnTo>
                <a:lnTo>
                  <a:pt x="1737" y="527"/>
                </a:lnTo>
                <a:lnTo>
                  <a:pt x="1745" y="527"/>
                </a:lnTo>
                <a:lnTo>
                  <a:pt x="1745" y="524"/>
                </a:lnTo>
                <a:lnTo>
                  <a:pt x="1748" y="524"/>
                </a:lnTo>
                <a:lnTo>
                  <a:pt x="1748" y="521"/>
                </a:lnTo>
                <a:lnTo>
                  <a:pt x="1751" y="521"/>
                </a:lnTo>
                <a:lnTo>
                  <a:pt x="1751" y="518"/>
                </a:lnTo>
                <a:lnTo>
                  <a:pt x="1761" y="518"/>
                </a:lnTo>
                <a:lnTo>
                  <a:pt x="1761" y="516"/>
                </a:lnTo>
                <a:lnTo>
                  <a:pt x="1767" y="516"/>
                </a:lnTo>
                <a:lnTo>
                  <a:pt x="1767" y="513"/>
                </a:lnTo>
                <a:lnTo>
                  <a:pt x="1772" y="513"/>
                </a:lnTo>
                <a:lnTo>
                  <a:pt x="1772" y="508"/>
                </a:lnTo>
                <a:lnTo>
                  <a:pt x="1786" y="508"/>
                </a:lnTo>
                <a:lnTo>
                  <a:pt x="1786" y="505"/>
                </a:lnTo>
                <a:lnTo>
                  <a:pt x="1788" y="505"/>
                </a:lnTo>
                <a:lnTo>
                  <a:pt x="1788" y="502"/>
                </a:lnTo>
                <a:lnTo>
                  <a:pt x="1796" y="502"/>
                </a:lnTo>
                <a:lnTo>
                  <a:pt x="1796" y="500"/>
                </a:lnTo>
                <a:lnTo>
                  <a:pt x="1796" y="500"/>
                </a:lnTo>
                <a:lnTo>
                  <a:pt x="1796" y="497"/>
                </a:lnTo>
                <a:lnTo>
                  <a:pt x="1805" y="497"/>
                </a:lnTo>
                <a:lnTo>
                  <a:pt x="1805" y="494"/>
                </a:lnTo>
                <a:lnTo>
                  <a:pt x="1807" y="494"/>
                </a:lnTo>
                <a:lnTo>
                  <a:pt x="1807" y="491"/>
                </a:lnTo>
                <a:lnTo>
                  <a:pt x="1813" y="491"/>
                </a:lnTo>
                <a:lnTo>
                  <a:pt x="1813" y="489"/>
                </a:lnTo>
                <a:lnTo>
                  <a:pt x="1815" y="489"/>
                </a:lnTo>
                <a:lnTo>
                  <a:pt x="1815" y="486"/>
                </a:lnTo>
                <a:lnTo>
                  <a:pt x="1815" y="486"/>
                </a:lnTo>
                <a:lnTo>
                  <a:pt x="1815" y="483"/>
                </a:lnTo>
                <a:lnTo>
                  <a:pt x="1818" y="483"/>
                </a:lnTo>
                <a:lnTo>
                  <a:pt x="1818" y="481"/>
                </a:lnTo>
                <a:lnTo>
                  <a:pt x="1821" y="481"/>
                </a:lnTo>
                <a:lnTo>
                  <a:pt x="1821" y="478"/>
                </a:lnTo>
                <a:lnTo>
                  <a:pt x="1832" y="478"/>
                </a:lnTo>
                <a:lnTo>
                  <a:pt x="1832" y="478"/>
                </a:lnTo>
                <a:lnTo>
                  <a:pt x="1832" y="478"/>
                </a:lnTo>
                <a:lnTo>
                  <a:pt x="1832" y="473"/>
                </a:lnTo>
                <a:lnTo>
                  <a:pt x="1834" y="473"/>
                </a:lnTo>
                <a:lnTo>
                  <a:pt x="1834" y="470"/>
                </a:lnTo>
                <a:lnTo>
                  <a:pt x="1837" y="470"/>
                </a:lnTo>
                <a:lnTo>
                  <a:pt x="1837" y="467"/>
                </a:lnTo>
                <a:lnTo>
                  <a:pt x="1837" y="467"/>
                </a:lnTo>
                <a:lnTo>
                  <a:pt x="1837" y="464"/>
                </a:lnTo>
                <a:lnTo>
                  <a:pt x="1840" y="464"/>
                </a:lnTo>
                <a:lnTo>
                  <a:pt x="1840" y="462"/>
                </a:lnTo>
                <a:lnTo>
                  <a:pt x="1840" y="462"/>
                </a:lnTo>
                <a:lnTo>
                  <a:pt x="1840" y="459"/>
                </a:lnTo>
                <a:lnTo>
                  <a:pt x="1842" y="459"/>
                </a:lnTo>
                <a:lnTo>
                  <a:pt x="1842" y="454"/>
                </a:lnTo>
                <a:lnTo>
                  <a:pt x="1845" y="454"/>
                </a:lnTo>
                <a:lnTo>
                  <a:pt x="1845" y="451"/>
                </a:lnTo>
                <a:lnTo>
                  <a:pt x="1848" y="451"/>
                </a:lnTo>
                <a:lnTo>
                  <a:pt x="1848" y="448"/>
                </a:lnTo>
                <a:lnTo>
                  <a:pt x="1853" y="448"/>
                </a:lnTo>
                <a:lnTo>
                  <a:pt x="1853" y="446"/>
                </a:lnTo>
                <a:lnTo>
                  <a:pt x="1853" y="446"/>
                </a:lnTo>
                <a:lnTo>
                  <a:pt x="1853" y="443"/>
                </a:lnTo>
                <a:lnTo>
                  <a:pt x="1853" y="443"/>
                </a:lnTo>
                <a:lnTo>
                  <a:pt x="1853" y="443"/>
                </a:lnTo>
                <a:lnTo>
                  <a:pt x="1861" y="443"/>
                </a:lnTo>
                <a:lnTo>
                  <a:pt x="1861" y="437"/>
                </a:lnTo>
                <a:lnTo>
                  <a:pt x="1864" y="437"/>
                </a:lnTo>
                <a:lnTo>
                  <a:pt x="1864" y="435"/>
                </a:lnTo>
                <a:lnTo>
                  <a:pt x="1869" y="435"/>
                </a:lnTo>
                <a:lnTo>
                  <a:pt x="1869" y="432"/>
                </a:lnTo>
                <a:lnTo>
                  <a:pt x="1875" y="432"/>
                </a:lnTo>
                <a:lnTo>
                  <a:pt x="1875" y="429"/>
                </a:lnTo>
                <a:lnTo>
                  <a:pt x="1877" y="429"/>
                </a:lnTo>
                <a:lnTo>
                  <a:pt x="1877" y="427"/>
                </a:lnTo>
                <a:lnTo>
                  <a:pt x="1885" y="427"/>
                </a:lnTo>
                <a:lnTo>
                  <a:pt x="1885" y="421"/>
                </a:lnTo>
                <a:lnTo>
                  <a:pt x="1891" y="421"/>
                </a:lnTo>
                <a:lnTo>
                  <a:pt x="1891" y="419"/>
                </a:lnTo>
                <a:lnTo>
                  <a:pt x="1894" y="419"/>
                </a:lnTo>
                <a:lnTo>
                  <a:pt x="1894" y="416"/>
                </a:lnTo>
                <a:lnTo>
                  <a:pt x="1896" y="416"/>
                </a:lnTo>
                <a:lnTo>
                  <a:pt x="1896" y="413"/>
                </a:lnTo>
                <a:lnTo>
                  <a:pt x="1899" y="413"/>
                </a:lnTo>
                <a:lnTo>
                  <a:pt x="1899" y="410"/>
                </a:lnTo>
                <a:lnTo>
                  <a:pt x="1902" y="410"/>
                </a:lnTo>
                <a:lnTo>
                  <a:pt x="1902" y="408"/>
                </a:lnTo>
                <a:lnTo>
                  <a:pt x="1902" y="408"/>
                </a:lnTo>
                <a:lnTo>
                  <a:pt x="1902" y="397"/>
                </a:lnTo>
                <a:lnTo>
                  <a:pt x="1921" y="397"/>
                </a:lnTo>
                <a:lnTo>
                  <a:pt x="1921" y="397"/>
                </a:lnTo>
                <a:lnTo>
                  <a:pt x="1937" y="397"/>
                </a:lnTo>
                <a:lnTo>
                  <a:pt x="1937" y="392"/>
                </a:lnTo>
                <a:lnTo>
                  <a:pt x="1939" y="392"/>
                </a:lnTo>
                <a:lnTo>
                  <a:pt x="1939" y="389"/>
                </a:lnTo>
                <a:lnTo>
                  <a:pt x="1958" y="389"/>
                </a:lnTo>
                <a:lnTo>
                  <a:pt x="1958" y="386"/>
                </a:lnTo>
                <a:lnTo>
                  <a:pt x="1966" y="386"/>
                </a:lnTo>
                <a:lnTo>
                  <a:pt x="1966" y="383"/>
                </a:lnTo>
                <a:lnTo>
                  <a:pt x="1972" y="383"/>
                </a:lnTo>
                <a:lnTo>
                  <a:pt x="1972" y="381"/>
                </a:lnTo>
                <a:lnTo>
                  <a:pt x="1977" y="381"/>
                </a:lnTo>
                <a:lnTo>
                  <a:pt x="1977" y="378"/>
                </a:lnTo>
                <a:lnTo>
                  <a:pt x="1993" y="378"/>
                </a:lnTo>
                <a:lnTo>
                  <a:pt x="1993" y="375"/>
                </a:lnTo>
                <a:lnTo>
                  <a:pt x="1999" y="375"/>
                </a:lnTo>
                <a:lnTo>
                  <a:pt x="1999" y="373"/>
                </a:lnTo>
                <a:lnTo>
                  <a:pt x="2007" y="373"/>
                </a:lnTo>
                <a:lnTo>
                  <a:pt x="2007" y="370"/>
                </a:lnTo>
                <a:lnTo>
                  <a:pt x="2012" y="370"/>
                </a:lnTo>
                <a:lnTo>
                  <a:pt x="2012" y="367"/>
                </a:lnTo>
                <a:lnTo>
                  <a:pt x="2015" y="367"/>
                </a:lnTo>
                <a:lnTo>
                  <a:pt x="2015" y="365"/>
                </a:lnTo>
                <a:lnTo>
                  <a:pt x="2018" y="365"/>
                </a:lnTo>
                <a:lnTo>
                  <a:pt x="2018" y="362"/>
                </a:lnTo>
                <a:lnTo>
                  <a:pt x="2020" y="362"/>
                </a:lnTo>
                <a:lnTo>
                  <a:pt x="2020" y="359"/>
                </a:lnTo>
                <a:lnTo>
                  <a:pt x="2026" y="359"/>
                </a:lnTo>
                <a:lnTo>
                  <a:pt x="2026" y="356"/>
                </a:lnTo>
                <a:lnTo>
                  <a:pt x="2028" y="356"/>
                </a:lnTo>
                <a:lnTo>
                  <a:pt x="2028" y="354"/>
                </a:lnTo>
                <a:lnTo>
                  <a:pt x="2034" y="354"/>
                </a:lnTo>
                <a:lnTo>
                  <a:pt x="2034" y="351"/>
                </a:lnTo>
                <a:lnTo>
                  <a:pt x="2047" y="351"/>
                </a:lnTo>
                <a:lnTo>
                  <a:pt x="2047" y="343"/>
                </a:lnTo>
                <a:lnTo>
                  <a:pt x="2050" y="343"/>
                </a:lnTo>
                <a:lnTo>
                  <a:pt x="2050" y="340"/>
                </a:lnTo>
                <a:lnTo>
                  <a:pt x="2050" y="340"/>
                </a:lnTo>
                <a:lnTo>
                  <a:pt x="2050" y="335"/>
                </a:lnTo>
                <a:lnTo>
                  <a:pt x="2066" y="335"/>
                </a:lnTo>
                <a:lnTo>
                  <a:pt x="2066" y="332"/>
                </a:lnTo>
                <a:lnTo>
                  <a:pt x="2080" y="332"/>
                </a:lnTo>
                <a:lnTo>
                  <a:pt x="2080" y="329"/>
                </a:lnTo>
                <a:lnTo>
                  <a:pt x="2085" y="329"/>
                </a:lnTo>
                <a:lnTo>
                  <a:pt x="2085" y="327"/>
                </a:lnTo>
                <a:lnTo>
                  <a:pt x="2096" y="327"/>
                </a:lnTo>
                <a:lnTo>
                  <a:pt x="2096" y="324"/>
                </a:lnTo>
                <a:lnTo>
                  <a:pt x="2101" y="324"/>
                </a:lnTo>
                <a:lnTo>
                  <a:pt x="2101" y="321"/>
                </a:lnTo>
                <a:lnTo>
                  <a:pt x="2101" y="321"/>
                </a:lnTo>
                <a:lnTo>
                  <a:pt x="2101" y="319"/>
                </a:lnTo>
                <a:lnTo>
                  <a:pt x="2107" y="319"/>
                </a:lnTo>
                <a:lnTo>
                  <a:pt x="2107" y="316"/>
                </a:lnTo>
                <a:lnTo>
                  <a:pt x="2115" y="316"/>
                </a:lnTo>
                <a:lnTo>
                  <a:pt x="2115" y="313"/>
                </a:lnTo>
                <a:lnTo>
                  <a:pt x="2117" y="313"/>
                </a:lnTo>
                <a:lnTo>
                  <a:pt x="2117" y="311"/>
                </a:lnTo>
                <a:lnTo>
                  <a:pt x="2123" y="311"/>
                </a:lnTo>
                <a:lnTo>
                  <a:pt x="2123" y="308"/>
                </a:lnTo>
                <a:lnTo>
                  <a:pt x="2134" y="308"/>
                </a:lnTo>
                <a:lnTo>
                  <a:pt x="2134" y="305"/>
                </a:lnTo>
                <a:lnTo>
                  <a:pt x="2142" y="305"/>
                </a:lnTo>
                <a:lnTo>
                  <a:pt x="2142" y="302"/>
                </a:lnTo>
                <a:lnTo>
                  <a:pt x="2147" y="302"/>
                </a:lnTo>
                <a:lnTo>
                  <a:pt x="2147" y="294"/>
                </a:lnTo>
                <a:lnTo>
                  <a:pt x="2158" y="294"/>
                </a:lnTo>
                <a:lnTo>
                  <a:pt x="2158" y="292"/>
                </a:lnTo>
                <a:lnTo>
                  <a:pt x="2174" y="292"/>
                </a:lnTo>
                <a:lnTo>
                  <a:pt x="2174" y="289"/>
                </a:lnTo>
                <a:lnTo>
                  <a:pt x="2177" y="289"/>
                </a:lnTo>
                <a:lnTo>
                  <a:pt x="2177" y="286"/>
                </a:lnTo>
                <a:lnTo>
                  <a:pt x="2185" y="286"/>
                </a:lnTo>
                <a:lnTo>
                  <a:pt x="2185" y="281"/>
                </a:lnTo>
                <a:lnTo>
                  <a:pt x="2193" y="281"/>
                </a:lnTo>
                <a:lnTo>
                  <a:pt x="2193" y="275"/>
                </a:lnTo>
                <a:lnTo>
                  <a:pt x="2196" y="275"/>
                </a:lnTo>
                <a:lnTo>
                  <a:pt x="2196" y="273"/>
                </a:lnTo>
                <a:lnTo>
                  <a:pt x="2201" y="273"/>
                </a:lnTo>
                <a:lnTo>
                  <a:pt x="2201" y="270"/>
                </a:lnTo>
                <a:lnTo>
                  <a:pt x="2206" y="270"/>
                </a:lnTo>
                <a:lnTo>
                  <a:pt x="2206" y="265"/>
                </a:lnTo>
                <a:lnTo>
                  <a:pt x="2209" y="265"/>
                </a:lnTo>
                <a:lnTo>
                  <a:pt x="2209" y="259"/>
                </a:lnTo>
                <a:lnTo>
                  <a:pt x="2215" y="259"/>
                </a:lnTo>
                <a:lnTo>
                  <a:pt x="2215" y="257"/>
                </a:lnTo>
                <a:lnTo>
                  <a:pt x="2223" y="257"/>
                </a:lnTo>
                <a:lnTo>
                  <a:pt x="2223" y="254"/>
                </a:lnTo>
                <a:lnTo>
                  <a:pt x="2223" y="254"/>
                </a:lnTo>
                <a:lnTo>
                  <a:pt x="2223" y="251"/>
                </a:lnTo>
                <a:lnTo>
                  <a:pt x="2225" y="251"/>
                </a:lnTo>
                <a:lnTo>
                  <a:pt x="2225" y="246"/>
                </a:lnTo>
                <a:lnTo>
                  <a:pt x="2252" y="246"/>
                </a:lnTo>
                <a:lnTo>
                  <a:pt x="2252" y="243"/>
                </a:lnTo>
                <a:lnTo>
                  <a:pt x="2263" y="243"/>
                </a:lnTo>
                <a:lnTo>
                  <a:pt x="2263" y="238"/>
                </a:lnTo>
                <a:lnTo>
                  <a:pt x="2268" y="238"/>
                </a:lnTo>
                <a:lnTo>
                  <a:pt x="2268" y="235"/>
                </a:lnTo>
                <a:lnTo>
                  <a:pt x="2271" y="235"/>
                </a:lnTo>
                <a:lnTo>
                  <a:pt x="2271" y="232"/>
                </a:lnTo>
                <a:lnTo>
                  <a:pt x="2274" y="232"/>
                </a:lnTo>
                <a:lnTo>
                  <a:pt x="2274" y="227"/>
                </a:lnTo>
                <a:lnTo>
                  <a:pt x="2279" y="227"/>
                </a:lnTo>
                <a:lnTo>
                  <a:pt x="2279" y="221"/>
                </a:lnTo>
                <a:lnTo>
                  <a:pt x="2328" y="221"/>
                </a:lnTo>
                <a:lnTo>
                  <a:pt x="2328" y="219"/>
                </a:lnTo>
                <a:lnTo>
                  <a:pt x="2333" y="219"/>
                </a:lnTo>
                <a:lnTo>
                  <a:pt x="2333" y="213"/>
                </a:lnTo>
                <a:lnTo>
                  <a:pt x="2349" y="213"/>
                </a:lnTo>
                <a:lnTo>
                  <a:pt x="2349" y="208"/>
                </a:lnTo>
                <a:lnTo>
                  <a:pt x="2355" y="208"/>
                </a:lnTo>
                <a:lnTo>
                  <a:pt x="2355" y="203"/>
                </a:lnTo>
                <a:lnTo>
                  <a:pt x="2363" y="203"/>
                </a:lnTo>
                <a:lnTo>
                  <a:pt x="2363" y="197"/>
                </a:lnTo>
                <a:lnTo>
                  <a:pt x="2366" y="197"/>
                </a:lnTo>
                <a:lnTo>
                  <a:pt x="2366" y="192"/>
                </a:lnTo>
                <a:lnTo>
                  <a:pt x="2371" y="192"/>
                </a:lnTo>
                <a:lnTo>
                  <a:pt x="2371" y="186"/>
                </a:lnTo>
                <a:lnTo>
                  <a:pt x="2376" y="186"/>
                </a:lnTo>
                <a:lnTo>
                  <a:pt x="2376" y="181"/>
                </a:lnTo>
                <a:lnTo>
                  <a:pt x="2382" y="181"/>
                </a:lnTo>
                <a:lnTo>
                  <a:pt x="2382" y="167"/>
                </a:lnTo>
                <a:lnTo>
                  <a:pt x="2382" y="167"/>
                </a:lnTo>
                <a:lnTo>
                  <a:pt x="2382" y="162"/>
                </a:lnTo>
                <a:lnTo>
                  <a:pt x="2390" y="162"/>
                </a:lnTo>
                <a:lnTo>
                  <a:pt x="2390" y="157"/>
                </a:lnTo>
                <a:lnTo>
                  <a:pt x="2398" y="157"/>
                </a:lnTo>
                <a:lnTo>
                  <a:pt x="2398" y="151"/>
                </a:lnTo>
                <a:lnTo>
                  <a:pt x="2406" y="151"/>
                </a:lnTo>
                <a:lnTo>
                  <a:pt x="2406" y="143"/>
                </a:lnTo>
                <a:lnTo>
                  <a:pt x="2417" y="143"/>
                </a:lnTo>
                <a:lnTo>
                  <a:pt x="2417" y="138"/>
                </a:lnTo>
                <a:lnTo>
                  <a:pt x="2420" y="138"/>
                </a:lnTo>
                <a:lnTo>
                  <a:pt x="2420" y="132"/>
                </a:lnTo>
                <a:lnTo>
                  <a:pt x="2441" y="132"/>
                </a:lnTo>
                <a:lnTo>
                  <a:pt x="2441" y="124"/>
                </a:lnTo>
                <a:lnTo>
                  <a:pt x="2441" y="124"/>
                </a:lnTo>
                <a:lnTo>
                  <a:pt x="2441" y="116"/>
                </a:lnTo>
                <a:lnTo>
                  <a:pt x="2446" y="116"/>
                </a:lnTo>
                <a:lnTo>
                  <a:pt x="2446" y="108"/>
                </a:lnTo>
                <a:lnTo>
                  <a:pt x="2452" y="108"/>
                </a:lnTo>
                <a:lnTo>
                  <a:pt x="2452" y="100"/>
                </a:lnTo>
                <a:lnTo>
                  <a:pt x="2473" y="100"/>
                </a:lnTo>
                <a:lnTo>
                  <a:pt x="2473" y="89"/>
                </a:lnTo>
                <a:lnTo>
                  <a:pt x="2495" y="89"/>
                </a:lnTo>
                <a:lnTo>
                  <a:pt x="2495" y="78"/>
                </a:lnTo>
                <a:lnTo>
                  <a:pt x="2498" y="78"/>
                </a:lnTo>
                <a:lnTo>
                  <a:pt x="2498" y="65"/>
                </a:lnTo>
                <a:lnTo>
                  <a:pt x="2509" y="65"/>
                </a:lnTo>
                <a:lnTo>
                  <a:pt x="2509" y="54"/>
                </a:lnTo>
                <a:lnTo>
                  <a:pt x="2509" y="54"/>
                </a:lnTo>
                <a:lnTo>
                  <a:pt x="2509" y="41"/>
                </a:lnTo>
                <a:lnTo>
                  <a:pt x="2514" y="41"/>
                </a:lnTo>
                <a:lnTo>
                  <a:pt x="2514" y="27"/>
                </a:lnTo>
                <a:lnTo>
                  <a:pt x="2579" y="27"/>
                </a:lnTo>
                <a:lnTo>
                  <a:pt x="2579" y="0"/>
                </a:lnTo>
              </a:path>
            </a:pathLst>
          </a:custGeom>
          <a:noFill/>
          <a:ln w="15875"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3" name="Rectangle 40"/>
          <p:cNvSpPr>
            <a:spLocks noChangeArrowheads="1"/>
          </p:cNvSpPr>
          <p:nvPr/>
        </p:nvSpPr>
        <p:spPr bwMode="auto">
          <a:xfrm>
            <a:off x="5800789" y="4626219"/>
            <a:ext cx="142026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err="1">
                <a:ln>
                  <a:noFill/>
                </a:ln>
                <a:solidFill>
                  <a:srgbClr val="0000FF"/>
                </a:solidFill>
                <a:effectLst/>
                <a:uLnTx/>
                <a:uFillTx/>
              </a:rPr>
              <a:t>Icosapent</a:t>
            </a:r>
            <a:r>
              <a:rPr kumimoji="0" lang="en-US" altLang="en-US" sz="1500" b="1" i="0" u="none" strike="noStrike" kern="1200" cap="none" spc="0" normalizeH="0" baseline="0" noProof="0" dirty="0">
                <a:ln>
                  <a:noFill/>
                </a:ln>
                <a:solidFill>
                  <a:srgbClr val="0000FF"/>
                </a:solidFill>
                <a:effectLst/>
                <a:uLnTx/>
                <a:uFillTx/>
              </a:rPr>
              <a:t> Ethyl</a:t>
            </a:r>
            <a:endParaRPr kumimoji="0" lang="en-US" altLang="en-US" sz="1800" b="1" i="0" u="none" strike="noStrike" kern="1200" cap="none" spc="0" normalizeH="0" baseline="0" noProof="0" dirty="0">
              <a:ln>
                <a:noFill/>
              </a:ln>
              <a:solidFill>
                <a:srgbClr val="0000FF"/>
              </a:solidFill>
              <a:effectLst/>
              <a:uLnTx/>
              <a:uFillTx/>
            </a:endParaRPr>
          </a:p>
        </p:txBody>
      </p:sp>
      <p:sp>
        <p:nvSpPr>
          <p:cNvPr id="44" name="Rectangle 41"/>
          <p:cNvSpPr>
            <a:spLocks noChangeArrowheads="1"/>
          </p:cNvSpPr>
          <p:nvPr/>
        </p:nvSpPr>
        <p:spPr bwMode="auto">
          <a:xfrm>
            <a:off x="4823556" y="3422621"/>
            <a:ext cx="7373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FF0000"/>
                </a:solidFill>
                <a:effectLst/>
                <a:uLnTx/>
                <a:uFillTx/>
              </a:rPr>
              <a:t>Placebo</a:t>
            </a:r>
            <a:endParaRPr kumimoji="0" lang="en-US" altLang="en-US" sz="1800" b="1" i="0" u="none" strike="noStrike" kern="1200" cap="none" spc="0" normalizeH="0" baseline="0" noProof="0" dirty="0">
              <a:ln>
                <a:noFill/>
              </a:ln>
              <a:solidFill>
                <a:srgbClr val="FF0000"/>
              </a:solidFill>
              <a:effectLst/>
              <a:uLnTx/>
              <a:uFillTx/>
            </a:endParaRPr>
          </a:p>
        </p:txBody>
      </p:sp>
      <p:sp>
        <p:nvSpPr>
          <p:cNvPr id="50" name="Rectangle 27"/>
          <p:cNvSpPr>
            <a:spLocks noChangeArrowheads="1"/>
          </p:cNvSpPr>
          <p:nvPr/>
        </p:nvSpPr>
        <p:spPr bwMode="auto">
          <a:xfrm>
            <a:off x="3914990" y="6068713"/>
            <a:ext cx="24900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rPr>
              <a:t>Years since Randomization</a:t>
            </a:r>
            <a:endParaRPr kumimoji="0" lang="en-US" altLang="en-US" sz="1800" b="0" i="0" u="none" strike="noStrike" kern="1200" cap="none" spc="0" normalizeH="0" baseline="0" noProof="0" dirty="0">
              <a:ln>
                <a:noFill/>
              </a:ln>
              <a:solidFill>
                <a:prstClr val="black"/>
              </a:solidFill>
              <a:effectLst/>
              <a:uLnTx/>
              <a:uFillTx/>
            </a:endParaRPr>
          </a:p>
        </p:txBody>
      </p:sp>
      <p:sp>
        <p:nvSpPr>
          <p:cNvPr id="51" name="Rectangle 39"/>
          <p:cNvSpPr>
            <a:spLocks noChangeArrowheads="1"/>
          </p:cNvSpPr>
          <p:nvPr/>
        </p:nvSpPr>
        <p:spPr bwMode="auto">
          <a:xfrm rot="16200000">
            <a:off x="682341" y="3424266"/>
            <a:ext cx="23916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rPr>
              <a:t>Patients with an Event (%)</a:t>
            </a:r>
            <a:endParaRPr kumimoji="0" lang="en-US" altLang="en-US" sz="1800" b="0" i="0" u="none" strike="noStrike" kern="1200" cap="none" spc="0" normalizeH="0" baseline="0" noProof="0" dirty="0">
              <a:ln>
                <a:noFill/>
              </a:ln>
              <a:solidFill>
                <a:prstClr val="black"/>
              </a:solidFill>
              <a:effectLst/>
              <a:uLnTx/>
              <a:uFillTx/>
            </a:endParaRPr>
          </a:p>
        </p:txBody>
      </p:sp>
      <p:sp>
        <p:nvSpPr>
          <p:cNvPr id="52" name="Line 49"/>
          <p:cNvSpPr>
            <a:spLocks noChangeShapeType="1"/>
          </p:cNvSpPr>
          <p:nvPr/>
        </p:nvSpPr>
        <p:spPr bwMode="auto">
          <a:xfrm>
            <a:off x="2569268"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3" name="Line 50"/>
          <p:cNvSpPr>
            <a:spLocks noChangeShapeType="1"/>
          </p:cNvSpPr>
          <p:nvPr/>
        </p:nvSpPr>
        <p:spPr bwMode="auto">
          <a:xfrm>
            <a:off x="3431665"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4" name="Line 51"/>
          <p:cNvSpPr>
            <a:spLocks noChangeShapeType="1"/>
          </p:cNvSpPr>
          <p:nvPr/>
        </p:nvSpPr>
        <p:spPr bwMode="auto">
          <a:xfrm>
            <a:off x="4290360"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5" name="Line 52"/>
          <p:cNvSpPr>
            <a:spLocks noChangeShapeType="1"/>
          </p:cNvSpPr>
          <p:nvPr/>
        </p:nvSpPr>
        <p:spPr bwMode="auto">
          <a:xfrm>
            <a:off x="5154609"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6" name="Line 53"/>
          <p:cNvSpPr>
            <a:spLocks noChangeShapeType="1"/>
          </p:cNvSpPr>
          <p:nvPr/>
        </p:nvSpPr>
        <p:spPr bwMode="auto">
          <a:xfrm>
            <a:off x="6013304"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7" name="Line 54"/>
          <p:cNvSpPr>
            <a:spLocks noChangeShapeType="1"/>
          </p:cNvSpPr>
          <p:nvPr/>
        </p:nvSpPr>
        <p:spPr bwMode="auto">
          <a:xfrm>
            <a:off x="6872000"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8" name="Rectangle 55"/>
          <p:cNvSpPr>
            <a:spLocks noChangeArrowheads="1"/>
          </p:cNvSpPr>
          <p:nvPr/>
        </p:nvSpPr>
        <p:spPr bwMode="auto">
          <a:xfrm>
            <a:off x="2516495"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0</a:t>
            </a:r>
            <a:endParaRPr kumimoji="0" lang="en-US" altLang="en-US" sz="1800" b="0" i="0" u="none" strike="noStrike" kern="1200" cap="none" spc="0" normalizeH="0" baseline="0" noProof="0" dirty="0">
              <a:ln>
                <a:noFill/>
              </a:ln>
              <a:solidFill>
                <a:prstClr val="black"/>
              </a:solidFill>
              <a:effectLst/>
              <a:uLnTx/>
              <a:uFillTx/>
            </a:endParaRPr>
          </a:p>
        </p:txBody>
      </p:sp>
      <p:sp>
        <p:nvSpPr>
          <p:cNvPr id="59" name="Rectangle 56"/>
          <p:cNvSpPr>
            <a:spLocks noChangeArrowheads="1"/>
          </p:cNvSpPr>
          <p:nvPr/>
        </p:nvSpPr>
        <p:spPr bwMode="auto">
          <a:xfrm>
            <a:off x="3377967"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1</a:t>
            </a:r>
            <a:endParaRPr kumimoji="0" lang="en-US" altLang="en-US" sz="1800" b="0" i="0" u="none" strike="noStrike" kern="1200" cap="none" spc="0" normalizeH="0" baseline="0" noProof="0">
              <a:ln>
                <a:noFill/>
              </a:ln>
              <a:solidFill>
                <a:prstClr val="black"/>
              </a:solidFill>
              <a:effectLst/>
              <a:uLnTx/>
              <a:uFillTx/>
            </a:endParaRPr>
          </a:p>
        </p:txBody>
      </p:sp>
      <p:sp>
        <p:nvSpPr>
          <p:cNvPr id="60" name="Rectangle 57"/>
          <p:cNvSpPr>
            <a:spLocks noChangeArrowheads="1"/>
          </p:cNvSpPr>
          <p:nvPr/>
        </p:nvSpPr>
        <p:spPr bwMode="auto">
          <a:xfrm>
            <a:off x="4240364"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2</a:t>
            </a:r>
            <a:endParaRPr kumimoji="0" lang="en-US" altLang="en-US" sz="1800" b="0" i="0" u="none" strike="noStrike" kern="1200" cap="none" spc="0" normalizeH="0" baseline="0" noProof="0">
              <a:ln>
                <a:noFill/>
              </a:ln>
              <a:solidFill>
                <a:prstClr val="black"/>
              </a:solidFill>
              <a:effectLst/>
              <a:uLnTx/>
              <a:uFillTx/>
            </a:endParaRPr>
          </a:p>
        </p:txBody>
      </p:sp>
      <p:sp>
        <p:nvSpPr>
          <p:cNvPr id="61" name="Rectangle 58"/>
          <p:cNvSpPr>
            <a:spLocks noChangeArrowheads="1"/>
          </p:cNvSpPr>
          <p:nvPr/>
        </p:nvSpPr>
        <p:spPr bwMode="auto">
          <a:xfrm>
            <a:off x="5101835"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3</a:t>
            </a:r>
            <a:endParaRPr kumimoji="0" lang="en-US" altLang="en-US" sz="1800" b="0" i="0" u="none" strike="noStrike" kern="1200" cap="none" spc="0" normalizeH="0" baseline="0" noProof="0">
              <a:ln>
                <a:noFill/>
              </a:ln>
              <a:solidFill>
                <a:prstClr val="black"/>
              </a:solidFill>
              <a:effectLst/>
              <a:uLnTx/>
              <a:uFillTx/>
            </a:endParaRPr>
          </a:p>
        </p:txBody>
      </p:sp>
      <p:sp>
        <p:nvSpPr>
          <p:cNvPr id="62" name="Rectangle 59"/>
          <p:cNvSpPr>
            <a:spLocks noChangeArrowheads="1"/>
          </p:cNvSpPr>
          <p:nvPr/>
        </p:nvSpPr>
        <p:spPr bwMode="auto">
          <a:xfrm>
            <a:off x="5960531"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4</a:t>
            </a:r>
            <a:endParaRPr kumimoji="0" lang="en-US" altLang="en-US" sz="1800" b="0" i="0" u="none" strike="noStrike" kern="1200" cap="none" spc="0" normalizeH="0" baseline="0" noProof="0">
              <a:ln>
                <a:noFill/>
              </a:ln>
              <a:solidFill>
                <a:prstClr val="black"/>
              </a:solidFill>
              <a:effectLst/>
              <a:uLnTx/>
              <a:uFillTx/>
            </a:endParaRPr>
          </a:p>
        </p:txBody>
      </p:sp>
      <p:sp>
        <p:nvSpPr>
          <p:cNvPr id="63" name="Rectangle 60"/>
          <p:cNvSpPr>
            <a:spLocks noChangeArrowheads="1"/>
          </p:cNvSpPr>
          <p:nvPr/>
        </p:nvSpPr>
        <p:spPr bwMode="auto">
          <a:xfrm>
            <a:off x="6819227"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5</a:t>
            </a:r>
            <a:endParaRPr kumimoji="0" lang="en-US" altLang="en-US" sz="1800" b="0" i="0" u="none" strike="noStrike" kern="1200" cap="none" spc="0" normalizeH="0" baseline="0" noProof="0">
              <a:ln>
                <a:noFill/>
              </a:ln>
              <a:solidFill>
                <a:prstClr val="black"/>
              </a:solidFill>
              <a:effectLst/>
              <a:uLnTx/>
              <a:uFillTx/>
            </a:endParaRPr>
          </a:p>
        </p:txBody>
      </p:sp>
      <p:sp>
        <p:nvSpPr>
          <p:cNvPr id="64" name="Line 61"/>
          <p:cNvSpPr>
            <a:spLocks noChangeShapeType="1"/>
          </p:cNvSpPr>
          <p:nvPr/>
        </p:nvSpPr>
        <p:spPr bwMode="auto">
          <a:xfrm flipH="1">
            <a:off x="2486063" y="5591768"/>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5" name="Line 62"/>
          <p:cNvSpPr>
            <a:spLocks noChangeShapeType="1"/>
          </p:cNvSpPr>
          <p:nvPr/>
        </p:nvSpPr>
        <p:spPr bwMode="auto">
          <a:xfrm flipH="1">
            <a:off x="2486063" y="4222296"/>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6" name="Line 63"/>
          <p:cNvSpPr>
            <a:spLocks noChangeShapeType="1"/>
          </p:cNvSpPr>
          <p:nvPr/>
        </p:nvSpPr>
        <p:spPr bwMode="auto">
          <a:xfrm flipH="1">
            <a:off x="2486063" y="2847272"/>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7" name="Rectangle 65"/>
          <p:cNvSpPr>
            <a:spLocks noChangeArrowheads="1"/>
          </p:cNvSpPr>
          <p:nvPr/>
        </p:nvSpPr>
        <p:spPr bwMode="auto">
          <a:xfrm>
            <a:off x="2336098" y="546592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0</a:t>
            </a:r>
            <a:endParaRPr kumimoji="0" lang="en-US" altLang="en-US" sz="1800" b="0" i="0" u="none" strike="noStrike" kern="1200" cap="none" spc="0" normalizeH="0" baseline="0" noProof="0" dirty="0">
              <a:ln>
                <a:noFill/>
              </a:ln>
              <a:solidFill>
                <a:prstClr val="black"/>
              </a:solidFill>
              <a:effectLst/>
              <a:uLnTx/>
              <a:uFillTx/>
            </a:endParaRPr>
          </a:p>
        </p:txBody>
      </p:sp>
      <p:sp>
        <p:nvSpPr>
          <p:cNvPr id="68" name="Rectangle 66"/>
          <p:cNvSpPr>
            <a:spLocks noChangeArrowheads="1"/>
          </p:cNvSpPr>
          <p:nvPr/>
        </p:nvSpPr>
        <p:spPr bwMode="auto">
          <a:xfrm>
            <a:off x="2228697" y="4107556"/>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10</a:t>
            </a:r>
            <a:endParaRPr kumimoji="0" lang="en-US" altLang="en-US" sz="1800" b="0" i="0" u="none" strike="noStrike" kern="1200" cap="none" spc="0" normalizeH="0" baseline="0" noProof="0">
              <a:ln>
                <a:noFill/>
              </a:ln>
              <a:solidFill>
                <a:prstClr val="black"/>
              </a:solidFill>
              <a:effectLst/>
              <a:uLnTx/>
              <a:uFillTx/>
            </a:endParaRPr>
          </a:p>
        </p:txBody>
      </p:sp>
      <p:sp>
        <p:nvSpPr>
          <p:cNvPr id="69" name="Rectangle 67"/>
          <p:cNvSpPr>
            <a:spLocks noChangeArrowheads="1"/>
          </p:cNvSpPr>
          <p:nvPr/>
        </p:nvSpPr>
        <p:spPr bwMode="auto">
          <a:xfrm>
            <a:off x="2228697" y="2728831"/>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20</a:t>
            </a:r>
            <a:endParaRPr kumimoji="0" lang="en-US" altLang="en-US" sz="1800" b="0" i="0" u="none" strike="noStrike" kern="1200" cap="none" spc="0" normalizeH="0" baseline="0" noProof="0" dirty="0">
              <a:ln>
                <a:noFill/>
              </a:ln>
              <a:solidFill>
                <a:prstClr val="black"/>
              </a:solidFill>
              <a:effectLst/>
              <a:uLnTx/>
              <a:uFillTx/>
            </a:endParaRPr>
          </a:p>
        </p:txBody>
      </p:sp>
      <p:sp>
        <p:nvSpPr>
          <p:cNvPr id="70" name="Freeform 70"/>
          <p:cNvSpPr>
            <a:spLocks/>
          </p:cNvSpPr>
          <p:nvPr/>
        </p:nvSpPr>
        <p:spPr bwMode="auto">
          <a:xfrm>
            <a:off x="2571194" y="1480912"/>
            <a:ext cx="4850150" cy="4117539"/>
          </a:xfrm>
          <a:custGeom>
            <a:avLst/>
            <a:gdLst>
              <a:gd name="T0" fmla="*/ 0 w 2643"/>
              <a:gd name="T1" fmla="*/ 0 h 2252"/>
              <a:gd name="T2" fmla="*/ 0 w 2643"/>
              <a:gd name="T3" fmla="*/ 2252 h 2252"/>
              <a:gd name="T4" fmla="*/ 2643 w 2643"/>
              <a:gd name="T5" fmla="*/ 2252 h 2252"/>
            </a:gdLst>
            <a:ahLst/>
            <a:cxnLst>
              <a:cxn ang="0">
                <a:pos x="T0" y="T1"/>
              </a:cxn>
              <a:cxn ang="0">
                <a:pos x="T2" y="T3"/>
              </a:cxn>
              <a:cxn ang="0">
                <a:pos x="T4" y="T5"/>
              </a:cxn>
            </a:cxnLst>
            <a:rect l="0" t="0" r="r" b="b"/>
            <a:pathLst>
              <a:path w="2643" h="2252">
                <a:moveTo>
                  <a:pt x="0" y="0"/>
                </a:moveTo>
                <a:lnTo>
                  <a:pt x="0" y="2252"/>
                </a:lnTo>
                <a:lnTo>
                  <a:pt x="2643" y="2252"/>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1" name="Line 64"/>
          <p:cNvSpPr>
            <a:spLocks noChangeShapeType="1"/>
          </p:cNvSpPr>
          <p:nvPr/>
        </p:nvSpPr>
        <p:spPr bwMode="auto">
          <a:xfrm flipH="1">
            <a:off x="2486063" y="1484759"/>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2" name="Rectangle 68"/>
          <p:cNvSpPr>
            <a:spLocks noChangeArrowheads="1"/>
          </p:cNvSpPr>
          <p:nvPr/>
        </p:nvSpPr>
        <p:spPr bwMode="auto">
          <a:xfrm>
            <a:off x="2228697" y="1355214"/>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30</a:t>
            </a:r>
            <a:endParaRPr kumimoji="0" lang="en-US" altLang="en-US" sz="1800" b="0" i="0" u="none" strike="noStrike" kern="1200" cap="none" spc="0" normalizeH="0" baseline="0" noProof="0" dirty="0">
              <a:ln>
                <a:noFill/>
              </a:ln>
              <a:solidFill>
                <a:prstClr val="black"/>
              </a:solidFill>
              <a:effectLst/>
              <a:uLnTx/>
              <a:uFillTx/>
            </a:endParaRPr>
          </a:p>
        </p:txBody>
      </p:sp>
      <p:sp>
        <p:nvSpPr>
          <p:cNvPr id="103" name="Rectangle 43">
            <a:extLst>
              <a:ext uri="{FF2B5EF4-FFF2-40B4-BE49-F238E27FC236}">
                <a16:creationId xmlns:a16="http://schemas.microsoft.com/office/drawing/2014/main" id="{F6B7EFEA-0A4C-4244-A71E-B7F67CB869E5}"/>
              </a:ext>
            </a:extLst>
          </p:cNvPr>
          <p:cNvSpPr>
            <a:spLocks noChangeArrowheads="1"/>
          </p:cNvSpPr>
          <p:nvPr/>
        </p:nvSpPr>
        <p:spPr bwMode="auto">
          <a:xfrm>
            <a:off x="8063810" y="1827497"/>
            <a:ext cx="276197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defRPr/>
            </a:pPr>
            <a:r>
              <a:rPr lang="en-US" altLang="en-US" sz="2500" b="1" dirty="0">
                <a:solidFill>
                  <a:srgbClr val="000000"/>
                </a:solidFill>
              </a:rPr>
              <a:t>Hazard Ratio, 0.74</a:t>
            </a:r>
            <a:endParaRPr lang="en-US" altLang="en-US" sz="2500" b="1" dirty="0">
              <a:solidFill>
                <a:prstClr val="black"/>
              </a:solidFill>
            </a:endParaRPr>
          </a:p>
        </p:txBody>
      </p:sp>
      <p:sp>
        <p:nvSpPr>
          <p:cNvPr id="104" name="Rectangle 44">
            <a:extLst>
              <a:ext uri="{FF2B5EF4-FFF2-40B4-BE49-F238E27FC236}">
                <a16:creationId xmlns:a16="http://schemas.microsoft.com/office/drawing/2014/main" id="{06F09282-184A-4E4D-99D0-FE4A3E9BDB19}"/>
              </a:ext>
            </a:extLst>
          </p:cNvPr>
          <p:cNvSpPr>
            <a:spLocks noChangeArrowheads="1"/>
          </p:cNvSpPr>
          <p:nvPr/>
        </p:nvSpPr>
        <p:spPr bwMode="auto">
          <a:xfrm>
            <a:off x="8063810" y="2227030"/>
            <a:ext cx="22906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defRPr/>
            </a:pPr>
            <a:r>
              <a:rPr lang="en-US" altLang="en-US" sz="2000" dirty="0">
                <a:solidFill>
                  <a:srgbClr val="000000"/>
                </a:solidFill>
              </a:rPr>
              <a:t>(95% CI, 0.65–0.83)</a:t>
            </a:r>
            <a:endParaRPr lang="en-US" altLang="en-US" sz="2000" dirty="0">
              <a:solidFill>
                <a:prstClr val="black"/>
              </a:solidFill>
            </a:endParaRPr>
          </a:p>
        </p:txBody>
      </p:sp>
      <p:sp>
        <p:nvSpPr>
          <p:cNvPr id="105" name="Rectangle 45">
            <a:extLst>
              <a:ext uri="{FF2B5EF4-FFF2-40B4-BE49-F238E27FC236}">
                <a16:creationId xmlns:a16="http://schemas.microsoft.com/office/drawing/2014/main" id="{043118C9-DD0B-4135-AC9A-EAFD744A71E7}"/>
              </a:ext>
            </a:extLst>
          </p:cNvPr>
          <p:cNvSpPr>
            <a:spLocks noChangeArrowheads="1"/>
          </p:cNvSpPr>
          <p:nvPr/>
        </p:nvSpPr>
        <p:spPr bwMode="auto">
          <a:xfrm>
            <a:off x="8063810" y="2626563"/>
            <a:ext cx="196848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defRPr/>
            </a:pPr>
            <a:r>
              <a:rPr lang="en-US" altLang="en-US" sz="2500" b="1" dirty="0">
                <a:solidFill>
                  <a:srgbClr val="000000"/>
                </a:solidFill>
              </a:rPr>
              <a:t>RRR = 26.5%</a:t>
            </a:r>
            <a:endParaRPr lang="en-US" altLang="en-US" sz="2500" b="1" dirty="0">
              <a:solidFill>
                <a:prstClr val="black"/>
              </a:solidFill>
            </a:endParaRPr>
          </a:p>
        </p:txBody>
      </p:sp>
      <p:sp>
        <p:nvSpPr>
          <p:cNvPr id="106" name="Rectangle 46">
            <a:extLst>
              <a:ext uri="{FF2B5EF4-FFF2-40B4-BE49-F238E27FC236}">
                <a16:creationId xmlns:a16="http://schemas.microsoft.com/office/drawing/2014/main" id="{40CD36EE-208C-4F93-9261-D15CD93FB58C}"/>
              </a:ext>
            </a:extLst>
          </p:cNvPr>
          <p:cNvSpPr>
            <a:spLocks noChangeArrowheads="1"/>
          </p:cNvSpPr>
          <p:nvPr/>
        </p:nvSpPr>
        <p:spPr bwMode="auto">
          <a:xfrm>
            <a:off x="8063810" y="3026096"/>
            <a:ext cx="179055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defRPr/>
            </a:pPr>
            <a:r>
              <a:rPr lang="en-US" altLang="en-US" sz="2500" b="1" dirty="0">
                <a:solidFill>
                  <a:srgbClr val="000000"/>
                </a:solidFill>
              </a:rPr>
              <a:t>ARR = 3.6%</a:t>
            </a:r>
            <a:endParaRPr lang="en-US" altLang="en-US" sz="2500" b="1" dirty="0">
              <a:solidFill>
                <a:prstClr val="black"/>
              </a:solidFill>
            </a:endParaRPr>
          </a:p>
        </p:txBody>
      </p:sp>
      <p:sp>
        <p:nvSpPr>
          <p:cNvPr id="107" name="Rectangle 47">
            <a:extLst>
              <a:ext uri="{FF2B5EF4-FFF2-40B4-BE49-F238E27FC236}">
                <a16:creationId xmlns:a16="http://schemas.microsoft.com/office/drawing/2014/main" id="{A0029580-2691-4A2E-BBD1-D60F83E17BBF}"/>
              </a:ext>
            </a:extLst>
          </p:cNvPr>
          <p:cNvSpPr>
            <a:spLocks noChangeArrowheads="1"/>
          </p:cNvSpPr>
          <p:nvPr/>
        </p:nvSpPr>
        <p:spPr bwMode="auto">
          <a:xfrm>
            <a:off x="8063810" y="3425629"/>
            <a:ext cx="333424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defRPr/>
            </a:pPr>
            <a:r>
              <a:rPr lang="en-US" altLang="en-US" sz="2500" b="1" dirty="0">
                <a:solidFill>
                  <a:srgbClr val="000000"/>
                </a:solidFill>
              </a:rPr>
              <a:t>NNT = 28 </a:t>
            </a:r>
            <a:r>
              <a:rPr lang="en-US" altLang="en-US" sz="2000" dirty="0">
                <a:solidFill>
                  <a:srgbClr val="000000"/>
                </a:solidFill>
              </a:rPr>
              <a:t>(95% CI, 20–47)</a:t>
            </a:r>
            <a:endParaRPr lang="en-US" altLang="en-US" sz="2000" dirty="0">
              <a:solidFill>
                <a:prstClr val="black"/>
              </a:solidFill>
            </a:endParaRPr>
          </a:p>
        </p:txBody>
      </p:sp>
    </p:spTree>
    <p:extLst>
      <p:ext uri="{BB962C8B-B14F-4D97-AF65-F5344CB8AC3E}">
        <p14:creationId xmlns:p14="http://schemas.microsoft.com/office/powerpoint/2010/main" val="2044315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5820F97-D26A-4ACB-9644-AC6DCB958BB0}"/>
              </a:ext>
            </a:extLst>
          </p:cNvPr>
          <p:cNvSpPr txBox="1"/>
          <p:nvPr/>
        </p:nvSpPr>
        <p:spPr>
          <a:xfrm>
            <a:off x="6809643" y="2407607"/>
            <a:ext cx="9841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20.0%</a:t>
            </a:r>
          </a:p>
        </p:txBody>
      </p:sp>
      <p:sp>
        <p:nvSpPr>
          <p:cNvPr id="15" name="TextBox 14">
            <a:extLst>
              <a:ext uri="{FF2B5EF4-FFF2-40B4-BE49-F238E27FC236}">
                <a16:creationId xmlns:a16="http://schemas.microsoft.com/office/drawing/2014/main" id="{3DB927E4-1B63-48A2-9E52-EB185C7A0395}"/>
              </a:ext>
            </a:extLst>
          </p:cNvPr>
          <p:cNvSpPr txBox="1"/>
          <p:nvPr/>
        </p:nvSpPr>
        <p:spPr>
          <a:xfrm>
            <a:off x="6949643" y="3856288"/>
            <a:ext cx="9841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16.2%</a:t>
            </a:r>
          </a:p>
        </p:txBody>
      </p:sp>
      <p:sp>
        <p:nvSpPr>
          <p:cNvPr id="4" name="Freeform 5"/>
          <p:cNvSpPr>
            <a:spLocks/>
          </p:cNvSpPr>
          <p:nvPr/>
        </p:nvSpPr>
        <p:spPr bwMode="auto">
          <a:xfrm>
            <a:off x="2574629" y="3575813"/>
            <a:ext cx="4784950" cy="2013359"/>
          </a:xfrm>
          <a:custGeom>
            <a:avLst/>
            <a:gdLst>
              <a:gd name="T0" fmla="*/ 60 w 2600"/>
              <a:gd name="T1" fmla="*/ 1086 h 1094"/>
              <a:gd name="T2" fmla="*/ 87 w 2600"/>
              <a:gd name="T3" fmla="*/ 1069 h 1094"/>
              <a:gd name="T4" fmla="*/ 130 w 2600"/>
              <a:gd name="T5" fmla="*/ 1059 h 1094"/>
              <a:gd name="T6" fmla="*/ 151 w 2600"/>
              <a:gd name="T7" fmla="*/ 1048 h 1094"/>
              <a:gd name="T8" fmla="*/ 200 w 2600"/>
              <a:gd name="T9" fmla="*/ 1037 h 1094"/>
              <a:gd name="T10" fmla="*/ 224 w 2600"/>
              <a:gd name="T11" fmla="*/ 1021 h 1094"/>
              <a:gd name="T12" fmla="*/ 251 w 2600"/>
              <a:gd name="T13" fmla="*/ 1010 h 1094"/>
              <a:gd name="T14" fmla="*/ 283 w 2600"/>
              <a:gd name="T15" fmla="*/ 991 h 1094"/>
              <a:gd name="T16" fmla="*/ 310 w 2600"/>
              <a:gd name="T17" fmla="*/ 975 h 1094"/>
              <a:gd name="T18" fmla="*/ 329 w 2600"/>
              <a:gd name="T19" fmla="*/ 961 h 1094"/>
              <a:gd name="T20" fmla="*/ 380 w 2600"/>
              <a:gd name="T21" fmla="*/ 945 h 1094"/>
              <a:gd name="T22" fmla="*/ 416 w 2600"/>
              <a:gd name="T23" fmla="*/ 929 h 1094"/>
              <a:gd name="T24" fmla="*/ 448 w 2600"/>
              <a:gd name="T25" fmla="*/ 918 h 1094"/>
              <a:gd name="T26" fmla="*/ 467 w 2600"/>
              <a:gd name="T27" fmla="*/ 902 h 1094"/>
              <a:gd name="T28" fmla="*/ 496 w 2600"/>
              <a:gd name="T29" fmla="*/ 891 h 1094"/>
              <a:gd name="T30" fmla="*/ 534 w 2600"/>
              <a:gd name="T31" fmla="*/ 875 h 1094"/>
              <a:gd name="T32" fmla="*/ 559 w 2600"/>
              <a:gd name="T33" fmla="*/ 864 h 1094"/>
              <a:gd name="T34" fmla="*/ 588 w 2600"/>
              <a:gd name="T35" fmla="*/ 851 h 1094"/>
              <a:gd name="T36" fmla="*/ 599 w 2600"/>
              <a:gd name="T37" fmla="*/ 837 h 1094"/>
              <a:gd name="T38" fmla="*/ 623 w 2600"/>
              <a:gd name="T39" fmla="*/ 821 h 1094"/>
              <a:gd name="T40" fmla="*/ 674 w 2600"/>
              <a:gd name="T41" fmla="*/ 810 h 1094"/>
              <a:gd name="T42" fmla="*/ 699 w 2600"/>
              <a:gd name="T43" fmla="*/ 794 h 1094"/>
              <a:gd name="T44" fmla="*/ 739 w 2600"/>
              <a:gd name="T45" fmla="*/ 780 h 1094"/>
              <a:gd name="T46" fmla="*/ 755 w 2600"/>
              <a:gd name="T47" fmla="*/ 767 h 1094"/>
              <a:gd name="T48" fmla="*/ 796 w 2600"/>
              <a:gd name="T49" fmla="*/ 756 h 1094"/>
              <a:gd name="T50" fmla="*/ 836 w 2600"/>
              <a:gd name="T51" fmla="*/ 740 h 1094"/>
              <a:gd name="T52" fmla="*/ 885 w 2600"/>
              <a:gd name="T53" fmla="*/ 729 h 1094"/>
              <a:gd name="T54" fmla="*/ 901 w 2600"/>
              <a:gd name="T55" fmla="*/ 710 h 1094"/>
              <a:gd name="T56" fmla="*/ 955 w 2600"/>
              <a:gd name="T57" fmla="*/ 699 h 1094"/>
              <a:gd name="T58" fmla="*/ 1006 w 2600"/>
              <a:gd name="T59" fmla="*/ 683 h 1094"/>
              <a:gd name="T60" fmla="*/ 1063 w 2600"/>
              <a:gd name="T61" fmla="*/ 667 h 1094"/>
              <a:gd name="T62" fmla="*/ 1103 w 2600"/>
              <a:gd name="T63" fmla="*/ 651 h 1094"/>
              <a:gd name="T64" fmla="*/ 1146 w 2600"/>
              <a:gd name="T65" fmla="*/ 640 h 1094"/>
              <a:gd name="T66" fmla="*/ 1168 w 2600"/>
              <a:gd name="T67" fmla="*/ 624 h 1094"/>
              <a:gd name="T68" fmla="*/ 1225 w 2600"/>
              <a:gd name="T69" fmla="*/ 610 h 1094"/>
              <a:gd name="T70" fmla="*/ 1276 w 2600"/>
              <a:gd name="T71" fmla="*/ 594 h 1094"/>
              <a:gd name="T72" fmla="*/ 1303 w 2600"/>
              <a:gd name="T73" fmla="*/ 581 h 1094"/>
              <a:gd name="T74" fmla="*/ 1338 w 2600"/>
              <a:gd name="T75" fmla="*/ 564 h 1094"/>
              <a:gd name="T76" fmla="*/ 1373 w 2600"/>
              <a:gd name="T77" fmla="*/ 548 h 1094"/>
              <a:gd name="T78" fmla="*/ 1408 w 2600"/>
              <a:gd name="T79" fmla="*/ 529 h 1094"/>
              <a:gd name="T80" fmla="*/ 1476 w 2600"/>
              <a:gd name="T81" fmla="*/ 516 h 1094"/>
              <a:gd name="T82" fmla="*/ 1511 w 2600"/>
              <a:gd name="T83" fmla="*/ 500 h 1094"/>
              <a:gd name="T84" fmla="*/ 1573 w 2600"/>
              <a:gd name="T85" fmla="*/ 486 h 1094"/>
              <a:gd name="T86" fmla="*/ 1608 w 2600"/>
              <a:gd name="T87" fmla="*/ 470 h 1094"/>
              <a:gd name="T88" fmla="*/ 1637 w 2600"/>
              <a:gd name="T89" fmla="*/ 456 h 1094"/>
              <a:gd name="T90" fmla="*/ 1659 w 2600"/>
              <a:gd name="T91" fmla="*/ 440 h 1094"/>
              <a:gd name="T92" fmla="*/ 1699 w 2600"/>
              <a:gd name="T93" fmla="*/ 424 h 1094"/>
              <a:gd name="T94" fmla="*/ 1732 w 2600"/>
              <a:gd name="T95" fmla="*/ 408 h 1094"/>
              <a:gd name="T96" fmla="*/ 1788 w 2600"/>
              <a:gd name="T97" fmla="*/ 392 h 1094"/>
              <a:gd name="T98" fmla="*/ 1805 w 2600"/>
              <a:gd name="T99" fmla="*/ 373 h 1094"/>
              <a:gd name="T100" fmla="*/ 1864 w 2600"/>
              <a:gd name="T101" fmla="*/ 357 h 1094"/>
              <a:gd name="T102" fmla="*/ 1948 w 2600"/>
              <a:gd name="T103" fmla="*/ 338 h 1094"/>
              <a:gd name="T104" fmla="*/ 1977 w 2600"/>
              <a:gd name="T105" fmla="*/ 321 h 1094"/>
              <a:gd name="T106" fmla="*/ 2012 w 2600"/>
              <a:gd name="T107" fmla="*/ 300 h 1094"/>
              <a:gd name="T108" fmla="*/ 2053 w 2600"/>
              <a:gd name="T109" fmla="*/ 284 h 1094"/>
              <a:gd name="T110" fmla="*/ 2101 w 2600"/>
              <a:gd name="T111" fmla="*/ 265 h 1094"/>
              <a:gd name="T112" fmla="*/ 2147 w 2600"/>
              <a:gd name="T113" fmla="*/ 240 h 1094"/>
              <a:gd name="T114" fmla="*/ 2204 w 2600"/>
              <a:gd name="T115" fmla="*/ 216 h 1094"/>
              <a:gd name="T116" fmla="*/ 2252 w 2600"/>
              <a:gd name="T117" fmla="*/ 195 h 1094"/>
              <a:gd name="T118" fmla="*/ 2312 w 2600"/>
              <a:gd name="T119" fmla="*/ 160 h 1094"/>
              <a:gd name="T120" fmla="*/ 2374 w 2600"/>
              <a:gd name="T121" fmla="*/ 130 h 1094"/>
              <a:gd name="T122" fmla="*/ 2428 w 2600"/>
              <a:gd name="T123" fmla="*/ 87 h 1094"/>
              <a:gd name="T124" fmla="*/ 2506 w 2600"/>
              <a:gd name="T125" fmla="*/ 35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00" h="1094">
                <a:moveTo>
                  <a:pt x="0" y="1094"/>
                </a:moveTo>
                <a:lnTo>
                  <a:pt x="0" y="1094"/>
                </a:lnTo>
                <a:lnTo>
                  <a:pt x="6" y="1094"/>
                </a:lnTo>
                <a:lnTo>
                  <a:pt x="6" y="1091"/>
                </a:lnTo>
                <a:lnTo>
                  <a:pt x="11" y="1091"/>
                </a:lnTo>
                <a:lnTo>
                  <a:pt x="11" y="1091"/>
                </a:lnTo>
                <a:lnTo>
                  <a:pt x="19" y="1091"/>
                </a:lnTo>
                <a:lnTo>
                  <a:pt x="19" y="1088"/>
                </a:lnTo>
                <a:lnTo>
                  <a:pt x="49" y="1088"/>
                </a:lnTo>
                <a:lnTo>
                  <a:pt x="49" y="1086"/>
                </a:lnTo>
                <a:lnTo>
                  <a:pt x="51" y="1086"/>
                </a:lnTo>
                <a:lnTo>
                  <a:pt x="51" y="1086"/>
                </a:lnTo>
                <a:lnTo>
                  <a:pt x="60" y="1086"/>
                </a:lnTo>
                <a:lnTo>
                  <a:pt x="60" y="1083"/>
                </a:lnTo>
                <a:lnTo>
                  <a:pt x="62" y="1083"/>
                </a:lnTo>
                <a:lnTo>
                  <a:pt x="62" y="1080"/>
                </a:lnTo>
                <a:lnTo>
                  <a:pt x="65" y="1080"/>
                </a:lnTo>
                <a:lnTo>
                  <a:pt x="65" y="1080"/>
                </a:lnTo>
                <a:lnTo>
                  <a:pt x="73" y="1080"/>
                </a:lnTo>
                <a:lnTo>
                  <a:pt x="73" y="1075"/>
                </a:lnTo>
                <a:lnTo>
                  <a:pt x="78" y="1075"/>
                </a:lnTo>
                <a:lnTo>
                  <a:pt x="78" y="1075"/>
                </a:lnTo>
                <a:lnTo>
                  <a:pt x="78" y="1075"/>
                </a:lnTo>
                <a:lnTo>
                  <a:pt x="78" y="1072"/>
                </a:lnTo>
                <a:lnTo>
                  <a:pt x="87" y="1072"/>
                </a:lnTo>
                <a:lnTo>
                  <a:pt x="87" y="1069"/>
                </a:lnTo>
                <a:lnTo>
                  <a:pt x="89" y="1069"/>
                </a:lnTo>
                <a:lnTo>
                  <a:pt x="89" y="1069"/>
                </a:lnTo>
                <a:lnTo>
                  <a:pt x="100" y="1069"/>
                </a:lnTo>
                <a:lnTo>
                  <a:pt x="100" y="1067"/>
                </a:lnTo>
                <a:lnTo>
                  <a:pt x="103" y="1067"/>
                </a:lnTo>
                <a:lnTo>
                  <a:pt x="103" y="1064"/>
                </a:lnTo>
                <a:lnTo>
                  <a:pt x="105" y="1064"/>
                </a:lnTo>
                <a:lnTo>
                  <a:pt x="105" y="1064"/>
                </a:lnTo>
                <a:lnTo>
                  <a:pt x="116" y="1064"/>
                </a:lnTo>
                <a:lnTo>
                  <a:pt x="116" y="1061"/>
                </a:lnTo>
                <a:lnTo>
                  <a:pt x="124" y="1061"/>
                </a:lnTo>
                <a:lnTo>
                  <a:pt x="124" y="1059"/>
                </a:lnTo>
                <a:lnTo>
                  <a:pt x="130" y="1059"/>
                </a:lnTo>
                <a:lnTo>
                  <a:pt x="130" y="1059"/>
                </a:lnTo>
                <a:lnTo>
                  <a:pt x="138" y="1059"/>
                </a:lnTo>
                <a:lnTo>
                  <a:pt x="138" y="1056"/>
                </a:lnTo>
                <a:lnTo>
                  <a:pt x="138" y="1056"/>
                </a:lnTo>
                <a:lnTo>
                  <a:pt x="138" y="1053"/>
                </a:lnTo>
                <a:lnTo>
                  <a:pt x="140" y="1053"/>
                </a:lnTo>
                <a:lnTo>
                  <a:pt x="140" y="1053"/>
                </a:lnTo>
                <a:lnTo>
                  <a:pt x="146" y="1053"/>
                </a:lnTo>
                <a:lnTo>
                  <a:pt x="146" y="1050"/>
                </a:lnTo>
                <a:lnTo>
                  <a:pt x="151" y="1050"/>
                </a:lnTo>
                <a:lnTo>
                  <a:pt x="151" y="1048"/>
                </a:lnTo>
                <a:lnTo>
                  <a:pt x="151" y="1048"/>
                </a:lnTo>
                <a:lnTo>
                  <a:pt x="151" y="1048"/>
                </a:lnTo>
                <a:lnTo>
                  <a:pt x="157" y="1048"/>
                </a:lnTo>
                <a:lnTo>
                  <a:pt x="157" y="1045"/>
                </a:lnTo>
                <a:lnTo>
                  <a:pt x="159" y="1045"/>
                </a:lnTo>
                <a:lnTo>
                  <a:pt x="159" y="1042"/>
                </a:lnTo>
                <a:lnTo>
                  <a:pt x="167" y="1042"/>
                </a:lnTo>
                <a:lnTo>
                  <a:pt x="167" y="1042"/>
                </a:lnTo>
                <a:lnTo>
                  <a:pt x="178" y="1042"/>
                </a:lnTo>
                <a:lnTo>
                  <a:pt x="178" y="1040"/>
                </a:lnTo>
                <a:lnTo>
                  <a:pt x="189" y="1040"/>
                </a:lnTo>
                <a:lnTo>
                  <a:pt x="189" y="1037"/>
                </a:lnTo>
                <a:lnTo>
                  <a:pt x="200" y="1037"/>
                </a:lnTo>
                <a:lnTo>
                  <a:pt x="200" y="1037"/>
                </a:lnTo>
                <a:lnTo>
                  <a:pt x="200" y="1037"/>
                </a:lnTo>
                <a:lnTo>
                  <a:pt x="200" y="1034"/>
                </a:lnTo>
                <a:lnTo>
                  <a:pt x="202" y="1034"/>
                </a:lnTo>
                <a:lnTo>
                  <a:pt x="202" y="1032"/>
                </a:lnTo>
                <a:lnTo>
                  <a:pt x="208" y="1032"/>
                </a:lnTo>
                <a:lnTo>
                  <a:pt x="208" y="1032"/>
                </a:lnTo>
                <a:lnTo>
                  <a:pt x="213" y="1032"/>
                </a:lnTo>
                <a:lnTo>
                  <a:pt x="213" y="1029"/>
                </a:lnTo>
                <a:lnTo>
                  <a:pt x="216" y="1029"/>
                </a:lnTo>
                <a:lnTo>
                  <a:pt x="216" y="1026"/>
                </a:lnTo>
                <a:lnTo>
                  <a:pt x="219" y="1026"/>
                </a:lnTo>
                <a:lnTo>
                  <a:pt x="219" y="1023"/>
                </a:lnTo>
                <a:lnTo>
                  <a:pt x="224" y="1023"/>
                </a:lnTo>
                <a:lnTo>
                  <a:pt x="224" y="1021"/>
                </a:lnTo>
                <a:lnTo>
                  <a:pt x="232" y="1021"/>
                </a:lnTo>
                <a:lnTo>
                  <a:pt x="232" y="1021"/>
                </a:lnTo>
                <a:lnTo>
                  <a:pt x="232" y="1021"/>
                </a:lnTo>
                <a:lnTo>
                  <a:pt x="232" y="1018"/>
                </a:lnTo>
                <a:lnTo>
                  <a:pt x="240" y="1018"/>
                </a:lnTo>
                <a:lnTo>
                  <a:pt x="240" y="1015"/>
                </a:lnTo>
                <a:lnTo>
                  <a:pt x="243" y="1015"/>
                </a:lnTo>
                <a:lnTo>
                  <a:pt x="243" y="1015"/>
                </a:lnTo>
                <a:lnTo>
                  <a:pt x="248" y="1015"/>
                </a:lnTo>
                <a:lnTo>
                  <a:pt x="248" y="1010"/>
                </a:lnTo>
                <a:lnTo>
                  <a:pt x="248" y="1010"/>
                </a:lnTo>
                <a:lnTo>
                  <a:pt x="248" y="1010"/>
                </a:lnTo>
                <a:lnTo>
                  <a:pt x="251" y="1010"/>
                </a:lnTo>
                <a:lnTo>
                  <a:pt x="251" y="1007"/>
                </a:lnTo>
                <a:lnTo>
                  <a:pt x="265" y="1007"/>
                </a:lnTo>
                <a:lnTo>
                  <a:pt x="265" y="999"/>
                </a:lnTo>
                <a:lnTo>
                  <a:pt x="265" y="999"/>
                </a:lnTo>
                <a:lnTo>
                  <a:pt x="265" y="999"/>
                </a:lnTo>
                <a:lnTo>
                  <a:pt x="270" y="999"/>
                </a:lnTo>
                <a:lnTo>
                  <a:pt x="270" y="996"/>
                </a:lnTo>
                <a:lnTo>
                  <a:pt x="273" y="996"/>
                </a:lnTo>
                <a:lnTo>
                  <a:pt x="273" y="994"/>
                </a:lnTo>
                <a:lnTo>
                  <a:pt x="281" y="994"/>
                </a:lnTo>
                <a:lnTo>
                  <a:pt x="281" y="994"/>
                </a:lnTo>
                <a:lnTo>
                  <a:pt x="283" y="994"/>
                </a:lnTo>
                <a:lnTo>
                  <a:pt x="283" y="991"/>
                </a:lnTo>
                <a:lnTo>
                  <a:pt x="286" y="991"/>
                </a:lnTo>
                <a:lnTo>
                  <a:pt x="286" y="988"/>
                </a:lnTo>
                <a:lnTo>
                  <a:pt x="286" y="988"/>
                </a:lnTo>
                <a:lnTo>
                  <a:pt x="286" y="986"/>
                </a:lnTo>
                <a:lnTo>
                  <a:pt x="289" y="986"/>
                </a:lnTo>
                <a:lnTo>
                  <a:pt x="289" y="980"/>
                </a:lnTo>
                <a:lnTo>
                  <a:pt x="294" y="980"/>
                </a:lnTo>
                <a:lnTo>
                  <a:pt x="294" y="980"/>
                </a:lnTo>
                <a:lnTo>
                  <a:pt x="300" y="980"/>
                </a:lnTo>
                <a:lnTo>
                  <a:pt x="300" y="978"/>
                </a:lnTo>
                <a:lnTo>
                  <a:pt x="308" y="978"/>
                </a:lnTo>
                <a:lnTo>
                  <a:pt x="308" y="975"/>
                </a:lnTo>
                <a:lnTo>
                  <a:pt x="310" y="975"/>
                </a:lnTo>
                <a:lnTo>
                  <a:pt x="310" y="975"/>
                </a:lnTo>
                <a:lnTo>
                  <a:pt x="313" y="975"/>
                </a:lnTo>
                <a:lnTo>
                  <a:pt x="313" y="969"/>
                </a:lnTo>
                <a:lnTo>
                  <a:pt x="316" y="969"/>
                </a:lnTo>
                <a:lnTo>
                  <a:pt x="316" y="969"/>
                </a:lnTo>
                <a:lnTo>
                  <a:pt x="318" y="969"/>
                </a:lnTo>
                <a:lnTo>
                  <a:pt x="318" y="967"/>
                </a:lnTo>
                <a:lnTo>
                  <a:pt x="321" y="967"/>
                </a:lnTo>
                <a:lnTo>
                  <a:pt x="321" y="964"/>
                </a:lnTo>
                <a:lnTo>
                  <a:pt x="327" y="964"/>
                </a:lnTo>
                <a:lnTo>
                  <a:pt x="327" y="964"/>
                </a:lnTo>
                <a:lnTo>
                  <a:pt x="329" y="964"/>
                </a:lnTo>
                <a:lnTo>
                  <a:pt x="329" y="961"/>
                </a:lnTo>
                <a:lnTo>
                  <a:pt x="337" y="961"/>
                </a:lnTo>
                <a:lnTo>
                  <a:pt x="337" y="959"/>
                </a:lnTo>
                <a:lnTo>
                  <a:pt x="345" y="959"/>
                </a:lnTo>
                <a:lnTo>
                  <a:pt x="345" y="959"/>
                </a:lnTo>
                <a:lnTo>
                  <a:pt x="356" y="959"/>
                </a:lnTo>
                <a:lnTo>
                  <a:pt x="356" y="956"/>
                </a:lnTo>
                <a:lnTo>
                  <a:pt x="356" y="956"/>
                </a:lnTo>
                <a:lnTo>
                  <a:pt x="356" y="953"/>
                </a:lnTo>
                <a:lnTo>
                  <a:pt x="367" y="953"/>
                </a:lnTo>
                <a:lnTo>
                  <a:pt x="367" y="948"/>
                </a:lnTo>
                <a:lnTo>
                  <a:pt x="378" y="948"/>
                </a:lnTo>
                <a:lnTo>
                  <a:pt x="378" y="945"/>
                </a:lnTo>
                <a:lnTo>
                  <a:pt x="380" y="945"/>
                </a:lnTo>
                <a:lnTo>
                  <a:pt x="380" y="942"/>
                </a:lnTo>
                <a:lnTo>
                  <a:pt x="389" y="942"/>
                </a:lnTo>
                <a:lnTo>
                  <a:pt x="389" y="940"/>
                </a:lnTo>
                <a:lnTo>
                  <a:pt x="399" y="940"/>
                </a:lnTo>
                <a:lnTo>
                  <a:pt x="399" y="937"/>
                </a:lnTo>
                <a:lnTo>
                  <a:pt x="402" y="937"/>
                </a:lnTo>
                <a:lnTo>
                  <a:pt x="402" y="937"/>
                </a:lnTo>
                <a:lnTo>
                  <a:pt x="405" y="937"/>
                </a:lnTo>
                <a:lnTo>
                  <a:pt x="405" y="934"/>
                </a:lnTo>
                <a:lnTo>
                  <a:pt x="416" y="934"/>
                </a:lnTo>
                <a:lnTo>
                  <a:pt x="416" y="932"/>
                </a:lnTo>
                <a:lnTo>
                  <a:pt x="416" y="932"/>
                </a:lnTo>
                <a:lnTo>
                  <a:pt x="416" y="929"/>
                </a:lnTo>
                <a:lnTo>
                  <a:pt x="416" y="929"/>
                </a:lnTo>
                <a:lnTo>
                  <a:pt x="416" y="929"/>
                </a:lnTo>
                <a:lnTo>
                  <a:pt x="421" y="929"/>
                </a:lnTo>
                <a:lnTo>
                  <a:pt x="421" y="926"/>
                </a:lnTo>
                <a:lnTo>
                  <a:pt x="424" y="926"/>
                </a:lnTo>
                <a:lnTo>
                  <a:pt x="424" y="924"/>
                </a:lnTo>
                <a:lnTo>
                  <a:pt x="432" y="924"/>
                </a:lnTo>
                <a:lnTo>
                  <a:pt x="432" y="924"/>
                </a:lnTo>
                <a:lnTo>
                  <a:pt x="432" y="924"/>
                </a:lnTo>
                <a:lnTo>
                  <a:pt x="432" y="921"/>
                </a:lnTo>
                <a:lnTo>
                  <a:pt x="445" y="921"/>
                </a:lnTo>
                <a:lnTo>
                  <a:pt x="445" y="918"/>
                </a:lnTo>
                <a:lnTo>
                  <a:pt x="448" y="918"/>
                </a:lnTo>
                <a:lnTo>
                  <a:pt x="448" y="913"/>
                </a:lnTo>
                <a:lnTo>
                  <a:pt x="448" y="913"/>
                </a:lnTo>
                <a:lnTo>
                  <a:pt x="448" y="913"/>
                </a:lnTo>
                <a:lnTo>
                  <a:pt x="451" y="913"/>
                </a:lnTo>
                <a:lnTo>
                  <a:pt x="451" y="910"/>
                </a:lnTo>
                <a:lnTo>
                  <a:pt x="453" y="910"/>
                </a:lnTo>
                <a:lnTo>
                  <a:pt x="453" y="907"/>
                </a:lnTo>
                <a:lnTo>
                  <a:pt x="456" y="907"/>
                </a:lnTo>
                <a:lnTo>
                  <a:pt x="456" y="905"/>
                </a:lnTo>
                <a:lnTo>
                  <a:pt x="456" y="905"/>
                </a:lnTo>
                <a:lnTo>
                  <a:pt x="456" y="902"/>
                </a:lnTo>
                <a:lnTo>
                  <a:pt x="467" y="902"/>
                </a:lnTo>
                <a:lnTo>
                  <a:pt x="467" y="902"/>
                </a:lnTo>
                <a:lnTo>
                  <a:pt x="470" y="902"/>
                </a:lnTo>
                <a:lnTo>
                  <a:pt x="470" y="899"/>
                </a:lnTo>
                <a:lnTo>
                  <a:pt x="470" y="899"/>
                </a:lnTo>
                <a:lnTo>
                  <a:pt x="470" y="897"/>
                </a:lnTo>
                <a:lnTo>
                  <a:pt x="480" y="897"/>
                </a:lnTo>
                <a:lnTo>
                  <a:pt x="480" y="897"/>
                </a:lnTo>
                <a:lnTo>
                  <a:pt x="480" y="897"/>
                </a:lnTo>
                <a:lnTo>
                  <a:pt x="480" y="894"/>
                </a:lnTo>
                <a:lnTo>
                  <a:pt x="488" y="894"/>
                </a:lnTo>
                <a:lnTo>
                  <a:pt x="488" y="891"/>
                </a:lnTo>
                <a:lnTo>
                  <a:pt x="491" y="891"/>
                </a:lnTo>
                <a:lnTo>
                  <a:pt x="491" y="891"/>
                </a:lnTo>
                <a:lnTo>
                  <a:pt x="496" y="891"/>
                </a:lnTo>
                <a:lnTo>
                  <a:pt x="496" y="888"/>
                </a:lnTo>
                <a:lnTo>
                  <a:pt x="505" y="888"/>
                </a:lnTo>
                <a:lnTo>
                  <a:pt x="505" y="886"/>
                </a:lnTo>
                <a:lnTo>
                  <a:pt x="513" y="886"/>
                </a:lnTo>
                <a:lnTo>
                  <a:pt x="513" y="883"/>
                </a:lnTo>
                <a:lnTo>
                  <a:pt x="521" y="883"/>
                </a:lnTo>
                <a:lnTo>
                  <a:pt x="521" y="883"/>
                </a:lnTo>
                <a:lnTo>
                  <a:pt x="529" y="883"/>
                </a:lnTo>
                <a:lnTo>
                  <a:pt x="529" y="880"/>
                </a:lnTo>
                <a:lnTo>
                  <a:pt x="532" y="880"/>
                </a:lnTo>
                <a:lnTo>
                  <a:pt x="532" y="878"/>
                </a:lnTo>
                <a:lnTo>
                  <a:pt x="534" y="878"/>
                </a:lnTo>
                <a:lnTo>
                  <a:pt x="534" y="875"/>
                </a:lnTo>
                <a:lnTo>
                  <a:pt x="534" y="875"/>
                </a:lnTo>
                <a:lnTo>
                  <a:pt x="534" y="872"/>
                </a:lnTo>
                <a:lnTo>
                  <a:pt x="540" y="872"/>
                </a:lnTo>
                <a:lnTo>
                  <a:pt x="540" y="872"/>
                </a:lnTo>
                <a:lnTo>
                  <a:pt x="540" y="872"/>
                </a:lnTo>
                <a:lnTo>
                  <a:pt x="540" y="870"/>
                </a:lnTo>
                <a:lnTo>
                  <a:pt x="545" y="870"/>
                </a:lnTo>
                <a:lnTo>
                  <a:pt x="545" y="867"/>
                </a:lnTo>
                <a:lnTo>
                  <a:pt x="548" y="867"/>
                </a:lnTo>
                <a:lnTo>
                  <a:pt x="548" y="867"/>
                </a:lnTo>
                <a:lnTo>
                  <a:pt x="553" y="867"/>
                </a:lnTo>
                <a:lnTo>
                  <a:pt x="553" y="864"/>
                </a:lnTo>
                <a:lnTo>
                  <a:pt x="559" y="864"/>
                </a:lnTo>
                <a:lnTo>
                  <a:pt x="559" y="861"/>
                </a:lnTo>
                <a:lnTo>
                  <a:pt x="575" y="861"/>
                </a:lnTo>
                <a:lnTo>
                  <a:pt x="575" y="859"/>
                </a:lnTo>
                <a:lnTo>
                  <a:pt x="575" y="859"/>
                </a:lnTo>
                <a:lnTo>
                  <a:pt x="575" y="859"/>
                </a:lnTo>
                <a:lnTo>
                  <a:pt x="577" y="859"/>
                </a:lnTo>
                <a:lnTo>
                  <a:pt x="577" y="856"/>
                </a:lnTo>
                <a:lnTo>
                  <a:pt x="583" y="856"/>
                </a:lnTo>
                <a:lnTo>
                  <a:pt x="583" y="853"/>
                </a:lnTo>
                <a:lnTo>
                  <a:pt x="585" y="853"/>
                </a:lnTo>
                <a:lnTo>
                  <a:pt x="585" y="853"/>
                </a:lnTo>
                <a:lnTo>
                  <a:pt x="588" y="853"/>
                </a:lnTo>
                <a:lnTo>
                  <a:pt x="588" y="851"/>
                </a:lnTo>
                <a:lnTo>
                  <a:pt x="588" y="851"/>
                </a:lnTo>
                <a:lnTo>
                  <a:pt x="588" y="848"/>
                </a:lnTo>
                <a:lnTo>
                  <a:pt x="591" y="848"/>
                </a:lnTo>
                <a:lnTo>
                  <a:pt x="591" y="848"/>
                </a:lnTo>
                <a:lnTo>
                  <a:pt x="594" y="848"/>
                </a:lnTo>
                <a:lnTo>
                  <a:pt x="594" y="843"/>
                </a:lnTo>
                <a:lnTo>
                  <a:pt x="594" y="843"/>
                </a:lnTo>
                <a:lnTo>
                  <a:pt x="594" y="843"/>
                </a:lnTo>
                <a:lnTo>
                  <a:pt x="596" y="843"/>
                </a:lnTo>
                <a:lnTo>
                  <a:pt x="596" y="837"/>
                </a:lnTo>
                <a:lnTo>
                  <a:pt x="596" y="837"/>
                </a:lnTo>
                <a:lnTo>
                  <a:pt x="596" y="837"/>
                </a:lnTo>
                <a:lnTo>
                  <a:pt x="599" y="837"/>
                </a:lnTo>
                <a:lnTo>
                  <a:pt x="599" y="834"/>
                </a:lnTo>
                <a:lnTo>
                  <a:pt x="604" y="834"/>
                </a:lnTo>
                <a:lnTo>
                  <a:pt x="604" y="829"/>
                </a:lnTo>
                <a:lnTo>
                  <a:pt x="607" y="829"/>
                </a:lnTo>
                <a:lnTo>
                  <a:pt x="607" y="829"/>
                </a:lnTo>
                <a:lnTo>
                  <a:pt x="610" y="829"/>
                </a:lnTo>
                <a:lnTo>
                  <a:pt x="610" y="826"/>
                </a:lnTo>
                <a:lnTo>
                  <a:pt x="615" y="826"/>
                </a:lnTo>
                <a:lnTo>
                  <a:pt x="615" y="824"/>
                </a:lnTo>
                <a:lnTo>
                  <a:pt x="618" y="824"/>
                </a:lnTo>
                <a:lnTo>
                  <a:pt x="618" y="824"/>
                </a:lnTo>
                <a:lnTo>
                  <a:pt x="623" y="824"/>
                </a:lnTo>
                <a:lnTo>
                  <a:pt x="623" y="821"/>
                </a:lnTo>
                <a:lnTo>
                  <a:pt x="631" y="821"/>
                </a:lnTo>
                <a:lnTo>
                  <a:pt x="631" y="818"/>
                </a:lnTo>
                <a:lnTo>
                  <a:pt x="631" y="818"/>
                </a:lnTo>
                <a:lnTo>
                  <a:pt x="631" y="818"/>
                </a:lnTo>
                <a:lnTo>
                  <a:pt x="634" y="818"/>
                </a:lnTo>
                <a:lnTo>
                  <a:pt x="634" y="816"/>
                </a:lnTo>
                <a:lnTo>
                  <a:pt x="650" y="816"/>
                </a:lnTo>
                <a:lnTo>
                  <a:pt x="650" y="813"/>
                </a:lnTo>
                <a:lnTo>
                  <a:pt x="661" y="813"/>
                </a:lnTo>
                <a:lnTo>
                  <a:pt x="661" y="813"/>
                </a:lnTo>
                <a:lnTo>
                  <a:pt x="669" y="813"/>
                </a:lnTo>
                <a:lnTo>
                  <a:pt x="669" y="810"/>
                </a:lnTo>
                <a:lnTo>
                  <a:pt x="674" y="810"/>
                </a:lnTo>
                <a:lnTo>
                  <a:pt x="674" y="807"/>
                </a:lnTo>
                <a:lnTo>
                  <a:pt x="680" y="807"/>
                </a:lnTo>
                <a:lnTo>
                  <a:pt x="680" y="805"/>
                </a:lnTo>
                <a:lnTo>
                  <a:pt x="685" y="805"/>
                </a:lnTo>
                <a:lnTo>
                  <a:pt x="685" y="805"/>
                </a:lnTo>
                <a:lnTo>
                  <a:pt x="688" y="805"/>
                </a:lnTo>
                <a:lnTo>
                  <a:pt x="688" y="802"/>
                </a:lnTo>
                <a:lnTo>
                  <a:pt x="691" y="802"/>
                </a:lnTo>
                <a:lnTo>
                  <a:pt x="691" y="799"/>
                </a:lnTo>
                <a:lnTo>
                  <a:pt x="693" y="799"/>
                </a:lnTo>
                <a:lnTo>
                  <a:pt x="693" y="797"/>
                </a:lnTo>
                <a:lnTo>
                  <a:pt x="699" y="797"/>
                </a:lnTo>
                <a:lnTo>
                  <a:pt x="699" y="794"/>
                </a:lnTo>
                <a:lnTo>
                  <a:pt x="701" y="794"/>
                </a:lnTo>
                <a:lnTo>
                  <a:pt x="701" y="791"/>
                </a:lnTo>
                <a:lnTo>
                  <a:pt x="712" y="791"/>
                </a:lnTo>
                <a:lnTo>
                  <a:pt x="712" y="789"/>
                </a:lnTo>
                <a:lnTo>
                  <a:pt x="718" y="789"/>
                </a:lnTo>
                <a:lnTo>
                  <a:pt x="718" y="789"/>
                </a:lnTo>
                <a:lnTo>
                  <a:pt x="720" y="789"/>
                </a:lnTo>
                <a:lnTo>
                  <a:pt x="720" y="783"/>
                </a:lnTo>
                <a:lnTo>
                  <a:pt x="731" y="783"/>
                </a:lnTo>
                <a:lnTo>
                  <a:pt x="731" y="780"/>
                </a:lnTo>
                <a:lnTo>
                  <a:pt x="737" y="780"/>
                </a:lnTo>
                <a:lnTo>
                  <a:pt x="737" y="780"/>
                </a:lnTo>
                <a:lnTo>
                  <a:pt x="739" y="780"/>
                </a:lnTo>
                <a:lnTo>
                  <a:pt x="739" y="778"/>
                </a:lnTo>
                <a:lnTo>
                  <a:pt x="742" y="778"/>
                </a:lnTo>
                <a:lnTo>
                  <a:pt x="742" y="775"/>
                </a:lnTo>
                <a:lnTo>
                  <a:pt x="750" y="775"/>
                </a:lnTo>
                <a:lnTo>
                  <a:pt x="750" y="775"/>
                </a:lnTo>
                <a:lnTo>
                  <a:pt x="753" y="775"/>
                </a:lnTo>
                <a:lnTo>
                  <a:pt x="753" y="772"/>
                </a:lnTo>
                <a:lnTo>
                  <a:pt x="753" y="772"/>
                </a:lnTo>
                <a:lnTo>
                  <a:pt x="753" y="770"/>
                </a:lnTo>
                <a:lnTo>
                  <a:pt x="755" y="770"/>
                </a:lnTo>
                <a:lnTo>
                  <a:pt x="755" y="770"/>
                </a:lnTo>
                <a:lnTo>
                  <a:pt x="755" y="770"/>
                </a:lnTo>
                <a:lnTo>
                  <a:pt x="755" y="767"/>
                </a:lnTo>
                <a:lnTo>
                  <a:pt x="763" y="767"/>
                </a:lnTo>
                <a:lnTo>
                  <a:pt x="763" y="764"/>
                </a:lnTo>
                <a:lnTo>
                  <a:pt x="763" y="764"/>
                </a:lnTo>
                <a:lnTo>
                  <a:pt x="763" y="762"/>
                </a:lnTo>
                <a:lnTo>
                  <a:pt x="769" y="762"/>
                </a:lnTo>
                <a:lnTo>
                  <a:pt x="769" y="762"/>
                </a:lnTo>
                <a:lnTo>
                  <a:pt x="782" y="762"/>
                </a:lnTo>
                <a:lnTo>
                  <a:pt x="782" y="759"/>
                </a:lnTo>
                <a:lnTo>
                  <a:pt x="782" y="759"/>
                </a:lnTo>
                <a:lnTo>
                  <a:pt x="782" y="756"/>
                </a:lnTo>
                <a:lnTo>
                  <a:pt x="785" y="756"/>
                </a:lnTo>
                <a:lnTo>
                  <a:pt x="785" y="756"/>
                </a:lnTo>
                <a:lnTo>
                  <a:pt x="796" y="756"/>
                </a:lnTo>
                <a:lnTo>
                  <a:pt x="796" y="753"/>
                </a:lnTo>
                <a:lnTo>
                  <a:pt x="812" y="753"/>
                </a:lnTo>
                <a:lnTo>
                  <a:pt x="812" y="751"/>
                </a:lnTo>
                <a:lnTo>
                  <a:pt x="815" y="751"/>
                </a:lnTo>
                <a:lnTo>
                  <a:pt x="815" y="751"/>
                </a:lnTo>
                <a:lnTo>
                  <a:pt x="817" y="751"/>
                </a:lnTo>
                <a:lnTo>
                  <a:pt x="817" y="748"/>
                </a:lnTo>
                <a:lnTo>
                  <a:pt x="823" y="748"/>
                </a:lnTo>
                <a:lnTo>
                  <a:pt x="823" y="745"/>
                </a:lnTo>
                <a:lnTo>
                  <a:pt x="828" y="745"/>
                </a:lnTo>
                <a:lnTo>
                  <a:pt x="828" y="743"/>
                </a:lnTo>
                <a:lnTo>
                  <a:pt x="836" y="743"/>
                </a:lnTo>
                <a:lnTo>
                  <a:pt x="836" y="740"/>
                </a:lnTo>
                <a:lnTo>
                  <a:pt x="850" y="740"/>
                </a:lnTo>
                <a:lnTo>
                  <a:pt x="850" y="737"/>
                </a:lnTo>
                <a:lnTo>
                  <a:pt x="852" y="737"/>
                </a:lnTo>
                <a:lnTo>
                  <a:pt x="852" y="737"/>
                </a:lnTo>
                <a:lnTo>
                  <a:pt x="861" y="737"/>
                </a:lnTo>
                <a:lnTo>
                  <a:pt x="861" y="735"/>
                </a:lnTo>
                <a:lnTo>
                  <a:pt x="861" y="735"/>
                </a:lnTo>
                <a:lnTo>
                  <a:pt x="861" y="732"/>
                </a:lnTo>
                <a:lnTo>
                  <a:pt x="863" y="732"/>
                </a:lnTo>
                <a:lnTo>
                  <a:pt x="863" y="732"/>
                </a:lnTo>
                <a:lnTo>
                  <a:pt x="877" y="732"/>
                </a:lnTo>
                <a:lnTo>
                  <a:pt x="877" y="729"/>
                </a:lnTo>
                <a:lnTo>
                  <a:pt x="885" y="729"/>
                </a:lnTo>
                <a:lnTo>
                  <a:pt x="885" y="726"/>
                </a:lnTo>
                <a:lnTo>
                  <a:pt x="888" y="726"/>
                </a:lnTo>
                <a:lnTo>
                  <a:pt x="888" y="724"/>
                </a:lnTo>
                <a:lnTo>
                  <a:pt x="888" y="724"/>
                </a:lnTo>
                <a:lnTo>
                  <a:pt x="888" y="721"/>
                </a:lnTo>
                <a:lnTo>
                  <a:pt x="893" y="721"/>
                </a:lnTo>
                <a:lnTo>
                  <a:pt x="893" y="718"/>
                </a:lnTo>
                <a:lnTo>
                  <a:pt x="898" y="718"/>
                </a:lnTo>
                <a:lnTo>
                  <a:pt x="898" y="718"/>
                </a:lnTo>
                <a:lnTo>
                  <a:pt x="898" y="718"/>
                </a:lnTo>
                <a:lnTo>
                  <a:pt x="898" y="716"/>
                </a:lnTo>
                <a:lnTo>
                  <a:pt x="901" y="716"/>
                </a:lnTo>
                <a:lnTo>
                  <a:pt x="901" y="710"/>
                </a:lnTo>
                <a:lnTo>
                  <a:pt x="904" y="710"/>
                </a:lnTo>
                <a:lnTo>
                  <a:pt x="904" y="710"/>
                </a:lnTo>
                <a:lnTo>
                  <a:pt x="909" y="710"/>
                </a:lnTo>
                <a:lnTo>
                  <a:pt x="909" y="708"/>
                </a:lnTo>
                <a:lnTo>
                  <a:pt x="912" y="708"/>
                </a:lnTo>
                <a:lnTo>
                  <a:pt x="912" y="705"/>
                </a:lnTo>
                <a:lnTo>
                  <a:pt x="928" y="705"/>
                </a:lnTo>
                <a:lnTo>
                  <a:pt x="928" y="705"/>
                </a:lnTo>
                <a:lnTo>
                  <a:pt x="933" y="705"/>
                </a:lnTo>
                <a:lnTo>
                  <a:pt x="933" y="702"/>
                </a:lnTo>
                <a:lnTo>
                  <a:pt x="950" y="702"/>
                </a:lnTo>
                <a:lnTo>
                  <a:pt x="950" y="699"/>
                </a:lnTo>
                <a:lnTo>
                  <a:pt x="955" y="699"/>
                </a:lnTo>
                <a:lnTo>
                  <a:pt x="955" y="697"/>
                </a:lnTo>
                <a:lnTo>
                  <a:pt x="974" y="697"/>
                </a:lnTo>
                <a:lnTo>
                  <a:pt x="974" y="697"/>
                </a:lnTo>
                <a:lnTo>
                  <a:pt x="977" y="697"/>
                </a:lnTo>
                <a:lnTo>
                  <a:pt x="977" y="691"/>
                </a:lnTo>
                <a:lnTo>
                  <a:pt x="979" y="691"/>
                </a:lnTo>
                <a:lnTo>
                  <a:pt x="979" y="689"/>
                </a:lnTo>
                <a:lnTo>
                  <a:pt x="987" y="689"/>
                </a:lnTo>
                <a:lnTo>
                  <a:pt x="987" y="689"/>
                </a:lnTo>
                <a:lnTo>
                  <a:pt x="1001" y="689"/>
                </a:lnTo>
                <a:lnTo>
                  <a:pt x="1001" y="686"/>
                </a:lnTo>
                <a:lnTo>
                  <a:pt x="1006" y="686"/>
                </a:lnTo>
                <a:lnTo>
                  <a:pt x="1006" y="683"/>
                </a:lnTo>
                <a:lnTo>
                  <a:pt x="1009" y="683"/>
                </a:lnTo>
                <a:lnTo>
                  <a:pt x="1009" y="683"/>
                </a:lnTo>
                <a:lnTo>
                  <a:pt x="1017" y="683"/>
                </a:lnTo>
                <a:lnTo>
                  <a:pt x="1017" y="678"/>
                </a:lnTo>
                <a:lnTo>
                  <a:pt x="1025" y="678"/>
                </a:lnTo>
                <a:lnTo>
                  <a:pt x="1025" y="675"/>
                </a:lnTo>
                <a:lnTo>
                  <a:pt x="1031" y="675"/>
                </a:lnTo>
                <a:lnTo>
                  <a:pt x="1031" y="672"/>
                </a:lnTo>
                <a:lnTo>
                  <a:pt x="1052" y="672"/>
                </a:lnTo>
                <a:lnTo>
                  <a:pt x="1052" y="670"/>
                </a:lnTo>
                <a:lnTo>
                  <a:pt x="1057" y="670"/>
                </a:lnTo>
                <a:lnTo>
                  <a:pt x="1057" y="667"/>
                </a:lnTo>
                <a:lnTo>
                  <a:pt x="1063" y="667"/>
                </a:lnTo>
                <a:lnTo>
                  <a:pt x="1063" y="667"/>
                </a:lnTo>
                <a:lnTo>
                  <a:pt x="1071" y="667"/>
                </a:lnTo>
                <a:lnTo>
                  <a:pt x="1071" y="664"/>
                </a:lnTo>
                <a:lnTo>
                  <a:pt x="1074" y="664"/>
                </a:lnTo>
                <a:lnTo>
                  <a:pt x="1074" y="659"/>
                </a:lnTo>
                <a:lnTo>
                  <a:pt x="1076" y="659"/>
                </a:lnTo>
                <a:lnTo>
                  <a:pt x="1076" y="659"/>
                </a:lnTo>
                <a:lnTo>
                  <a:pt x="1079" y="659"/>
                </a:lnTo>
                <a:lnTo>
                  <a:pt x="1079" y="656"/>
                </a:lnTo>
                <a:lnTo>
                  <a:pt x="1098" y="656"/>
                </a:lnTo>
                <a:lnTo>
                  <a:pt x="1098" y="654"/>
                </a:lnTo>
                <a:lnTo>
                  <a:pt x="1103" y="654"/>
                </a:lnTo>
                <a:lnTo>
                  <a:pt x="1103" y="651"/>
                </a:lnTo>
                <a:lnTo>
                  <a:pt x="1111" y="651"/>
                </a:lnTo>
                <a:lnTo>
                  <a:pt x="1111" y="651"/>
                </a:lnTo>
                <a:lnTo>
                  <a:pt x="1111" y="651"/>
                </a:lnTo>
                <a:lnTo>
                  <a:pt x="1111" y="648"/>
                </a:lnTo>
                <a:lnTo>
                  <a:pt x="1120" y="648"/>
                </a:lnTo>
                <a:lnTo>
                  <a:pt x="1120" y="645"/>
                </a:lnTo>
                <a:lnTo>
                  <a:pt x="1122" y="645"/>
                </a:lnTo>
                <a:lnTo>
                  <a:pt x="1122" y="643"/>
                </a:lnTo>
                <a:lnTo>
                  <a:pt x="1125" y="643"/>
                </a:lnTo>
                <a:lnTo>
                  <a:pt x="1125" y="643"/>
                </a:lnTo>
                <a:lnTo>
                  <a:pt x="1133" y="643"/>
                </a:lnTo>
                <a:lnTo>
                  <a:pt x="1133" y="640"/>
                </a:lnTo>
                <a:lnTo>
                  <a:pt x="1146" y="640"/>
                </a:lnTo>
                <a:lnTo>
                  <a:pt x="1146" y="637"/>
                </a:lnTo>
                <a:lnTo>
                  <a:pt x="1149" y="637"/>
                </a:lnTo>
                <a:lnTo>
                  <a:pt x="1149" y="635"/>
                </a:lnTo>
                <a:lnTo>
                  <a:pt x="1157" y="635"/>
                </a:lnTo>
                <a:lnTo>
                  <a:pt x="1157" y="632"/>
                </a:lnTo>
                <a:lnTo>
                  <a:pt x="1160" y="632"/>
                </a:lnTo>
                <a:lnTo>
                  <a:pt x="1160" y="629"/>
                </a:lnTo>
                <a:lnTo>
                  <a:pt x="1163" y="629"/>
                </a:lnTo>
                <a:lnTo>
                  <a:pt x="1163" y="627"/>
                </a:lnTo>
                <a:lnTo>
                  <a:pt x="1163" y="627"/>
                </a:lnTo>
                <a:lnTo>
                  <a:pt x="1163" y="627"/>
                </a:lnTo>
                <a:lnTo>
                  <a:pt x="1168" y="627"/>
                </a:lnTo>
                <a:lnTo>
                  <a:pt x="1168" y="624"/>
                </a:lnTo>
                <a:lnTo>
                  <a:pt x="1182" y="624"/>
                </a:lnTo>
                <a:lnTo>
                  <a:pt x="1182" y="621"/>
                </a:lnTo>
                <a:lnTo>
                  <a:pt x="1182" y="621"/>
                </a:lnTo>
                <a:lnTo>
                  <a:pt x="1182" y="618"/>
                </a:lnTo>
                <a:lnTo>
                  <a:pt x="1187" y="618"/>
                </a:lnTo>
                <a:lnTo>
                  <a:pt x="1187" y="618"/>
                </a:lnTo>
                <a:lnTo>
                  <a:pt x="1192" y="618"/>
                </a:lnTo>
                <a:lnTo>
                  <a:pt x="1192" y="616"/>
                </a:lnTo>
                <a:lnTo>
                  <a:pt x="1206" y="616"/>
                </a:lnTo>
                <a:lnTo>
                  <a:pt x="1206" y="613"/>
                </a:lnTo>
                <a:lnTo>
                  <a:pt x="1222" y="613"/>
                </a:lnTo>
                <a:lnTo>
                  <a:pt x="1222" y="610"/>
                </a:lnTo>
                <a:lnTo>
                  <a:pt x="1225" y="610"/>
                </a:lnTo>
                <a:lnTo>
                  <a:pt x="1225" y="608"/>
                </a:lnTo>
                <a:lnTo>
                  <a:pt x="1230" y="608"/>
                </a:lnTo>
                <a:lnTo>
                  <a:pt x="1230" y="605"/>
                </a:lnTo>
                <a:lnTo>
                  <a:pt x="1249" y="605"/>
                </a:lnTo>
                <a:lnTo>
                  <a:pt x="1249" y="602"/>
                </a:lnTo>
                <a:lnTo>
                  <a:pt x="1257" y="602"/>
                </a:lnTo>
                <a:lnTo>
                  <a:pt x="1257" y="600"/>
                </a:lnTo>
                <a:lnTo>
                  <a:pt x="1260" y="600"/>
                </a:lnTo>
                <a:lnTo>
                  <a:pt x="1260" y="600"/>
                </a:lnTo>
                <a:lnTo>
                  <a:pt x="1273" y="600"/>
                </a:lnTo>
                <a:lnTo>
                  <a:pt x="1273" y="597"/>
                </a:lnTo>
                <a:lnTo>
                  <a:pt x="1276" y="597"/>
                </a:lnTo>
                <a:lnTo>
                  <a:pt x="1276" y="594"/>
                </a:lnTo>
                <a:lnTo>
                  <a:pt x="1276" y="594"/>
                </a:lnTo>
                <a:lnTo>
                  <a:pt x="1276" y="591"/>
                </a:lnTo>
                <a:lnTo>
                  <a:pt x="1281" y="591"/>
                </a:lnTo>
                <a:lnTo>
                  <a:pt x="1281" y="591"/>
                </a:lnTo>
                <a:lnTo>
                  <a:pt x="1284" y="591"/>
                </a:lnTo>
                <a:lnTo>
                  <a:pt x="1284" y="589"/>
                </a:lnTo>
                <a:lnTo>
                  <a:pt x="1284" y="589"/>
                </a:lnTo>
                <a:lnTo>
                  <a:pt x="1284" y="586"/>
                </a:lnTo>
                <a:lnTo>
                  <a:pt x="1292" y="586"/>
                </a:lnTo>
                <a:lnTo>
                  <a:pt x="1292" y="583"/>
                </a:lnTo>
                <a:lnTo>
                  <a:pt x="1298" y="583"/>
                </a:lnTo>
                <a:lnTo>
                  <a:pt x="1298" y="581"/>
                </a:lnTo>
                <a:lnTo>
                  <a:pt x="1303" y="581"/>
                </a:lnTo>
                <a:lnTo>
                  <a:pt x="1303" y="581"/>
                </a:lnTo>
                <a:lnTo>
                  <a:pt x="1316" y="581"/>
                </a:lnTo>
                <a:lnTo>
                  <a:pt x="1316" y="578"/>
                </a:lnTo>
                <a:lnTo>
                  <a:pt x="1316" y="578"/>
                </a:lnTo>
                <a:lnTo>
                  <a:pt x="1316" y="573"/>
                </a:lnTo>
                <a:lnTo>
                  <a:pt x="1319" y="573"/>
                </a:lnTo>
                <a:lnTo>
                  <a:pt x="1319" y="573"/>
                </a:lnTo>
                <a:lnTo>
                  <a:pt x="1324" y="573"/>
                </a:lnTo>
                <a:lnTo>
                  <a:pt x="1324" y="570"/>
                </a:lnTo>
                <a:lnTo>
                  <a:pt x="1330" y="570"/>
                </a:lnTo>
                <a:lnTo>
                  <a:pt x="1330" y="567"/>
                </a:lnTo>
                <a:lnTo>
                  <a:pt x="1338" y="567"/>
                </a:lnTo>
                <a:lnTo>
                  <a:pt x="1338" y="564"/>
                </a:lnTo>
                <a:lnTo>
                  <a:pt x="1341" y="564"/>
                </a:lnTo>
                <a:lnTo>
                  <a:pt x="1341" y="562"/>
                </a:lnTo>
                <a:lnTo>
                  <a:pt x="1343" y="562"/>
                </a:lnTo>
                <a:lnTo>
                  <a:pt x="1343" y="562"/>
                </a:lnTo>
                <a:lnTo>
                  <a:pt x="1346" y="562"/>
                </a:lnTo>
                <a:lnTo>
                  <a:pt x="1346" y="559"/>
                </a:lnTo>
                <a:lnTo>
                  <a:pt x="1351" y="559"/>
                </a:lnTo>
                <a:lnTo>
                  <a:pt x="1351" y="554"/>
                </a:lnTo>
                <a:lnTo>
                  <a:pt x="1354" y="554"/>
                </a:lnTo>
                <a:lnTo>
                  <a:pt x="1354" y="551"/>
                </a:lnTo>
                <a:lnTo>
                  <a:pt x="1357" y="551"/>
                </a:lnTo>
                <a:lnTo>
                  <a:pt x="1357" y="548"/>
                </a:lnTo>
                <a:lnTo>
                  <a:pt x="1373" y="548"/>
                </a:lnTo>
                <a:lnTo>
                  <a:pt x="1373" y="546"/>
                </a:lnTo>
                <a:lnTo>
                  <a:pt x="1376" y="546"/>
                </a:lnTo>
                <a:lnTo>
                  <a:pt x="1376" y="543"/>
                </a:lnTo>
                <a:lnTo>
                  <a:pt x="1378" y="543"/>
                </a:lnTo>
                <a:lnTo>
                  <a:pt x="1378" y="537"/>
                </a:lnTo>
                <a:lnTo>
                  <a:pt x="1397" y="537"/>
                </a:lnTo>
                <a:lnTo>
                  <a:pt x="1397" y="535"/>
                </a:lnTo>
                <a:lnTo>
                  <a:pt x="1400" y="535"/>
                </a:lnTo>
                <a:lnTo>
                  <a:pt x="1400" y="532"/>
                </a:lnTo>
                <a:lnTo>
                  <a:pt x="1403" y="532"/>
                </a:lnTo>
                <a:lnTo>
                  <a:pt x="1403" y="529"/>
                </a:lnTo>
                <a:lnTo>
                  <a:pt x="1408" y="529"/>
                </a:lnTo>
                <a:lnTo>
                  <a:pt x="1408" y="529"/>
                </a:lnTo>
                <a:lnTo>
                  <a:pt x="1413" y="529"/>
                </a:lnTo>
                <a:lnTo>
                  <a:pt x="1413" y="527"/>
                </a:lnTo>
                <a:lnTo>
                  <a:pt x="1430" y="527"/>
                </a:lnTo>
                <a:lnTo>
                  <a:pt x="1430" y="524"/>
                </a:lnTo>
                <a:lnTo>
                  <a:pt x="1435" y="524"/>
                </a:lnTo>
                <a:lnTo>
                  <a:pt x="1435" y="521"/>
                </a:lnTo>
                <a:lnTo>
                  <a:pt x="1440" y="521"/>
                </a:lnTo>
                <a:lnTo>
                  <a:pt x="1440" y="519"/>
                </a:lnTo>
                <a:lnTo>
                  <a:pt x="1454" y="519"/>
                </a:lnTo>
                <a:lnTo>
                  <a:pt x="1454" y="516"/>
                </a:lnTo>
                <a:lnTo>
                  <a:pt x="1457" y="516"/>
                </a:lnTo>
                <a:lnTo>
                  <a:pt x="1457" y="516"/>
                </a:lnTo>
                <a:lnTo>
                  <a:pt x="1476" y="516"/>
                </a:lnTo>
                <a:lnTo>
                  <a:pt x="1476" y="513"/>
                </a:lnTo>
                <a:lnTo>
                  <a:pt x="1486" y="513"/>
                </a:lnTo>
                <a:lnTo>
                  <a:pt x="1486" y="510"/>
                </a:lnTo>
                <a:lnTo>
                  <a:pt x="1489" y="510"/>
                </a:lnTo>
                <a:lnTo>
                  <a:pt x="1489" y="508"/>
                </a:lnTo>
                <a:lnTo>
                  <a:pt x="1494" y="508"/>
                </a:lnTo>
                <a:lnTo>
                  <a:pt x="1494" y="505"/>
                </a:lnTo>
                <a:lnTo>
                  <a:pt x="1494" y="505"/>
                </a:lnTo>
                <a:lnTo>
                  <a:pt x="1494" y="505"/>
                </a:lnTo>
                <a:lnTo>
                  <a:pt x="1505" y="505"/>
                </a:lnTo>
                <a:lnTo>
                  <a:pt x="1505" y="502"/>
                </a:lnTo>
                <a:lnTo>
                  <a:pt x="1511" y="502"/>
                </a:lnTo>
                <a:lnTo>
                  <a:pt x="1511" y="500"/>
                </a:lnTo>
                <a:lnTo>
                  <a:pt x="1516" y="500"/>
                </a:lnTo>
                <a:lnTo>
                  <a:pt x="1516" y="497"/>
                </a:lnTo>
                <a:lnTo>
                  <a:pt x="1519" y="497"/>
                </a:lnTo>
                <a:lnTo>
                  <a:pt x="1519" y="494"/>
                </a:lnTo>
                <a:lnTo>
                  <a:pt x="1532" y="494"/>
                </a:lnTo>
                <a:lnTo>
                  <a:pt x="1532" y="492"/>
                </a:lnTo>
                <a:lnTo>
                  <a:pt x="1538" y="492"/>
                </a:lnTo>
                <a:lnTo>
                  <a:pt x="1538" y="492"/>
                </a:lnTo>
                <a:lnTo>
                  <a:pt x="1543" y="492"/>
                </a:lnTo>
                <a:lnTo>
                  <a:pt x="1543" y="489"/>
                </a:lnTo>
                <a:lnTo>
                  <a:pt x="1556" y="489"/>
                </a:lnTo>
                <a:lnTo>
                  <a:pt x="1556" y="486"/>
                </a:lnTo>
                <a:lnTo>
                  <a:pt x="1573" y="486"/>
                </a:lnTo>
                <a:lnTo>
                  <a:pt x="1573" y="483"/>
                </a:lnTo>
                <a:lnTo>
                  <a:pt x="1581" y="483"/>
                </a:lnTo>
                <a:lnTo>
                  <a:pt x="1581" y="481"/>
                </a:lnTo>
                <a:lnTo>
                  <a:pt x="1581" y="481"/>
                </a:lnTo>
                <a:lnTo>
                  <a:pt x="1581" y="478"/>
                </a:lnTo>
                <a:lnTo>
                  <a:pt x="1586" y="478"/>
                </a:lnTo>
                <a:lnTo>
                  <a:pt x="1586" y="478"/>
                </a:lnTo>
                <a:lnTo>
                  <a:pt x="1605" y="478"/>
                </a:lnTo>
                <a:lnTo>
                  <a:pt x="1605" y="475"/>
                </a:lnTo>
                <a:lnTo>
                  <a:pt x="1608" y="475"/>
                </a:lnTo>
                <a:lnTo>
                  <a:pt x="1608" y="473"/>
                </a:lnTo>
                <a:lnTo>
                  <a:pt x="1608" y="473"/>
                </a:lnTo>
                <a:lnTo>
                  <a:pt x="1608" y="470"/>
                </a:lnTo>
                <a:lnTo>
                  <a:pt x="1608" y="470"/>
                </a:lnTo>
                <a:lnTo>
                  <a:pt x="1608" y="467"/>
                </a:lnTo>
                <a:lnTo>
                  <a:pt x="1613" y="467"/>
                </a:lnTo>
                <a:lnTo>
                  <a:pt x="1613" y="465"/>
                </a:lnTo>
                <a:lnTo>
                  <a:pt x="1618" y="465"/>
                </a:lnTo>
                <a:lnTo>
                  <a:pt x="1618" y="462"/>
                </a:lnTo>
                <a:lnTo>
                  <a:pt x="1624" y="462"/>
                </a:lnTo>
                <a:lnTo>
                  <a:pt x="1624" y="462"/>
                </a:lnTo>
                <a:lnTo>
                  <a:pt x="1635" y="462"/>
                </a:lnTo>
                <a:lnTo>
                  <a:pt x="1635" y="459"/>
                </a:lnTo>
                <a:lnTo>
                  <a:pt x="1637" y="459"/>
                </a:lnTo>
                <a:lnTo>
                  <a:pt x="1637" y="456"/>
                </a:lnTo>
                <a:lnTo>
                  <a:pt x="1637" y="456"/>
                </a:lnTo>
                <a:lnTo>
                  <a:pt x="1637" y="454"/>
                </a:lnTo>
                <a:lnTo>
                  <a:pt x="1640" y="454"/>
                </a:lnTo>
                <a:lnTo>
                  <a:pt x="1640" y="451"/>
                </a:lnTo>
                <a:lnTo>
                  <a:pt x="1640" y="451"/>
                </a:lnTo>
                <a:lnTo>
                  <a:pt x="1640" y="448"/>
                </a:lnTo>
                <a:lnTo>
                  <a:pt x="1643" y="448"/>
                </a:lnTo>
                <a:lnTo>
                  <a:pt x="1643" y="446"/>
                </a:lnTo>
                <a:lnTo>
                  <a:pt x="1648" y="446"/>
                </a:lnTo>
                <a:lnTo>
                  <a:pt x="1648" y="446"/>
                </a:lnTo>
                <a:lnTo>
                  <a:pt x="1654" y="446"/>
                </a:lnTo>
                <a:lnTo>
                  <a:pt x="1654" y="443"/>
                </a:lnTo>
                <a:lnTo>
                  <a:pt x="1659" y="443"/>
                </a:lnTo>
                <a:lnTo>
                  <a:pt x="1659" y="440"/>
                </a:lnTo>
                <a:lnTo>
                  <a:pt x="1664" y="440"/>
                </a:lnTo>
                <a:lnTo>
                  <a:pt x="1664" y="438"/>
                </a:lnTo>
                <a:lnTo>
                  <a:pt x="1683" y="438"/>
                </a:lnTo>
                <a:lnTo>
                  <a:pt x="1683" y="435"/>
                </a:lnTo>
                <a:lnTo>
                  <a:pt x="1686" y="435"/>
                </a:lnTo>
                <a:lnTo>
                  <a:pt x="1686" y="432"/>
                </a:lnTo>
                <a:lnTo>
                  <a:pt x="1686" y="432"/>
                </a:lnTo>
                <a:lnTo>
                  <a:pt x="1686" y="429"/>
                </a:lnTo>
                <a:lnTo>
                  <a:pt x="1689" y="429"/>
                </a:lnTo>
                <a:lnTo>
                  <a:pt x="1689" y="427"/>
                </a:lnTo>
                <a:lnTo>
                  <a:pt x="1699" y="427"/>
                </a:lnTo>
                <a:lnTo>
                  <a:pt x="1699" y="424"/>
                </a:lnTo>
                <a:lnTo>
                  <a:pt x="1699" y="424"/>
                </a:lnTo>
                <a:lnTo>
                  <a:pt x="1699" y="421"/>
                </a:lnTo>
                <a:lnTo>
                  <a:pt x="1705" y="421"/>
                </a:lnTo>
                <a:lnTo>
                  <a:pt x="1705" y="419"/>
                </a:lnTo>
                <a:lnTo>
                  <a:pt x="1707" y="419"/>
                </a:lnTo>
                <a:lnTo>
                  <a:pt x="1707" y="416"/>
                </a:lnTo>
                <a:lnTo>
                  <a:pt x="1721" y="416"/>
                </a:lnTo>
                <a:lnTo>
                  <a:pt x="1721" y="413"/>
                </a:lnTo>
                <a:lnTo>
                  <a:pt x="1726" y="413"/>
                </a:lnTo>
                <a:lnTo>
                  <a:pt x="1726" y="413"/>
                </a:lnTo>
                <a:lnTo>
                  <a:pt x="1732" y="413"/>
                </a:lnTo>
                <a:lnTo>
                  <a:pt x="1732" y="411"/>
                </a:lnTo>
                <a:lnTo>
                  <a:pt x="1732" y="411"/>
                </a:lnTo>
                <a:lnTo>
                  <a:pt x="1732" y="408"/>
                </a:lnTo>
                <a:lnTo>
                  <a:pt x="1748" y="408"/>
                </a:lnTo>
                <a:lnTo>
                  <a:pt x="1748" y="405"/>
                </a:lnTo>
                <a:lnTo>
                  <a:pt x="1756" y="405"/>
                </a:lnTo>
                <a:lnTo>
                  <a:pt x="1756" y="400"/>
                </a:lnTo>
                <a:lnTo>
                  <a:pt x="1767" y="400"/>
                </a:lnTo>
                <a:lnTo>
                  <a:pt x="1767" y="397"/>
                </a:lnTo>
                <a:lnTo>
                  <a:pt x="1772" y="397"/>
                </a:lnTo>
                <a:lnTo>
                  <a:pt x="1772" y="394"/>
                </a:lnTo>
                <a:lnTo>
                  <a:pt x="1775" y="394"/>
                </a:lnTo>
                <a:lnTo>
                  <a:pt x="1775" y="394"/>
                </a:lnTo>
                <a:lnTo>
                  <a:pt x="1780" y="394"/>
                </a:lnTo>
                <a:lnTo>
                  <a:pt x="1780" y="392"/>
                </a:lnTo>
                <a:lnTo>
                  <a:pt x="1788" y="392"/>
                </a:lnTo>
                <a:lnTo>
                  <a:pt x="1788" y="389"/>
                </a:lnTo>
                <a:lnTo>
                  <a:pt x="1788" y="389"/>
                </a:lnTo>
                <a:lnTo>
                  <a:pt x="1788" y="386"/>
                </a:lnTo>
                <a:lnTo>
                  <a:pt x="1788" y="386"/>
                </a:lnTo>
                <a:lnTo>
                  <a:pt x="1788" y="381"/>
                </a:lnTo>
                <a:lnTo>
                  <a:pt x="1799" y="381"/>
                </a:lnTo>
                <a:lnTo>
                  <a:pt x="1799" y="378"/>
                </a:lnTo>
                <a:lnTo>
                  <a:pt x="1802" y="378"/>
                </a:lnTo>
                <a:lnTo>
                  <a:pt x="1802" y="375"/>
                </a:lnTo>
                <a:lnTo>
                  <a:pt x="1802" y="375"/>
                </a:lnTo>
                <a:lnTo>
                  <a:pt x="1802" y="373"/>
                </a:lnTo>
                <a:lnTo>
                  <a:pt x="1805" y="373"/>
                </a:lnTo>
                <a:lnTo>
                  <a:pt x="1805" y="373"/>
                </a:lnTo>
                <a:lnTo>
                  <a:pt x="1807" y="373"/>
                </a:lnTo>
                <a:lnTo>
                  <a:pt x="1807" y="370"/>
                </a:lnTo>
                <a:lnTo>
                  <a:pt x="1813" y="370"/>
                </a:lnTo>
                <a:lnTo>
                  <a:pt x="1813" y="367"/>
                </a:lnTo>
                <a:lnTo>
                  <a:pt x="1834" y="367"/>
                </a:lnTo>
                <a:lnTo>
                  <a:pt x="1834" y="365"/>
                </a:lnTo>
                <a:lnTo>
                  <a:pt x="1853" y="365"/>
                </a:lnTo>
                <a:lnTo>
                  <a:pt x="1853" y="362"/>
                </a:lnTo>
                <a:lnTo>
                  <a:pt x="1856" y="362"/>
                </a:lnTo>
                <a:lnTo>
                  <a:pt x="1856" y="359"/>
                </a:lnTo>
                <a:lnTo>
                  <a:pt x="1861" y="359"/>
                </a:lnTo>
                <a:lnTo>
                  <a:pt x="1861" y="357"/>
                </a:lnTo>
                <a:lnTo>
                  <a:pt x="1864" y="357"/>
                </a:lnTo>
                <a:lnTo>
                  <a:pt x="1864" y="354"/>
                </a:lnTo>
                <a:lnTo>
                  <a:pt x="1877" y="354"/>
                </a:lnTo>
                <a:lnTo>
                  <a:pt x="1877" y="351"/>
                </a:lnTo>
                <a:lnTo>
                  <a:pt x="1883" y="351"/>
                </a:lnTo>
                <a:lnTo>
                  <a:pt x="1883" y="348"/>
                </a:lnTo>
                <a:lnTo>
                  <a:pt x="1888" y="348"/>
                </a:lnTo>
                <a:lnTo>
                  <a:pt x="1888" y="343"/>
                </a:lnTo>
                <a:lnTo>
                  <a:pt x="1902" y="343"/>
                </a:lnTo>
                <a:lnTo>
                  <a:pt x="1902" y="343"/>
                </a:lnTo>
                <a:lnTo>
                  <a:pt x="1923" y="343"/>
                </a:lnTo>
                <a:lnTo>
                  <a:pt x="1923" y="340"/>
                </a:lnTo>
                <a:lnTo>
                  <a:pt x="1948" y="340"/>
                </a:lnTo>
                <a:lnTo>
                  <a:pt x="1948" y="338"/>
                </a:lnTo>
                <a:lnTo>
                  <a:pt x="1950" y="338"/>
                </a:lnTo>
                <a:lnTo>
                  <a:pt x="1950" y="335"/>
                </a:lnTo>
                <a:lnTo>
                  <a:pt x="1956" y="335"/>
                </a:lnTo>
                <a:lnTo>
                  <a:pt x="1956" y="332"/>
                </a:lnTo>
                <a:lnTo>
                  <a:pt x="1961" y="332"/>
                </a:lnTo>
                <a:lnTo>
                  <a:pt x="1961" y="330"/>
                </a:lnTo>
                <a:lnTo>
                  <a:pt x="1964" y="330"/>
                </a:lnTo>
                <a:lnTo>
                  <a:pt x="1964" y="327"/>
                </a:lnTo>
                <a:lnTo>
                  <a:pt x="1972" y="327"/>
                </a:lnTo>
                <a:lnTo>
                  <a:pt x="1972" y="324"/>
                </a:lnTo>
                <a:lnTo>
                  <a:pt x="1972" y="324"/>
                </a:lnTo>
                <a:lnTo>
                  <a:pt x="1972" y="321"/>
                </a:lnTo>
                <a:lnTo>
                  <a:pt x="1977" y="321"/>
                </a:lnTo>
                <a:lnTo>
                  <a:pt x="1977" y="319"/>
                </a:lnTo>
                <a:lnTo>
                  <a:pt x="1985" y="319"/>
                </a:lnTo>
                <a:lnTo>
                  <a:pt x="1985" y="313"/>
                </a:lnTo>
                <a:lnTo>
                  <a:pt x="1988" y="313"/>
                </a:lnTo>
                <a:lnTo>
                  <a:pt x="1988" y="311"/>
                </a:lnTo>
                <a:lnTo>
                  <a:pt x="1999" y="311"/>
                </a:lnTo>
                <a:lnTo>
                  <a:pt x="1999" y="308"/>
                </a:lnTo>
                <a:lnTo>
                  <a:pt x="2007" y="308"/>
                </a:lnTo>
                <a:lnTo>
                  <a:pt x="2007" y="305"/>
                </a:lnTo>
                <a:lnTo>
                  <a:pt x="2012" y="305"/>
                </a:lnTo>
                <a:lnTo>
                  <a:pt x="2012" y="303"/>
                </a:lnTo>
                <a:lnTo>
                  <a:pt x="2012" y="303"/>
                </a:lnTo>
                <a:lnTo>
                  <a:pt x="2012" y="300"/>
                </a:lnTo>
                <a:lnTo>
                  <a:pt x="2026" y="300"/>
                </a:lnTo>
                <a:lnTo>
                  <a:pt x="2026" y="297"/>
                </a:lnTo>
                <a:lnTo>
                  <a:pt x="2034" y="297"/>
                </a:lnTo>
                <a:lnTo>
                  <a:pt x="2034" y="294"/>
                </a:lnTo>
                <a:lnTo>
                  <a:pt x="2037" y="294"/>
                </a:lnTo>
                <a:lnTo>
                  <a:pt x="2037" y="292"/>
                </a:lnTo>
                <a:lnTo>
                  <a:pt x="2039" y="292"/>
                </a:lnTo>
                <a:lnTo>
                  <a:pt x="2039" y="289"/>
                </a:lnTo>
                <a:lnTo>
                  <a:pt x="2045" y="289"/>
                </a:lnTo>
                <a:lnTo>
                  <a:pt x="2045" y="286"/>
                </a:lnTo>
                <a:lnTo>
                  <a:pt x="2047" y="286"/>
                </a:lnTo>
                <a:lnTo>
                  <a:pt x="2047" y="284"/>
                </a:lnTo>
                <a:lnTo>
                  <a:pt x="2053" y="284"/>
                </a:lnTo>
                <a:lnTo>
                  <a:pt x="2053" y="281"/>
                </a:lnTo>
                <a:lnTo>
                  <a:pt x="2055" y="281"/>
                </a:lnTo>
                <a:lnTo>
                  <a:pt x="2055" y="278"/>
                </a:lnTo>
                <a:lnTo>
                  <a:pt x="2074" y="278"/>
                </a:lnTo>
                <a:lnTo>
                  <a:pt x="2074" y="276"/>
                </a:lnTo>
                <a:lnTo>
                  <a:pt x="2080" y="276"/>
                </a:lnTo>
                <a:lnTo>
                  <a:pt x="2080" y="273"/>
                </a:lnTo>
                <a:lnTo>
                  <a:pt x="2090" y="273"/>
                </a:lnTo>
                <a:lnTo>
                  <a:pt x="2090" y="270"/>
                </a:lnTo>
                <a:lnTo>
                  <a:pt x="2093" y="270"/>
                </a:lnTo>
                <a:lnTo>
                  <a:pt x="2093" y="267"/>
                </a:lnTo>
                <a:lnTo>
                  <a:pt x="2101" y="267"/>
                </a:lnTo>
                <a:lnTo>
                  <a:pt x="2101" y="265"/>
                </a:lnTo>
                <a:lnTo>
                  <a:pt x="2117" y="265"/>
                </a:lnTo>
                <a:lnTo>
                  <a:pt x="2117" y="262"/>
                </a:lnTo>
                <a:lnTo>
                  <a:pt x="2120" y="262"/>
                </a:lnTo>
                <a:lnTo>
                  <a:pt x="2120" y="259"/>
                </a:lnTo>
                <a:lnTo>
                  <a:pt x="2128" y="259"/>
                </a:lnTo>
                <a:lnTo>
                  <a:pt x="2128" y="251"/>
                </a:lnTo>
                <a:lnTo>
                  <a:pt x="2134" y="251"/>
                </a:lnTo>
                <a:lnTo>
                  <a:pt x="2134" y="246"/>
                </a:lnTo>
                <a:lnTo>
                  <a:pt x="2139" y="246"/>
                </a:lnTo>
                <a:lnTo>
                  <a:pt x="2139" y="243"/>
                </a:lnTo>
                <a:lnTo>
                  <a:pt x="2142" y="243"/>
                </a:lnTo>
                <a:lnTo>
                  <a:pt x="2142" y="240"/>
                </a:lnTo>
                <a:lnTo>
                  <a:pt x="2147" y="240"/>
                </a:lnTo>
                <a:lnTo>
                  <a:pt x="2147" y="238"/>
                </a:lnTo>
                <a:lnTo>
                  <a:pt x="2161" y="238"/>
                </a:lnTo>
                <a:lnTo>
                  <a:pt x="2161" y="232"/>
                </a:lnTo>
                <a:lnTo>
                  <a:pt x="2163" y="232"/>
                </a:lnTo>
                <a:lnTo>
                  <a:pt x="2163" y="227"/>
                </a:lnTo>
                <a:lnTo>
                  <a:pt x="2169" y="227"/>
                </a:lnTo>
                <a:lnTo>
                  <a:pt x="2169" y="224"/>
                </a:lnTo>
                <a:lnTo>
                  <a:pt x="2185" y="224"/>
                </a:lnTo>
                <a:lnTo>
                  <a:pt x="2185" y="222"/>
                </a:lnTo>
                <a:lnTo>
                  <a:pt x="2196" y="222"/>
                </a:lnTo>
                <a:lnTo>
                  <a:pt x="2196" y="219"/>
                </a:lnTo>
                <a:lnTo>
                  <a:pt x="2204" y="219"/>
                </a:lnTo>
                <a:lnTo>
                  <a:pt x="2204" y="216"/>
                </a:lnTo>
                <a:lnTo>
                  <a:pt x="2212" y="216"/>
                </a:lnTo>
                <a:lnTo>
                  <a:pt x="2212" y="213"/>
                </a:lnTo>
                <a:lnTo>
                  <a:pt x="2215" y="213"/>
                </a:lnTo>
                <a:lnTo>
                  <a:pt x="2215" y="208"/>
                </a:lnTo>
                <a:lnTo>
                  <a:pt x="2225" y="208"/>
                </a:lnTo>
                <a:lnTo>
                  <a:pt x="2225" y="205"/>
                </a:lnTo>
                <a:lnTo>
                  <a:pt x="2231" y="205"/>
                </a:lnTo>
                <a:lnTo>
                  <a:pt x="2231" y="203"/>
                </a:lnTo>
                <a:lnTo>
                  <a:pt x="2236" y="203"/>
                </a:lnTo>
                <a:lnTo>
                  <a:pt x="2236" y="200"/>
                </a:lnTo>
                <a:lnTo>
                  <a:pt x="2242" y="200"/>
                </a:lnTo>
                <a:lnTo>
                  <a:pt x="2242" y="195"/>
                </a:lnTo>
                <a:lnTo>
                  <a:pt x="2252" y="195"/>
                </a:lnTo>
                <a:lnTo>
                  <a:pt x="2252" y="184"/>
                </a:lnTo>
                <a:lnTo>
                  <a:pt x="2258" y="184"/>
                </a:lnTo>
                <a:lnTo>
                  <a:pt x="2258" y="181"/>
                </a:lnTo>
                <a:lnTo>
                  <a:pt x="2271" y="181"/>
                </a:lnTo>
                <a:lnTo>
                  <a:pt x="2271" y="176"/>
                </a:lnTo>
                <a:lnTo>
                  <a:pt x="2293" y="176"/>
                </a:lnTo>
                <a:lnTo>
                  <a:pt x="2293" y="170"/>
                </a:lnTo>
                <a:lnTo>
                  <a:pt x="2298" y="170"/>
                </a:lnTo>
                <a:lnTo>
                  <a:pt x="2298" y="168"/>
                </a:lnTo>
                <a:lnTo>
                  <a:pt x="2301" y="168"/>
                </a:lnTo>
                <a:lnTo>
                  <a:pt x="2301" y="162"/>
                </a:lnTo>
                <a:lnTo>
                  <a:pt x="2312" y="162"/>
                </a:lnTo>
                <a:lnTo>
                  <a:pt x="2312" y="160"/>
                </a:lnTo>
                <a:lnTo>
                  <a:pt x="2328" y="160"/>
                </a:lnTo>
                <a:lnTo>
                  <a:pt x="2328" y="154"/>
                </a:lnTo>
                <a:lnTo>
                  <a:pt x="2336" y="154"/>
                </a:lnTo>
                <a:lnTo>
                  <a:pt x="2336" y="149"/>
                </a:lnTo>
                <a:lnTo>
                  <a:pt x="2341" y="149"/>
                </a:lnTo>
                <a:lnTo>
                  <a:pt x="2341" y="143"/>
                </a:lnTo>
                <a:lnTo>
                  <a:pt x="2344" y="143"/>
                </a:lnTo>
                <a:lnTo>
                  <a:pt x="2344" y="141"/>
                </a:lnTo>
                <a:lnTo>
                  <a:pt x="2357" y="141"/>
                </a:lnTo>
                <a:lnTo>
                  <a:pt x="2357" y="135"/>
                </a:lnTo>
                <a:lnTo>
                  <a:pt x="2366" y="135"/>
                </a:lnTo>
                <a:lnTo>
                  <a:pt x="2366" y="130"/>
                </a:lnTo>
                <a:lnTo>
                  <a:pt x="2374" y="130"/>
                </a:lnTo>
                <a:lnTo>
                  <a:pt x="2374" y="122"/>
                </a:lnTo>
                <a:lnTo>
                  <a:pt x="2376" y="122"/>
                </a:lnTo>
                <a:lnTo>
                  <a:pt x="2376" y="116"/>
                </a:lnTo>
                <a:lnTo>
                  <a:pt x="2376" y="116"/>
                </a:lnTo>
                <a:lnTo>
                  <a:pt x="2376" y="111"/>
                </a:lnTo>
                <a:lnTo>
                  <a:pt x="2390" y="111"/>
                </a:lnTo>
                <a:lnTo>
                  <a:pt x="2390" y="106"/>
                </a:lnTo>
                <a:lnTo>
                  <a:pt x="2401" y="106"/>
                </a:lnTo>
                <a:lnTo>
                  <a:pt x="2401" y="100"/>
                </a:lnTo>
                <a:lnTo>
                  <a:pt x="2409" y="100"/>
                </a:lnTo>
                <a:lnTo>
                  <a:pt x="2409" y="95"/>
                </a:lnTo>
                <a:lnTo>
                  <a:pt x="2428" y="95"/>
                </a:lnTo>
                <a:lnTo>
                  <a:pt x="2428" y="87"/>
                </a:lnTo>
                <a:lnTo>
                  <a:pt x="2433" y="87"/>
                </a:lnTo>
                <a:lnTo>
                  <a:pt x="2433" y="81"/>
                </a:lnTo>
                <a:lnTo>
                  <a:pt x="2433" y="81"/>
                </a:lnTo>
                <a:lnTo>
                  <a:pt x="2433" y="73"/>
                </a:lnTo>
                <a:lnTo>
                  <a:pt x="2436" y="73"/>
                </a:lnTo>
                <a:lnTo>
                  <a:pt x="2436" y="65"/>
                </a:lnTo>
                <a:lnTo>
                  <a:pt x="2460" y="65"/>
                </a:lnTo>
                <a:lnTo>
                  <a:pt x="2460" y="57"/>
                </a:lnTo>
                <a:lnTo>
                  <a:pt x="2479" y="57"/>
                </a:lnTo>
                <a:lnTo>
                  <a:pt x="2479" y="46"/>
                </a:lnTo>
                <a:lnTo>
                  <a:pt x="2503" y="46"/>
                </a:lnTo>
                <a:lnTo>
                  <a:pt x="2503" y="35"/>
                </a:lnTo>
                <a:lnTo>
                  <a:pt x="2506" y="35"/>
                </a:lnTo>
                <a:lnTo>
                  <a:pt x="2506" y="22"/>
                </a:lnTo>
                <a:lnTo>
                  <a:pt x="2565" y="22"/>
                </a:lnTo>
                <a:lnTo>
                  <a:pt x="2565" y="0"/>
                </a:lnTo>
                <a:lnTo>
                  <a:pt x="2600" y="0"/>
                </a:lnTo>
              </a:path>
            </a:pathLst>
          </a:custGeom>
          <a:noFill/>
          <a:ln w="15875"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 name="Freeform 6"/>
          <p:cNvSpPr>
            <a:spLocks/>
          </p:cNvSpPr>
          <p:nvPr/>
        </p:nvSpPr>
        <p:spPr bwMode="auto">
          <a:xfrm>
            <a:off x="2574629" y="2900399"/>
            <a:ext cx="4746303" cy="2688774"/>
          </a:xfrm>
          <a:custGeom>
            <a:avLst/>
            <a:gdLst>
              <a:gd name="T0" fmla="*/ 46 w 2579"/>
              <a:gd name="T1" fmla="*/ 1447 h 1461"/>
              <a:gd name="T2" fmla="*/ 81 w 2579"/>
              <a:gd name="T3" fmla="*/ 1426 h 1461"/>
              <a:gd name="T4" fmla="*/ 116 w 2579"/>
              <a:gd name="T5" fmla="*/ 1412 h 1461"/>
              <a:gd name="T6" fmla="*/ 167 w 2579"/>
              <a:gd name="T7" fmla="*/ 1393 h 1461"/>
              <a:gd name="T8" fmla="*/ 213 w 2579"/>
              <a:gd name="T9" fmla="*/ 1372 h 1461"/>
              <a:gd name="T10" fmla="*/ 246 w 2579"/>
              <a:gd name="T11" fmla="*/ 1355 h 1461"/>
              <a:gd name="T12" fmla="*/ 308 w 2579"/>
              <a:gd name="T13" fmla="*/ 1342 h 1461"/>
              <a:gd name="T14" fmla="*/ 348 w 2579"/>
              <a:gd name="T15" fmla="*/ 1323 h 1461"/>
              <a:gd name="T16" fmla="*/ 399 w 2579"/>
              <a:gd name="T17" fmla="*/ 1307 h 1461"/>
              <a:gd name="T18" fmla="*/ 426 w 2579"/>
              <a:gd name="T19" fmla="*/ 1288 h 1461"/>
              <a:gd name="T20" fmla="*/ 461 w 2579"/>
              <a:gd name="T21" fmla="*/ 1264 h 1461"/>
              <a:gd name="T22" fmla="*/ 480 w 2579"/>
              <a:gd name="T23" fmla="*/ 1245 h 1461"/>
              <a:gd name="T24" fmla="*/ 518 w 2579"/>
              <a:gd name="T25" fmla="*/ 1226 h 1461"/>
              <a:gd name="T26" fmla="*/ 567 w 2579"/>
              <a:gd name="T27" fmla="*/ 1207 h 1461"/>
              <a:gd name="T28" fmla="*/ 610 w 2579"/>
              <a:gd name="T29" fmla="*/ 1185 h 1461"/>
              <a:gd name="T30" fmla="*/ 648 w 2579"/>
              <a:gd name="T31" fmla="*/ 1166 h 1461"/>
              <a:gd name="T32" fmla="*/ 691 w 2579"/>
              <a:gd name="T33" fmla="*/ 1150 h 1461"/>
              <a:gd name="T34" fmla="*/ 718 w 2579"/>
              <a:gd name="T35" fmla="*/ 1134 h 1461"/>
              <a:gd name="T36" fmla="*/ 755 w 2579"/>
              <a:gd name="T37" fmla="*/ 1118 h 1461"/>
              <a:gd name="T38" fmla="*/ 780 w 2579"/>
              <a:gd name="T39" fmla="*/ 1093 h 1461"/>
              <a:gd name="T40" fmla="*/ 815 w 2579"/>
              <a:gd name="T41" fmla="*/ 1075 h 1461"/>
              <a:gd name="T42" fmla="*/ 842 w 2579"/>
              <a:gd name="T43" fmla="*/ 1053 h 1461"/>
              <a:gd name="T44" fmla="*/ 882 w 2579"/>
              <a:gd name="T45" fmla="*/ 1029 h 1461"/>
              <a:gd name="T46" fmla="*/ 901 w 2579"/>
              <a:gd name="T47" fmla="*/ 1004 h 1461"/>
              <a:gd name="T48" fmla="*/ 920 w 2579"/>
              <a:gd name="T49" fmla="*/ 980 h 1461"/>
              <a:gd name="T50" fmla="*/ 955 w 2579"/>
              <a:gd name="T51" fmla="*/ 961 h 1461"/>
              <a:gd name="T52" fmla="*/ 995 w 2579"/>
              <a:gd name="T53" fmla="*/ 942 h 1461"/>
              <a:gd name="T54" fmla="*/ 1025 w 2579"/>
              <a:gd name="T55" fmla="*/ 923 h 1461"/>
              <a:gd name="T56" fmla="*/ 1071 w 2579"/>
              <a:gd name="T57" fmla="*/ 907 h 1461"/>
              <a:gd name="T58" fmla="*/ 1103 w 2579"/>
              <a:gd name="T59" fmla="*/ 888 h 1461"/>
              <a:gd name="T60" fmla="*/ 1128 w 2579"/>
              <a:gd name="T61" fmla="*/ 872 h 1461"/>
              <a:gd name="T62" fmla="*/ 1146 w 2579"/>
              <a:gd name="T63" fmla="*/ 853 h 1461"/>
              <a:gd name="T64" fmla="*/ 1173 w 2579"/>
              <a:gd name="T65" fmla="*/ 834 h 1461"/>
              <a:gd name="T66" fmla="*/ 1211 w 2579"/>
              <a:gd name="T67" fmla="*/ 815 h 1461"/>
              <a:gd name="T68" fmla="*/ 1249 w 2579"/>
              <a:gd name="T69" fmla="*/ 796 h 1461"/>
              <a:gd name="T70" fmla="*/ 1273 w 2579"/>
              <a:gd name="T71" fmla="*/ 775 h 1461"/>
              <a:gd name="T72" fmla="*/ 1314 w 2579"/>
              <a:gd name="T73" fmla="*/ 751 h 1461"/>
              <a:gd name="T74" fmla="*/ 1351 w 2579"/>
              <a:gd name="T75" fmla="*/ 726 h 1461"/>
              <a:gd name="T76" fmla="*/ 1397 w 2579"/>
              <a:gd name="T77" fmla="*/ 705 h 1461"/>
              <a:gd name="T78" fmla="*/ 1424 w 2579"/>
              <a:gd name="T79" fmla="*/ 680 h 1461"/>
              <a:gd name="T80" fmla="*/ 1484 w 2579"/>
              <a:gd name="T81" fmla="*/ 656 h 1461"/>
              <a:gd name="T82" fmla="*/ 1519 w 2579"/>
              <a:gd name="T83" fmla="*/ 637 h 1461"/>
              <a:gd name="T84" fmla="*/ 1559 w 2579"/>
              <a:gd name="T85" fmla="*/ 616 h 1461"/>
              <a:gd name="T86" fmla="*/ 1600 w 2579"/>
              <a:gd name="T87" fmla="*/ 594 h 1461"/>
              <a:gd name="T88" fmla="*/ 1651 w 2579"/>
              <a:gd name="T89" fmla="*/ 575 h 1461"/>
              <a:gd name="T90" fmla="*/ 1691 w 2579"/>
              <a:gd name="T91" fmla="*/ 551 h 1461"/>
              <a:gd name="T92" fmla="*/ 1734 w 2579"/>
              <a:gd name="T93" fmla="*/ 532 h 1461"/>
              <a:gd name="T94" fmla="*/ 1786 w 2579"/>
              <a:gd name="T95" fmla="*/ 505 h 1461"/>
              <a:gd name="T96" fmla="*/ 1818 w 2579"/>
              <a:gd name="T97" fmla="*/ 483 h 1461"/>
              <a:gd name="T98" fmla="*/ 1840 w 2579"/>
              <a:gd name="T99" fmla="*/ 459 h 1461"/>
              <a:gd name="T100" fmla="*/ 1869 w 2579"/>
              <a:gd name="T101" fmla="*/ 435 h 1461"/>
              <a:gd name="T102" fmla="*/ 1902 w 2579"/>
              <a:gd name="T103" fmla="*/ 408 h 1461"/>
              <a:gd name="T104" fmla="*/ 1993 w 2579"/>
              <a:gd name="T105" fmla="*/ 378 h 1461"/>
              <a:gd name="T106" fmla="*/ 2028 w 2579"/>
              <a:gd name="T107" fmla="*/ 354 h 1461"/>
              <a:gd name="T108" fmla="*/ 2101 w 2579"/>
              <a:gd name="T109" fmla="*/ 324 h 1461"/>
              <a:gd name="T110" fmla="*/ 2147 w 2579"/>
              <a:gd name="T111" fmla="*/ 294 h 1461"/>
              <a:gd name="T112" fmla="*/ 2209 w 2579"/>
              <a:gd name="T113" fmla="*/ 265 h 1461"/>
              <a:gd name="T114" fmla="*/ 2271 w 2579"/>
              <a:gd name="T115" fmla="*/ 232 h 1461"/>
              <a:gd name="T116" fmla="*/ 2371 w 2579"/>
              <a:gd name="T117" fmla="*/ 192 h 1461"/>
              <a:gd name="T118" fmla="*/ 2420 w 2579"/>
              <a:gd name="T119" fmla="*/ 132 h 1461"/>
              <a:gd name="T120" fmla="*/ 2509 w 2579"/>
              <a:gd name="T121" fmla="*/ 54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79" h="1461">
                <a:moveTo>
                  <a:pt x="0" y="1461"/>
                </a:moveTo>
                <a:lnTo>
                  <a:pt x="0" y="1461"/>
                </a:lnTo>
                <a:lnTo>
                  <a:pt x="6" y="1461"/>
                </a:lnTo>
                <a:lnTo>
                  <a:pt x="6" y="1458"/>
                </a:lnTo>
                <a:lnTo>
                  <a:pt x="16" y="1458"/>
                </a:lnTo>
                <a:lnTo>
                  <a:pt x="16" y="1458"/>
                </a:lnTo>
                <a:lnTo>
                  <a:pt x="16" y="1458"/>
                </a:lnTo>
                <a:lnTo>
                  <a:pt x="16" y="1455"/>
                </a:lnTo>
                <a:lnTo>
                  <a:pt x="27" y="1455"/>
                </a:lnTo>
                <a:lnTo>
                  <a:pt x="27" y="1453"/>
                </a:lnTo>
                <a:lnTo>
                  <a:pt x="35" y="1453"/>
                </a:lnTo>
                <a:lnTo>
                  <a:pt x="35" y="1453"/>
                </a:lnTo>
                <a:lnTo>
                  <a:pt x="41" y="1453"/>
                </a:lnTo>
                <a:lnTo>
                  <a:pt x="41" y="1450"/>
                </a:lnTo>
                <a:lnTo>
                  <a:pt x="46" y="1450"/>
                </a:lnTo>
                <a:lnTo>
                  <a:pt x="46" y="1447"/>
                </a:lnTo>
                <a:lnTo>
                  <a:pt x="46" y="1447"/>
                </a:lnTo>
                <a:lnTo>
                  <a:pt x="46" y="1444"/>
                </a:lnTo>
                <a:lnTo>
                  <a:pt x="54" y="1444"/>
                </a:lnTo>
                <a:lnTo>
                  <a:pt x="54" y="1442"/>
                </a:lnTo>
                <a:lnTo>
                  <a:pt x="54" y="1442"/>
                </a:lnTo>
                <a:lnTo>
                  <a:pt x="54" y="1442"/>
                </a:lnTo>
                <a:lnTo>
                  <a:pt x="57" y="1442"/>
                </a:lnTo>
                <a:lnTo>
                  <a:pt x="57" y="1439"/>
                </a:lnTo>
                <a:lnTo>
                  <a:pt x="62" y="1439"/>
                </a:lnTo>
                <a:lnTo>
                  <a:pt x="62" y="1436"/>
                </a:lnTo>
                <a:lnTo>
                  <a:pt x="65" y="1436"/>
                </a:lnTo>
                <a:lnTo>
                  <a:pt x="65" y="1436"/>
                </a:lnTo>
                <a:lnTo>
                  <a:pt x="70" y="1436"/>
                </a:lnTo>
                <a:lnTo>
                  <a:pt x="70" y="1431"/>
                </a:lnTo>
                <a:lnTo>
                  <a:pt x="76" y="1431"/>
                </a:lnTo>
                <a:lnTo>
                  <a:pt x="76" y="1428"/>
                </a:lnTo>
                <a:lnTo>
                  <a:pt x="81" y="1428"/>
                </a:lnTo>
                <a:lnTo>
                  <a:pt x="81" y="1426"/>
                </a:lnTo>
                <a:lnTo>
                  <a:pt x="87" y="1426"/>
                </a:lnTo>
                <a:lnTo>
                  <a:pt x="87" y="1426"/>
                </a:lnTo>
                <a:lnTo>
                  <a:pt x="89" y="1426"/>
                </a:lnTo>
                <a:lnTo>
                  <a:pt x="89" y="1423"/>
                </a:lnTo>
                <a:lnTo>
                  <a:pt x="89" y="1423"/>
                </a:lnTo>
                <a:lnTo>
                  <a:pt x="89" y="1420"/>
                </a:lnTo>
                <a:lnTo>
                  <a:pt x="95" y="1420"/>
                </a:lnTo>
                <a:lnTo>
                  <a:pt x="95" y="1420"/>
                </a:lnTo>
                <a:lnTo>
                  <a:pt x="97" y="1420"/>
                </a:lnTo>
                <a:lnTo>
                  <a:pt x="97" y="1417"/>
                </a:lnTo>
                <a:lnTo>
                  <a:pt x="100" y="1417"/>
                </a:lnTo>
                <a:lnTo>
                  <a:pt x="100" y="1415"/>
                </a:lnTo>
                <a:lnTo>
                  <a:pt x="108" y="1415"/>
                </a:lnTo>
                <a:lnTo>
                  <a:pt x="108" y="1415"/>
                </a:lnTo>
                <a:lnTo>
                  <a:pt x="111" y="1415"/>
                </a:lnTo>
                <a:lnTo>
                  <a:pt x="111" y="1412"/>
                </a:lnTo>
                <a:lnTo>
                  <a:pt x="116" y="1412"/>
                </a:lnTo>
                <a:lnTo>
                  <a:pt x="116" y="1409"/>
                </a:lnTo>
                <a:lnTo>
                  <a:pt x="119" y="1409"/>
                </a:lnTo>
                <a:lnTo>
                  <a:pt x="119" y="1407"/>
                </a:lnTo>
                <a:lnTo>
                  <a:pt x="122" y="1407"/>
                </a:lnTo>
                <a:lnTo>
                  <a:pt x="122" y="1404"/>
                </a:lnTo>
                <a:lnTo>
                  <a:pt x="138" y="1404"/>
                </a:lnTo>
                <a:lnTo>
                  <a:pt x="138" y="1404"/>
                </a:lnTo>
                <a:lnTo>
                  <a:pt x="151" y="1404"/>
                </a:lnTo>
                <a:lnTo>
                  <a:pt x="151" y="1401"/>
                </a:lnTo>
                <a:lnTo>
                  <a:pt x="151" y="1401"/>
                </a:lnTo>
                <a:lnTo>
                  <a:pt x="151" y="1399"/>
                </a:lnTo>
                <a:lnTo>
                  <a:pt x="159" y="1399"/>
                </a:lnTo>
                <a:lnTo>
                  <a:pt x="159" y="1399"/>
                </a:lnTo>
                <a:lnTo>
                  <a:pt x="167" y="1399"/>
                </a:lnTo>
                <a:lnTo>
                  <a:pt x="167" y="1396"/>
                </a:lnTo>
                <a:lnTo>
                  <a:pt x="167" y="1396"/>
                </a:lnTo>
                <a:lnTo>
                  <a:pt x="167" y="1393"/>
                </a:lnTo>
                <a:lnTo>
                  <a:pt x="181" y="1393"/>
                </a:lnTo>
                <a:lnTo>
                  <a:pt x="181" y="1388"/>
                </a:lnTo>
                <a:lnTo>
                  <a:pt x="184" y="1388"/>
                </a:lnTo>
                <a:lnTo>
                  <a:pt x="184" y="1388"/>
                </a:lnTo>
                <a:lnTo>
                  <a:pt x="192" y="1388"/>
                </a:lnTo>
                <a:lnTo>
                  <a:pt x="192" y="1382"/>
                </a:lnTo>
                <a:lnTo>
                  <a:pt x="200" y="1382"/>
                </a:lnTo>
                <a:lnTo>
                  <a:pt x="200" y="1382"/>
                </a:lnTo>
                <a:lnTo>
                  <a:pt x="202" y="1382"/>
                </a:lnTo>
                <a:lnTo>
                  <a:pt x="202" y="1377"/>
                </a:lnTo>
                <a:lnTo>
                  <a:pt x="205" y="1377"/>
                </a:lnTo>
                <a:lnTo>
                  <a:pt x="205" y="1377"/>
                </a:lnTo>
                <a:lnTo>
                  <a:pt x="208" y="1377"/>
                </a:lnTo>
                <a:lnTo>
                  <a:pt x="208" y="1374"/>
                </a:lnTo>
                <a:lnTo>
                  <a:pt x="211" y="1374"/>
                </a:lnTo>
                <a:lnTo>
                  <a:pt x="211" y="1372"/>
                </a:lnTo>
                <a:lnTo>
                  <a:pt x="213" y="1372"/>
                </a:lnTo>
                <a:lnTo>
                  <a:pt x="213" y="1372"/>
                </a:lnTo>
                <a:lnTo>
                  <a:pt x="216" y="1372"/>
                </a:lnTo>
                <a:lnTo>
                  <a:pt x="216" y="1369"/>
                </a:lnTo>
                <a:lnTo>
                  <a:pt x="219" y="1369"/>
                </a:lnTo>
                <a:lnTo>
                  <a:pt x="219" y="1366"/>
                </a:lnTo>
                <a:lnTo>
                  <a:pt x="229" y="1366"/>
                </a:lnTo>
                <a:lnTo>
                  <a:pt x="229" y="1366"/>
                </a:lnTo>
                <a:lnTo>
                  <a:pt x="232" y="1366"/>
                </a:lnTo>
                <a:lnTo>
                  <a:pt x="232" y="1363"/>
                </a:lnTo>
                <a:lnTo>
                  <a:pt x="238" y="1363"/>
                </a:lnTo>
                <a:lnTo>
                  <a:pt x="238" y="1361"/>
                </a:lnTo>
                <a:lnTo>
                  <a:pt x="240" y="1361"/>
                </a:lnTo>
                <a:lnTo>
                  <a:pt x="240" y="1358"/>
                </a:lnTo>
                <a:lnTo>
                  <a:pt x="243" y="1358"/>
                </a:lnTo>
                <a:lnTo>
                  <a:pt x="243" y="1358"/>
                </a:lnTo>
                <a:lnTo>
                  <a:pt x="246" y="1358"/>
                </a:lnTo>
                <a:lnTo>
                  <a:pt x="246" y="1355"/>
                </a:lnTo>
                <a:lnTo>
                  <a:pt x="246" y="1355"/>
                </a:lnTo>
                <a:lnTo>
                  <a:pt x="246" y="1353"/>
                </a:lnTo>
                <a:lnTo>
                  <a:pt x="251" y="1353"/>
                </a:lnTo>
                <a:lnTo>
                  <a:pt x="251" y="1353"/>
                </a:lnTo>
                <a:lnTo>
                  <a:pt x="267" y="1353"/>
                </a:lnTo>
                <a:lnTo>
                  <a:pt x="267" y="1350"/>
                </a:lnTo>
                <a:lnTo>
                  <a:pt x="286" y="1350"/>
                </a:lnTo>
                <a:lnTo>
                  <a:pt x="286" y="1347"/>
                </a:lnTo>
                <a:lnTo>
                  <a:pt x="289" y="1347"/>
                </a:lnTo>
                <a:lnTo>
                  <a:pt x="289" y="1347"/>
                </a:lnTo>
                <a:lnTo>
                  <a:pt x="291" y="1347"/>
                </a:lnTo>
                <a:lnTo>
                  <a:pt x="291" y="1345"/>
                </a:lnTo>
                <a:lnTo>
                  <a:pt x="297" y="1345"/>
                </a:lnTo>
                <a:lnTo>
                  <a:pt x="297" y="1342"/>
                </a:lnTo>
                <a:lnTo>
                  <a:pt x="305" y="1342"/>
                </a:lnTo>
                <a:lnTo>
                  <a:pt x="305" y="1342"/>
                </a:lnTo>
                <a:lnTo>
                  <a:pt x="308" y="1342"/>
                </a:lnTo>
                <a:lnTo>
                  <a:pt x="308" y="1336"/>
                </a:lnTo>
                <a:lnTo>
                  <a:pt x="313" y="1336"/>
                </a:lnTo>
                <a:lnTo>
                  <a:pt x="313" y="1336"/>
                </a:lnTo>
                <a:lnTo>
                  <a:pt x="318" y="1336"/>
                </a:lnTo>
                <a:lnTo>
                  <a:pt x="318" y="1334"/>
                </a:lnTo>
                <a:lnTo>
                  <a:pt x="321" y="1334"/>
                </a:lnTo>
                <a:lnTo>
                  <a:pt x="321" y="1331"/>
                </a:lnTo>
                <a:lnTo>
                  <a:pt x="327" y="1331"/>
                </a:lnTo>
                <a:lnTo>
                  <a:pt x="327" y="1331"/>
                </a:lnTo>
                <a:lnTo>
                  <a:pt x="337" y="1331"/>
                </a:lnTo>
                <a:lnTo>
                  <a:pt x="337" y="1328"/>
                </a:lnTo>
                <a:lnTo>
                  <a:pt x="340" y="1328"/>
                </a:lnTo>
                <a:lnTo>
                  <a:pt x="340" y="1326"/>
                </a:lnTo>
                <a:lnTo>
                  <a:pt x="343" y="1326"/>
                </a:lnTo>
                <a:lnTo>
                  <a:pt x="343" y="1326"/>
                </a:lnTo>
                <a:lnTo>
                  <a:pt x="348" y="1326"/>
                </a:lnTo>
                <a:lnTo>
                  <a:pt x="348" y="1323"/>
                </a:lnTo>
                <a:lnTo>
                  <a:pt x="367" y="1323"/>
                </a:lnTo>
                <a:lnTo>
                  <a:pt x="367" y="1320"/>
                </a:lnTo>
                <a:lnTo>
                  <a:pt x="370" y="1320"/>
                </a:lnTo>
                <a:lnTo>
                  <a:pt x="370" y="1320"/>
                </a:lnTo>
                <a:lnTo>
                  <a:pt x="378" y="1320"/>
                </a:lnTo>
                <a:lnTo>
                  <a:pt x="378" y="1318"/>
                </a:lnTo>
                <a:lnTo>
                  <a:pt x="386" y="1318"/>
                </a:lnTo>
                <a:lnTo>
                  <a:pt x="386" y="1315"/>
                </a:lnTo>
                <a:lnTo>
                  <a:pt x="389" y="1315"/>
                </a:lnTo>
                <a:lnTo>
                  <a:pt x="389" y="1312"/>
                </a:lnTo>
                <a:lnTo>
                  <a:pt x="391" y="1312"/>
                </a:lnTo>
                <a:lnTo>
                  <a:pt x="391" y="1309"/>
                </a:lnTo>
                <a:lnTo>
                  <a:pt x="397" y="1309"/>
                </a:lnTo>
                <a:lnTo>
                  <a:pt x="397" y="1309"/>
                </a:lnTo>
                <a:lnTo>
                  <a:pt x="399" y="1309"/>
                </a:lnTo>
                <a:lnTo>
                  <a:pt x="399" y="1307"/>
                </a:lnTo>
                <a:lnTo>
                  <a:pt x="399" y="1307"/>
                </a:lnTo>
                <a:lnTo>
                  <a:pt x="399" y="1304"/>
                </a:lnTo>
                <a:lnTo>
                  <a:pt x="402" y="1304"/>
                </a:lnTo>
                <a:lnTo>
                  <a:pt x="402" y="1301"/>
                </a:lnTo>
                <a:lnTo>
                  <a:pt x="405" y="1301"/>
                </a:lnTo>
                <a:lnTo>
                  <a:pt x="405" y="1299"/>
                </a:lnTo>
                <a:lnTo>
                  <a:pt x="416" y="1299"/>
                </a:lnTo>
                <a:lnTo>
                  <a:pt x="416" y="1296"/>
                </a:lnTo>
                <a:lnTo>
                  <a:pt x="418" y="1296"/>
                </a:lnTo>
                <a:lnTo>
                  <a:pt x="418" y="1296"/>
                </a:lnTo>
                <a:lnTo>
                  <a:pt x="421" y="1296"/>
                </a:lnTo>
                <a:lnTo>
                  <a:pt x="421" y="1293"/>
                </a:lnTo>
                <a:lnTo>
                  <a:pt x="424" y="1293"/>
                </a:lnTo>
                <a:lnTo>
                  <a:pt x="424" y="1291"/>
                </a:lnTo>
                <a:lnTo>
                  <a:pt x="424" y="1291"/>
                </a:lnTo>
                <a:lnTo>
                  <a:pt x="424" y="1291"/>
                </a:lnTo>
                <a:lnTo>
                  <a:pt x="426" y="1291"/>
                </a:lnTo>
                <a:lnTo>
                  <a:pt x="426" y="1288"/>
                </a:lnTo>
                <a:lnTo>
                  <a:pt x="434" y="1288"/>
                </a:lnTo>
                <a:lnTo>
                  <a:pt x="434" y="1285"/>
                </a:lnTo>
                <a:lnTo>
                  <a:pt x="437" y="1285"/>
                </a:lnTo>
                <a:lnTo>
                  <a:pt x="437" y="1282"/>
                </a:lnTo>
                <a:lnTo>
                  <a:pt x="445" y="1282"/>
                </a:lnTo>
                <a:lnTo>
                  <a:pt x="445" y="1280"/>
                </a:lnTo>
                <a:lnTo>
                  <a:pt x="448" y="1280"/>
                </a:lnTo>
                <a:lnTo>
                  <a:pt x="448" y="1277"/>
                </a:lnTo>
                <a:lnTo>
                  <a:pt x="448" y="1277"/>
                </a:lnTo>
                <a:lnTo>
                  <a:pt x="448" y="1274"/>
                </a:lnTo>
                <a:lnTo>
                  <a:pt x="451" y="1274"/>
                </a:lnTo>
                <a:lnTo>
                  <a:pt x="451" y="1272"/>
                </a:lnTo>
                <a:lnTo>
                  <a:pt x="453" y="1272"/>
                </a:lnTo>
                <a:lnTo>
                  <a:pt x="453" y="1269"/>
                </a:lnTo>
                <a:lnTo>
                  <a:pt x="459" y="1269"/>
                </a:lnTo>
                <a:lnTo>
                  <a:pt x="459" y="1264"/>
                </a:lnTo>
                <a:lnTo>
                  <a:pt x="461" y="1264"/>
                </a:lnTo>
                <a:lnTo>
                  <a:pt x="461" y="1261"/>
                </a:lnTo>
                <a:lnTo>
                  <a:pt x="464" y="1261"/>
                </a:lnTo>
                <a:lnTo>
                  <a:pt x="464" y="1261"/>
                </a:lnTo>
                <a:lnTo>
                  <a:pt x="464" y="1261"/>
                </a:lnTo>
                <a:lnTo>
                  <a:pt x="464" y="1258"/>
                </a:lnTo>
                <a:lnTo>
                  <a:pt x="464" y="1258"/>
                </a:lnTo>
                <a:lnTo>
                  <a:pt x="464" y="1255"/>
                </a:lnTo>
                <a:lnTo>
                  <a:pt x="470" y="1255"/>
                </a:lnTo>
                <a:lnTo>
                  <a:pt x="470" y="1253"/>
                </a:lnTo>
                <a:lnTo>
                  <a:pt x="475" y="1253"/>
                </a:lnTo>
                <a:lnTo>
                  <a:pt x="475" y="1250"/>
                </a:lnTo>
                <a:lnTo>
                  <a:pt x="478" y="1250"/>
                </a:lnTo>
                <a:lnTo>
                  <a:pt x="478" y="1247"/>
                </a:lnTo>
                <a:lnTo>
                  <a:pt x="480" y="1247"/>
                </a:lnTo>
                <a:lnTo>
                  <a:pt x="480" y="1245"/>
                </a:lnTo>
                <a:lnTo>
                  <a:pt x="480" y="1245"/>
                </a:lnTo>
                <a:lnTo>
                  <a:pt x="480" y="1245"/>
                </a:lnTo>
                <a:lnTo>
                  <a:pt x="483" y="1245"/>
                </a:lnTo>
                <a:lnTo>
                  <a:pt x="483" y="1242"/>
                </a:lnTo>
                <a:lnTo>
                  <a:pt x="491" y="1242"/>
                </a:lnTo>
                <a:lnTo>
                  <a:pt x="491" y="1239"/>
                </a:lnTo>
                <a:lnTo>
                  <a:pt x="496" y="1239"/>
                </a:lnTo>
                <a:lnTo>
                  <a:pt x="496" y="1237"/>
                </a:lnTo>
                <a:lnTo>
                  <a:pt x="496" y="1237"/>
                </a:lnTo>
                <a:lnTo>
                  <a:pt x="496" y="1231"/>
                </a:lnTo>
                <a:lnTo>
                  <a:pt x="502" y="1231"/>
                </a:lnTo>
                <a:lnTo>
                  <a:pt x="502" y="1231"/>
                </a:lnTo>
                <a:lnTo>
                  <a:pt x="505" y="1231"/>
                </a:lnTo>
                <a:lnTo>
                  <a:pt x="505" y="1228"/>
                </a:lnTo>
                <a:lnTo>
                  <a:pt x="505" y="1228"/>
                </a:lnTo>
                <a:lnTo>
                  <a:pt x="505" y="1226"/>
                </a:lnTo>
                <a:lnTo>
                  <a:pt x="513" y="1226"/>
                </a:lnTo>
                <a:lnTo>
                  <a:pt x="513" y="1226"/>
                </a:lnTo>
                <a:lnTo>
                  <a:pt x="518" y="1226"/>
                </a:lnTo>
                <a:lnTo>
                  <a:pt x="518" y="1223"/>
                </a:lnTo>
                <a:lnTo>
                  <a:pt x="542" y="1223"/>
                </a:lnTo>
                <a:lnTo>
                  <a:pt x="542" y="1220"/>
                </a:lnTo>
                <a:lnTo>
                  <a:pt x="548" y="1220"/>
                </a:lnTo>
                <a:lnTo>
                  <a:pt x="548" y="1220"/>
                </a:lnTo>
                <a:lnTo>
                  <a:pt x="548" y="1220"/>
                </a:lnTo>
                <a:lnTo>
                  <a:pt x="548" y="1218"/>
                </a:lnTo>
                <a:lnTo>
                  <a:pt x="559" y="1218"/>
                </a:lnTo>
                <a:lnTo>
                  <a:pt x="559" y="1215"/>
                </a:lnTo>
                <a:lnTo>
                  <a:pt x="561" y="1215"/>
                </a:lnTo>
                <a:lnTo>
                  <a:pt x="561" y="1212"/>
                </a:lnTo>
                <a:lnTo>
                  <a:pt x="564" y="1212"/>
                </a:lnTo>
                <a:lnTo>
                  <a:pt x="564" y="1212"/>
                </a:lnTo>
                <a:lnTo>
                  <a:pt x="564" y="1212"/>
                </a:lnTo>
                <a:lnTo>
                  <a:pt x="564" y="1210"/>
                </a:lnTo>
                <a:lnTo>
                  <a:pt x="567" y="1210"/>
                </a:lnTo>
                <a:lnTo>
                  <a:pt x="567" y="1207"/>
                </a:lnTo>
                <a:lnTo>
                  <a:pt x="569" y="1207"/>
                </a:lnTo>
                <a:lnTo>
                  <a:pt x="569" y="1207"/>
                </a:lnTo>
                <a:lnTo>
                  <a:pt x="572" y="1207"/>
                </a:lnTo>
                <a:lnTo>
                  <a:pt x="572" y="1204"/>
                </a:lnTo>
                <a:lnTo>
                  <a:pt x="583" y="1204"/>
                </a:lnTo>
                <a:lnTo>
                  <a:pt x="583" y="1201"/>
                </a:lnTo>
                <a:lnTo>
                  <a:pt x="585" y="1201"/>
                </a:lnTo>
                <a:lnTo>
                  <a:pt x="585" y="1199"/>
                </a:lnTo>
                <a:lnTo>
                  <a:pt x="594" y="1199"/>
                </a:lnTo>
                <a:lnTo>
                  <a:pt x="594" y="1196"/>
                </a:lnTo>
                <a:lnTo>
                  <a:pt x="599" y="1196"/>
                </a:lnTo>
                <a:lnTo>
                  <a:pt x="599" y="1193"/>
                </a:lnTo>
                <a:lnTo>
                  <a:pt x="604" y="1193"/>
                </a:lnTo>
                <a:lnTo>
                  <a:pt x="604" y="1191"/>
                </a:lnTo>
                <a:lnTo>
                  <a:pt x="607" y="1191"/>
                </a:lnTo>
                <a:lnTo>
                  <a:pt x="607" y="1185"/>
                </a:lnTo>
                <a:lnTo>
                  <a:pt x="610" y="1185"/>
                </a:lnTo>
                <a:lnTo>
                  <a:pt x="610" y="1183"/>
                </a:lnTo>
                <a:lnTo>
                  <a:pt x="612" y="1183"/>
                </a:lnTo>
                <a:lnTo>
                  <a:pt x="612" y="1183"/>
                </a:lnTo>
                <a:lnTo>
                  <a:pt x="621" y="1183"/>
                </a:lnTo>
                <a:lnTo>
                  <a:pt x="621" y="1180"/>
                </a:lnTo>
                <a:lnTo>
                  <a:pt x="626" y="1180"/>
                </a:lnTo>
                <a:lnTo>
                  <a:pt x="626" y="1177"/>
                </a:lnTo>
                <a:lnTo>
                  <a:pt x="637" y="1177"/>
                </a:lnTo>
                <a:lnTo>
                  <a:pt x="637" y="1177"/>
                </a:lnTo>
                <a:lnTo>
                  <a:pt x="639" y="1177"/>
                </a:lnTo>
                <a:lnTo>
                  <a:pt x="639" y="1174"/>
                </a:lnTo>
                <a:lnTo>
                  <a:pt x="642" y="1174"/>
                </a:lnTo>
                <a:lnTo>
                  <a:pt x="642" y="1172"/>
                </a:lnTo>
                <a:lnTo>
                  <a:pt x="648" y="1172"/>
                </a:lnTo>
                <a:lnTo>
                  <a:pt x="648" y="1169"/>
                </a:lnTo>
                <a:lnTo>
                  <a:pt x="648" y="1169"/>
                </a:lnTo>
                <a:lnTo>
                  <a:pt x="648" y="1166"/>
                </a:lnTo>
                <a:lnTo>
                  <a:pt x="650" y="1166"/>
                </a:lnTo>
                <a:lnTo>
                  <a:pt x="650" y="1166"/>
                </a:lnTo>
                <a:lnTo>
                  <a:pt x="653" y="1166"/>
                </a:lnTo>
                <a:lnTo>
                  <a:pt x="653" y="1164"/>
                </a:lnTo>
                <a:lnTo>
                  <a:pt x="661" y="1164"/>
                </a:lnTo>
                <a:lnTo>
                  <a:pt x="661" y="1161"/>
                </a:lnTo>
                <a:lnTo>
                  <a:pt x="666" y="1161"/>
                </a:lnTo>
                <a:lnTo>
                  <a:pt x="666" y="1158"/>
                </a:lnTo>
                <a:lnTo>
                  <a:pt x="666" y="1158"/>
                </a:lnTo>
                <a:lnTo>
                  <a:pt x="666" y="1158"/>
                </a:lnTo>
                <a:lnTo>
                  <a:pt x="669" y="1158"/>
                </a:lnTo>
                <a:lnTo>
                  <a:pt x="669" y="1153"/>
                </a:lnTo>
                <a:lnTo>
                  <a:pt x="674" y="1153"/>
                </a:lnTo>
                <a:lnTo>
                  <a:pt x="674" y="1153"/>
                </a:lnTo>
                <a:lnTo>
                  <a:pt x="688" y="1153"/>
                </a:lnTo>
                <a:lnTo>
                  <a:pt x="688" y="1150"/>
                </a:lnTo>
                <a:lnTo>
                  <a:pt x="691" y="1150"/>
                </a:lnTo>
                <a:lnTo>
                  <a:pt x="691" y="1147"/>
                </a:lnTo>
                <a:lnTo>
                  <a:pt x="693" y="1147"/>
                </a:lnTo>
                <a:lnTo>
                  <a:pt x="693" y="1147"/>
                </a:lnTo>
                <a:lnTo>
                  <a:pt x="696" y="1147"/>
                </a:lnTo>
                <a:lnTo>
                  <a:pt x="696" y="1145"/>
                </a:lnTo>
                <a:lnTo>
                  <a:pt x="701" y="1145"/>
                </a:lnTo>
                <a:lnTo>
                  <a:pt x="701" y="1142"/>
                </a:lnTo>
                <a:lnTo>
                  <a:pt x="707" y="1142"/>
                </a:lnTo>
                <a:lnTo>
                  <a:pt x="707" y="1139"/>
                </a:lnTo>
                <a:lnTo>
                  <a:pt x="710" y="1139"/>
                </a:lnTo>
                <a:lnTo>
                  <a:pt x="710" y="1139"/>
                </a:lnTo>
                <a:lnTo>
                  <a:pt x="710" y="1139"/>
                </a:lnTo>
                <a:lnTo>
                  <a:pt x="710" y="1137"/>
                </a:lnTo>
                <a:lnTo>
                  <a:pt x="712" y="1137"/>
                </a:lnTo>
                <a:lnTo>
                  <a:pt x="712" y="1134"/>
                </a:lnTo>
                <a:lnTo>
                  <a:pt x="718" y="1134"/>
                </a:lnTo>
                <a:lnTo>
                  <a:pt x="718" y="1134"/>
                </a:lnTo>
                <a:lnTo>
                  <a:pt x="723" y="1134"/>
                </a:lnTo>
                <a:lnTo>
                  <a:pt x="723" y="1131"/>
                </a:lnTo>
                <a:lnTo>
                  <a:pt x="726" y="1131"/>
                </a:lnTo>
                <a:lnTo>
                  <a:pt x="726" y="1129"/>
                </a:lnTo>
                <a:lnTo>
                  <a:pt x="731" y="1129"/>
                </a:lnTo>
                <a:lnTo>
                  <a:pt x="731" y="1129"/>
                </a:lnTo>
                <a:lnTo>
                  <a:pt x="742" y="1129"/>
                </a:lnTo>
                <a:lnTo>
                  <a:pt x="742" y="1126"/>
                </a:lnTo>
                <a:lnTo>
                  <a:pt x="745" y="1126"/>
                </a:lnTo>
                <a:lnTo>
                  <a:pt x="745" y="1123"/>
                </a:lnTo>
                <a:lnTo>
                  <a:pt x="747" y="1123"/>
                </a:lnTo>
                <a:lnTo>
                  <a:pt x="747" y="1120"/>
                </a:lnTo>
                <a:lnTo>
                  <a:pt x="750" y="1120"/>
                </a:lnTo>
                <a:lnTo>
                  <a:pt x="750" y="1120"/>
                </a:lnTo>
                <a:lnTo>
                  <a:pt x="755" y="1120"/>
                </a:lnTo>
                <a:lnTo>
                  <a:pt x="755" y="1118"/>
                </a:lnTo>
                <a:lnTo>
                  <a:pt x="755" y="1118"/>
                </a:lnTo>
                <a:lnTo>
                  <a:pt x="755" y="1115"/>
                </a:lnTo>
                <a:lnTo>
                  <a:pt x="758" y="1115"/>
                </a:lnTo>
                <a:lnTo>
                  <a:pt x="758" y="1115"/>
                </a:lnTo>
                <a:lnTo>
                  <a:pt x="761" y="1115"/>
                </a:lnTo>
                <a:lnTo>
                  <a:pt x="761" y="1112"/>
                </a:lnTo>
                <a:lnTo>
                  <a:pt x="763" y="1112"/>
                </a:lnTo>
                <a:lnTo>
                  <a:pt x="763" y="1110"/>
                </a:lnTo>
                <a:lnTo>
                  <a:pt x="766" y="1110"/>
                </a:lnTo>
                <a:lnTo>
                  <a:pt x="766" y="1102"/>
                </a:lnTo>
                <a:lnTo>
                  <a:pt x="769" y="1102"/>
                </a:lnTo>
                <a:lnTo>
                  <a:pt x="769" y="1099"/>
                </a:lnTo>
                <a:lnTo>
                  <a:pt x="774" y="1099"/>
                </a:lnTo>
                <a:lnTo>
                  <a:pt x="774" y="1096"/>
                </a:lnTo>
                <a:lnTo>
                  <a:pt x="777" y="1096"/>
                </a:lnTo>
                <a:lnTo>
                  <a:pt x="777" y="1096"/>
                </a:lnTo>
                <a:lnTo>
                  <a:pt x="780" y="1096"/>
                </a:lnTo>
                <a:lnTo>
                  <a:pt x="780" y="1093"/>
                </a:lnTo>
                <a:lnTo>
                  <a:pt x="782" y="1093"/>
                </a:lnTo>
                <a:lnTo>
                  <a:pt x="782" y="1091"/>
                </a:lnTo>
                <a:lnTo>
                  <a:pt x="785" y="1091"/>
                </a:lnTo>
                <a:lnTo>
                  <a:pt x="785" y="1091"/>
                </a:lnTo>
                <a:lnTo>
                  <a:pt x="790" y="1091"/>
                </a:lnTo>
                <a:lnTo>
                  <a:pt x="790" y="1088"/>
                </a:lnTo>
                <a:lnTo>
                  <a:pt x="793" y="1088"/>
                </a:lnTo>
                <a:lnTo>
                  <a:pt x="793" y="1085"/>
                </a:lnTo>
                <a:lnTo>
                  <a:pt x="796" y="1085"/>
                </a:lnTo>
                <a:lnTo>
                  <a:pt x="796" y="1085"/>
                </a:lnTo>
                <a:lnTo>
                  <a:pt x="796" y="1085"/>
                </a:lnTo>
                <a:lnTo>
                  <a:pt x="796" y="1080"/>
                </a:lnTo>
                <a:lnTo>
                  <a:pt x="807" y="1080"/>
                </a:lnTo>
                <a:lnTo>
                  <a:pt x="807" y="1077"/>
                </a:lnTo>
                <a:lnTo>
                  <a:pt x="809" y="1077"/>
                </a:lnTo>
                <a:lnTo>
                  <a:pt x="809" y="1075"/>
                </a:lnTo>
                <a:lnTo>
                  <a:pt x="815" y="1075"/>
                </a:lnTo>
                <a:lnTo>
                  <a:pt x="815" y="1069"/>
                </a:lnTo>
                <a:lnTo>
                  <a:pt x="815" y="1069"/>
                </a:lnTo>
                <a:lnTo>
                  <a:pt x="815" y="1064"/>
                </a:lnTo>
                <a:lnTo>
                  <a:pt x="817" y="1064"/>
                </a:lnTo>
                <a:lnTo>
                  <a:pt x="817" y="1064"/>
                </a:lnTo>
                <a:lnTo>
                  <a:pt x="820" y="1064"/>
                </a:lnTo>
                <a:lnTo>
                  <a:pt x="820" y="1061"/>
                </a:lnTo>
                <a:lnTo>
                  <a:pt x="823" y="1061"/>
                </a:lnTo>
                <a:lnTo>
                  <a:pt x="823" y="1058"/>
                </a:lnTo>
                <a:lnTo>
                  <a:pt x="831" y="1058"/>
                </a:lnTo>
                <a:lnTo>
                  <a:pt x="831" y="1058"/>
                </a:lnTo>
                <a:lnTo>
                  <a:pt x="834" y="1058"/>
                </a:lnTo>
                <a:lnTo>
                  <a:pt x="834" y="1056"/>
                </a:lnTo>
                <a:lnTo>
                  <a:pt x="834" y="1056"/>
                </a:lnTo>
                <a:lnTo>
                  <a:pt x="834" y="1053"/>
                </a:lnTo>
                <a:lnTo>
                  <a:pt x="842" y="1053"/>
                </a:lnTo>
                <a:lnTo>
                  <a:pt x="842" y="1053"/>
                </a:lnTo>
                <a:lnTo>
                  <a:pt x="847" y="1053"/>
                </a:lnTo>
                <a:lnTo>
                  <a:pt x="847" y="1050"/>
                </a:lnTo>
                <a:lnTo>
                  <a:pt x="852" y="1050"/>
                </a:lnTo>
                <a:lnTo>
                  <a:pt x="852" y="1045"/>
                </a:lnTo>
                <a:lnTo>
                  <a:pt x="855" y="1045"/>
                </a:lnTo>
                <a:lnTo>
                  <a:pt x="855" y="1042"/>
                </a:lnTo>
                <a:lnTo>
                  <a:pt x="858" y="1042"/>
                </a:lnTo>
                <a:lnTo>
                  <a:pt x="858" y="1039"/>
                </a:lnTo>
                <a:lnTo>
                  <a:pt x="871" y="1039"/>
                </a:lnTo>
                <a:lnTo>
                  <a:pt x="871" y="1037"/>
                </a:lnTo>
                <a:lnTo>
                  <a:pt x="874" y="1037"/>
                </a:lnTo>
                <a:lnTo>
                  <a:pt x="874" y="1034"/>
                </a:lnTo>
                <a:lnTo>
                  <a:pt x="877" y="1034"/>
                </a:lnTo>
                <a:lnTo>
                  <a:pt x="877" y="1031"/>
                </a:lnTo>
                <a:lnTo>
                  <a:pt x="882" y="1031"/>
                </a:lnTo>
                <a:lnTo>
                  <a:pt x="882" y="1029"/>
                </a:lnTo>
                <a:lnTo>
                  <a:pt x="882" y="1029"/>
                </a:lnTo>
                <a:lnTo>
                  <a:pt x="882" y="1026"/>
                </a:lnTo>
                <a:lnTo>
                  <a:pt x="888" y="1026"/>
                </a:lnTo>
                <a:lnTo>
                  <a:pt x="888" y="1023"/>
                </a:lnTo>
                <a:lnTo>
                  <a:pt x="890" y="1023"/>
                </a:lnTo>
                <a:lnTo>
                  <a:pt x="890" y="1018"/>
                </a:lnTo>
                <a:lnTo>
                  <a:pt x="890" y="1018"/>
                </a:lnTo>
                <a:lnTo>
                  <a:pt x="890" y="1018"/>
                </a:lnTo>
                <a:lnTo>
                  <a:pt x="893" y="1018"/>
                </a:lnTo>
                <a:lnTo>
                  <a:pt x="893" y="1015"/>
                </a:lnTo>
                <a:lnTo>
                  <a:pt x="896" y="1015"/>
                </a:lnTo>
                <a:lnTo>
                  <a:pt x="896" y="1012"/>
                </a:lnTo>
                <a:lnTo>
                  <a:pt x="898" y="1012"/>
                </a:lnTo>
                <a:lnTo>
                  <a:pt x="898" y="1012"/>
                </a:lnTo>
                <a:lnTo>
                  <a:pt x="901" y="1012"/>
                </a:lnTo>
                <a:lnTo>
                  <a:pt x="901" y="1007"/>
                </a:lnTo>
                <a:lnTo>
                  <a:pt x="901" y="1007"/>
                </a:lnTo>
                <a:lnTo>
                  <a:pt x="901" y="1004"/>
                </a:lnTo>
                <a:lnTo>
                  <a:pt x="904" y="1004"/>
                </a:lnTo>
                <a:lnTo>
                  <a:pt x="904" y="1002"/>
                </a:lnTo>
                <a:lnTo>
                  <a:pt x="904" y="1002"/>
                </a:lnTo>
                <a:lnTo>
                  <a:pt x="904" y="999"/>
                </a:lnTo>
                <a:lnTo>
                  <a:pt x="904" y="999"/>
                </a:lnTo>
                <a:lnTo>
                  <a:pt x="904" y="999"/>
                </a:lnTo>
                <a:lnTo>
                  <a:pt x="909" y="999"/>
                </a:lnTo>
                <a:lnTo>
                  <a:pt x="909" y="996"/>
                </a:lnTo>
                <a:lnTo>
                  <a:pt x="912" y="996"/>
                </a:lnTo>
                <a:lnTo>
                  <a:pt x="912" y="991"/>
                </a:lnTo>
                <a:lnTo>
                  <a:pt x="912" y="991"/>
                </a:lnTo>
                <a:lnTo>
                  <a:pt x="912" y="988"/>
                </a:lnTo>
                <a:lnTo>
                  <a:pt x="915" y="988"/>
                </a:lnTo>
                <a:lnTo>
                  <a:pt x="915" y="983"/>
                </a:lnTo>
                <a:lnTo>
                  <a:pt x="915" y="983"/>
                </a:lnTo>
                <a:lnTo>
                  <a:pt x="915" y="980"/>
                </a:lnTo>
                <a:lnTo>
                  <a:pt x="920" y="980"/>
                </a:lnTo>
                <a:lnTo>
                  <a:pt x="920" y="977"/>
                </a:lnTo>
                <a:lnTo>
                  <a:pt x="923" y="977"/>
                </a:lnTo>
                <a:lnTo>
                  <a:pt x="923" y="977"/>
                </a:lnTo>
                <a:lnTo>
                  <a:pt x="925" y="977"/>
                </a:lnTo>
                <a:lnTo>
                  <a:pt x="925" y="975"/>
                </a:lnTo>
                <a:lnTo>
                  <a:pt x="931" y="975"/>
                </a:lnTo>
                <a:lnTo>
                  <a:pt x="931" y="972"/>
                </a:lnTo>
                <a:lnTo>
                  <a:pt x="944" y="972"/>
                </a:lnTo>
                <a:lnTo>
                  <a:pt x="944" y="969"/>
                </a:lnTo>
                <a:lnTo>
                  <a:pt x="947" y="969"/>
                </a:lnTo>
                <a:lnTo>
                  <a:pt x="947" y="967"/>
                </a:lnTo>
                <a:lnTo>
                  <a:pt x="952" y="967"/>
                </a:lnTo>
                <a:lnTo>
                  <a:pt x="952" y="964"/>
                </a:lnTo>
                <a:lnTo>
                  <a:pt x="955" y="964"/>
                </a:lnTo>
                <a:lnTo>
                  <a:pt x="955" y="964"/>
                </a:lnTo>
                <a:lnTo>
                  <a:pt x="955" y="964"/>
                </a:lnTo>
                <a:lnTo>
                  <a:pt x="955" y="961"/>
                </a:lnTo>
                <a:lnTo>
                  <a:pt x="968" y="961"/>
                </a:lnTo>
                <a:lnTo>
                  <a:pt x="968" y="958"/>
                </a:lnTo>
                <a:lnTo>
                  <a:pt x="968" y="958"/>
                </a:lnTo>
                <a:lnTo>
                  <a:pt x="968" y="956"/>
                </a:lnTo>
                <a:lnTo>
                  <a:pt x="971" y="956"/>
                </a:lnTo>
                <a:lnTo>
                  <a:pt x="971" y="956"/>
                </a:lnTo>
                <a:lnTo>
                  <a:pt x="971" y="956"/>
                </a:lnTo>
                <a:lnTo>
                  <a:pt x="971" y="953"/>
                </a:lnTo>
                <a:lnTo>
                  <a:pt x="974" y="953"/>
                </a:lnTo>
                <a:lnTo>
                  <a:pt x="974" y="950"/>
                </a:lnTo>
                <a:lnTo>
                  <a:pt x="982" y="950"/>
                </a:lnTo>
                <a:lnTo>
                  <a:pt x="982" y="948"/>
                </a:lnTo>
                <a:lnTo>
                  <a:pt x="985" y="948"/>
                </a:lnTo>
                <a:lnTo>
                  <a:pt x="985" y="945"/>
                </a:lnTo>
                <a:lnTo>
                  <a:pt x="990" y="945"/>
                </a:lnTo>
                <a:lnTo>
                  <a:pt x="990" y="942"/>
                </a:lnTo>
                <a:lnTo>
                  <a:pt x="995" y="942"/>
                </a:lnTo>
                <a:lnTo>
                  <a:pt x="995" y="940"/>
                </a:lnTo>
                <a:lnTo>
                  <a:pt x="1001" y="940"/>
                </a:lnTo>
                <a:lnTo>
                  <a:pt x="1001" y="937"/>
                </a:lnTo>
                <a:lnTo>
                  <a:pt x="1004" y="937"/>
                </a:lnTo>
                <a:lnTo>
                  <a:pt x="1004" y="934"/>
                </a:lnTo>
                <a:lnTo>
                  <a:pt x="1009" y="934"/>
                </a:lnTo>
                <a:lnTo>
                  <a:pt x="1009" y="934"/>
                </a:lnTo>
                <a:lnTo>
                  <a:pt x="1012" y="934"/>
                </a:lnTo>
                <a:lnTo>
                  <a:pt x="1012" y="931"/>
                </a:lnTo>
                <a:lnTo>
                  <a:pt x="1014" y="931"/>
                </a:lnTo>
                <a:lnTo>
                  <a:pt x="1014" y="929"/>
                </a:lnTo>
                <a:lnTo>
                  <a:pt x="1020" y="929"/>
                </a:lnTo>
                <a:lnTo>
                  <a:pt x="1020" y="926"/>
                </a:lnTo>
                <a:lnTo>
                  <a:pt x="1020" y="926"/>
                </a:lnTo>
                <a:lnTo>
                  <a:pt x="1020" y="926"/>
                </a:lnTo>
                <a:lnTo>
                  <a:pt x="1025" y="926"/>
                </a:lnTo>
                <a:lnTo>
                  <a:pt x="1025" y="923"/>
                </a:lnTo>
                <a:lnTo>
                  <a:pt x="1025" y="923"/>
                </a:lnTo>
                <a:lnTo>
                  <a:pt x="1025" y="921"/>
                </a:lnTo>
                <a:lnTo>
                  <a:pt x="1031" y="921"/>
                </a:lnTo>
                <a:lnTo>
                  <a:pt x="1031" y="918"/>
                </a:lnTo>
                <a:lnTo>
                  <a:pt x="1047" y="918"/>
                </a:lnTo>
                <a:lnTo>
                  <a:pt x="1047" y="918"/>
                </a:lnTo>
                <a:lnTo>
                  <a:pt x="1052" y="918"/>
                </a:lnTo>
                <a:lnTo>
                  <a:pt x="1052" y="915"/>
                </a:lnTo>
                <a:lnTo>
                  <a:pt x="1052" y="915"/>
                </a:lnTo>
                <a:lnTo>
                  <a:pt x="1052" y="913"/>
                </a:lnTo>
                <a:lnTo>
                  <a:pt x="1057" y="913"/>
                </a:lnTo>
                <a:lnTo>
                  <a:pt x="1057" y="910"/>
                </a:lnTo>
                <a:lnTo>
                  <a:pt x="1063" y="910"/>
                </a:lnTo>
                <a:lnTo>
                  <a:pt x="1063" y="910"/>
                </a:lnTo>
                <a:lnTo>
                  <a:pt x="1068" y="910"/>
                </a:lnTo>
                <a:lnTo>
                  <a:pt x="1068" y="907"/>
                </a:lnTo>
                <a:lnTo>
                  <a:pt x="1071" y="907"/>
                </a:lnTo>
                <a:lnTo>
                  <a:pt x="1071" y="904"/>
                </a:lnTo>
                <a:lnTo>
                  <a:pt x="1074" y="904"/>
                </a:lnTo>
                <a:lnTo>
                  <a:pt x="1074" y="902"/>
                </a:lnTo>
                <a:lnTo>
                  <a:pt x="1076" y="902"/>
                </a:lnTo>
                <a:lnTo>
                  <a:pt x="1076" y="902"/>
                </a:lnTo>
                <a:lnTo>
                  <a:pt x="1079" y="902"/>
                </a:lnTo>
                <a:lnTo>
                  <a:pt x="1079" y="899"/>
                </a:lnTo>
                <a:lnTo>
                  <a:pt x="1082" y="899"/>
                </a:lnTo>
                <a:lnTo>
                  <a:pt x="1082" y="896"/>
                </a:lnTo>
                <a:lnTo>
                  <a:pt x="1098" y="896"/>
                </a:lnTo>
                <a:lnTo>
                  <a:pt x="1098" y="894"/>
                </a:lnTo>
                <a:lnTo>
                  <a:pt x="1098" y="894"/>
                </a:lnTo>
                <a:lnTo>
                  <a:pt x="1098" y="894"/>
                </a:lnTo>
                <a:lnTo>
                  <a:pt x="1103" y="894"/>
                </a:lnTo>
                <a:lnTo>
                  <a:pt x="1103" y="891"/>
                </a:lnTo>
                <a:lnTo>
                  <a:pt x="1103" y="891"/>
                </a:lnTo>
                <a:lnTo>
                  <a:pt x="1103" y="888"/>
                </a:lnTo>
                <a:lnTo>
                  <a:pt x="1106" y="888"/>
                </a:lnTo>
                <a:lnTo>
                  <a:pt x="1106" y="886"/>
                </a:lnTo>
                <a:lnTo>
                  <a:pt x="1106" y="886"/>
                </a:lnTo>
                <a:lnTo>
                  <a:pt x="1106" y="886"/>
                </a:lnTo>
                <a:lnTo>
                  <a:pt x="1114" y="886"/>
                </a:lnTo>
                <a:lnTo>
                  <a:pt x="1114" y="883"/>
                </a:lnTo>
                <a:lnTo>
                  <a:pt x="1120" y="883"/>
                </a:lnTo>
                <a:lnTo>
                  <a:pt x="1120" y="880"/>
                </a:lnTo>
                <a:lnTo>
                  <a:pt x="1120" y="880"/>
                </a:lnTo>
                <a:lnTo>
                  <a:pt x="1120" y="877"/>
                </a:lnTo>
                <a:lnTo>
                  <a:pt x="1120" y="877"/>
                </a:lnTo>
                <a:lnTo>
                  <a:pt x="1120" y="877"/>
                </a:lnTo>
                <a:lnTo>
                  <a:pt x="1122" y="877"/>
                </a:lnTo>
                <a:lnTo>
                  <a:pt x="1122" y="875"/>
                </a:lnTo>
                <a:lnTo>
                  <a:pt x="1128" y="875"/>
                </a:lnTo>
                <a:lnTo>
                  <a:pt x="1128" y="872"/>
                </a:lnTo>
                <a:lnTo>
                  <a:pt x="1128" y="872"/>
                </a:lnTo>
                <a:lnTo>
                  <a:pt x="1128" y="869"/>
                </a:lnTo>
                <a:lnTo>
                  <a:pt x="1130" y="869"/>
                </a:lnTo>
                <a:lnTo>
                  <a:pt x="1130" y="869"/>
                </a:lnTo>
                <a:lnTo>
                  <a:pt x="1133" y="869"/>
                </a:lnTo>
                <a:lnTo>
                  <a:pt x="1133" y="867"/>
                </a:lnTo>
                <a:lnTo>
                  <a:pt x="1136" y="867"/>
                </a:lnTo>
                <a:lnTo>
                  <a:pt x="1136" y="864"/>
                </a:lnTo>
                <a:lnTo>
                  <a:pt x="1138" y="864"/>
                </a:lnTo>
                <a:lnTo>
                  <a:pt x="1138" y="861"/>
                </a:lnTo>
                <a:lnTo>
                  <a:pt x="1141" y="861"/>
                </a:lnTo>
                <a:lnTo>
                  <a:pt x="1141" y="861"/>
                </a:lnTo>
                <a:lnTo>
                  <a:pt x="1144" y="861"/>
                </a:lnTo>
                <a:lnTo>
                  <a:pt x="1144" y="859"/>
                </a:lnTo>
                <a:lnTo>
                  <a:pt x="1146" y="859"/>
                </a:lnTo>
                <a:lnTo>
                  <a:pt x="1146" y="856"/>
                </a:lnTo>
                <a:lnTo>
                  <a:pt x="1146" y="856"/>
                </a:lnTo>
                <a:lnTo>
                  <a:pt x="1146" y="853"/>
                </a:lnTo>
                <a:lnTo>
                  <a:pt x="1149" y="853"/>
                </a:lnTo>
                <a:lnTo>
                  <a:pt x="1149" y="853"/>
                </a:lnTo>
                <a:lnTo>
                  <a:pt x="1155" y="853"/>
                </a:lnTo>
                <a:lnTo>
                  <a:pt x="1155" y="850"/>
                </a:lnTo>
                <a:lnTo>
                  <a:pt x="1160" y="850"/>
                </a:lnTo>
                <a:lnTo>
                  <a:pt x="1160" y="848"/>
                </a:lnTo>
                <a:lnTo>
                  <a:pt x="1163" y="848"/>
                </a:lnTo>
                <a:lnTo>
                  <a:pt x="1163" y="845"/>
                </a:lnTo>
                <a:lnTo>
                  <a:pt x="1165" y="845"/>
                </a:lnTo>
                <a:lnTo>
                  <a:pt x="1165" y="842"/>
                </a:lnTo>
                <a:lnTo>
                  <a:pt x="1168" y="842"/>
                </a:lnTo>
                <a:lnTo>
                  <a:pt x="1168" y="840"/>
                </a:lnTo>
                <a:lnTo>
                  <a:pt x="1168" y="840"/>
                </a:lnTo>
                <a:lnTo>
                  <a:pt x="1168" y="837"/>
                </a:lnTo>
                <a:lnTo>
                  <a:pt x="1171" y="837"/>
                </a:lnTo>
                <a:lnTo>
                  <a:pt x="1171" y="834"/>
                </a:lnTo>
                <a:lnTo>
                  <a:pt x="1173" y="834"/>
                </a:lnTo>
                <a:lnTo>
                  <a:pt x="1173" y="832"/>
                </a:lnTo>
                <a:lnTo>
                  <a:pt x="1182" y="832"/>
                </a:lnTo>
                <a:lnTo>
                  <a:pt x="1182" y="829"/>
                </a:lnTo>
                <a:lnTo>
                  <a:pt x="1187" y="829"/>
                </a:lnTo>
                <a:lnTo>
                  <a:pt x="1187" y="826"/>
                </a:lnTo>
                <a:lnTo>
                  <a:pt x="1190" y="826"/>
                </a:lnTo>
                <a:lnTo>
                  <a:pt x="1190" y="826"/>
                </a:lnTo>
                <a:lnTo>
                  <a:pt x="1195" y="826"/>
                </a:lnTo>
                <a:lnTo>
                  <a:pt x="1195" y="823"/>
                </a:lnTo>
                <a:lnTo>
                  <a:pt x="1198" y="823"/>
                </a:lnTo>
                <a:lnTo>
                  <a:pt x="1198" y="821"/>
                </a:lnTo>
                <a:lnTo>
                  <a:pt x="1200" y="821"/>
                </a:lnTo>
                <a:lnTo>
                  <a:pt x="1200" y="818"/>
                </a:lnTo>
                <a:lnTo>
                  <a:pt x="1203" y="818"/>
                </a:lnTo>
                <a:lnTo>
                  <a:pt x="1203" y="818"/>
                </a:lnTo>
                <a:lnTo>
                  <a:pt x="1211" y="818"/>
                </a:lnTo>
                <a:lnTo>
                  <a:pt x="1211" y="815"/>
                </a:lnTo>
                <a:lnTo>
                  <a:pt x="1214" y="815"/>
                </a:lnTo>
                <a:lnTo>
                  <a:pt x="1214" y="813"/>
                </a:lnTo>
                <a:lnTo>
                  <a:pt x="1227" y="813"/>
                </a:lnTo>
                <a:lnTo>
                  <a:pt x="1227" y="810"/>
                </a:lnTo>
                <a:lnTo>
                  <a:pt x="1233" y="810"/>
                </a:lnTo>
                <a:lnTo>
                  <a:pt x="1233" y="807"/>
                </a:lnTo>
                <a:lnTo>
                  <a:pt x="1235" y="807"/>
                </a:lnTo>
                <a:lnTo>
                  <a:pt x="1235" y="807"/>
                </a:lnTo>
                <a:lnTo>
                  <a:pt x="1238" y="807"/>
                </a:lnTo>
                <a:lnTo>
                  <a:pt x="1238" y="802"/>
                </a:lnTo>
                <a:lnTo>
                  <a:pt x="1238" y="802"/>
                </a:lnTo>
                <a:lnTo>
                  <a:pt x="1238" y="799"/>
                </a:lnTo>
                <a:lnTo>
                  <a:pt x="1244" y="799"/>
                </a:lnTo>
                <a:lnTo>
                  <a:pt x="1244" y="799"/>
                </a:lnTo>
                <a:lnTo>
                  <a:pt x="1246" y="799"/>
                </a:lnTo>
                <a:lnTo>
                  <a:pt x="1246" y="796"/>
                </a:lnTo>
                <a:lnTo>
                  <a:pt x="1249" y="796"/>
                </a:lnTo>
                <a:lnTo>
                  <a:pt x="1249" y="794"/>
                </a:lnTo>
                <a:lnTo>
                  <a:pt x="1252" y="794"/>
                </a:lnTo>
                <a:lnTo>
                  <a:pt x="1252" y="791"/>
                </a:lnTo>
                <a:lnTo>
                  <a:pt x="1257" y="791"/>
                </a:lnTo>
                <a:lnTo>
                  <a:pt x="1257" y="788"/>
                </a:lnTo>
                <a:lnTo>
                  <a:pt x="1260" y="788"/>
                </a:lnTo>
                <a:lnTo>
                  <a:pt x="1260" y="786"/>
                </a:lnTo>
                <a:lnTo>
                  <a:pt x="1260" y="786"/>
                </a:lnTo>
                <a:lnTo>
                  <a:pt x="1260" y="783"/>
                </a:lnTo>
                <a:lnTo>
                  <a:pt x="1262" y="783"/>
                </a:lnTo>
                <a:lnTo>
                  <a:pt x="1262" y="780"/>
                </a:lnTo>
                <a:lnTo>
                  <a:pt x="1268" y="780"/>
                </a:lnTo>
                <a:lnTo>
                  <a:pt x="1268" y="780"/>
                </a:lnTo>
                <a:lnTo>
                  <a:pt x="1271" y="780"/>
                </a:lnTo>
                <a:lnTo>
                  <a:pt x="1271" y="778"/>
                </a:lnTo>
                <a:lnTo>
                  <a:pt x="1273" y="778"/>
                </a:lnTo>
                <a:lnTo>
                  <a:pt x="1273" y="775"/>
                </a:lnTo>
                <a:lnTo>
                  <a:pt x="1279" y="775"/>
                </a:lnTo>
                <a:lnTo>
                  <a:pt x="1279" y="769"/>
                </a:lnTo>
                <a:lnTo>
                  <a:pt x="1281" y="769"/>
                </a:lnTo>
                <a:lnTo>
                  <a:pt x="1281" y="767"/>
                </a:lnTo>
                <a:lnTo>
                  <a:pt x="1284" y="767"/>
                </a:lnTo>
                <a:lnTo>
                  <a:pt x="1284" y="764"/>
                </a:lnTo>
                <a:lnTo>
                  <a:pt x="1295" y="764"/>
                </a:lnTo>
                <a:lnTo>
                  <a:pt x="1295" y="761"/>
                </a:lnTo>
                <a:lnTo>
                  <a:pt x="1300" y="761"/>
                </a:lnTo>
                <a:lnTo>
                  <a:pt x="1300" y="759"/>
                </a:lnTo>
                <a:lnTo>
                  <a:pt x="1300" y="759"/>
                </a:lnTo>
                <a:lnTo>
                  <a:pt x="1300" y="759"/>
                </a:lnTo>
                <a:lnTo>
                  <a:pt x="1306" y="759"/>
                </a:lnTo>
                <a:lnTo>
                  <a:pt x="1306" y="756"/>
                </a:lnTo>
                <a:lnTo>
                  <a:pt x="1306" y="756"/>
                </a:lnTo>
                <a:lnTo>
                  <a:pt x="1306" y="751"/>
                </a:lnTo>
                <a:lnTo>
                  <a:pt x="1314" y="751"/>
                </a:lnTo>
                <a:lnTo>
                  <a:pt x="1314" y="751"/>
                </a:lnTo>
                <a:lnTo>
                  <a:pt x="1319" y="751"/>
                </a:lnTo>
                <a:lnTo>
                  <a:pt x="1319" y="748"/>
                </a:lnTo>
                <a:lnTo>
                  <a:pt x="1322" y="748"/>
                </a:lnTo>
                <a:lnTo>
                  <a:pt x="1322" y="745"/>
                </a:lnTo>
                <a:lnTo>
                  <a:pt x="1330" y="745"/>
                </a:lnTo>
                <a:lnTo>
                  <a:pt x="1330" y="740"/>
                </a:lnTo>
                <a:lnTo>
                  <a:pt x="1335" y="740"/>
                </a:lnTo>
                <a:lnTo>
                  <a:pt x="1335" y="734"/>
                </a:lnTo>
                <a:lnTo>
                  <a:pt x="1338" y="734"/>
                </a:lnTo>
                <a:lnTo>
                  <a:pt x="1338" y="732"/>
                </a:lnTo>
                <a:lnTo>
                  <a:pt x="1341" y="732"/>
                </a:lnTo>
                <a:lnTo>
                  <a:pt x="1341" y="729"/>
                </a:lnTo>
                <a:lnTo>
                  <a:pt x="1349" y="729"/>
                </a:lnTo>
                <a:lnTo>
                  <a:pt x="1349" y="729"/>
                </a:lnTo>
                <a:lnTo>
                  <a:pt x="1351" y="729"/>
                </a:lnTo>
                <a:lnTo>
                  <a:pt x="1351" y="726"/>
                </a:lnTo>
                <a:lnTo>
                  <a:pt x="1354" y="726"/>
                </a:lnTo>
                <a:lnTo>
                  <a:pt x="1354" y="724"/>
                </a:lnTo>
                <a:lnTo>
                  <a:pt x="1360" y="724"/>
                </a:lnTo>
                <a:lnTo>
                  <a:pt x="1360" y="718"/>
                </a:lnTo>
                <a:lnTo>
                  <a:pt x="1365" y="718"/>
                </a:lnTo>
                <a:lnTo>
                  <a:pt x="1365" y="715"/>
                </a:lnTo>
                <a:lnTo>
                  <a:pt x="1365" y="715"/>
                </a:lnTo>
                <a:lnTo>
                  <a:pt x="1365" y="713"/>
                </a:lnTo>
                <a:lnTo>
                  <a:pt x="1373" y="713"/>
                </a:lnTo>
                <a:lnTo>
                  <a:pt x="1373" y="710"/>
                </a:lnTo>
                <a:lnTo>
                  <a:pt x="1376" y="710"/>
                </a:lnTo>
                <a:lnTo>
                  <a:pt x="1376" y="707"/>
                </a:lnTo>
                <a:lnTo>
                  <a:pt x="1378" y="707"/>
                </a:lnTo>
                <a:lnTo>
                  <a:pt x="1378" y="707"/>
                </a:lnTo>
                <a:lnTo>
                  <a:pt x="1381" y="707"/>
                </a:lnTo>
                <a:lnTo>
                  <a:pt x="1381" y="705"/>
                </a:lnTo>
                <a:lnTo>
                  <a:pt x="1397" y="705"/>
                </a:lnTo>
                <a:lnTo>
                  <a:pt x="1397" y="702"/>
                </a:lnTo>
                <a:lnTo>
                  <a:pt x="1400" y="702"/>
                </a:lnTo>
                <a:lnTo>
                  <a:pt x="1400" y="699"/>
                </a:lnTo>
                <a:lnTo>
                  <a:pt x="1403" y="699"/>
                </a:lnTo>
                <a:lnTo>
                  <a:pt x="1403" y="697"/>
                </a:lnTo>
                <a:lnTo>
                  <a:pt x="1405" y="697"/>
                </a:lnTo>
                <a:lnTo>
                  <a:pt x="1405" y="694"/>
                </a:lnTo>
                <a:lnTo>
                  <a:pt x="1408" y="694"/>
                </a:lnTo>
                <a:lnTo>
                  <a:pt x="1408" y="691"/>
                </a:lnTo>
                <a:lnTo>
                  <a:pt x="1419" y="691"/>
                </a:lnTo>
                <a:lnTo>
                  <a:pt x="1419" y="688"/>
                </a:lnTo>
                <a:lnTo>
                  <a:pt x="1422" y="688"/>
                </a:lnTo>
                <a:lnTo>
                  <a:pt x="1422" y="686"/>
                </a:lnTo>
                <a:lnTo>
                  <a:pt x="1424" y="686"/>
                </a:lnTo>
                <a:lnTo>
                  <a:pt x="1424" y="683"/>
                </a:lnTo>
                <a:lnTo>
                  <a:pt x="1424" y="683"/>
                </a:lnTo>
                <a:lnTo>
                  <a:pt x="1424" y="680"/>
                </a:lnTo>
                <a:lnTo>
                  <a:pt x="1451" y="680"/>
                </a:lnTo>
                <a:lnTo>
                  <a:pt x="1451" y="675"/>
                </a:lnTo>
                <a:lnTo>
                  <a:pt x="1465" y="675"/>
                </a:lnTo>
                <a:lnTo>
                  <a:pt x="1465" y="672"/>
                </a:lnTo>
                <a:lnTo>
                  <a:pt x="1465" y="672"/>
                </a:lnTo>
                <a:lnTo>
                  <a:pt x="1465" y="670"/>
                </a:lnTo>
                <a:lnTo>
                  <a:pt x="1467" y="670"/>
                </a:lnTo>
                <a:lnTo>
                  <a:pt x="1467" y="667"/>
                </a:lnTo>
                <a:lnTo>
                  <a:pt x="1473" y="667"/>
                </a:lnTo>
                <a:lnTo>
                  <a:pt x="1473" y="664"/>
                </a:lnTo>
                <a:lnTo>
                  <a:pt x="1476" y="664"/>
                </a:lnTo>
                <a:lnTo>
                  <a:pt x="1476" y="661"/>
                </a:lnTo>
                <a:lnTo>
                  <a:pt x="1481" y="661"/>
                </a:lnTo>
                <a:lnTo>
                  <a:pt x="1481" y="659"/>
                </a:lnTo>
                <a:lnTo>
                  <a:pt x="1484" y="659"/>
                </a:lnTo>
                <a:lnTo>
                  <a:pt x="1484" y="656"/>
                </a:lnTo>
                <a:lnTo>
                  <a:pt x="1484" y="656"/>
                </a:lnTo>
                <a:lnTo>
                  <a:pt x="1484" y="656"/>
                </a:lnTo>
                <a:lnTo>
                  <a:pt x="1489" y="656"/>
                </a:lnTo>
                <a:lnTo>
                  <a:pt x="1489" y="653"/>
                </a:lnTo>
                <a:lnTo>
                  <a:pt x="1492" y="653"/>
                </a:lnTo>
                <a:lnTo>
                  <a:pt x="1492" y="651"/>
                </a:lnTo>
                <a:lnTo>
                  <a:pt x="1500" y="651"/>
                </a:lnTo>
                <a:lnTo>
                  <a:pt x="1500" y="648"/>
                </a:lnTo>
                <a:lnTo>
                  <a:pt x="1500" y="648"/>
                </a:lnTo>
                <a:lnTo>
                  <a:pt x="1500" y="645"/>
                </a:lnTo>
                <a:lnTo>
                  <a:pt x="1508" y="645"/>
                </a:lnTo>
                <a:lnTo>
                  <a:pt x="1508" y="643"/>
                </a:lnTo>
                <a:lnTo>
                  <a:pt x="1513" y="643"/>
                </a:lnTo>
                <a:lnTo>
                  <a:pt x="1513" y="643"/>
                </a:lnTo>
                <a:lnTo>
                  <a:pt x="1516" y="643"/>
                </a:lnTo>
                <a:lnTo>
                  <a:pt x="1516" y="640"/>
                </a:lnTo>
                <a:lnTo>
                  <a:pt x="1519" y="640"/>
                </a:lnTo>
                <a:lnTo>
                  <a:pt x="1519" y="637"/>
                </a:lnTo>
                <a:lnTo>
                  <a:pt x="1521" y="637"/>
                </a:lnTo>
                <a:lnTo>
                  <a:pt x="1521" y="634"/>
                </a:lnTo>
                <a:lnTo>
                  <a:pt x="1524" y="634"/>
                </a:lnTo>
                <a:lnTo>
                  <a:pt x="1524" y="629"/>
                </a:lnTo>
                <a:lnTo>
                  <a:pt x="1524" y="629"/>
                </a:lnTo>
                <a:lnTo>
                  <a:pt x="1524" y="629"/>
                </a:lnTo>
                <a:lnTo>
                  <a:pt x="1535" y="629"/>
                </a:lnTo>
                <a:lnTo>
                  <a:pt x="1535" y="626"/>
                </a:lnTo>
                <a:lnTo>
                  <a:pt x="1540" y="626"/>
                </a:lnTo>
                <a:lnTo>
                  <a:pt x="1540" y="624"/>
                </a:lnTo>
                <a:lnTo>
                  <a:pt x="1548" y="624"/>
                </a:lnTo>
                <a:lnTo>
                  <a:pt x="1548" y="621"/>
                </a:lnTo>
                <a:lnTo>
                  <a:pt x="1554" y="621"/>
                </a:lnTo>
                <a:lnTo>
                  <a:pt x="1554" y="618"/>
                </a:lnTo>
                <a:lnTo>
                  <a:pt x="1556" y="618"/>
                </a:lnTo>
                <a:lnTo>
                  <a:pt x="1556" y="616"/>
                </a:lnTo>
                <a:lnTo>
                  <a:pt x="1559" y="616"/>
                </a:lnTo>
                <a:lnTo>
                  <a:pt x="1559" y="616"/>
                </a:lnTo>
                <a:lnTo>
                  <a:pt x="1570" y="616"/>
                </a:lnTo>
                <a:lnTo>
                  <a:pt x="1570" y="613"/>
                </a:lnTo>
                <a:lnTo>
                  <a:pt x="1573" y="613"/>
                </a:lnTo>
                <a:lnTo>
                  <a:pt x="1573" y="610"/>
                </a:lnTo>
                <a:lnTo>
                  <a:pt x="1575" y="610"/>
                </a:lnTo>
                <a:lnTo>
                  <a:pt x="1575" y="607"/>
                </a:lnTo>
                <a:lnTo>
                  <a:pt x="1583" y="607"/>
                </a:lnTo>
                <a:lnTo>
                  <a:pt x="1583" y="605"/>
                </a:lnTo>
                <a:lnTo>
                  <a:pt x="1589" y="605"/>
                </a:lnTo>
                <a:lnTo>
                  <a:pt x="1589" y="602"/>
                </a:lnTo>
                <a:lnTo>
                  <a:pt x="1592" y="602"/>
                </a:lnTo>
                <a:lnTo>
                  <a:pt x="1592" y="599"/>
                </a:lnTo>
                <a:lnTo>
                  <a:pt x="1597" y="599"/>
                </a:lnTo>
                <a:lnTo>
                  <a:pt x="1597" y="599"/>
                </a:lnTo>
                <a:lnTo>
                  <a:pt x="1600" y="599"/>
                </a:lnTo>
                <a:lnTo>
                  <a:pt x="1600" y="594"/>
                </a:lnTo>
                <a:lnTo>
                  <a:pt x="1600" y="594"/>
                </a:lnTo>
                <a:lnTo>
                  <a:pt x="1600" y="591"/>
                </a:lnTo>
                <a:lnTo>
                  <a:pt x="1602" y="591"/>
                </a:lnTo>
                <a:lnTo>
                  <a:pt x="1602" y="589"/>
                </a:lnTo>
                <a:lnTo>
                  <a:pt x="1605" y="589"/>
                </a:lnTo>
                <a:lnTo>
                  <a:pt x="1605" y="586"/>
                </a:lnTo>
                <a:lnTo>
                  <a:pt x="1618" y="586"/>
                </a:lnTo>
                <a:lnTo>
                  <a:pt x="1618" y="583"/>
                </a:lnTo>
                <a:lnTo>
                  <a:pt x="1624" y="583"/>
                </a:lnTo>
                <a:lnTo>
                  <a:pt x="1624" y="583"/>
                </a:lnTo>
                <a:lnTo>
                  <a:pt x="1627" y="583"/>
                </a:lnTo>
                <a:lnTo>
                  <a:pt x="1627" y="580"/>
                </a:lnTo>
                <a:lnTo>
                  <a:pt x="1637" y="580"/>
                </a:lnTo>
                <a:lnTo>
                  <a:pt x="1637" y="578"/>
                </a:lnTo>
                <a:lnTo>
                  <a:pt x="1637" y="578"/>
                </a:lnTo>
                <a:lnTo>
                  <a:pt x="1637" y="575"/>
                </a:lnTo>
                <a:lnTo>
                  <a:pt x="1651" y="575"/>
                </a:lnTo>
                <a:lnTo>
                  <a:pt x="1651" y="570"/>
                </a:lnTo>
                <a:lnTo>
                  <a:pt x="1654" y="570"/>
                </a:lnTo>
                <a:lnTo>
                  <a:pt x="1654" y="567"/>
                </a:lnTo>
                <a:lnTo>
                  <a:pt x="1662" y="567"/>
                </a:lnTo>
                <a:lnTo>
                  <a:pt x="1662" y="567"/>
                </a:lnTo>
                <a:lnTo>
                  <a:pt x="1672" y="567"/>
                </a:lnTo>
                <a:lnTo>
                  <a:pt x="1672" y="564"/>
                </a:lnTo>
                <a:lnTo>
                  <a:pt x="1678" y="564"/>
                </a:lnTo>
                <a:lnTo>
                  <a:pt x="1678" y="562"/>
                </a:lnTo>
                <a:lnTo>
                  <a:pt x="1683" y="562"/>
                </a:lnTo>
                <a:lnTo>
                  <a:pt x="1683" y="559"/>
                </a:lnTo>
                <a:lnTo>
                  <a:pt x="1686" y="559"/>
                </a:lnTo>
                <a:lnTo>
                  <a:pt x="1686" y="556"/>
                </a:lnTo>
                <a:lnTo>
                  <a:pt x="1689" y="556"/>
                </a:lnTo>
                <a:lnTo>
                  <a:pt x="1689" y="554"/>
                </a:lnTo>
                <a:lnTo>
                  <a:pt x="1691" y="554"/>
                </a:lnTo>
                <a:lnTo>
                  <a:pt x="1691" y="551"/>
                </a:lnTo>
                <a:lnTo>
                  <a:pt x="1694" y="551"/>
                </a:lnTo>
                <a:lnTo>
                  <a:pt x="1694" y="548"/>
                </a:lnTo>
                <a:lnTo>
                  <a:pt x="1697" y="548"/>
                </a:lnTo>
                <a:lnTo>
                  <a:pt x="1697" y="548"/>
                </a:lnTo>
                <a:lnTo>
                  <a:pt x="1705" y="548"/>
                </a:lnTo>
                <a:lnTo>
                  <a:pt x="1705" y="545"/>
                </a:lnTo>
                <a:lnTo>
                  <a:pt x="1716" y="545"/>
                </a:lnTo>
                <a:lnTo>
                  <a:pt x="1716" y="543"/>
                </a:lnTo>
                <a:lnTo>
                  <a:pt x="1718" y="543"/>
                </a:lnTo>
                <a:lnTo>
                  <a:pt x="1718" y="540"/>
                </a:lnTo>
                <a:lnTo>
                  <a:pt x="1724" y="540"/>
                </a:lnTo>
                <a:lnTo>
                  <a:pt x="1724" y="537"/>
                </a:lnTo>
                <a:lnTo>
                  <a:pt x="1726" y="537"/>
                </a:lnTo>
                <a:lnTo>
                  <a:pt x="1726" y="535"/>
                </a:lnTo>
                <a:lnTo>
                  <a:pt x="1729" y="535"/>
                </a:lnTo>
                <a:lnTo>
                  <a:pt x="1729" y="532"/>
                </a:lnTo>
                <a:lnTo>
                  <a:pt x="1734" y="532"/>
                </a:lnTo>
                <a:lnTo>
                  <a:pt x="1734" y="529"/>
                </a:lnTo>
                <a:lnTo>
                  <a:pt x="1737" y="529"/>
                </a:lnTo>
                <a:lnTo>
                  <a:pt x="1737" y="527"/>
                </a:lnTo>
                <a:lnTo>
                  <a:pt x="1745" y="527"/>
                </a:lnTo>
                <a:lnTo>
                  <a:pt x="1745" y="524"/>
                </a:lnTo>
                <a:lnTo>
                  <a:pt x="1748" y="524"/>
                </a:lnTo>
                <a:lnTo>
                  <a:pt x="1748" y="521"/>
                </a:lnTo>
                <a:lnTo>
                  <a:pt x="1751" y="521"/>
                </a:lnTo>
                <a:lnTo>
                  <a:pt x="1751" y="518"/>
                </a:lnTo>
                <a:lnTo>
                  <a:pt x="1761" y="518"/>
                </a:lnTo>
                <a:lnTo>
                  <a:pt x="1761" y="516"/>
                </a:lnTo>
                <a:lnTo>
                  <a:pt x="1767" y="516"/>
                </a:lnTo>
                <a:lnTo>
                  <a:pt x="1767" y="513"/>
                </a:lnTo>
                <a:lnTo>
                  <a:pt x="1772" y="513"/>
                </a:lnTo>
                <a:lnTo>
                  <a:pt x="1772" y="508"/>
                </a:lnTo>
                <a:lnTo>
                  <a:pt x="1786" y="508"/>
                </a:lnTo>
                <a:lnTo>
                  <a:pt x="1786" y="505"/>
                </a:lnTo>
                <a:lnTo>
                  <a:pt x="1788" y="505"/>
                </a:lnTo>
                <a:lnTo>
                  <a:pt x="1788" y="502"/>
                </a:lnTo>
                <a:lnTo>
                  <a:pt x="1796" y="502"/>
                </a:lnTo>
                <a:lnTo>
                  <a:pt x="1796" y="500"/>
                </a:lnTo>
                <a:lnTo>
                  <a:pt x="1796" y="500"/>
                </a:lnTo>
                <a:lnTo>
                  <a:pt x="1796" y="497"/>
                </a:lnTo>
                <a:lnTo>
                  <a:pt x="1805" y="497"/>
                </a:lnTo>
                <a:lnTo>
                  <a:pt x="1805" y="494"/>
                </a:lnTo>
                <a:lnTo>
                  <a:pt x="1807" y="494"/>
                </a:lnTo>
                <a:lnTo>
                  <a:pt x="1807" y="491"/>
                </a:lnTo>
                <a:lnTo>
                  <a:pt x="1813" y="491"/>
                </a:lnTo>
                <a:lnTo>
                  <a:pt x="1813" y="489"/>
                </a:lnTo>
                <a:lnTo>
                  <a:pt x="1815" y="489"/>
                </a:lnTo>
                <a:lnTo>
                  <a:pt x="1815" y="486"/>
                </a:lnTo>
                <a:lnTo>
                  <a:pt x="1815" y="486"/>
                </a:lnTo>
                <a:lnTo>
                  <a:pt x="1815" y="483"/>
                </a:lnTo>
                <a:lnTo>
                  <a:pt x="1818" y="483"/>
                </a:lnTo>
                <a:lnTo>
                  <a:pt x="1818" y="481"/>
                </a:lnTo>
                <a:lnTo>
                  <a:pt x="1821" y="481"/>
                </a:lnTo>
                <a:lnTo>
                  <a:pt x="1821" y="478"/>
                </a:lnTo>
                <a:lnTo>
                  <a:pt x="1832" y="478"/>
                </a:lnTo>
                <a:lnTo>
                  <a:pt x="1832" y="478"/>
                </a:lnTo>
                <a:lnTo>
                  <a:pt x="1832" y="478"/>
                </a:lnTo>
                <a:lnTo>
                  <a:pt x="1832" y="473"/>
                </a:lnTo>
                <a:lnTo>
                  <a:pt x="1834" y="473"/>
                </a:lnTo>
                <a:lnTo>
                  <a:pt x="1834" y="470"/>
                </a:lnTo>
                <a:lnTo>
                  <a:pt x="1837" y="470"/>
                </a:lnTo>
                <a:lnTo>
                  <a:pt x="1837" y="467"/>
                </a:lnTo>
                <a:lnTo>
                  <a:pt x="1837" y="467"/>
                </a:lnTo>
                <a:lnTo>
                  <a:pt x="1837" y="464"/>
                </a:lnTo>
                <a:lnTo>
                  <a:pt x="1840" y="464"/>
                </a:lnTo>
                <a:lnTo>
                  <a:pt x="1840" y="462"/>
                </a:lnTo>
                <a:lnTo>
                  <a:pt x="1840" y="462"/>
                </a:lnTo>
                <a:lnTo>
                  <a:pt x="1840" y="459"/>
                </a:lnTo>
                <a:lnTo>
                  <a:pt x="1842" y="459"/>
                </a:lnTo>
                <a:lnTo>
                  <a:pt x="1842" y="454"/>
                </a:lnTo>
                <a:lnTo>
                  <a:pt x="1845" y="454"/>
                </a:lnTo>
                <a:lnTo>
                  <a:pt x="1845" y="451"/>
                </a:lnTo>
                <a:lnTo>
                  <a:pt x="1848" y="451"/>
                </a:lnTo>
                <a:lnTo>
                  <a:pt x="1848" y="448"/>
                </a:lnTo>
                <a:lnTo>
                  <a:pt x="1853" y="448"/>
                </a:lnTo>
                <a:lnTo>
                  <a:pt x="1853" y="446"/>
                </a:lnTo>
                <a:lnTo>
                  <a:pt x="1853" y="446"/>
                </a:lnTo>
                <a:lnTo>
                  <a:pt x="1853" y="443"/>
                </a:lnTo>
                <a:lnTo>
                  <a:pt x="1853" y="443"/>
                </a:lnTo>
                <a:lnTo>
                  <a:pt x="1853" y="443"/>
                </a:lnTo>
                <a:lnTo>
                  <a:pt x="1861" y="443"/>
                </a:lnTo>
                <a:lnTo>
                  <a:pt x="1861" y="437"/>
                </a:lnTo>
                <a:lnTo>
                  <a:pt x="1864" y="437"/>
                </a:lnTo>
                <a:lnTo>
                  <a:pt x="1864" y="435"/>
                </a:lnTo>
                <a:lnTo>
                  <a:pt x="1869" y="435"/>
                </a:lnTo>
                <a:lnTo>
                  <a:pt x="1869" y="432"/>
                </a:lnTo>
                <a:lnTo>
                  <a:pt x="1875" y="432"/>
                </a:lnTo>
                <a:lnTo>
                  <a:pt x="1875" y="429"/>
                </a:lnTo>
                <a:lnTo>
                  <a:pt x="1877" y="429"/>
                </a:lnTo>
                <a:lnTo>
                  <a:pt x="1877" y="427"/>
                </a:lnTo>
                <a:lnTo>
                  <a:pt x="1885" y="427"/>
                </a:lnTo>
                <a:lnTo>
                  <a:pt x="1885" y="421"/>
                </a:lnTo>
                <a:lnTo>
                  <a:pt x="1891" y="421"/>
                </a:lnTo>
                <a:lnTo>
                  <a:pt x="1891" y="419"/>
                </a:lnTo>
                <a:lnTo>
                  <a:pt x="1894" y="419"/>
                </a:lnTo>
                <a:lnTo>
                  <a:pt x="1894" y="416"/>
                </a:lnTo>
                <a:lnTo>
                  <a:pt x="1896" y="416"/>
                </a:lnTo>
                <a:lnTo>
                  <a:pt x="1896" y="413"/>
                </a:lnTo>
                <a:lnTo>
                  <a:pt x="1899" y="413"/>
                </a:lnTo>
                <a:lnTo>
                  <a:pt x="1899" y="410"/>
                </a:lnTo>
                <a:lnTo>
                  <a:pt x="1902" y="410"/>
                </a:lnTo>
                <a:lnTo>
                  <a:pt x="1902" y="408"/>
                </a:lnTo>
                <a:lnTo>
                  <a:pt x="1902" y="408"/>
                </a:lnTo>
                <a:lnTo>
                  <a:pt x="1902" y="397"/>
                </a:lnTo>
                <a:lnTo>
                  <a:pt x="1921" y="397"/>
                </a:lnTo>
                <a:lnTo>
                  <a:pt x="1921" y="397"/>
                </a:lnTo>
                <a:lnTo>
                  <a:pt x="1937" y="397"/>
                </a:lnTo>
                <a:lnTo>
                  <a:pt x="1937" y="392"/>
                </a:lnTo>
                <a:lnTo>
                  <a:pt x="1939" y="392"/>
                </a:lnTo>
                <a:lnTo>
                  <a:pt x="1939" y="389"/>
                </a:lnTo>
                <a:lnTo>
                  <a:pt x="1958" y="389"/>
                </a:lnTo>
                <a:lnTo>
                  <a:pt x="1958" y="386"/>
                </a:lnTo>
                <a:lnTo>
                  <a:pt x="1966" y="386"/>
                </a:lnTo>
                <a:lnTo>
                  <a:pt x="1966" y="383"/>
                </a:lnTo>
                <a:lnTo>
                  <a:pt x="1972" y="383"/>
                </a:lnTo>
                <a:lnTo>
                  <a:pt x="1972" y="381"/>
                </a:lnTo>
                <a:lnTo>
                  <a:pt x="1977" y="381"/>
                </a:lnTo>
                <a:lnTo>
                  <a:pt x="1977" y="378"/>
                </a:lnTo>
                <a:lnTo>
                  <a:pt x="1993" y="378"/>
                </a:lnTo>
                <a:lnTo>
                  <a:pt x="1993" y="375"/>
                </a:lnTo>
                <a:lnTo>
                  <a:pt x="1999" y="375"/>
                </a:lnTo>
                <a:lnTo>
                  <a:pt x="1999" y="373"/>
                </a:lnTo>
                <a:lnTo>
                  <a:pt x="2007" y="373"/>
                </a:lnTo>
                <a:lnTo>
                  <a:pt x="2007" y="370"/>
                </a:lnTo>
                <a:lnTo>
                  <a:pt x="2012" y="370"/>
                </a:lnTo>
                <a:lnTo>
                  <a:pt x="2012" y="367"/>
                </a:lnTo>
                <a:lnTo>
                  <a:pt x="2015" y="367"/>
                </a:lnTo>
                <a:lnTo>
                  <a:pt x="2015" y="365"/>
                </a:lnTo>
                <a:lnTo>
                  <a:pt x="2018" y="365"/>
                </a:lnTo>
                <a:lnTo>
                  <a:pt x="2018" y="362"/>
                </a:lnTo>
                <a:lnTo>
                  <a:pt x="2020" y="362"/>
                </a:lnTo>
                <a:lnTo>
                  <a:pt x="2020" y="359"/>
                </a:lnTo>
                <a:lnTo>
                  <a:pt x="2026" y="359"/>
                </a:lnTo>
                <a:lnTo>
                  <a:pt x="2026" y="356"/>
                </a:lnTo>
                <a:lnTo>
                  <a:pt x="2028" y="356"/>
                </a:lnTo>
                <a:lnTo>
                  <a:pt x="2028" y="354"/>
                </a:lnTo>
                <a:lnTo>
                  <a:pt x="2034" y="354"/>
                </a:lnTo>
                <a:lnTo>
                  <a:pt x="2034" y="351"/>
                </a:lnTo>
                <a:lnTo>
                  <a:pt x="2047" y="351"/>
                </a:lnTo>
                <a:lnTo>
                  <a:pt x="2047" y="343"/>
                </a:lnTo>
                <a:lnTo>
                  <a:pt x="2050" y="343"/>
                </a:lnTo>
                <a:lnTo>
                  <a:pt x="2050" y="340"/>
                </a:lnTo>
                <a:lnTo>
                  <a:pt x="2050" y="340"/>
                </a:lnTo>
                <a:lnTo>
                  <a:pt x="2050" y="335"/>
                </a:lnTo>
                <a:lnTo>
                  <a:pt x="2066" y="335"/>
                </a:lnTo>
                <a:lnTo>
                  <a:pt x="2066" y="332"/>
                </a:lnTo>
                <a:lnTo>
                  <a:pt x="2080" y="332"/>
                </a:lnTo>
                <a:lnTo>
                  <a:pt x="2080" y="329"/>
                </a:lnTo>
                <a:lnTo>
                  <a:pt x="2085" y="329"/>
                </a:lnTo>
                <a:lnTo>
                  <a:pt x="2085" y="327"/>
                </a:lnTo>
                <a:lnTo>
                  <a:pt x="2096" y="327"/>
                </a:lnTo>
                <a:lnTo>
                  <a:pt x="2096" y="324"/>
                </a:lnTo>
                <a:lnTo>
                  <a:pt x="2101" y="324"/>
                </a:lnTo>
                <a:lnTo>
                  <a:pt x="2101" y="321"/>
                </a:lnTo>
                <a:lnTo>
                  <a:pt x="2101" y="321"/>
                </a:lnTo>
                <a:lnTo>
                  <a:pt x="2101" y="319"/>
                </a:lnTo>
                <a:lnTo>
                  <a:pt x="2107" y="319"/>
                </a:lnTo>
                <a:lnTo>
                  <a:pt x="2107" y="316"/>
                </a:lnTo>
                <a:lnTo>
                  <a:pt x="2115" y="316"/>
                </a:lnTo>
                <a:lnTo>
                  <a:pt x="2115" y="313"/>
                </a:lnTo>
                <a:lnTo>
                  <a:pt x="2117" y="313"/>
                </a:lnTo>
                <a:lnTo>
                  <a:pt x="2117" y="311"/>
                </a:lnTo>
                <a:lnTo>
                  <a:pt x="2123" y="311"/>
                </a:lnTo>
                <a:lnTo>
                  <a:pt x="2123" y="308"/>
                </a:lnTo>
                <a:lnTo>
                  <a:pt x="2134" y="308"/>
                </a:lnTo>
                <a:lnTo>
                  <a:pt x="2134" y="305"/>
                </a:lnTo>
                <a:lnTo>
                  <a:pt x="2142" y="305"/>
                </a:lnTo>
                <a:lnTo>
                  <a:pt x="2142" y="302"/>
                </a:lnTo>
                <a:lnTo>
                  <a:pt x="2147" y="302"/>
                </a:lnTo>
                <a:lnTo>
                  <a:pt x="2147" y="294"/>
                </a:lnTo>
                <a:lnTo>
                  <a:pt x="2158" y="294"/>
                </a:lnTo>
                <a:lnTo>
                  <a:pt x="2158" y="292"/>
                </a:lnTo>
                <a:lnTo>
                  <a:pt x="2174" y="292"/>
                </a:lnTo>
                <a:lnTo>
                  <a:pt x="2174" y="289"/>
                </a:lnTo>
                <a:lnTo>
                  <a:pt x="2177" y="289"/>
                </a:lnTo>
                <a:lnTo>
                  <a:pt x="2177" y="286"/>
                </a:lnTo>
                <a:lnTo>
                  <a:pt x="2185" y="286"/>
                </a:lnTo>
                <a:lnTo>
                  <a:pt x="2185" y="281"/>
                </a:lnTo>
                <a:lnTo>
                  <a:pt x="2193" y="281"/>
                </a:lnTo>
                <a:lnTo>
                  <a:pt x="2193" y="275"/>
                </a:lnTo>
                <a:lnTo>
                  <a:pt x="2196" y="275"/>
                </a:lnTo>
                <a:lnTo>
                  <a:pt x="2196" y="273"/>
                </a:lnTo>
                <a:lnTo>
                  <a:pt x="2201" y="273"/>
                </a:lnTo>
                <a:lnTo>
                  <a:pt x="2201" y="270"/>
                </a:lnTo>
                <a:lnTo>
                  <a:pt x="2206" y="270"/>
                </a:lnTo>
                <a:lnTo>
                  <a:pt x="2206" y="265"/>
                </a:lnTo>
                <a:lnTo>
                  <a:pt x="2209" y="265"/>
                </a:lnTo>
                <a:lnTo>
                  <a:pt x="2209" y="259"/>
                </a:lnTo>
                <a:lnTo>
                  <a:pt x="2215" y="259"/>
                </a:lnTo>
                <a:lnTo>
                  <a:pt x="2215" y="257"/>
                </a:lnTo>
                <a:lnTo>
                  <a:pt x="2223" y="257"/>
                </a:lnTo>
                <a:lnTo>
                  <a:pt x="2223" y="254"/>
                </a:lnTo>
                <a:lnTo>
                  <a:pt x="2223" y="254"/>
                </a:lnTo>
                <a:lnTo>
                  <a:pt x="2223" y="251"/>
                </a:lnTo>
                <a:lnTo>
                  <a:pt x="2225" y="251"/>
                </a:lnTo>
                <a:lnTo>
                  <a:pt x="2225" y="246"/>
                </a:lnTo>
                <a:lnTo>
                  <a:pt x="2252" y="246"/>
                </a:lnTo>
                <a:lnTo>
                  <a:pt x="2252" y="243"/>
                </a:lnTo>
                <a:lnTo>
                  <a:pt x="2263" y="243"/>
                </a:lnTo>
                <a:lnTo>
                  <a:pt x="2263" y="238"/>
                </a:lnTo>
                <a:lnTo>
                  <a:pt x="2268" y="238"/>
                </a:lnTo>
                <a:lnTo>
                  <a:pt x="2268" y="235"/>
                </a:lnTo>
                <a:lnTo>
                  <a:pt x="2271" y="235"/>
                </a:lnTo>
                <a:lnTo>
                  <a:pt x="2271" y="232"/>
                </a:lnTo>
                <a:lnTo>
                  <a:pt x="2274" y="232"/>
                </a:lnTo>
                <a:lnTo>
                  <a:pt x="2274" y="227"/>
                </a:lnTo>
                <a:lnTo>
                  <a:pt x="2279" y="227"/>
                </a:lnTo>
                <a:lnTo>
                  <a:pt x="2279" y="221"/>
                </a:lnTo>
                <a:lnTo>
                  <a:pt x="2328" y="221"/>
                </a:lnTo>
                <a:lnTo>
                  <a:pt x="2328" y="219"/>
                </a:lnTo>
                <a:lnTo>
                  <a:pt x="2333" y="219"/>
                </a:lnTo>
                <a:lnTo>
                  <a:pt x="2333" y="213"/>
                </a:lnTo>
                <a:lnTo>
                  <a:pt x="2349" y="213"/>
                </a:lnTo>
                <a:lnTo>
                  <a:pt x="2349" y="208"/>
                </a:lnTo>
                <a:lnTo>
                  <a:pt x="2355" y="208"/>
                </a:lnTo>
                <a:lnTo>
                  <a:pt x="2355" y="203"/>
                </a:lnTo>
                <a:lnTo>
                  <a:pt x="2363" y="203"/>
                </a:lnTo>
                <a:lnTo>
                  <a:pt x="2363" y="197"/>
                </a:lnTo>
                <a:lnTo>
                  <a:pt x="2366" y="197"/>
                </a:lnTo>
                <a:lnTo>
                  <a:pt x="2366" y="192"/>
                </a:lnTo>
                <a:lnTo>
                  <a:pt x="2371" y="192"/>
                </a:lnTo>
                <a:lnTo>
                  <a:pt x="2371" y="186"/>
                </a:lnTo>
                <a:lnTo>
                  <a:pt x="2376" y="186"/>
                </a:lnTo>
                <a:lnTo>
                  <a:pt x="2376" y="181"/>
                </a:lnTo>
                <a:lnTo>
                  <a:pt x="2382" y="181"/>
                </a:lnTo>
                <a:lnTo>
                  <a:pt x="2382" y="167"/>
                </a:lnTo>
                <a:lnTo>
                  <a:pt x="2382" y="167"/>
                </a:lnTo>
                <a:lnTo>
                  <a:pt x="2382" y="162"/>
                </a:lnTo>
                <a:lnTo>
                  <a:pt x="2390" y="162"/>
                </a:lnTo>
                <a:lnTo>
                  <a:pt x="2390" y="157"/>
                </a:lnTo>
                <a:lnTo>
                  <a:pt x="2398" y="157"/>
                </a:lnTo>
                <a:lnTo>
                  <a:pt x="2398" y="151"/>
                </a:lnTo>
                <a:lnTo>
                  <a:pt x="2406" y="151"/>
                </a:lnTo>
                <a:lnTo>
                  <a:pt x="2406" y="143"/>
                </a:lnTo>
                <a:lnTo>
                  <a:pt x="2417" y="143"/>
                </a:lnTo>
                <a:lnTo>
                  <a:pt x="2417" y="138"/>
                </a:lnTo>
                <a:lnTo>
                  <a:pt x="2420" y="138"/>
                </a:lnTo>
                <a:lnTo>
                  <a:pt x="2420" y="132"/>
                </a:lnTo>
                <a:lnTo>
                  <a:pt x="2441" y="132"/>
                </a:lnTo>
                <a:lnTo>
                  <a:pt x="2441" y="124"/>
                </a:lnTo>
                <a:lnTo>
                  <a:pt x="2441" y="124"/>
                </a:lnTo>
                <a:lnTo>
                  <a:pt x="2441" y="116"/>
                </a:lnTo>
                <a:lnTo>
                  <a:pt x="2446" y="116"/>
                </a:lnTo>
                <a:lnTo>
                  <a:pt x="2446" y="108"/>
                </a:lnTo>
                <a:lnTo>
                  <a:pt x="2452" y="108"/>
                </a:lnTo>
                <a:lnTo>
                  <a:pt x="2452" y="100"/>
                </a:lnTo>
                <a:lnTo>
                  <a:pt x="2473" y="100"/>
                </a:lnTo>
                <a:lnTo>
                  <a:pt x="2473" y="89"/>
                </a:lnTo>
                <a:lnTo>
                  <a:pt x="2495" y="89"/>
                </a:lnTo>
                <a:lnTo>
                  <a:pt x="2495" y="78"/>
                </a:lnTo>
                <a:lnTo>
                  <a:pt x="2498" y="78"/>
                </a:lnTo>
                <a:lnTo>
                  <a:pt x="2498" y="65"/>
                </a:lnTo>
                <a:lnTo>
                  <a:pt x="2509" y="65"/>
                </a:lnTo>
                <a:lnTo>
                  <a:pt x="2509" y="54"/>
                </a:lnTo>
                <a:lnTo>
                  <a:pt x="2509" y="54"/>
                </a:lnTo>
                <a:lnTo>
                  <a:pt x="2509" y="41"/>
                </a:lnTo>
                <a:lnTo>
                  <a:pt x="2514" y="41"/>
                </a:lnTo>
                <a:lnTo>
                  <a:pt x="2514" y="27"/>
                </a:lnTo>
                <a:lnTo>
                  <a:pt x="2579" y="27"/>
                </a:lnTo>
                <a:lnTo>
                  <a:pt x="2579" y="0"/>
                </a:lnTo>
              </a:path>
            </a:pathLst>
          </a:custGeom>
          <a:noFill/>
          <a:ln w="15875"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3" name="Rectangle 40"/>
          <p:cNvSpPr>
            <a:spLocks noChangeArrowheads="1"/>
          </p:cNvSpPr>
          <p:nvPr/>
        </p:nvSpPr>
        <p:spPr bwMode="auto">
          <a:xfrm>
            <a:off x="5800789" y="4626219"/>
            <a:ext cx="142026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err="1">
                <a:ln>
                  <a:noFill/>
                </a:ln>
                <a:solidFill>
                  <a:srgbClr val="0000FF"/>
                </a:solidFill>
                <a:effectLst/>
                <a:uLnTx/>
                <a:uFillTx/>
              </a:rPr>
              <a:t>Icosapent</a:t>
            </a:r>
            <a:r>
              <a:rPr kumimoji="0" lang="en-US" altLang="en-US" sz="1500" b="1" i="0" u="none" strike="noStrike" kern="1200" cap="none" spc="0" normalizeH="0" baseline="0" noProof="0" dirty="0">
                <a:ln>
                  <a:noFill/>
                </a:ln>
                <a:solidFill>
                  <a:srgbClr val="0000FF"/>
                </a:solidFill>
                <a:effectLst/>
                <a:uLnTx/>
                <a:uFillTx/>
              </a:rPr>
              <a:t> Ethyl</a:t>
            </a:r>
            <a:endParaRPr kumimoji="0" lang="en-US" altLang="en-US" sz="1800" b="1" i="0" u="none" strike="noStrike" kern="1200" cap="none" spc="0" normalizeH="0" baseline="0" noProof="0" dirty="0">
              <a:ln>
                <a:noFill/>
              </a:ln>
              <a:solidFill>
                <a:srgbClr val="0000FF"/>
              </a:solidFill>
              <a:effectLst/>
              <a:uLnTx/>
              <a:uFillTx/>
            </a:endParaRPr>
          </a:p>
        </p:txBody>
      </p:sp>
      <p:sp>
        <p:nvSpPr>
          <p:cNvPr id="94" name="Rectangle 41"/>
          <p:cNvSpPr>
            <a:spLocks noChangeArrowheads="1"/>
          </p:cNvSpPr>
          <p:nvPr/>
        </p:nvSpPr>
        <p:spPr bwMode="auto">
          <a:xfrm>
            <a:off x="4823556" y="3422621"/>
            <a:ext cx="7373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FF0000"/>
                </a:solidFill>
                <a:effectLst/>
                <a:uLnTx/>
                <a:uFillTx/>
              </a:rPr>
              <a:t>Placebo</a:t>
            </a:r>
            <a:endParaRPr kumimoji="0" lang="en-US" altLang="en-US" sz="1800" b="1" i="0" u="none" strike="noStrike" kern="1200" cap="none" spc="0" normalizeH="0" baseline="0" noProof="0" dirty="0">
              <a:ln>
                <a:noFill/>
              </a:ln>
              <a:solidFill>
                <a:srgbClr val="FF0000"/>
              </a:solidFill>
              <a:effectLst/>
              <a:uLnTx/>
              <a:uFillTx/>
            </a:endParaRPr>
          </a:p>
        </p:txBody>
      </p:sp>
      <p:sp>
        <p:nvSpPr>
          <p:cNvPr id="74" name="Title 1">
            <a:extLst>
              <a:ext uri="{FF2B5EF4-FFF2-40B4-BE49-F238E27FC236}">
                <a16:creationId xmlns:a16="http://schemas.microsoft.com/office/drawing/2014/main" id="{5D9F1926-F300-418A-BF44-B4AFDF31E06D}"/>
              </a:ext>
            </a:extLst>
          </p:cNvPr>
          <p:cNvSpPr>
            <a:spLocks noGrp="1"/>
          </p:cNvSpPr>
          <p:nvPr>
            <p:ph type="title"/>
          </p:nvPr>
        </p:nvSpPr>
        <p:spPr>
          <a:xfrm>
            <a:off x="457200" y="-1929"/>
            <a:ext cx="11907361" cy="1325880"/>
          </a:xfrm>
        </p:spPr>
        <p:txBody>
          <a:bodyPr>
            <a:noAutofit/>
          </a:bodyPr>
          <a:lstStyle/>
          <a:p>
            <a:r>
              <a:rPr lang="en-US" sz="4000" b="1" dirty="0">
                <a:latin typeface="Arial" panose="020B0604020202020204" pitchFamily="34" charset="0"/>
                <a:cs typeface="Arial" panose="020B0604020202020204" pitchFamily="34" charset="0"/>
              </a:rPr>
              <a:t>Key Secondary End Point:</a:t>
            </a:r>
            <a:br>
              <a:rPr lang="en-US" sz="40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CV Death, MI, Stroke</a:t>
            </a:r>
            <a:endParaRPr lang="en-US" sz="2800" b="1" dirty="0">
              <a:highlight>
                <a:srgbClr val="FFFF00"/>
              </a:highlight>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9ED4E269-04BF-4A25-8FEA-BA628E858DD8}"/>
              </a:ext>
            </a:extLst>
          </p:cNvPr>
          <p:cNvGrpSpPr/>
          <p:nvPr/>
        </p:nvGrpSpPr>
        <p:grpSpPr>
          <a:xfrm>
            <a:off x="8063810" y="1827497"/>
            <a:ext cx="3334246" cy="2382385"/>
            <a:chOff x="8063810" y="1827497"/>
            <a:chExt cx="3334246" cy="2382385"/>
          </a:xfrm>
        </p:grpSpPr>
        <p:sp>
          <p:nvSpPr>
            <p:cNvPr id="115" name="Rectangle 43"/>
            <p:cNvSpPr>
              <a:spLocks noChangeArrowheads="1"/>
            </p:cNvSpPr>
            <p:nvPr/>
          </p:nvSpPr>
          <p:spPr bwMode="auto">
            <a:xfrm>
              <a:off x="8063810" y="1827497"/>
              <a:ext cx="276197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defRPr/>
              </a:pPr>
              <a:r>
                <a:rPr lang="en-US" altLang="en-US" sz="2500" b="1" dirty="0">
                  <a:solidFill>
                    <a:srgbClr val="000000"/>
                  </a:solidFill>
                </a:rPr>
                <a:t>Hazard Ratio, 0.74</a:t>
              </a:r>
              <a:endParaRPr lang="en-US" altLang="en-US" sz="2500" b="1" dirty="0">
                <a:solidFill>
                  <a:prstClr val="black"/>
                </a:solidFill>
              </a:endParaRPr>
            </a:p>
          </p:txBody>
        </p:sp>
        <p:sp>
          <p:nvSpPr>
            <p:cNvPr id="116" name="Rectangle 44"/>
            <p:cNvSpPr>
              <a:spLocks noChangeArrowheads="1"/>
            </p:cNvSpPr>
            <p:nvPr/>
          </p:nvSpPr>
          <p:spPr bwMode="auto">
            <a:xfrm>
              <a:off x="8063810" y="2227030"/>
              <a:ext cx="22906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defRPr/>
              </a:pPr>
              <a:r>
                <a:rPr lang="en-US" altLang="en-US" sz="2000" dirty="0">
                  <a:solidFill>
                    <a:srgbClr val="000000"/>
                  </a:solidFill>
                </a:rPr>
                <a:t>(95% CI, 0.65–0.83)</a:t>
              </a:r>
              <a:endParaRPr lang="en-US" altLang="en-US" sz="2000" dirty="0">
                <a:solidFill>
                  <a:prstClr val="black"/>
                </a:solidFill>
              </a:endParaRPr>
            </a:p>
          </p:txBody>
        </p:sp>
        <p:sp>
          <p:nvSpPr>
            <p:cNvPr id="117" name="Rectangle 45"/>
            <p:cNvSpPr>
              <a:spLocks noChangeArrowheads="1"/>
            </p:cNvSpPr>
            <p:nvPr/>
          </p:nvSpPr>
          <p:spPr bwMode="auto">
            <a:xfrm>
              <a:off x="8063810" y="2626563"/>
              <a:ext cx="196848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defRPr/>
              </a:pPr>
              <a:r>
                <a:rPr lang="en-US" altLang="en-US" sz="2500" b="1" dirty="0">
                  <a:solidFill>
                    <a:srgbClr val="000000"/>
                  </a:solidFill>
                </a:rPr>
                <a:t>RRR = 26.5%</a:t>
              </a:r>
              <a:endParaRPr lang="en-US" altLang="en-US" sz="2500" b="1" dirty="0">
                <a:solidFill>
                  <a:prstClr val="black"/>
                </a:solidFill>
              </a:endParaRPr>
            </a:p>
          </p:txBody>
        </p:sp>
        <p:sp>
          <p:nvSpPr>
            <p:cNvPr id="118" name="Rectangle 46"/>
            <p:cNvSpPr>
              <a:spLocks noChangeArrowheads="1"/>
            </p:cNvSpPr>
            <p:nvPr/>
          </p:nvSpPr>
          <p:spPr bwMode="auto">
            <a:xfrm>
              <a:off x="8063810" y="3026096"/>
              <a:ext cx="179055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defRPr/>
              </a:pPr>
              <a:r>
                <a:rPr lang="en-US" altLang="en-US" sz="2500" b="1" dirty="0">
                  <a:solidFill>
                    <a:srgbClr val="000000"/>
                  </a:solidFill>
                </a:rPr>
                <a:t>ARR = 3.6%</a:t>
              </a:r>
              <a:endParaRPr lang="en-US" altLang="en-US" sz="2500" b="1" dirty="0">
                <a:solidFill>
                  <a:prstClr val="black"/>
                </a:solidFill>
              </a:endParaRPr>
            </a:p>
          </p:txBody>
        </p:sp>
        <p:sp>
          <p:nvSpPr>
            <p:cNvPr id="119" name="Rectangle 47"/>
            <p:cNvSpPr>
              <a:spLocks noChangeArrowheads="1"/>
            </p:cNvSpPr>
            <p:nvPr/>
          </p:nvSpPr>
          <p:spPr bwMode="auto">
            <a:xfrm>
              <a:off x="8063810" y="3425629"/>
              <a:ext cx="333424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defRPr/>
              </a:pPr>
              <a:r>
                <a:rPr lang="en-US" altLang="en-US" sz="2500" b="1" dirty="0">
                  <a:solidFill>
                    <a:srgbClr val="000000"/>
                  </a:solidFill>
                </a:rPr>
                <a:t>NNT = 28 </a:t>
              </a:r>
              <a:r>
                <a:rPr lang="en-US" altLang="en-US" sz="2000" dirty="0">
                  <a:solidFill>
                    <a:srgbClr val="000000"/>
                  </a:solidFill>
                </a:rPr>
                <a:t>(95% CI, 20–47)</a:t>
              </a:r>
              <a:endParaRPr lang="en-US" altLang="en-US" sz="2000" dirty="0">
                <a:solidFill>
                  <a:prstClr val="black"/>
                </a:solidFill>
              </a:endParaRPr>
            </a:p>
          </p:txBody>
        </p:sp>
        <p:sp>
          <p:nvSpPr>
            <p:cNvPr id="120" name="Rectangle 48"/>
            <p:cNvSpPr>
              <a:spLocks noChangeArrowheads="1"/>
            </p:cNvSpPr>
            <p:nvPr/>
          </p:nvSpPr>
          <p:spPr bwMode="auto">
            <a:xfrm>
              <a:off x="8063810" y="3825161"/>
              <a:ext cx="191398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defRPr/>
              </a:pPr>
              <a:r>
                <a:rPr lang="en-US" altLang="en-US" sz="2500" b="1" dirty="0">
                  <a:solidFill>
                    <a:srgbClr val="000000"/>
                  </a:solidFill>
                </a:rPr>
                <a:t>P=0.0000006</a:t>
              </a:r>
              <a:endParaRPr lang="en-US" altLang="en-US" sz="2500" b="1" dirty="0">
                <a:solidFill>
                  <a:prstClr val="black"/>
                </a:solidFill>
              </a:endParaRPr>
            </a:p>
          </p:txBody>
        </p:sp>
      </p:grpSp>
      <p:sp>
        <p:nvSpPr>
          <p:cNvPr id="121" name="Rectangle 27"/>
          <p:cNvSpPr>
            <a:spLocks noChangeArrowheads="1"/>
          </p:cNvSpPr>
          <p:nvPr/>
        </p:nvSpPr>
        <p:spPr bwMode="auto">
          <a:xfrm>
            <a:off x="3914990" y="6068713"/>
            <a:ext cx="249004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rPr>
              <a:t>Years since Randomization</a:t>
            </a:r>
            <a:endParaRPr kumimoji="0" lang="en-US" altLang="en-US" sz="1800" b="0" i="0" u="none" strike="noStrike" kern="1200" cap="none" spc="0" normalizeH="0" baseline="0" noProof="0" dirty="0">
              <a:ln>
                <a:noFill/>
              </a:ln>
              <a:solidFill>
                <a:prstClr val="black"/>
              </a:solidFill>
              <a:effectLst/>
              <a:uLnTx/>
              <a:uFillTx/>
            </a:endParaRPr>
          </a:p>
        </p:txBody>
      </p:sp>
      <p:sp>
        <p:nvSpPr>
          <p:cNvPr id="146" name="Rectangle 39"/>
          <p:cNvSpPr>
            <a:spLocks noChangeArrowheads="1"/>
          </p:cNvSpPr>
          <p:nvPr/>
        </p:nvSpPr>
        <p:spPr bwMode="auto">
          <a:xfrm rot="16200000">
            <a:off x="682341" y="3424266"/>
            <a:ext cx="239168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1" i="0" u="none" strike="noStrike" kern="1200" cap="none" spc="0" normalizeH="0" baseline="0" noProof="0" dirty="0">
                <a:ln>
                  <a:noFill/>
                </a:ln>
                <a:solidFill>
                  <a:srgbClr val="000000"/>
                </a:solidFill>
                <a:effectLst/>
                <a:uLnTx/>
                <a:uFillTx/>
              </a:rPr>
              <a:t>Patients with an Event (%)</a:t>
            </a:r>
            <a:endParaRPr kumimoji="0" lang="en-US" altLang="en-US" sz="1800" b="0" i="0" u="none" strike="noStrike" kern="1200" cap="none" spc="0" normalizeH="0" baseline="0" noProof="0" dirty="0">
              <a:ln>
                <a:noFill/>
              </a:ln>
              <a:solidFill>
                <a:prstClr val="black"/>
              </a:solidFill>
              <a:effectLst/>
              <a:uLnTx/>
              <a:uFillTx/>
            </a:endParaRPr>
          </a:p>
        </p:txBody>
      </p:sp>
      <p:sp>
        <p:nvSpPr>
          <p:cNvPr id="147" name="Line 49"/>
          <p:cNvSpPr>
            <a:spLocks noChangeShapeType="1"/>
          </p:cNvSpPr>
          <p:nvPr/>
        </p:nvSpPr>
        <p:spPr bwMode="auto">
          <a:xfrm>
            <a:off x="2569268"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8" name="Line 50"/>
          <p:cNvSpPr>
            <a:spLocks noChangeShapeType="1"/>
          </p:cNvSpPr>
          <p:nvPr/>
        </p:nvSpPr>
        <p:spPr bwMode="auto">
          <a:xfrm>
            <a:off x="3431665"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9" name="Line 51"/>
          <p:cNvSpPr>
            <a:spLocks noChangeShapeType="1"/>
          </p:cNvSpPr>
          <p:nvPr/>
        </p:nvSpPr>
        <p:spPr bwMode="auto">
          <a:xfrm>
            <a:off x="4290360"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50" name="Line 52"/>
          <p:cNvSpPr>
            <a:spLocks noChangeShapeType="1"/>
          </p:cNvSpPr>
          <p:nvPr/>
        </p:nvSpPr>
        <p:spPr bwMode="auto">
          <a:xfrm>
            <a:off x="5154609"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51" name="Line 53"/>
          <p:cNvSpPr>
            <a:spLocks noChangeShapeType="1"/>
          </p:cNvSpPr>
          <p:nvPr/>
        </p:nvSpPr>
        <p:spPr bwMode="auto">
          <a:xfrm>
            <a:off x="6013304"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52" name="Line 54"/>
          <p:cNvSpPr>
            <a:spLocks noChangeShapeType="1"/>
          </p:cNvSpPr>
          <p:nvPr/>
        </p:nvSpPr>
        <p:spPr bwMode="auto">
          <a:xfrm>
            <a:off x="6872000" y="5604204"/>
            <a:ext cx="0" cy="85129"/>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53" name="Rectangle 55"/>
          <p:cNvSpPr>
            <a:spLocks noChangeArrowheads="1"/>
          </p:cNvSpPr>
          <p:nvPr/>
        </p:nvSpPr>
        <p:spPr bwMode="auto">
          <a:xfrm>
            <a:off x="2516495"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0</a:t>
            </a:r>
            <a:endParaRPr kumimoji="0" lang="en-US" altLang="en-US" sz="1800" b="0" i="0" u="none" strike="noStrike" kern="1200" cap="none" spc="0" normalizeH="0" baseline="0" noProof="0" dirty="0">
              <a:ln>
                <a:noFill/>
              </a:ln>
              <a:solidFill>
                <a:prstClr val="black"/>
              </a:solidFill>
              <a:effectLst/>
              <a:uLnTx/>
              <a:uFillTx/>
            </a:endParaRPr>
          </a:p>
        </p:txBody>
      </p:sp>
      <p:sp>
        <p:nvSpPr>
          <p:cNvPr id="154" name="Rectangle 56"/>
          <p:cNvSpPr>
            <a:spLocks noChangeArrowheads="1"/>
          </p:cNvSpPr>
          <p:nvPr/>
        </p:nvSpPr>
        <p:spPr bwMode="auto">
          <a:xfrm>
            <a:off x="3377967"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1</a:t>
            </a:r>
            <a:endParaRPr kumimoji="0" lang="en-US" altLang="en-US" sz="1800" b="0" i="0" u="none" strike="noStrike" kern="1200" cap="none" spc="0" normalizeH="0" baseline="0" noProof="0">
              <a:ln>
                <a:noFill/>
              </a:ln>
              <a:solidFill>
                <a:prstClr val="black"/>
              </a:solidFill>
              <a:effectLst/>
              <a:uLnTx/>
              <a:uFillTx/>
            </a:endParaRPr>
          </a:p>
        </p:txBody>
      </p:sp>
      <p:sp>
        <p:nvSpPr>
          <p:cNvPr id="155" name="Rectangle 57"/>
          <p:cNvSpPr>
            <a:spLocks noChangeArrowheads="1"/>
          </p:cNvSpPr>
          <p:nvPr/>
        </p:nvSpPr>
        <p:spPr bwMode="auto">
          <a:xfrm>
            <a:off x="4240364"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2</a:t>
            </a:r>
            <a:endParaRPr kumimoji="0" lang="en-US" altLang="en-US" sz="1800" b="0" i="0" u="none" strike="noStrike" kern="1200" cap="none" spc="0" normalizeH="0" baseline="0" noProof="0">
              <a:ln>
                <a:noFill/>
              </a:ln>
              <a:solidFill>
                <a:prstClr val="black"/>
              </a:solidFill>
              <a:effectLst/>
              <a:uLnTx/>
              <a:uFillTx/>
            </a:endParaRPr>
          </a:p>
        </p:txBody>
      </p:sp>
      <p:sp>
        <p:nvSpPr>
          <p:cNvPr id="156" name="Rectangle 58"/>
          <p:cNvSpPr>
            <a:spLocks noChangeArrowheads="1"/>
          </p:cNvSpPr>
          <p:nvPr/>
        </p:nvSpPr>
        <p:spPr bwMode="auto">
          <a:xfrm>
            <a:off x="5101835"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3</a:t>
            </a:r>
            <a:endParaRPr kumimoji="0" lang="en-US" altLang="en-US" sz="1800" b="0" i="0" u="none" strike="noStrike" kern="1200" cap="none" spc="0" normalizeH="0" baseline="0" noProof="0">
              <a:ln>
                <a:noFill/>
              </a:ln>
              <a:solidFill>
                <a:prstClr val="black"/>
              </a:solidFill>
              <a:effectLst/>
              <a:uLnTx/>
              <a:uFillTx/>
            </a:endParaRPr>
          </a:p>
        </p:txBody>
      </p:sp>
      <p:sp>
        <p:nvSpPr>
          <p:cNvPr id="157" name="Rectangle 59"/>
          <p:cNvSpPr>
            <a:spLocks noChangeArrowheads="1"/>
          </p:cNvSpPr>
          <p:nvPr/>
        </p:nvSpPr>
        <p:spPr bwMode="auto">
          <a:xfrm>
            <a:off x="5960531"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4</a:t>
            </a:r>
            <a:endParaRPr kumimoji="0" lang="en-US" altLang="en-US" sz="1800" b="0" i="0" u="none" strike="noStrike" kern="1200" cap="none" spc="0" normalizeH="0" baseline="0" noProof="0">
              <a:ln>
                <a:noFill/>
              </a:ln>
              <a:solidFill>
                <a:prstClr val="black"/>
              </a:solidFill>
              <a:effectLst/>
              <a:uLnTx/>
              <a:uFillTx/>
            </a:endParaRPr>
          </a:p>
        </p:txBody>
      </p:sp>
      <p:sp>
        <p:nvSpPr>
          <p:cNvPr id="158" name="Rectangle 60"/>
          <p:cNvSpPr>
            <a:spLocks noChangeArrowheads="1"/>
          </p:cNvSpPr>
          <p:nvPr/>
        </p:nvSpPr>
        <p:spPr bwMode="auto">
          <a:xfrm>
            <a:off x="6819227" y="5726346"/>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5</a:t>
            </a:r>
            <a:endParaRPr kumimoji="0" lang="en-US" altLang="en-US" sz="1800" b="0" i="0" u="none" strike="noStrike" kern="1200" cap="none" spc="0" normalizeH="0" baseline="0" noProof="0">
              <a:ln>
                <a:noFill/>
              </a:ln>
              <a:solidFill>
                <a:prstClr val="black"/>
              </a:solidFill>
              <a:effectLst/>
              <a:uLnTx/>
              <a:uFillTx/>
            </a:endParaRPr>
          </a:p>
        </p:txBody>
      </p:sp>
      <p:sp>
        <p:nvSpPr>
          <p:cNvPr id="159" name="Line 61"/>
          <p:cNvSpPr>
            <a:spLocks noChangeShapeType="1"/>
          </p:cNvSpPr>
          <p:nvPr/>
        </p:nvSpPr>
        <p:spPr bwMode="auto">
          <a:xfrm flipH="1">
            <a:off x="2486063" y="5591768"/>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60" name="Line 62"/>
          <p:cNvSpPr>
            <a:spLocks noChangeShapeType="1"/>
          </p:cNvSpPr>
          <p:nvPr/>
        </p:nvSpPr>
        <p:spPr bwMode="auto">
          <a:xfrm flipH="1">
            <a:off x="2486063" y="4222296"/>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61" name="Line 63"/>
          <p:cNvSpPr>
            <a:spLocks noChangeShapeType="1"/>
          </p:cNvSpPr>
          <p:nvPr/>
        </p:nvSpPr>
        <p:spPr bwMode="auto">
          <a:xfrm flipH="1">
            <a:off x="2486063" y="2847272"/>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62" name="Rectangle 65"/>
          <p:cNvSpPr>
            <a:spLocks noChangeArrowheads="1"/>
          </p:cNvSpPr>
          <p:nvPr/>
        </p:nvSpPr>
        <p:spPr bwMode="auto">
          <a:xfrm>
            <a:off x="2336098" y="5465924"/>
            <a:ext cx="10740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0</a:t>
            </a:r>
            <a:endParaRPr kumimoji="0" lang="en-US" altLang="en-US" sz="1800" b="0" i="0" u="none" strike="noStrike" kern="1200" cap="none" spc="0" normalizeH="0" baseline="0" noProof="0" dirty="0">
              <a:ln>
                <a:noFill/>
              </a:ln>
              <a:solidFill>
                <a:prstClr val="black"/>
              </a:solidFill>
              <a:effectLst/>
              <a:uLnTx/>
              <a:uFillTx/>
            </a:endParaRPr>
          </a:p>
        </p:txBody>
      </p:sp>
      <p:sp>
        <p:nvSpPr>
          <p:cNvPr id="163" name="Rectangle 66"/>
          <p:cNvSpPr>
            <a:spLocks noChangeArrowheads="1"/>
          </p:cNvSpPr>
          <p:nvPr/>
        </p:nvSpPr>
        <p:spPr bwMode="auto">
          <a:xfrm>
            <a:off x="2228697" y="4107556"/>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a:ln>
                  <a:noFill/>
                </a:ln>
                <a:solidFill>
                  <a:srgbClr val="000000"/>
                </a:solidFill>
                <a:effectLst/>
                <a:uLnTx/>
                <a:uFillTx/>
              </a:rPr>
              <a:t>10</a:t>
            </a:r>
            <a:endParaRPr kumimoji="0" lang="en-US" altLang="en-US" sz="1800" b="0" i="0" u="none" strike="noStrike" kern="1200" cap="none" spc="0" normalizeH="0" baseline="0" noProof="0">
              <a:ln>
                <a:noFill/>
              </a:ln>
              <a:solidFill>
                <a:prstClr val="black"/>
              </a:solidFill>
              <a:effectLst/>
              <a:uLnTx/>
              <a:uFillTx/>
            </a:endParaRPr>
          </a:p>
        </p:txBody>
      </p:sp>
      <p:sp>
        <p:nvSpPr>
          <p:cNvPr id="164" name="Rectangle 67"/>
          <p:cNvSpPr>
            <a:spLocks noChangeArrowheads="1"/>
          </p:cNvSpPr>
          <p:nvPr/>
        </p:nvSpPr>
        <p:spPr bwMode="auto">
          <a:xfrm>
            <a:off x="2228697" y="2728831"/>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20</a:t>
            </a:r>
            <a:endParaRPr kumimoji="0" lang="en-US" altLang="en-US" sz="1800" b="0" i="0" u="none" strike="noStrike" kern="1200" cap="none" spc="0" normalizeH="0" baseline="0" noProof="0" dirty="0">
              <a:ln>
                <a:noFill/>
              </a:ln>
              <a:solidFill>
                <a:prstClr val="black"/>
              </a:solidFill>
              <a:effectLst/>
              <a:uLnTx/>
              <a:uFillTx/>
            </a:endParaRPr>
          </a:p>
        </p:txBody>
      </p:sp>
      <p:sp>
        <p:nvSpPr>
          <p:cNvPr id="165" name="Freeform 70"/>
          <p:cNvSpPr>
            <a:spLocks/>
          </p:cNvSpPr>
          <p:nvPr/>
        </p:nvSpPr>
        <p:spPr bwMode="auto">
          <a:xfrm>
            <a:off x="2571194" y="1480912"/>
            <a:ext cx="4850150" cy="4117539"/>
          </a:xfrm>
          <a:custGeom>
            <a:avLst/>
            <a:gdLst>
              <a:gd name="T0" fmla="*/ 0 w 2643"/>
              <a:gd name="T1" fmla="*/ 0 h 2252"/>
              <a:gd name="T2" fmla="*/ 0 w 2643"/>
              <a:gd name="T3" fmla="*/ 2252 h 2252"/>
              <a:gd name="T4" fmla="*/ 2643 w 2643"/>
              <a:gd name="T5" fmla="*/ 2252 h 2252"/>
            </a:gdLst>
            <a:ahLst/>
            <a:cxnLst>
              <a:cxn ang="0">
                <a:pos x="T0" y="T1"/>
              </a:cxn>
              <a:cxn ang="0">
                <a:pos x="T2" y="T3"/>
              </a:cxn>
              <a:cxn ang="0">
                <a:pos x="T4" y="T5"/>
              </a:cxn>
            </a:cxnLst>
            <a:rect l="0" t="0" r="r" b="b"/>
            <a:pathLst>
              <a:path w="2643" h="2252">
                <a:moveTo>
                  <a:pt x="0" y="0"/>
                </a:moveTo>
                <a:lnTo>
                  <a:pt x="0" y="2252"/>
                </a:lnTo>
                <a:lnTo>
                  <a:pt x="2643" y="2252"/>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66" name="Line 64"/>
          <p:cNvSpPr>
            <a:spLocks noChangeShapeType="1"/>
          </p:cNvSpPr>
          <p:nvPr/>
        </p:nvSpPr>
        <p:spPr bwMode="auto">
          <a:xfrm flipH="1">
            <a:off x="2486063" y="1484759"/>
            <a:ext cx="85129"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67" name="Rectangle 68"/>
          <p:cNvSpPr>
            <a:spLocks noChangeArrowheads="1"/>
          </p:cNvSpPr>
          <p:nvPr/>
        </p:nvSpPr>
        <p:spPr bwMode="auto">
          <a:xfrm>
            <a:off x="2228697" y="1355214"/>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500" b="0" i="0" u="none" strike="noStrike" kern="1200" cap="none" spc="0" normalizeH="0" baseline="0" noProof="0" dirty="0">
                <a:ln>
                  <a:noFill/>
                </a:ln>
                <a:solidFill>
                  <a:srgbClr val="000000"/>
                </a:solidFill>
                <a:effectLst/>
                <a:uLnTx/>
                <a:uFillTx/>
              </a:rPr>
              <a:t>30</a:t>
            </a:r>
            <a:endParaRPr kumimoji="0" lang="en-US" altLang="en-US" sz="1800" b="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569727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4855-2EB2-440B-B97E-06B33A365827}"/>
              </a:ext>
            </a:extLst>
          </p:cNvPr>
          <p:cNvSpPr>
            <a:spLocks noGrp="1"/>
          </p:cNvSpPr>
          <p:nvPr>
            <p:ph type="title"/>
          </p:nvPr>
        </p:nvSpPr>
        <p:spPr>
          <a:xfrm>
            <a:off x="457200" y="-8839"/>
            <a:ext cx="10515600" cy="822960"/>
          </a:xfrm>
        </p:spPr>
        <p:txBody>
          <a:bodyPr>
            <a:normAutofit/>
          </a:bodyPr>
          <a:lstStyle/>
          <a:p>
            <a:r>
              <a:rPr lang="en-US" sz="4000" b="1" dirty="0">
                <a:latin typeface="Arial" panose="020B0604020202020204" pitchFamily="34" charset="0"/>
                <a:cs typeface="Arial" panose="020B0604020202020204" pitchFamily="34" charset="0"/>
              </a:rPr>
              <a:t>Primary End Point in</a:t>
            </a:r>
            <a:r>
              <a:rPr lang="en-US" sz="4000" b="1" dirty="0">
                <a:solidFill>
                  <a:srgbClr val="FF0000"/>
                </a:solidFill>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Subgroups</a:t>
            </a:r>
            <a:endParaRPr lang="en-US" sz="4000" b="1" dirty="0">
              <a:solidFill>
                <a:srgbClr val="FF0000"/>
              </a:solidFill>
              <a:highlight>
                <a:srgbClr val="FFFF00"/>
              </a:highlight>
              <a:latin typeface="Arial" panose="020B0604020202020204" pitchFamily="34" charset="0"/>
              <a:cs typeface="Arial" panose="020B0604020202020204" pitchFamily="34" charset="0"/>
            </a:endParaRPr>
          </a:p>
        </p:txBody>
      </p:sp>
      <p:sp>
        <p:nvSpPr>
          <p:cNvPr id="253" name="bk object 23"/>
          <p:cNvSpPr/>
          <p:nvPr/>
        </p:nvSpPr>
        <p:spPr>
          <a:xfrm>
            <a:off x="2939742" y="3483640"/>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54" name="object 143"/>
          <p:cNvSpPr txBox="1"/>
          <p:nvPr/>
        </p:nvSpPr>
        <p:spPr>
          <a:xfrm>
            <a:off x="3041175" y="3487517"/>
            <a:ext cx="699685"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r>
              <a:rPr dirty="0">
                <a:solidFill>
                  <a:schemeClr val="tx1"/>
                </a:solidFill>
                <a:latin typeface="Arial" panose="020B0604020202020204" pitchFamily="34" charset="0"/>
                <a:cs typeface="Arial" panose="020B0604020202020204" pitchFamily="34" charset="0"/>
              </a:rPr>
              <a:t>Baseline Diabetes  </a:t>
            </a:r>
            <a:r>
              <a:rPr dirty="0" err="1">
                <a:solidFill>
                  <a:schemeClr val="tx1"/>
                </a:solidFill>
                <a:latin typeface="Arial" panose="020B0604020202020204" pitchFamily="34" charset="0"/>
                <a:cs typeface="Arial" panose="020B0604020202020204" pitchFamily="34" charset="0"/>
              </a:rPr>
              <a:t>Diabetes</a:t>
            </a:r>
            <a:br>
              <a:rPr lang="en-US" dirty="0">
                <a:solidFill>
                  <a:schemeClr val="tx1"/>
                </a:solidFill>
                <a:latin typeface="Arial" panose="020B0604020202020204" pitchFamily="34" charset="0"/>
                <a:cs typeface="Arial" panose="020B0604020202020204" pitchFamily="34" charset="0"/>
              </a:rPr>
            </a:br>
            <a:r>
              <a:rPr dirty="0">
                <a:solidFill>
                  <a:schemeClr val="tx1"/>
                </a:solidFill>
                <a:latin typeface="Arial" panose="020B0604020202020204" pitchFamily="34" charset="0"/>
                <a:cs typeface="Arial" panose="020B0604020202020204" pitchFamily="34" charset="0"/>
              </a:rPr>
              <a:t>No Diabetes</a:t>
            </a:r>
          </a:p>
        </p:txBody>
      </p:sp>
      <p:sp>
        <p:nvSpPr>
          <p:cNvPr id="255" name="object 144"/>
          <p:cNvSpPr txBox="1"/>
          <p:nvPr/>
        </p:nvSpPr>
        <p:spPr>
          <a:xfrm>
            <a:off x="7860925" y="3568407"/>
            <a:ext cx="947393"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0.77 (0.68–0.87)</a:t>
            </a:r>
          </a:p>
          <a:p>
            <a:r>
              <a:rPr lang="en-US" dirty="0">
                <a:solidFill>
                  <a:schemeClr val="tx1"/>
                </a:solidFill>
                <a:latin typeface="Arial" panose="020B0604020202020204" pitchFamily="34" charset="0"/>
                <a:cs typeface="Arial" panose="020B0604020202020204" pitchFamily="34" charset="0"/>
              </a:rPr>
              <a:t>0.73 (0.62–0.85)</a:t>
            </a:r>
          </a:p>
        </p:txBody>
      </p:sp>
      <p:sp>
        <p:nvSpPr>
          <p:cNvPr id="256" name="object 145"/>
          <p:cNvSpPr txBox="1"/>
          <p:nvPr/>
        </p:nvSpPr>
        <p:spPr>
          <a:xfrm>
            <a:off x="8764055" y="3487517"/>
            <a:ext cx="281577" cy="89768"/>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0.56</a:t>
            </a:r>
          </a:p>
        </p:txBody>
      </p:sp>
      <p:sp>
        <p:nvSpPr>
          <p:cNvPr id="257" name="object 146"/>
          <p:cNvSpPr txBox="1"/>
          <p:nvPr/>
        </p:nvSpPr>
        <p:spPr>
          <a:xfrm>
            <a:off x="7140678" y="3568407"/>
            <a:ext cx="1030497"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536/2393 (22.4%)</a:t>
            </a:r>
          </a:p>
          <a:p>
            <a:r>
              <a:rPr lang="en-US" dirty="0">
                <a:solidFill>
                  <a:schemeClr val="tx1"/>
                </a:solidFill>
                <a:latin typeface="Arial" panose="020B0604020202020204" pitchFamily="34" charset="0"/>
                <a:cs typeface="Arial" panose="020B0604020202020204" pitchFamily="34" charset="0"/>
              </a:rPr>
              <a:t>365/1694 (21.5%)</a:t>
            </a:r>
          </a:p>
        </p:txBody>
      </p:sp>
      <p:sp>
        <p:nvSpPr>
          <p:cNvPr id="258" name="object 147"/>
          <p:cNvSpPr txBox="1"/>
          <p:nvPr/>
        </p:nvSpPr>
        <p:spPr>
          <a:xfrm>
            <a:off x="6492103" y="3568407"/>
            <a:ext cx="1030497"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433/2394 (18.1%)</a:t>
            </a:r>
          </a:p>
          <a:p>
            <a:r>
              <a:rPr lang="en-US" dirty="0">
                <a:solidFill>
                  <a:schemeClr val="tx1"/>
                </a:solidFill>
                <a:latin typeface="Arial" panose="020B0604020202020204" pitchFamily="34" charset="0"/>
                <a:cs typeface="Arial" panose="020B0604020202020204" pitchFamily="34" charset="0"/>
              </a:rPr>
              <a:t>272/1695 (16.0%)</a:t>
            </a:r>
          </a:p>
        </p:txBody>
      </p:sp>
      <p:sp>
        <p:nvSpPr>
          <p:cNvPr id="265" name="bk object 22"/>
          <p:cNvSpPr/>
          <p:nvPr/>
        </p:nvSpPr>
        <p:spPr>
          <a:xfrm>
            <a:off x="2939742" y="1633874"/>
            <a:ext cx="6179772" cy="352102"/>
          </a:xfrm>
          <a:custGeom>
            <a:avLst/>
            <a:gdLst/>
            <a:ahLst/>
            <a:cxnLst/>
            <a:rect l="l" t="t" r="r" b="b"/>
            <a:pathLst>
              <a:path w="6591300" h="477520">
                <a:moveTo>
                  <a:pt x="6591300" y="477164"/>
                </a:moveTo>
                <a:lnTo>
                  <a:pt x="0" y="477164"/>
                </a:lnTo>
                <a:lnTo>
                  <a:pt x="0" y="0"/>
                </a:lnTo>
                <a:lnTo>
                  <a:pt x="6591300" y="0"/>
                </a:lnTo>
                <a:lnTo>
                  <a:pt x="6591300" y="477164"/>
                </a:lnTo>
                <a:close/>
              </a:path>
            </a:pathLst>
          </a:custGeom>
          <a:solidFill>
            <a:schemeClr val="bg1"/>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66" name="bk object 19"/>
          <p:cNvSpPr/>
          <p:nvPr/>
        </p:nvSpPr>
        <p:spPr>
          <a:xfrm>
            <a:off x="2939742" y="2016850"/>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67" name="bk object 23"/>
          <p:cNvSpPr/>
          <p:nvPr/>
        </p:nvSpPr>
        <p:spPr>
          <a:xfrm>
            <a:off x="2939742" y="2897914"/>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68" name="bk object 21"/>
          <p:cNvSpPr/>
          <p:nvPr/>
        </p:nvSpPr>
        <p:spPr>
          <a:xfrm>
            <a:off x="2939742" y="5036206"/>
            <a:ext cx="6179772" cy="352102"/>
          </a:xfrm>
          <a:custGeom>
            <a:avLst/>
            <a:gdLst/>
            <a:ahLst/>
            <a:cxnLst/>
            <a:rect l="l" t="t" r="r" b="b"/>
            <a:pathLst>
              <a:path w="6591300" h="477520">
                <a:moveTo>
                  <a:pt x="6591300" y="477164"/>
                </a:moveTo>
                <a:lnTo>
                  <a:pt x="0" y="477164"/>
                </a:lnTo>
                <a:lnTo>
                  <a:pt x="0" y="0"/>
                </a:lnTo>
                <a:lnTo>
                  <a:pt x="6591300" y="0"/>
                </a:lnTo>
                <a:lnTo>
                  <a:pt x="6591300" y="477164"/>
                </a:lnTo>
                <a:close/>
              </a:path>
            </a:pathLst>
          </a:custGeom>
          <a:solidFill>
            <a:srgbClr val="F3F4F4"/>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69" name="bk object 23"/>
          <p:cNvSpPr/>
          <p:nvPr/>
        </p:nvSpPr>
        <p:spPr>
          <a:xfrm>
            <a:off x="2939742" y="4743343"/>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70" name="bk object 23"/>
          <p:cNvSpPr/>
          <p:nvPr/>
        </p:nvSpPr>
        <p:spPr>
          <a:xfrm>
            <a:off x="2939742" y="4155916"/>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71" name="bk object 17"/>
          <p:cNvSpPr/>
          <p:nvPr/>
        </p:nvSpPr>
        <p:spPr>
          <a:xfrm>
            <a:off x="2939742" y="5790861"/>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72" name="bk object 23"/>
          <p:cNvSpPr/>
          <p:nvPr/>
        </p:nvSpPr>
        <p:spPr>
          <a:xfrm>
            <a:off x="2939742" y="2600289"/>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73" name="bk object 22"/>
          <p:cNvSpPr/>
          <p:nvPr/>
        </p:nvSpPr>
        <p:spPr>
          <a:xfrm>
            <a:off x="2939742" y="3776502"/>
            <a:ext cx="6179772" cy="352102"/>
          </a:xfrm>
          <a:custGeom>
            <a:avLst/>
            <a:gdLst/>
            <a:ahLst/>
            <a:cxnLst/>
            <a:rect l="l" t="t" r="r" b="b"/>
            <a:pathLst>
              <a:path w="6591300" h="477520">
                <a:moveTo>
                  <a:pt x="6591300" y="477164"/>
                </a:moveTo>
                <a:lnTo>
                  <a:pt x="0" y="477164"/>
                </a:lnTo>
                <a:lnTo>
                  <a:pt x="0" y="0"/>
                </a:lnTo>
                <a:lnTo>
                  <a:pt x="6591300" y="0"/>
                </a:lnTo>
                <a:lnTo>
                  <a:pt x="6591300" y="477164"/>
                </a:lnTo>
                <a:close/>
              </a:path>
            </a:pathLst>
          </a:custGeom>
          <a:solidFill>
            <a:srgbClr val="F3F4F4"/>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74" name="bk object 23"/>
          <p:cNvSpPr/>
          <p:nvPr/>
        </p:nvSpPr>
        <p:spPr>
          <a:xfrm>
            <a:off x="2939742" y="5414285"/>
            <a:ext cx="6179772" cy="350603"/>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75" name="bk object 23"/>
          <p:cNvSpPr/>
          <p:nvPr/>
        </p:nvSpPr>
        <p:spPr>
          <a:xfrm>
            <a:off x="2939742" y="2312189"/>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76" name="bk object 16"/>
          <p:cNvSpPr/>
          <p:nvPr/>
        </p:nvSpPr>
        <p:spPr>
          <a:xfrm>
            <a:off x="2939742" y="3186014"/>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77" name="bk object 20"/>
          <p:cNvSpPr/>
          <p:nvPr/>
        </p:nvSpPr>
        <p:spPr>
          <a:xfrm>
            <a:off x="2939742" y="4444016"/>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78" name="bk object 18"/>
          <p:cNvSpPr/>
          <p:nvPr/>
        </p:nvSpPr>
        <p:spPr>
          <a:xfrm>
            <a:off x="2939742" y="1341012"/>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79" name="object 39"/>
          <p:cNvSpPr txBox="1"/>
          <p:nvPr/>
        </p:nvSpPr>
        <p:spPr>
          <a:xfrm>
            <a:off x="3041175" y="1340427"/>
            <a:ext cx="1176832"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Risk Category</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Secondary Prevention Cohort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Primary Prevention Cohort</a:t>
            </a:r>
          </a:p>
        </p:txBody>
      </p:sp>
      <p:sp>
        <p:nvSpPr>
          <p:cNvPr id="280" name="object 40"/>
          <p:cNvSpPr txBox="1"/>
          <p:nvPr/>
        </p:nvSpPr>
        <p:spPr>
          <a:xfrm>
            <a:off x="7860925" y="1421316"/>
            <a:ext cx="947393"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0.73 (0.65–0.81)</a:t>
            </a:r>
          </a:p>
          <a:p>
            <a:r>
              <a:rPr lang="en-US" dirty="0">
                <a:solidFill>
                  <a:schemeClr val="tx1"/>
                </a:solidFill>
                <a:latin typeface="Arial" panose="020B0604020202020204" pitchFamily="34" charset="0"/>
                <a:cs typeface="Arial" panose="020B0604020202020204" pitchFamily="34" charset="0"/>
              </a:rPr>
              <a:t>0.88 (0.70–1.10)</a:t>
            </a:r>
          </a:p>
        </p:txBody>
      </p:sp>
      <p:sp>
        <p:nvSpPr>
          <p:cNvPr id="281" name="object 41"/>
          <p:cNvSpPr txBox="1"/>
          <p:nvPr/>
        </p:nvSpPr>
        <p:spPr>
          <a:xfrm>
            <a:off x="8764055" y="1346391"/>
            <a:ext cx="281577" cy="89768"/>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0.64</a:t>
            </a:r>
          </a:p>
        </p:txBody>
      </p:sp>
      <p:sp>
        <p:nvSpPr>
          <p:cNvPr id="282" name="object 42"/>
          <p:cNvSpPr txBox="1"/>
          <p:nvPr/>
        </p:nvSpPr>
        <p:spPr>
          <a:xfrm>
            <a:off x="7140678" y="1421316"/>
            <a:ext cx="1030497"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738/2893 (25.5%)</a:t>
            </a:r>
          </a:p>
          <a:p>
            <a:r>
              <a:rPr lang="en-US" dirty="0">
                <a:solidFill>
                  <a:schemeClr val="tx1"/>
                </a:solidFill>
                <a:latin typeface="Arial" panose="020B0604020202020204" pitchFamily="34" charset="0"/>
                <a:cs typeface="Arial" panose="020B0604020202020204" pitchFamily="34" charset="0"/>
              </a:rPr>
              <a:t>163/1197 (13.6%)</a:t>
            </a:r>
          </a:p>
        </p:txBody>
      </p:sp>
      <p:sp>
        <p:nvSpPr>
          <p:cNvPr id="283" name="object 43"/>
          <p:cNvSpPr txBox="1"/>
          <p:nvPr/>
        </p:nvSpPr>
        <p:spPr>
          <a:xfrm>
            <a:off x="6492103" y="1421316"/>
            <a:ext cx="1030497"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559/2892 (19.3%)</a:t>
            </a:r>
          </a:p>
          <a:p>
            <a:r>
              <a:rPr lang="en-US" dirty="0">
                <a:solidFill>
                  <a:schemeClr val="tx1"/>
                </a:solidFill>
                <a:latin typeface="Arial" panose="020B0604020202020204" pitchFamily="34" charset="0"/>
                <a:cs typeface="Arial" panose="020B0604020202020204" pitchFamily="34" charset="0"/>
              </a:rPr>
              <a:t>146/1197 (12.2%)</a:t>
            </a:r>
          </a:p>
        </p:txBody>
      </p:sp>
      <p:sp>
        <p:nvSpPr>
          <p:cNvPr id="290" name="bk object 24"/>
          <p:cNvSpPr/>
          <p:nvPr/>
        </p:nvSpPr>
        <p:spPr>
          <a:xfrm>
            <a:off x="2929026" y="1092672"/>
            <a:ext cx="6179772" cy="117523"/>
          </a:xfrm>
          <a:custGeom>
            <a:avLst/>
            <a:gdLst/>
            <a:ahLst/>
            <a:cxnLst/>
            <a:rect l="l" t="t" r="r" b="b"/>
            <a:pathLst>
              <a:path w="6591300" h="159384">
                <a:moveTo>
                  <a:pt x="6591300" y="158940"/>
                </a:moveTo>
                <a:lnTo>
                  <a:pt x="0" y="158940"/>
                </a:lnTo>
                <a:lnTo>
                  <a:pt x="0" y="0"/>
                </a:lnTo>
                <a:lnTo>
                  <a:pt x="6591300" y="0"/>
                </a:lnTo>
                <a:lnTo>
                  <a:pt x="6591300" y="158940"/>
                </a:lnTo>
                <a:close/>
              </a:path>
            </a:pathLst>
          </a:custGeom>
          <a:solidFill>
            <a:srgbClr val="F3F4F4"/>
          </a:solidFill>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91" name="bk object 25"/>
          <p:cNvSpPr/>
          <p:nvPr/>
        </p:nvSpPr>
        <p:spPr>
          <a:xfrm>
            <a:off x="6639189" y="920155"/>
            <a:ext cx="2468880" cy="0"/>
          </a:xfrm>
          <a:custGeom>
            <a:avLst/>
            <a:gdLst/>
            <a:ahLst/>
            <a:cxnLst/>
            <a:rect l="l" t="t" r="r" b="b"/>
            <a:pathLst>
              <a:path w="2641600">
                <a:moveTo>
                  <a:pt x="0" y="0"/>
                </a:moveTo>
                <a:lnTo>
                  <a:pt x="2641409" y="0"/>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92" name="object 2"/>
          <p:cNvSpPr txBox="1"/>
          <p:nvPr/>
        </p:nvSpPr>
        <p:spPr>
          <a:xfrm>
            <a:off x="2963351" y="771730"/>
            <a:ext cx="975041" cy="120546"/>
          </a:xfrm>
          <a:prstGeom prst="rect">
            <a:avLst/>
          </a:prstGeom>
        </p:spPr>
        <p:txBody>
          <a:bodyPr vert="horz" wrap="square" lIns="0" tIns="12700" rIns="0" bIns="0" rtlCol="0">
            <a:spAutoFit/>
          </a:bodyPr>
          <a:lstStyle/>
          <a:p>
            <a:pPr marL="12700">
              <a:lnSpc>
                <a:spcPct val="100000"/>
              </a:lnSpc>
              <a:spcBef>
                <a:spcPts val="100"/>
              </a:spcBef>
            </a:pPr>
            <a:r>
              <a:rPr sz="700" b="1" spc="-5" dirty="0">
                <a:latin typeface="Arial" panose="020B0604020202020204" pitchFamily="34" charset="0"/>
                <a:cs typeface="Arial" panose="020B0604020202020204" pitchFamily="34" charset="0"/>
              </a:rPr>
              <a:t>End</a:t>
            </a:r>
            <a:r>
              <a:rPr sz="700" b="1" spc="-60" dirty="0">
                <a:latin typeface="Arial" panose="020B0604020202020204" pitchFamily="34" charset="0"/>
                <a:cs typeface="Arial" panose="020B0604020202020204" pitchFamily="34" charset="0"/>
              </a:rPr>
              <a:t> </a:t>
            </a:r>
            <a:r>
              <a:rPr sz="700" b="1" spc="-5" dirty="0">
                <a:latin typeface="Arial" panose="020B0604020202020204" pitchFamily="34" charset="0"/>
                <a:cs typeface="Arial" panose="020B0604020202020204" pitchFamily="34" charset="0"/>
              </a:rPr>
              <a:t>Point</a:t>
            </a:r>
            <a:r>
              <a:rPr lang="en-US" sz="700" b="1" spc="-5" dirty="0">
                <a:latin typeface="Arial" panose="020B0604020202020204" pitchFamily="34" charset="0"/>
                <a:cs typeface="Arial" panose="020B0604020202020204" pitchFamily="34" charset="0"/>
              </a:rPr>
              <a:t>/Subgroup</a:t>
            </a:r>
            <a:endParaRPr sz="700" dirty="0">
              <a:latin typeface="Arial" panose="020B0604020202020204" pitchFamily="34" charset="0"/>
              <a:cs typeface="Arial" panose="020B0604020202020204" pitchFamily="34" charset="0"/>
            </a:endParaRPr>
          </a:p>
        </p:txBody>
      </p:sp>
      <p:sp>
        <p:nvSpPr>
          <p:cNvPr id="293" name="object 3"/>
          <p:cNvSpPr txBox="1"/>
          <p:nvPr/>
        </p:nvSpPr>
        <p:spPr>
          <a:xfrm>
            <a:off x="2963350" y="1225758"/>
            <a:ext cx="636369" cy="83677"/>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r>
              <a:rPr dirty="0">
                <a:solidFill>
                  <a:schemeClr val="tx1"/>
                </a:solidFill>
                <a:latin typeface="Arial" panose="020B0604020202020204" pitchFamily="34" charset="0"/>
                <a:cs typeface="Arial" panose="020B0604020202020204" pitchFamily="34" charset="0"/>
              </a:rPr>
              <a:t>Subgroup</a:t>
            </a:r>
          </a:p>
        </p:txBody>
      </p:sp>
      <p:sp>
        <p:nvSpPr>
          <p:cNvPr id="294" name="object 13"/>
          <p:cNvSpPr txBox="1"/>
          <p:nvPr/>
        </p:nvSpPr>
        <p:spPr>
          <a:xfrm>
            <a:off x="2963351" y="1097625"/>
            <a:ext cx="1139115" cy="83677"/>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Primary Composite End Point  (ITT)</a:t>
            </a:r>
          </a:p>
        </p:txBody>
      </p:sp>
      <p:sp>
        <p:nvSpPr>
          <p:cNvPr id="295" name="object 27"/>
          <p:cNvSpPr txBox="1"/>
          <p:nvPr/>
        </p:nvSpPr>
        <p:spPr>
          <a:xfrm>
            <a:off x="3041175" y="1640502"/>
            <a:ext cx="641984" cy="405880"/>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r>
              <a:rPr dirty="0">
                <a:solidFill>
                  <a:schemeClr val="tx1"/>
                </a:solidFill>
                <a:latin typeface="Arial" panose="020B0604020202020204" pitchFamily="34" charset="0"/>
                <a:cs typeface="Arial" panose="020B0604020202020204" pitchFamily="34" charset="0"/>
              </a:rPr>
              <a:t>Region</a:t>
            </a:r>
            <a:br>
              <a:rPr lang="en-US" dirty="0">
                <a:solidFill>
                  <a:schemeClr val="tx1"/>
                </a:solidFill>
                <a:latin typeface="Arial" panose="020B0604020202020204" pitchFamily="34" charset="0"/>
                <a:cs typeface="Arial" panose="020B0604020202020204" pitchFamily="34" charset="0"/>
              </a:rPr>
            </a:br>
            <a:r>
              <a:rPr dirty="0">
                <a:solidFill>
                  <a:schemeClr val="tx1"/>
                </a:solidFill>
                <a:latin typeface="Arial" panose="020B0604020202020204" pitchFamily="34" charset="0"/>
                <a:cs typeface="Arial" panose="020B0604020202020204" pitchFamily="34" charset="0"/>
              </a:rPr>
              <a:t>Western Eastern </a:t>
            </a:r>
            <a:br>
              <a:rPr lang="en-US" dirty="0">
                <a:solidFill>
                  <a:schemeClr val="tx1"/>
                </a:solidFill>
                <a:latin typeface="Arial" panose="020B0604020202020204" pitchFamily="34" charset="0"/>
                <a:cs typeface="Arial" panose="020B0604020202020204" pitchFamily="34" charset="0"/>
              </a:rPr>
            </a:br>
            <a:r>
              <a:rPr dirty="0">
                <a:solidFill>
                  <a:schemeClr val="tx1"/>
                </a:solidFill>
                <a:latin typeface="Arial" panose="020B0604020202020204" pitchFamily="34" charset="0"/>
                <a:cs typeface="Arial" panose="020B0604020202020204" pitchFamily="34" charset="0"/>
              </a:rPr>
              <a:t>Asia Paciﬁc</a:t>
            </a:r>
          </a:p>
        </p:txBody>
      </p:sp>
      <p:sp>
        <p:nvSpPr>
          <p:cNvPr id="296" name="object 50"/>
          <p:cNvSpPr txBox="1"/>
          <p:nvPr/>
        </p:nvSpPr>
        <p:spPr>
          <a:xfrm>
            <a:off x="3041175" y="2011953"/>
            <a:ext cx="568138" cy="273023"/>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r>
              <a:rPr dirty="0">
                <a:solidFill>
                  <a:schemeClr val="tx1"/>
                </a:solidFill>
                <a:latin typeface="Arial" panose="020B0604020202020204" pitchFamily="34" charset="0"/>
                <a:cs typeface="Arial" panose="020B0604020202020204" pitchFamily="34" charset="0"/>
              </a:rPr>
              <a:t>Eze</a:t>
            </a:r>
            <a:r>
              <a:rPr lang="en-US" dirty="0">
                <a:solidFill>
                  <a:schemeClr val="tx1"/>
                </a:solidFill>
                <a:latin typeface="Arial" panose="020B0604020202020204" pitchFamily="34" charset="0"/>
                <a:cs typeface="Arial" panose="020B0604020202020204" pitchFamily="34" charset="0"/>
              </a:rPr>
              <a:t>ti</a:t>
            </a:r>
            <a:r>
              <a:rPr dirty="0">
                <a:solidFill>
                  <a:schemeClr val="tx1"/>
                </a:solidFill>
                <a:latin typeface="Arial" panose="020B0604020202020204" pitchFamily="34" charset="0"/>
                <a:cs typeface="Arial" panose="020B0604020202020204" pitchFamily="34" charset="0"/>
              </a:rPr>
              <a:t>mibe</a:t>
            </a:r>
            <a:r>
              <a:rPr lang="en-US" dirty="0">
                <a:solidFill>
                  <a:schemeClr val="tx1"/>
                </a:solidFill>
                <a:latin typeface="Arial" panose="020B0604020202020204" pitchFamily="34" charset="0"/>
                <a:cs typeface="Arial" panose="020B0604020202020204" pitchFamily="34" charset="0"/>
              </a:rPr>
              <a:t> Use</a:t>
            </a:r>
            <a:r>
              <a:rPr dirty="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a:p>
            <a:r>
              <a:rPr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	</a:t>
            </a:r>
            <a:r>
              <a:rPr dirty="0">
                <a:solidFill>
                  <a:schemeClr val="tx1"/>
                </a:solidFill>
                <a:latin typeface="Arial" panose="020B0604020202020204" pitchFamily="34" charset="0"/>
                <a:cs typeface="Arial" panose="020B0604020202020204" pitchFamily="34" charset="0"/>
              </a:rPr>
              <a:t>No</a:t>
            </a:r>
          </a:p>
          <a:p>
            <a:r>
              <a:rPr lang="en-US" dirty="0">
                <a:solidFill>
                  <a:schemeClr val="tx1"/>
                </a:solidFill>
                <a:latin typeface="Arial" panose="020B0604020202020204" pitchFamily="34" charset="0"/>
                <a:cs typeface="Arial" panose="020B0604020202020204" pitchFamily="34" charset="0"/>
              </a:rPr>
              <a:t>	</a:t>
            </a:r>
            <a:r>
              <a:rPr dirty="0">
                <a:solidFill>
                  <a:schemeClr val="tx1"/>
                </a:solidFill>
                <a:latin typeface="Arial" panose="020B0604020202020204" pitchFamily="34" charset="0"/>
                <a:cs typeface="Arial" panose="020B0604020202020204" pitchFamily="34" charset="0"/>
              </a:rPr>
              <a:t>Yes</a:t>
            </a:r>
          </a:p>
        </p:txBody>
      </p:sp>
      <p:sp>
        <p:nvSpPr>
          <p:cNvPr id="297" name="object 73"/>
          <p:cNvSpPr txBox="1"/>
          <p:nvPr/>
        </p:nvSpPr>
        <p:spPr>
          <a:xfrm>
            <a:off x="3041175" y="2901816"/>
            <a:ext cx="588719" cy="405880"/>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r>
              <a:rPr dirty="0">
                <a:solidFill>
                  <a:schemeClr val="tx1"/>
                </a:solidFill>
                <a:latin typeface="Arial" panose="020B0604020202020204" pitchFamily="34" charset="0"/>
                <a:cs typeface="Arial" panose="020B0604020202020204" pitchFamily="34" charset="0"/>
              </a:rPr>
              <a:t>Age Group</a:t>
            </a:r>
            <a:br>
              <a:rPr lang="en-US" dirty="0">
                <a:solidFill>
                  <a:schemeClr val="tx1"/>
                </a:solidFill>
                <a:latin typeface="Arial" panose="020B0604020202020204" pitchFamily="34" charset="0"/>
                <a:cs typeface="Arial" panose="020B0604020202020204" pitchFamily="34" charset="0"/>
              </a:rPr>
            </a:br>
            <a:r>
              <a:rPr dirty="0">
                <a:solidFill>
                  <a:schemeClr val="tx1"/>
                </a:solidFill>
                <a:latin typeface="Arial" panose="020B0604020202020204" pitchFamily="34" charset="0"/>
                <a:cs typeface="Arial" panose="020B0604020202020204" pitchFamily="34" charset="0"/>
              </a:rPr>
              <a:t>&lt;65 Years</a:t>
            </a:r>
            <a:br>
              <a:rPr lang="en-US" dirty="0">
                <a:solidFill>
                  <a:schemeClr val="tx1"/>
                </a:solidFill>
                <a:latin typeface="Arial" panose="020B0604020202020204" pitchFamily="34" charset="0"/>
                <a:cs typeface="Arial" panose="020B0604020202020204" pitchFamily="34" charset="0"/>
              </a:rPr>
            </a:br>
            <a:r>
              <a:rPr dirty="0">
                <a:solidFill>
                  <a:schemeClr val="tx1"/>
                </a:solidFill>
                <a:latin typeface="Arial" panose="020B0604020202020204" pitchFamily="34" charset="0"/>
                <a:cs typeface="Arial" panose="020B0604020202020204" pitchFamily="34" charset="0"/>
              </a:rPr>
              <a:t>≥65 Years</a:t>
            </a:r>
          </a:p>
        </p:txBody>
      </p:sp>
      <p:sp>
        <p:nvSpPr>
          <p:cNvPr id="298" name="object 99"/>
          <p:cNvSpPr txBox="1"/>
          <p:nvPr/>
        </p:nvSpPr>
        <p:spPr>
          <a:xfrm>
            <a:off x="3041175" y="5043554"/>
            <a:ext cx="1059208"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r>
              <a:rPr dirty="0">
                <a:solidFill>
                  <a:schemeClr val="tx1"/>
                </a:solidFill>
                <a:latin typeface="Arial" panose="020B0604020202020204" pitchFamily="34" charset="0"/>
                <a:cs typeface="Arial" panose="020B0604020202020204" pitchFamily="34" charset="0"/>
              </a:rPr>
              <a:t>Baseline Sta</a:t>
            </a:r>
            <a:r>
              <a:rPr lang="en-US" dirty="0">
                <a:solidFill>
                  <a:schemeClr val="tx1"/>
                </a:solidFill>
                <a:latin typeface="Arial" panose="020B0604020202020204" pitchFamily="34" charset="0"/>
                <a:cs typeface="Arial" panose="020B0604020202020204" pitchFamily="34" charset="0"/>
              </a:rPr>
              <a:t>ti</a:t>
            </a:r>
            <a:r>
              <a:rPr dirty="0">
                <a:solidFill>
                  <a:schemeClr val="tx1"/>
                </a:solidFill>
                <a:latin typeface="Arial" panose="020B0604020202020204" pitchFamily="34" charset="0"/>
                <a:cs typeface="Arial" panose="020B0604020202020204" pitchFamily="34" charset="0"/>
              </a:rPr>
              <a:t>n Intensity  </a:t>
            </a:r>
            <a:br>
              <a:rPr lang="en-US" dirty="0">
                <a:solidFill>
                  <a:schemeClr val="tx1"/>
                </a:solidFill>
                <a:latin typeface="Arial" panose="020B0604020202020204" pitchFamily="34" charset="0"/>
                <a:cs typeface="Arial" panose="020B0604020202020204" pitchFamily="34" charset="0"/>
              </a:rPr>
            </a:br>
            <a:r>
              <a:rPr dirty="0">
                <a:solidFill>
                  <a:schemeClr val="tx1"/>
                </a:solidFill>
                <a:latin typeface="Arial" panose="020B0604020202020204" pitchFamily="34" charset="0"/>
                <a:cs typeface="Arial" panose="020B0604020202020204" pitchFamily="34" charset="0"/>
              </a:rPr>
              <a:t>High</a:t>
            </a:r>
            <a:br>
              <a:rPr lang="en-US" dirty="0">
                <a:solidFill>
                  <a:schemeClr val="tx1"/>
                </a:solidFill>
                <a:latin typeface="Arial" panose="020B0604020202020204" pitchFamily="34" charset="0"/>
                <a:cs typeface="Arial" panose="020B0604020202020204" pitchFamily="34" charset="0"/>
              </a:rPr>
            </a:br>
            <a:r>
              <a:rPr dirty="0">
                <a:solidFill>
                  <a:schemeClr val="tx1"/>
                </a:solidFill>
                <a:latin typeface="Arial" panose="020B0604020202020204" pitchFamily="34" charset="0"/>
                <a:cs typeface="Arial" panose="020B0604020202020204" pitchFamily="34" charset="0"/>
              </a:rPr>
              <a:t>Moderate</a:t>
            </a:r>
            <a:br>
              <a:rPr lang="en-US" dirty="0">
                <a:solidFill>
                  <a:schemeClr val="tx1"/>
                </a:solidFill>
                <a:latin typeface="Arial" panose="020B0604020202020204" pitchFamily="34" charset="0"/>
                <a:cs typeface="Arial" panose="020B0604020202020204" pitchFamily="34" charset="0"/>
              </a:rPr>
            </a:br>
            <a:r>
              <a:rPr dirty="0">
                <a:solidFill>
                  <a:schemeClr val="tx1"/>
                </a:solidFill>
                <a:latin typeface="Arial" panose="020B0604020202020204" pitchFamily="34" charset="0"/>
                <a:cs typeface="Arial" panose="020B0604020202020204" pitchFamily="34" charset="0"/>
              </a:rPr>
              <a:t>Low</a:t>
            </a:r>
          </a:p>
        </p:txBody>
      </p:sp>
      <p:sp>
        <p:nvSpPr>
          <p:cNvPr id="299" name="object 121"/>
          <p:cNvSpPr txBox="1"/>
          <p:nvPr/>
        </p:nvSpPr>
        <p:spPr>
          <a:xfrm>
            <a:off x="3041175" y="4741642"/>
            <a:ext cx="1676171"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r>
              <a:rPr dirty="0">
                <a:solidFill>
                  <a:schemeClr val="tx1"/>
                </a:solidFill>
                <a:latin typeface="Arial" panose="020B0604020202020204" pitchFamily="34" charset="0"/>
                <a:cs typeface="Arial" panose="020B0604020202020204" pitchFamily="34" charset="0"/>
              </a:rPr>
              <a:t>Baseline Triglycerides ≥200 and HDL-C ≤35 mg/</a:t>
            </a:r>
            <a:r>
              <a:rPr dirty="0" err="1">
                <a:solidFill>
                  <a:schemeClr val="tx1"/>
                </a:solidFill>
                <a:latin typeface="Arial" panose="020B0604020202020204" pitchFamily="34" charset="0"/>
                <a:cs typeface="Arial" panose="020B0604020202020204" pitchFamily="34" charset="0"/>
              </a:rPr>
              <a:t>dL</a:t>
            </a:r>
            <a:r>
              <a:rPr dirty="0">
                <a:solidFill>
                  <a:schemeClr val="tx1"/>
                </a:solidFill>
                <a:latin typeface="Arial" panose="020B0604020202020204" pitchFamily="34" charset="0"/>
                <a:cs typeface="Arial" panose="020B0604020202020204" pitchFamily="34" charset="0"/>
              </a:rPr>
              <a:t>  </a:t>
            </a:r>
            <a:br>
              <a:rPr lang="en-US" dirty="0">
                <a:solidFill>
                  <a:schemeClr val="tx1"/>
                </a:solidFill>
                <a:latin typeface="Arial" panose="020B0604020202020204" pitchFamily="34" charset="0"/>
                <a:cs typeface="Arial" panose="020B0604020202020204" pitchFamily="34" charset="0"/>
              </a:rPr>
            </a:br>
            <a:r>
              <a:rPr dirty="0">
                <a:solidFill>
                  <a:schemeClr val="tx1"/>
                </a:solidFill>
                <a:latin typeface="Arial" panose="020B0604020202020204" pitchFamily="34" charset="0"/>
                <a:cs typeface="Arial" panose="020B0604020202020204" pitchFamily="34" charset="0"/>
              </a:rPr>
              <a:t>Yes</a:t>
            </a:r>
            <a:br>
              <a:rPr lang="en-US" dirty="0">
                <a:solidFill>
                  <a:schemeClr val="tx1"/>
                </a:solidFill>
                <a:latin typeface="Arial" panose="020B0604020202020204" pitchFamily="34" charset="0"/>
                <a:cs typeface="Arial" panose="020B0604020202020204" pitchFamily="34" charset="0"/>
              </a:rPr>
            </a:br>
            <a:r>
              <a:rPr dirty="0">
                <a:solidFill>
                  <a:schemeClr val="tx1"/>
                </a:solidFill>
                <a:latin typeface="Arial" panose="020B0604020202020204" pitchFamily="34" charset="0"/>
                <a:cs typeface="Arial" panose="020B0604020202020204" pitchFamily="34" charset="0"/>
              </a:rPr>
              <a:t>No</a:t>
            </a:r>
          </a:p>
        </p:txBody>
      </p:sp>
      <p:sp>
        <p:nvSpPr>
          <p:cNvPr id="300" name="object 154"/>
          <p:cNvSpPr txBox="1"/>
          <p:nvPr/>
        </p:nvSpPr>
        <p:spPr>
          <a:xfrm>
            <a:off x="3041175" y="4154582"/>
            <a:ext cx="1474695"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r>
              <a:rPr dirty="0">
                <a:solidFill>
                  <a:schemeClr val="tx1"/>
                </a:solidFill>
                <a:latin typeface="Arial" panose="020B0604020202020204" pitchFamily="34" charset="0"/>
                <a:cs typeface="Arial" panose="020B0604020202020204" pitchFamily="34" charset="0"/>
              </a:rPr>
              <a:t>Baseline Triglycerides ≥200 vs &lt;200 mg/dL  Triglycerides ≥200 mg/</a:t>
            </a:r>
            <a:r>
              <a:rPr dirty="0" err="1">
                <a:solidFill>
                  <a:schemeClr val="tx1"/>
                </a:solidFill>
                <a:latin typeface="Arial" panose="020B0604020202020204" pitchFamily="34" charset="0"/>
                <a:cs typeface="Arial" panose="020B0604020202020204" pitchFamily="34" charset="0"/>
              </a:rPr>
              <a:t>dL</a:t>
            </a:r>
            <a:br>
              <a:rPr lang="en-US" dirty="0">
                <a:solidFill>
                  <a:schemeClr val="tx1"/>
                </a:solidFill>
                <a:latin typeface="Arial" panose="020B0604020202020204" pitchFamily="34" charset="0"/>
                <a:cs typeface="Arial" panose="020B0604020202020204" pitchFamily="34" charset="0"/>
              </a:rPr>
            </a:br>
            <a:r>
              <a:rPr dirty="0">
                <a:solidFill>
                  <a:schemeClr val="tx1"/>
                </a:solidFill>
                <a:latin typeface="Arial" panose="020B0604020202020204" pitchFamily="34" charset="0"/>
                <a:cs typeface="Arial" panose="020B0604020202020204" pitchFamily="34" charset="0"/>
              </a:rPr>
              <a:t>Triglycerides &lt;200 mg/dL</a:t>
            </a:r>
          </a:p>
        </p:txBody>
      </p:sp>
      <p:sp>
        <p:nvSpPr>
          <p:cNvPr id="301" name="object 170"/>
          <p:cNvSpPr txBox="1"/>
          <p:nvPr/>
        </p:nvSpPr>
        <p:spPr>
          <a:xfrm>
            <a:off x="3041175" y="5792361"/>
            <a:ext cx="993058"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r>
              <a:rPr dirty="0">
                <a:solidFill>
                  <a:schemeClr val="tx1"/>
                </a:solidFill>
                <a:latin typeface="Arial" panose="020B0604020202020204" pitchFamily="34" charset="0"/>
                <a:cs typeface="Arial" panose="020B0604020202020204" pitchFamily="34" charset="0"/>
              </a:rPr>
              <a:t>Baseline hsCRP ≤2 vs &gt;2 mg/L</a:t>
            </a:r>
            <a:br>
              <a:rPr lang="en-US" dirty="0">
                <a:solidFill>
                  <a:schemeClr val="tx1"/>
                </a:solidFill>
                <a:latin typeface="Arial" panose="020B0604020202020204" pitchFamily="34" charset="0"/>
                <a:cs typeface="Arial" panose="020B0604020202020204" pitchFamily="34" charset="0"/>
              </a:rPr>
            </a:br>
            <a:r>
              <a:rPr dirty="0">
                <a:solidFill>
                  <a:schemeClr val="tx1"/>
                </a:solidFill>
                <a:latin typeface="Arial" panose="020B0604020202020204" pitchFamily="34" charset="0"/>
                <a:cs typeface="Arial" panose="020B0604020202020204" pitchFamily="34" charset="0"/>
              </a:rPr>
              <a:t>≤2 mg/L</a:t>
            </a:r>
            <a:br>
              <a:rPr lang="en-US" dirty="0">
                <a:solidFill>
                  <a:schemeClr val="tx1"/>
                </a:solidFill>
                <a:latin typeface="Arial" panose="020B0604020202020204" pitchFamily="34" charset="0"/>
                <a:cs typeface="Arial" panose="020B0604020202020204" pitchFamily="34" charset="0"/>
              </a:rPr>
            </a:br>
            <a:r>
              <a:rPr dirty="0">
                <a:solidFill>
                  <a:schemeClr val="tx1"/>
                </a:solidFill>
                <a:latin typeface="Arial" panose="020B0604020202020204" pitchFamily="34" charset="0"/>
                <a:cs typeface="Arial" panose="020B0604020202020204" pitchFamily="34" charset="0"/>
              </a:rPr>
              <a:t>&gt;2 mg/L</a:t>
            </a:r>
          </a:p>
        </p:txBody>
      </p:sp>
      <p:sp>
        <p:nvSpPr>
          <p:cNvPr id="302" name="object 165"/>
          <p:cNvSpPr txBox="1"/>
          <p:nvPr/>
        </p:nvSpPr>
        <p:spPr>
          <a:xfrm>
            <a:off x="3041175" y="2609139"/>
            <a:ext cx="797333"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r>
              <a:rPr dirty="0">
                <a:solidFill>
                  <a:schemeClr val="tx1"/>
                </a:solidFill>
                <a:latin typeface="Arial" panose="020B0604020202020204" pitchFamily="34" charset="0"/>
                <a:cs typeface="Arial" panose="020B0604020202020204" pitchFamily="34" charset="0"/>
              </a:rPr>
              <a:t>White vs Non-White  </a:t>
            </a:r>
            <a:br>
              <a:rPr lang="en-US" dirty="0">
                <a:solidFill>
                  <a:schemeClr val="tx1"/>
                </a:solidFill>
                <a:latin typeface="Arial" panose="020B0604020202020204" pitchFamily="34" charset="0"/>
                <a:cs typeface="Arial" panose="020B0604020202020204" pitchFamily="34" charset="0"/>
              </a:rPr>
            </a:br>
            <a:r>
              <a:rPr dirty="0">
                <a:solidFill>
                  <a:schemeClr val="tx1"/>
                </a:solidFill>
                <a:latin typeface="Arial" panose="020B0604020202020204" pitchFamily="34" charset="0"/>
                <a:cs typeface="Arial" panose="020B0604020202020204" pitchFamily="34" charset="0"/>
              </a:rPr>
              <a:t>White</a:t>
            </a:r>
            <a:br>
              <a:rPr lang="en-US" dirty="0">
                <a:solidFill>
                  <a:schemeClr val="tx1"/>
                </a:solidFill>
                <a:latin typeface="Arial" panose="020B0604020202020204" pitchFamily="34" charset="0"/>
                <a:cs typeface="Arial" panose="020B0604020202020204" pitchFamily="34" charset="0"/>
              </a:rPr>
            </a:br>
            <a:r>
              <a:rPr dirty="0">
                <a:solidFill>
                  <a:schemeClr val="tx1"/>
                </a:solidFill>
                <a:latin typeface="Arial" panose="020B0604020202020204" pitchFamily="34" charset="0"/>
                <a:cs typeface="Arial" panose="020B0604020202020204" pitchFamily="34" charset="0"/>
              </a:rPr>
              <a:t>Non-White</a:t>
            </a:r>
          </a:p>
        </p:txBody>
      </p:sp>
      <p:sp>
        <p:nvSpPr>
          <p:cNvPr id="303" name="object 111"/>
          <p:cNvSpPr txBox="1"/>
          <p:nvPr/>
        </p:nvSpPr>
        <p:spPr>
          <a:xfrm>
            <a:off x="3041175" y="3783851"/>
            <a:ext cx="1014823" cy="405880"/>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r>
              <a:rPr dirty="0">
                <a:solidFill>
                  <a:schemeClr val="tx1"/>
                </a:solidFill>
                <a:latin typeface="Arial" panose="020B0604020202020204" pitchFamily="34" charset="0"/>
                <a:cs typeface="Arial" panose="020B0604020202020204" pitchFamily="34" charset="0"/>
              </a:rPr>
              <a:t>Baseline </a:t>
            </a:r>
            <a:r>
              <a:rPr dirty="0" err="1">
                <a:solidFill>
                  <a:schemeClr val="tx1"/>
                </a:solidFill>
                <a:latin typeface="Arial" panose="020B0604020202020204" pitchFamily="34" charset="0"/>
                <a:cs typeface="Arial" panose="020B0604020202020204" pitchFamily="34" charset="0"/>
              </a:rPr>
              <a:t>eGFR</a:t>
            </a:r>
            <a:br>
              <a:rPr lang="en-US" dirty="0">
                <a:solidFill>
                  <a:schemeClr val="tx1"/>
                </a:solidFill>
                <a:latin typeface="Arial" panose="020B0604020202020204" pitchFamily="34" charset="0"/>
                <a:cs typeface="Arial" panose="020B0604020202020204" pitchFamily="34" charset="0"/>
              </a:rPr>
            </a:br>
            <a:r>
              <a:rPr dirty="0">
                <a:solidFill>
                  <a:schemeClr val="tx1"/>
                </a:solidFill>
                <a:latin typeface="Arial" panose="020B0604020202020204" pitchFamily="34" charset="0"/>
                <a:cs typeface="Arial" panose="020B0604020202020204" pitchFamily="34" charset="0"/>
              </a:rPr>
              <a:t>&lt;60 mL/min/1.73m</a:t>
            </a:r>
            <a:r>
              <a:rPr baseline="30000" dirty="0">
                <a:solidFill>
                  <a:schemeClr val="tx1"/>
                </a:solidFill>
                <a:latin typeface="Arial" panose="020B0604020202020204" pitchFamily="34" charset="0"/>
                <a:cs typeface="Arial" panose="020B0604020202020204" pitchFamily="34" charset="0"/>
              </a:rPr>
              <a:t>2</a:t>
            </a:r>
            <a:br>
              <a:rPr lang="en-US" dirty="0">
                <a:solidFill>
                  <a:schemeClr val="tx1"/>
                </a:solidFill>
                <a:latin typeface="Arial" panose="020B0604020202020204" pitchFamily="34" charset="0"/>
                <a:cs typeface="Arial" panose="020B0604020202020204" pitchFamily="34" charset="0"/>
              </a:rPr>
            </a:br>
            <a:r>
              <a:rPr dirty="0">
                <a:solidFill>
                  <a:schemeClr val="tx1"/>
                </a:solidFill>
                <a:latin typeface="Arial" panose="020B0604020202020204" pitchFamily="34" charset="0"/>
                <a:cs typeface="Arial" panose="020B0604020202020204" pitchFamily="34" charset="0"/>
              </a:rPr>
              <a:t>60-&lt;90 mL/min/1.73m</a:t>
            </a:r>
            <a:r>
              <a:rPr baseline="30000" dirty="0">
                <a:solidFill>
                  <a:schemeClr val="tx1"/>
                </a:solidFill>
                <a:latin typeface="Arial" panose="020B0604020202020204" pitchFamily="34" charset="0"/>
                <a:cs typeface="Arial" panose="020B0604020202020204" pitchFamily="34" charset="0"/>
              </a:rPr>
              <a:t>2</a:t>
            </a:r>
            <a:br>
              <a:rPr lang="en-US" dirty="0">
                <a:solidFill>
                  <a:schemeClr val="tx1"/>
                </a:solidFill>
                <a:latin typeface="Arial" panose="020B0604020202020204" pitchFamily="34" charset="0"/>
                <a:cs typeface="Arial" panose="020B0604020202020204" pitchFamily="34" charset="0"/>
              </a:rPr>
            </a:br>
            <a:r>
              <a:rPr dirty="0">
                <a:solidFill>
                  <a:schemeClr val="tx1"/>
                </a:solidFill>
                <a:latin typeface="Arial" panose="020B0604020202020204" pitchFamily="34" charset="0"/>
                <a:cs typeface="Arial" panose="020B0604020202020204" pitchFamily="34" charset="0"/>
              </a:rPr>
              <a:t>≥90 mL/min/1.73m</a:t>
            </a:r>
            <a:r>
              <a:rPr baseline="30000" dirty="0">
                <a:solidFill>
                  <a:schemeClr val="tx1"/>
                </a:solidFill>
                <a:latin typeface="Arial" panose="020B0604020202020204" pitchFamily="34" charset="0"/>
                <a:cs typeface="Arial" panose="020B0604020202020204" pitchFamily="34" charset="0"/>
              </a:rPr>
              <a:t>2</a:t>
            </a:r>
          </a:p>
        </p:txBody>
      </p:sp>
      <p:sp>
        <p:nvSpPr>
          <p:cNvPr id="304" name="object 116"/>
          <p:cNvSpPr txBox="1"/>
          <p:nvPr/>
        </p:nvSpPr>
        <p:spPr>
          <a:xfrm>
            <a:off x="3041175" y="5417343"/>
            <a:ext cx="1365470"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r>
              <a:rPr dirty="0">
                <a:solidFill>
                  <a:schemeClr val="tx1"/>
                </a:solidFill>
                <a:latin typeface="Arial" panose="020B0604020202020204" pitchFamily="34" charset="0"/>
                <a:cs typeface="Arial" panose="020B0604020202020204" pitchFamily="34" charset="0"/>
              </a:rPr>
              <a:t>Baseline LDL-C (Derived) by </a:t>
            </a:r>
            <a:r>
              <a:rPr dirty="0" err="1">
                <a:solidFill>
                  <a:schemeClr val="tx1"/>
                </a:solidFill>
                <a:latin typeface="Arial" panose="020B0604020202020204" pitchFamily="34" charset="0"/>
                <a:cs typeface="Arial" panose="020B0604020202020204" pitchFamily="34" charset="0"/>
              </a:rPr>
              <a:t>Ter</a:t>
            </a:r>
            <a:r>
              <a:rPr lang="en-US" dirty="0" err="1">
                <a:solidFill>
                  <a:schemeClr val="tx1"/>
                </a:solidFill>
                <a:latin typeface="Arial" panose="020B0604020202020204" pitchFamily="34" charset="0"/>
                <a:cs typeface="Arial" panose="020B0604020202020204" pitchFamily="34" charset="0"/>
              </a:rPr>
              <a:t>ti</a:t>
            </a:r>
            <a:r>
              <a:rPr dirty="0" err="1">
                <a:solidFill>
                  <a:schemeClr val="tx1"/>
                </a:solidFill>
                <a:latin typeface="Arial" panose="020B0604020202020204" pitchFamily="34" charset="0"/>
                <a:cs typeface="Arial" panose="020B0604020202020204" pitchFamily="34" charset="0"/>
              </a:rPr>
              <a:t>les</a:t>
            </a:r>
            <a:br>
              <a:rPr lang="en-US" dirty="0">
                <a:solidFill>
                  <a:schemeClr val="tx1"/>
                </a:solidFill>
                <a:latin typeface="Arial" panose="020B0604020202020204" pitchFamily="34" charset="0"/>
                <a:cs typeface="Arial" panose="020B0604020202020204" pitchFamily="34" charset="0"/>
              </a:rPr>
            </a:br>
            <a:r>
              <a:rPr dirty="0">
                <a:solidFill>
                  <a:schemeClr val="tx1"/>
                </a:solidFill>
                <a:latin typeface="Arial" panose="020B0604020202020204" pitchFamily="34" charset="0"/>
                <a:cs typeface="Arial" panose="020B0604020202020204" pitchFamily="34" charset="0"/>
              </a:rPr>
              <a:t>≤67 mg/</a:t>
            </a:r>
            <a:r>
              <a:rPr dirty="0" err="1">
                <a:solidFill>
                  <a:schemeClr val="tx1"/>
                </a:solidFill>
                <a:latin typeface="Arial" panose="020B0604020202020204" pitchFamily="34" charset="0"/>
                <a:cs typeface="Arial" panose="020B0604020202020204" pitchFamily="34" charset="0"/>
              </a:rPr>
              <a:t>dL</a:t>
            </a:r>
            <a:br>
              <a:rPr lang="en-US" dirty="0">
                <a:solidFill>
                  <a:schemeClr val="tx1"/>
                </a:solidFill>
                <a:latin typeface="Arial" panose="020B0604020202020204" pitchFamily="34" charset="0"/>
                <a:cs typeface="Arial" panose="020B0604020202020204" pitchFamily="34" charset="0"/>
              </a:rPr>
            </a:br>
            <a:r>
              <a:rPr dirty="0">
                <a:solidFill>
                  <a:schemeClr val="tx1"/>
                </a:solidFill>
                <a:latin typeface="Arial" panose="020B0604020202020204" pitchFamily="34" charset="0"/>
                <a:cs typeface="Arial" panose="020B0604020202020204" pitchFamily="34" charset="0"/>
              </a:rPr>
              <a:t>&gt;67-≤84 mg/</a:t>
            </a:r>
            <a:r>
              <a:rPr dirty="0" err="1">
                <a:solidFill>
                  <a:schemeClr val="tx1"/>
                </a:solidFill>
                <a:latin typeface="Arial" panose="020B0604020202020204" pitchFamily="34" charset="0"/>
                <a:cs typeface="Arial" panose="020B0604020202020204" pitchFamily="34" charset="0"/>
              </a:rPr>
              <a:t>dL</a:t>
            </a:r>
            <a:br>
              <a:rPr lang="en-US" dirty="0">
                <a:solidFill>
                  <a:schemeClr val="tx1"/>
                </a:solidFill>
                <a:latin typeface="Arial" panose="020B0604020202020204" pitchFamily="34" charset="0"/>
                <a:cs typeface="Arial" panose="020B0604020202020204" pitchFamily="34" charset="0"/>
              </a:rPr>
            </a:br>
            <a:r>
              <a:rPr dirty="0">
                <a:solidFill>
                  <a:schemeClr val="tx1"/>
                </a:solidFill>
                <a:latin typeface="Arial" panose="020B0604020202020204" pitchFamily="34" charset="0"/>
                <a:cs typeface="Arial" panose="020B0604020202020204" pitchFamily="34" charset="0"/>
              </a:rPr>
              <a:t>&gt;84 mg/dL</a:t>
            </a:r>
          </a:p>
        </p:txBody>
      </p:sp>
      <p:sp>
        <p:nvSpPr>
          <p:cNvPr id="305" name="object 4"/>
          <p:cNvSpPr txBox="1"/>
          <p:nvPr/>
        </p:nvSpPr>
        <p:spPr>
          <a:xfrm>
            <a:off x="7937500" y="771730"/>
            <a:ext cx="794242" cy="120546"/>
          </a:xfrm>
          <a:prstGeom prst="rect">
            <a:avLst/>
          </a:prstGeom>
        </p:spPr>
        <p:txBody>
          <a:bodyPr vert="horz" wrap="square" lIns="0" tIns="12700" rIns="0" bIns="0" rtlCol="0">
            <a:spAutoFit/>
          </a:bodyPr>
          <a:lstStyle/>
          <a:p>
            <a:pPr marL="12700" algn="ctr">
              <a:spcBef>
                <a:spcPts val="100"/>
              </a:spcBef>
            </a:pPr>
            <a:r>
              <a:rPr sz="700" b="1" dirty="0">
                <a:latin typeface="Arial" panose="020B0604020202020204" pitchFamily="34" charset="0"/>
                <a:cs typeface="Arial" panose="020B0604020202020204" pitchFamily="34" charset="0"/>
              </a:rPr>
              <a:t>HR (95%</a:t>
            </a:r>
            <a:r>
              <a:rPr sz="700" b="1" spc="-85" dirty="0">
                <a:latin typeface="Arial" panose="020B0604020202020204" pitchFamily="34" charset="0"/>
                <a:cs typeface="Arial" panose="020B0604020202020204" pitchFamily="34" charset="0"/>
              </a:rPr>
              <a:t> </a:t>
            </a:r>
            <a:r>
              <a:rPr sz="700" b="1" spc="-5" dirty="0">
                <a:latin typeface="Arial" panose="020B0604020202020204" pitchFamily="34" charset="0"/>
                <a:cs typeface="Arial" panose="020B0604020202020204" pitchFamily="34" charset="0"/>
              </a:rPr>
              <a:t>CI)</a:t>
            </a:r>
            <a:endParaRPr sz="700" dirty="0">
              <a:latin typeface="Arial" panose="020B0604020202020204" pitchFamily="34" charset="0"/>
              <a:cs typeface="Arial" panose="020B0604020202020204" pitchFamily="34" charset="0"/>
            </a:endParaRPr>
          </a:p>
        </p:txBody>
      </p:sp>
      <p:sp>
        <p:nvSpPr>
          <p:cNvPr id="306" name="object 5"/>
          <p:cNvSpPr txBox="1"/>
          <p:nvPr/>
        </p:nvSpPr>
        <p:spPr>
          <a:xfrm>
            <a:off x="7860925" y="1102279"/>
            <a:ext cx="947393" cy="89768"/>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0.75 (0.68–0.83)</a:t>
            </a:r>
          </a:p>
        </p:txBody>
      </p:sp>
      <p:sp>
        <p:nvSpPr>
          <p:cNvPr id="307" name="object 28"/>
          <p:cNvSpPr txBox="1"/>
          <p:nvPr/>
        </p:nvSpPr>
        <p:spPr>
          <a:xfrm>
            <a:off x="7860925" y="1721456"/>
            <a:ext cx="947393" cy="243656"/>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0.74 (0.66–0.83)</a:t>
            </a:r>
          </a:p>
          <a:p>
            <a:r>
              <a:rPr lang="en-US" dirty="0">
                <a:solidFill>
                  <a:schemeClr val="tx1"/>
                </a:solidFill>
                <a:latin typeface="Arial" panose="020B0604020202020204" pitchFamily="34" charset="0"/>
                <a:cs typeface="Arial" panose="020B0604020202020204" pitchFamily="34" charset="0"/>
              </a:rPr>
              <a:t>0.84 (0.67–1.05)</a:t>
            </a:r>
          </a:p>
          <a:p>
            <a:r>
              <a:rPr lang="en-US" dirty="0">
                <a:solidFill>
                  <a:schemeClr val="tx1"/>
                </a:solidFill>
                <a:latin typeface="Arial" panose="020B0604020202020204" pitchFamily="34" charset="0"/>
                <a:cs typeface="Arial" panose="020B0604020202020204" pitchFamily="34" charset="0"/>
              </a:rPr>
              <a:t>0.49 (0.24–1.02)</a:t>
            </a:r>
          </a:p>
        </p:txBody>
      </p:sp>
      <p:sp>
        <p:nvSpPr>
          <p:cNvPr id="308" name="object 51"/>
          <p:cNvSpPr txBox="1"/>
          <p:nvPr/>
        </p:nvSpPr>
        <p:spPr>
          <a:xfrm>
            <a:off x="7860925" y="2094817"/>
            <a:ext cx="947393"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0.75 (0.67–0.83)</a:t>
            </a:r>
          </a:p>
          <a:p>
            <a:r>
              <a:rPr lang="en-US" dirty="0">
                <a:solidFill>
                  <a:schemeClr val="tx1"/>
                </a:solidFill>
                <a:latin typeface="Arial" panose="020B0604020202020204" pitchFamily="34" charset="0"/>
                <a:cs typeface="Arial" panose="020B0604020202020204" pitchFamily="34" charset="0"/>
              </a:rPr>
              <a:t>0.82 (0.57–1.16)</a:t>
            </a:r>
          </a:p>
        </p:txBody>
      </p:sp>
      <p:sp>
        <p:nvSpPr>
          <p:cNvPr id="309" name="object 74"/>
          <p:cNvSpPr txBox="1"/>
          <p:nvPr/>
        </p:nvSpPr>
        <p:spPr>
          <a:xfrm>
            <a:off x="7860925" y="2982705"/>
            <a:ext cx="947393"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0.65 (0.56–0.75)</a:t>
            </a:r>
          </a:p>
          <a:p>
            <a:r>
              <a:rPr lang="en-US" dirty="0">
                <a:solidFill>
                  <a:schemeClr val="tx1"/>
                </a:solidFill>
                <a:latin typeface="Arial" panose="020B0604020202020204" pitchFamily="34" charset="0"/>
                <a:cs typeface="Arial" panose="020B0604020202020204" pitchFamily="34" charset="0"/>
              </a:rPr>
              <a:t>0.87 (0.76–1.00)</a:t>
            </a:r>
          </a:p>
        </p:txBody>
      </p:sp>
      <p:sp>
        <p:nvSpPr>
          <p:cNvPr id="310" name="object 100"/>
          <p:cNvSpPr txBox="1"/>
          <p:nvPr/>
        </p:nvSpPr>
        <p:spPr>
          <a:xfrm>
            <a:off x="7860436" y="5124422"/>
            <a:ext cx="948371" cy="243656"/>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0.69 (0.58–0.82)</a:t>
            </a:r>
          </a:p>
          <a:p>
            <a:r>
              <a:rPr lang="en-US" dirty="0">
                <a:solidFill>
                  <a:schemeClr val="tx1"/>
                </a:solidFill>
                <a:latin typeface="Arial" panose="020B0604020202020204" pitchFamily="34" charset="0"/>
                <a:cs typeface="Arial" panose="020B0604020202020204" pitchFamily="34" charset="0"/>
              </a:rPr>
              <a:t>0.76 (0.67–0.86)</a:t>
            </a:r>
          </a:p>
          <a:p>
            <a:r>
              <a:rPr lang="en-US" dirty="0">
                <a:solidFill>
                  <a:schemeClr val="tx1"/>
                </a:solidFill>
                <a:latin typeface="Arial" panose="020B0604020202020204" pitchFamily="34" charset="0"/>
                <a:cs typeface="Arial" panose="020B0604020202020204" pitchFamily="34" charset="0"/>
              </a:rPr>
              <a:t>1.12 (0.74–1.69)</a:t>
            </a:r>
          </a:p>
        </p:txBody>
      </p:sp>
      <p:sp>
        <p:nvSpPr>
          <p:cNvPr id="311" name="object 122"/>
          <p:cNvSpPr txBox="1"/>
          <p:nvPr/>
        </p:nvSpPr>
        <p:spPr>
          <a:xfrm>
            <a:off x="7860925" y="4822531"/>
            <a:ext cx="947393"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0.62 (0.51–0.77)</a:t>
            </a:r>
          </a:p>
          <a:p>
            <a:r>
              <a:rPr lang="en-US" dirty="0">
                <a:solidFill>
                  <a:schemeClr val="tx1"/>
                </a:solidFill>
                <a:latin typeface="Arial" panose="020B0604020202020204" pitchFamily="34" charset="0"/>
                <a:cs typeface="Arial" panose="020B0604020202020204" pitchFamily="34" charset="0"/>
              </a:rPr>
              <a:t>0.79 (0.71–0.88)</a:t>
            </a:r>
          </a:p>
        </p:txBody>
      </p:sp>
      <p:sp>
        <p:nvSpPr>
          <p:cNvPr id="312" name="object 155"/>
          <p:cNvSpPr txBox="1"/>
          <p:nvPr/>
        </p:nvSpPr>
        <p:spPr>
          <a:xfrm>
            <a:off x="7860925" y="4235470"/>
            <a:ext cx="947393"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0.73 (0.64–0.83)</a:t>
            </a:r>
          </a:p>
          <a:p>
            <a:r>
              <a:rPr lang="en-US" dirty="0">
                <a:solidFill>
                  <a:schemeClr val="tx1"/>
                </a:solidFill>
                <a:latin typeface="Arial" panose="020B0604020202020204" pitchFamily="34" charset="0"/>
                <a:cs typeface="Arial" panose="020B0604020202020204" pitchFamily="34" charset="0"/>
              </a:rPr>
              <a:t>0.79 (0.67–0.93)</a:t>
            </a:r>
          </a:p>
        </p:txBody>
      </p:sp>
      <p:sp>
        <p:nvSpPr>
          <p:cNvPr id="313" name="object 171"/>
          <p:cNvSpPr txBox="1"/>
          <p:nvPr/>
        </p:nvSpPr>
        <p:spPr>
          <a:xfrm>
            <a:off x="7860925" y="5873165"/>
            <a:ext cx="947393"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0.68 (0.58–0.79)</a:t>
            </a:r>
          </a:p>
          <a:p>
            <a:r>
              <a:rPr lang="en-US" dirty="0">
                <a:solidFill>
                  <a:schemeClr val="tx1"/>
                </a:solidFill>
                <a:latin typeface="Arial" panose="020B0604020202020204" pitchFamily="34" charset="0"/>
                <a:cs typeface="Arial" panose="020B0604020202020204" pitchFamily="34" charset="0"/>
              </a:rPr>
              <a:t>0.81 (0.71–0.93)</a:t>
            </a:r>
          </a:p>
        </p:txBody>
      </p:sp>
      <p:sp>
        <p:nvSpPr>
          <p:cNvPr id="314" name="object 166"/>
          <p:cNvSpPr txBox="1"/>
          <p:nvPr/>
        </p:nvSpPr>
        <p:spPr>
          <a:xfrm>
            <a:off x="7860925" y="2690028"/>
            <a:ext cx="947393"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0.77 (0.69–0.85)</a:t>
            </a:r>
          </a:p>
          <a:p>
            <a:r>
              <a:rPr lang="en-US" dirty="0">
                <a:solidFill>
                  <a:schemeClr val="tx1"/>
                </a:solidFill>
                <a:latin typeface="Arial" panose="020B0604020202020204" pitchFamily="34" charset="0"/>
                <a:cs typeface="Arial" panose="020B0604020202020204" pitchFamily="34" charset="0"/>
              </a:rPr>
              <a:t>0.60 (0.43–0.83)</a:t>
            </a:r>
          </a:p>
        </p:txBody>
      </p:sp>
      <p:sp>
        <p:nvSpPr>
          <p:cNvPr id="315" name="object 112"/>
          <p:cNvSpPr txBox="1"/>
          <p:nvPr/>
        </p:nvSpPr>
        <p:spPr>
          <a:xfrm>
            <a:off x="7860436" y="3864719"/>
            <a:ext cx="948371" cy="243656"/>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0.71 (0.59–0.85)</a:t>
            </a:r>
          </a:p>
          <a:p>
            <a:r>
              <a:rPr lang="en-US" dirty="0">
                <a:solidFill>
                  <a:schemeClr val="tx1"/>
                </a:solidFill>
                <a:latin typeface="Arial" panose="020B0604020202020204" pitchFamily="34" charset="0"/>
                <a:cs typeface="Arial" panose="020B0604020202020204" pitchFamily="34" charset="0"/>
              </a:rPr>
              <a:t>0.80 (0.70–0.92)</a:t>
            </a:r>
          </a:p>
          <a:p>
            <a:r>
              <a:rPr lang="en-US" dirty="0">
                <a:solidFill>
                  <a:schemeClr val="tx1"/>
                </a:solidFill>
                <a:latin typeface="Arial" panose="020B0604020202020204" pitchFamily="34" charset="0"/>
                <a:cs typeface="Arial" panose="020B0604020202020204" pitchFamily="34" charset="0"/>
              </a:rPr>
              <a:t>0.70 (0.56–0.89)</a:t>
            </a:r>
          </a:p>
        </p:txBody>
      </p:sp>
      <p:sp>
        <p:nvSpPr>
          <p:cNvPr id="316" name="object 117"/>
          <p:cNvSpPr txBox="1"/>
          <p:nvPr/>
        </p:nvSpPr>
        <p:spPr>
          <a:xfrm>
            <a:off x="7860436" y="5498211"/>
            <a:ext cx="948371" cy="243656"/>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0.70 (0.59–0.84)</a:t>
            </a:r>
          </a:p>
          <a:p>
            <a:r>
              <a:rPr lang="en-US" dirty="0">
                <a:solidFill>
                  <a:schemeClr val="tx1"/>
                </a:solidFill>
                <a:latin typeface="Arial" panose="020B0604020202020204" pitchFamily="34" charset="0"/>
                <a:cs typeface="Arial" panose="020B0604020202020204" pitchFamily="34" charset="0"/>
              </a:rPr>
              <a:t>0.79 (0.66–0.94)</a:t>
            </a:r>
          </a:p>
          <a:p>
            <a:r>
              <a:rPr lang="en-US" dirty="0">
                <a:solidFill>
                  <a:schemeClr val="tx1"/>
                </a:solidFill>
                <a:latin typeface="Arial" panose="020B0604020202020204" pitchFamily="34" charset="0"/>
                <a:cs typeface="Arial" panose="020B0604020202020204" pitchFamily="34" charset="0"/>
              </a:rPr>
              <a:t>0.73 (0.61–0.88)</a:t>
            </a:r>
          </a:p>
        </p:txBody>
      </p:sp>
      <p:sp>
        <p:nvSpPr>
          <p:cNvPr id="317" name="object 6"/>
          <p:cNvSpPr txBox="1"/>
          <p:nvPr/>
        </p:nvSpPr>
        <p:spPr>
          <a:xfrm>
            <a:off x="8642351" y="771730"/>
            <a:ext cx="524984" cy="120546"/>
          </a:xfrm>
          <a:prstGeom prst="rect">
            <a:avLst/>
          </a:prstGeom>
        </p:spPr>
        <p:txBody>
          <a:bodyPr vert="horz" wrap="square" lIns="0" tIns="12700" rIns="0" bIns="0" rtlCol="0">
            <a:spAutoFit/>
          </a:bodyPr>
          <a:lstStyle/>
          <a:p>
            <a:pPr marL="12700" algn="ctr">
              <a:lnSpc>
                <a:spcPct val="100000"/>
              </a:lnSpc>
              <a:spcBef>
                <a:spcPts val="100"/>
              </a:spcBef>
            </a:pPr>
            <a:r>
              <a:rPr sz="700" b="1" spc="-5" dirty="0">
                <a:latin typeface="Arial" panose="020B0604020202020204" pitchFamily="34" charset="0"/>
                <a:cs typeface="Arial" panose="020B0604020202020204" pitchFamily="34" charset="0"/>
              </a:rPr>
              <a:t>Int </a:t>
            </a:r>
            <a:r>
              <a:rPr sz="700" b="1" dirty="0">
                <a:latin typeface="Arial" panose="020B0604020202020204" pitchFamily="34" charset="0"/>
                <a:cs typeface="Arial" panose="020B0604020202020204" pitchFamily="34" charset="0"/>
              </a:rPr>
              <a:t>P</a:t>
            </a:r>
            <a:r>
              <a:rPr sz="700" b="1" spc="-70" dirty="0">
                <a:latin typeface="Arial" panose="020B0604020202020204" pitchFamily="34" charset="0"/>
                <a:cs typeface="Arial" panose="020B0604020202020204" pitchFamily="34" charset="0"/>
              </a:rPr>
              <a:t> </a:t>
            </a:r>
            <a:r>
              <a:rPr sz="700" b="1" spc="-20" dirty="0">
                <a:latin typeface="Arial" panose="020B0604020202020204" pitchFamily="34" charset="0"/>
                <a:cs typeface="Arial" panose="020B0604020202020204" pitchFamily="34" charset="0"/>
              </a:rPr>
              <a:t>Val</a:t>
            </a:r>
            <a:endParaRPr sz="700" dirty="0">
              <a:latin typeface="Arial" panose="020B0604020202020204" pitchFamily="34" charset="0"/>
              <a:cs typeface="Arial" panose="020B0604020202020204" pitchFamily="34" charset="0"/>
            </a:endParaRPr>
          </a:p>
        </p:txBody>
      </p:sp>
      <p:sp>
        <p:nvSpPr>
          <p:cNvPr id="318" name="object 29"/>
          <p:cNvSpPr txBox="1"/>
          <p:nvPr/>
        </p:nvSpPr>
        <p:spPr>
          <a:xfrm>
            <a:off x="8764055" y="1646597"/>
            <a:ext cx="281577" cy="89768"/>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marL="12700">
              <a:spcBef>
                <a:spcPts val="100"/>
              </a:spcBef>
            </a:pPr>
            <a:r>
              <a:rPr lang="en-US" dirty="0">
                <a:solidFill>
                  <a:srgbClr val="231F20"/>
                </a:solidFill>
                <a:latin typeface="Arial" panose="020B0604020202020204" pitchFamily="34" charset="0"/>
                <a:cs typeface="Arial" panose="020B0604020202020204" pitchFamily="34" charset="0"/>
              </a:rPr>
              <a:t>0.30</a:t>
            </a:r>
            <a:endParaRPr lang="en-US" dirty="0">
              <a:latin typeface="Arial" panose="020B0604020202020204" pitchFamily="34" charset="0"/>
              <a:cs typeface="Arial" panose="020B0604020202020204" pitchFamily="34" charset="0"/>
            </a:endParaRPr>
          </a:p>
        </p:txBody>
      </p:sp>
      <p:sp>
        <p:nvSpPr>
          <p:cNvPr id="319" name="object 52"/>
          <p:cNvSpPr txBox="1"/>
          <p:nvPr/>
        </p:nvSpPr>
        <p:spPr>
          <a:xfrm>
            <a:off x="8764055" y="2019893"/>
            <a:ext cx="281577" cy="89768"/>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0.14</a:t>
            </a:r>
          </a:p>
        </p:txBody>
      </p:sp>
      <p:sp>
        <p:nvSpPr>
          <p:cNvPr id="320" name="object 75"/>
          <p:cNvSpPr txBox="1"/>
          <p:nvPr/>
        </p:nvSpPr>
        <p:spPr>
          <a:xfrm>
            <a:off x="8717445" y="2901816"/>
            <a:ext cx="374797" cy="89768"/>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0.004</a:t>
            </a:r>
          </a:p>
        </p:txBody>
      </p:sp>
      <p:sp>
        <p:nvSpPr>
          <p:cNvPr id="321" name="object 101"/>
          <p:cNvSpPr txBox="1"/>
          <p:nvPr/>
        </p:nvSpPr>
        <p:spPr>
          <a:xfrm>
            <a:off x="8764055" y="5043555"/>
            <a:ext cx="281577" cy="89768"/>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0.12</a:t>
            </a:r>
          </a:p>
        </p:txBody>
      </p:sp>
      <p:sp>
        <p:nvSpPr>
          <p:cNvPr id="322" name="object 123"/>
          <p:cNvSpPr txBox="1"/>
          <p:nvPr/>
        </p:nvSpPr>
        <p:spPr>
          <a:xfrm>
            <a:off x="8764055" y="4741642"/>
            <a:ext cx="281577" cy="89768"/>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0.04</a:t>
            </a:r>
          </a:p>
        </p:txBody>
      </p:sp>
      <p:sp>
        <p:nvSpPr>
          <p:cNvPr id="323" name="object 156"/>
          <p:cNvSpPr txBox="1"/>
          <p:nvPr/>
        </p:nvSpPr>
        <p:spPr>
          <a:xfrm>
            <a:off x="8764055" y="4154581"/>
            <a:ext cx="281577" cy="89768"/>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0.45</a:t>
            </a:r>
          </a:p>
        </p:txBody>
      </p:sp>
      <p:sp>
        <p:nvSpPr>
          <p:cNvPr id="324" name="object 172"/>
          <p:cNvSpPr txBox="1"/>
          <p:nvPr/>
        </p:nvSpPr>
        <p:spPr>
          <a:xfrm>
            <a:off x="8764055" y="5792361"/>
            <a:ext cx="281577" cy="89768"/>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0.07</a:t>
            </a:r>
          </a:p>
        </p:txBody>
      </p:sp>
      <p:sp>
        <p:nvSpPr>
          <p:cNvPr id="325" name="object 167"/>
          <p:cNvSpPr txBox="1"/>
          <p:nvPr/>
        </p:nvSpPr>
        <p:spPr>
          <a:xfrm>
            <a:off x="8764055" y="2609138"/>
            <a:ext cx="281577" cy="89768"/>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0.18</a:t>
            </a:r>
          </a:p>
        </p:txBody>
      </p:sp>
      <p:sp>
        <p:nvSpPr>
          <p:cNvPr id="326" name="object 113"/>
          <p:cNvSpPr txBox="1"/>
          <p:nvPr/>
        </p:nvSpPr>
        <p:spPr>
          <a:xfrm>
            <a:off x="8764055" y="3783851"/>
            <a:ext cx="281577" cy="89768"/>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dirty="0">
                <a:solidFill>
                  <a:schemeClr val="tx1"/>
                </a:solidFill>
                <a:latin typeface="Arial" panose="020B0604020202020204" pitchFamily="34" charset="0"/>
                <a:cs typeface="Arial" panose="020B0604020202020204" pitchFamily="34" charset="0"/>
              </a:rPr>
              <a:t>0.</a:t>
            </a:r>
            <a:r>
              <a:rPr lang="en-US" dirty="0">
                <a:solidFill>
                  <a:schemeClr val="tx1"/>
                </a:solidFill>
                <a:latin typeface="Arial" panose="020B0604020202020204" pitchFamily="34" charset="0"/>
                <a:cs typeface="Arial" panose="020B0604020202020204" pitchFamily="34" charset="0"/>
              </a:rPr>
              <a:t>41</a:t>
            </a:r>
            <a:endParaRPr dirty="0">
              <a:solidFill>
                <a:schemeClr val="tx1"/>
              </a:solidFill>
              <a:latin typeface="Arial" panose="020B0604020202020204" pitchFamily="34" charset="0"/>
              <a:cs typeface="Arial" panose="020B0604020202020204" pitchFamily="34" charset="0"/>
            </a:endParaRPr>
          </a:p>
        </p:txBody>
      </p:sp>
      <p:sp>
        <p:nvSpPr>
          <p:cNvPr id="327" name="object 118"/>
          <p:cNvSpPr txBox="1"/>
          <p:nvPr/>
        </p:nvSpPr>
        <p:spPr>
          <a:xfrm>
            <a:off x="8764055" y="5417343"/>
            <a:ext cx="281577" cy="89768"/>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0.66</a:t>
            </a:r>
          </a:p>
        </p:txBody>
      </p:sp>
      <p:sp>
        <p:nvSpPr>
          <p:cNvPr id="328" name="object 7"/>
          <p:cNvSpPr txBox="1"/>
          <p:nvPr/>
        </p:nvSpPr>
        <p:spPr>
          <a:xfrm>
            <a:off x="7462125" y="923391"/>
            <a:ext cx="387602" cy="120546"/>
          </a:xfrm>
          <a:prstGeom prst="rect">
            <a:avLst/>
          </a:prstGeom>
        </p:spPr>
        <p:txBody>
          <a:bodyPr vert="horz" wrap="square" lIns="0" tIns="12700" rIns="0" bIns="0" rtlCol="0">
            <a:spAutoFit/>
          </a:bodyPr>
          <a:lstStyle/>
          <a:p>
            <a:pPr marL="12700" algn="ctr">
              <a:lnSpc>
                <a:spcPct val="100000"/>
              </a:lnSpc>
              <a:spcBef>
                <a:spcPts val="100"/>
              </a:spcBef>
            </a:pPr>
            <a:r>
              <a:rPr sz="700" spc="-5" dirty="0">
                <a:latin typeface="Arial" panose="020B0604020202020204" pitchFamily="34" charset="0"/>
                <a:cs typeface="Arial" panose="020B0604020202020204" pitchFamily="34" charset="0"/>
              </a:rPr>
              <a:t>n/N</a:t>
            </a:r>
            <a:r>
              <a:rPr sz="700" spc="-65" dirty="0">
                <a:latin typeface="Arial" panose="020B0604020202020204" pitchFamily="34" charset="0"/>
                <a:cs typeface="Arial" panose="020B0604020202020204" pitchFamily="34" charset="0"/>
              </a:rPr>
              <a:t> </a:t>
            </a:r>
            <a:r>
              <a:rPr sz="700" spc="-5" dirty="0">
                <a:latin typeface="Arial" panose="020B0604020202020204" pitchFamily="34" charset="0"/>
                <a:cs typeface="Arial" panose="020B0604020202020204" pitchFamily="34" charset="0"/>
              </a:rPr>
              <a:t>(%)</a:t>
            </a:r>
            <a:endParaRPr sz="700" dirty="0">
              <a:latin typeface="Arial" panose="020B0604020202020204" pitchFamily="34" charset="0"/>
              <a:cs typeface="Arial" panose="020B0604020202020204" pitchFamily="34" charset="0"/>
            </a:endParaRPr>
          </a:p>
        </p:txBody>
      </p:sp>
      <p:sp>
        <p:nvSpPr>
          <p:cNvPr id="329" name="object 8"/>
          <p:cNvSpPr txBox="1"/>
          <p:nvPr/>
        </p:nvSpPr>
        <p:spPr>
          <a:xfrm>
            <a:off x="7405690" y="771730"/>
            <a:ext cx="500472" cy="120546"/>
          </a:xfrm>
          <a:prstGeom prst="rect">
            <a:avLst/>
          </a:prstGeom>
        </p:spPr>
        <p:txBody>
          <a:bodyPr vert="horz" wrap="square" lIns="0" tIns="12700" rIns="0" bIns="0" rtlCol="0">
            <a:spAutoFit/>
          </a:bodyPr>
          <a:lstStyle/>
          <a:p>
            <a:pPr marL="12700" algn="ctr">
              <a:lnSpc>
                <a:spcPct val="100000"/>
              </a:lnSpc>
              <a:spcBef>
                <a:spcPts val="100"/>
              </a:spcBef>
            </a:pPr>
            <a:r>
              <a:rPr sz="700" b="1" spc="-5" dirty="0">
                <a:latin typeface="Arial" panose="020B0604020202020204" pitchFamily="34" charset="0"/>
                <a:cs typeface="Arial" panose="020B0604020202020204" pitchFamily="34" charset="0"/>
              </a:rPr>
              <a:t>Placeb</a:t>
            </a:r>
            <a:r>
              <a:rPr sz="700" b="1" dirty="0">
                <a:latin typeface="Arial" panose="020B0604020202020204" pitchFamily="34" charset="0"/>
                <a:cs typeface="Arial" panose="020B0604020202020204" pitchFamily="34" charset="0"/>
              </a:rPr>
              <a:t>o</a:t>
            </a:r>
            <a:endParaRPr sz="700" dirty="0">
              <a:latin typeface="Arial" panose="020B0604020202020204" pitchFamily="34" charset="0"/>
              <a:cs typeface="Arial" panose="020B0604020202020204" pitchFamily="34" charset="0"/>
            </a:endParaRPr>
          </a:p>
        </p:txBody>
      </p:sp>
      <p:sp>
        <p:nvSpPr>
          <p:cNvPr id="330" name="object 9"/>
          <p:cNvSpPr txBox="1"/>
          <p:nvPr/>
        </p:nvSpPr>
        <p:spPr>
          <a:xfrm>
            <a:off x="7140678" y="1102279"/>
            <a:ext cx="1030497" cy="89768"/>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901/4090 (22.0%)</a:t>
            </a:r>
          </a:p>
        </p:txBody>
      </p:sp>
      <p:sp>
        <p:nvSpPr>
          <p:cNvPr id="331" name="object 30"/>
          <p:cNvSpPr txBox="1"/>
          <p:nvPr/>
        </p:nvSpPr>
        <p:spPr>
          <a:xfrm>
            <a:off x="7140678" y="1721522"/>
            <a:ext cx="1030497" cy="243656"/>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713/2905 (24.5%)</a:t>
            </a:r>
          </a:p>
          <a:p>
            <a:r>
              <a:rPr lang="en-US" dirty="0">
                <a:solidFill>
                  <a:schemeClr val="tx1"/>
                </a:solidFill>
                <a:latin typeface="Arial" panose="020B0604020202020204" pitchFamily="34" charset="0"/>
                <a:cs typeface="Arial" panose="020B0604020202020204" pitchFamily="34" charset="0"/>
              </a:rPr>
              <a:t>167/1053 (15.9%)</a:t>
            </a:r>
          </a:p>
          <a:p>
            <a:r>
              <a:rPr lang="en-US" dirty="0">
                <a:solidFill>
                  <a:schemeClr val="tx1"/>
                </a:solidFill>
                <a:latin typeface="Arial" panose="020B0604020202020204" pitchFamily="34" charset="0"/>
                <a:cs typeface="Arial" panose="020B0604020202020204" pitchFamily="34" charset="0"/>
              </a:rPr>
              <a:t>21/132 (15.9%)</a:t>
            </a:r>
          </a:p>
        </p:txBody>
      </p:sp>
      <p:sp>
        <p:nvSpPr>
          <p:cNvPr id="332" name="object 53"/>
          <p:cNvSpPr txBox="1"/>
          <p:nvPr/>
        </p:nvSpPr>
        <p:spPr>
          <a:xfrm>
            <a:off x="7140678" y="2094817"/>
            <a:ext cx="1030497"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834/3828 (21.8%)</a:t>
            </a:r>
          </a:p>
          <a:p>
            <a:r>
              <a:rPr lang="en-US" dirty="0">
                <a:solidFill>
                  <a:schemeClr val="tx1"/>
                </a:solidFill>
                <a:latin typeface="Arial" panose="020B0604020202020204" pitchFamily="34" charset="0"/>
                <a:cs typeface="Arial" panose="020B0604020202020204" pitchFamily="34" charset="0"/>
              </a:rPr>
              <a:t>67/262 (25.6%)</a:t>
            </a:r>
          </a:p>
        </p:txBody>
      </p:sp>
      <p:sp>
        <p:nvSpPr>
          <p:cNvPr id="333" name="object 76"/>
          <p:cNvSpPr txBox="1"/>
          <p:nvPr/>
        </p:nvSpPr>
        <p:spPr>
          <a:xfrm>
            <a:off x="7140678" y="2982705"/>
            <a:ext cx="1030497"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460/2184 (21.1%)</a:t>
            </a:r>
          </a:p>
          <a:p>
            <a:r>
              <a:rPr lang="en-US" dirty="0">
                <a:solidFill>
                  <a:schemeClr val="tx1"/>
                </a:solidFill>
                <a:latin typeface="Arial" panose="020B0604020202020204" pitchFamily="34" charset="0"/>
                <a:cs typeface="Arial" panose="020B0604020202020204" pitchFamily="34" charset="0"/>
              </a:rPr>
              <a:t>441/1906 (23.1%)</a:t>
            </a:r>
          </a:p>
        </p:txBody>
      </p:sp>
      <p:sp>
        <p:nvSpPr>
          <p:cNvPr id="334" name="object 102"/>
          <p:cNvSpPr txBox="1"/>
          <p:nvPr/>
        </p:nvSpPr>
        <p:spPr>
          <a:xfrm>
            <a:off x="7140678" y="5124432"/>
            <a:ext cx="1030497" cy="243656"/>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310/1226 (25.3%)</a:t>
            </a:r>
          </a:p>
          <a:p>
            <a:r>
              <a:rPr lang="en-US" dirty="0">
                <a:solidFill>
                  <a:schemeClr val="tx1"/>
                </a:solidFill>
                <a:latin typeface="Arial" panose="020B0604020202020204" pitchFamily="34" charset="0"/>
                <a:cs typeface="Arial" panose="020B0604020202020204" pitchFamily="34" charset="0"/>
              </a:rPr>
              <a:t>543/2575 (21.1%)</a:t>
            </a:r>
          </a:p>
          <a:p>
            <a:r>
              <a:rPr lang="en-US" dirty="0">
                <a:solidFill>
                  <a:schemeClr val="tx1"/>
                </a:solidFill>
                <a:latin typeface="Arial" panose="020B0604020202020204" pitchFamily="34" charset="0"/>
                <a:cs typeface="Arial" panose="020B0604020202020204" pitchFamily="34" charset="0"/>
              </a:rPr>
              <a:t>45/267 (16.9%)</a:t>
            </a:r>
          </a:p>
        </p:txBody>
      </p:sp>
      <p:sp>
        <p:nvSpPr>
          <p:cNvPr id="335" name="object 124"/>
          <p:cNvSpPr txBox="1"/>
          <p:nvPr/>
        </p:nvSpPr>
        <p:spPr>
          <a:xfrm>
            <a:off x="7140678" y="4822531"/>
            <a:ext cx="1030497"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214/794 (27.0%)</a:t>
            </a:r>
          </a:p>
          <a:p>
            <a:r>
              <a:rPr lang="en-US" dirty="0">
                <a:solidFill>
                  <a:schemeClr val="tx1"/>
                </a:solidFill>
                <a:latin typeface="Arial" panose="020B0604020202020204" pitchFamily="34" charset="0"/>
                <a:cs typeface="Arial" panose="020B0604020202020204" pitchFamily="34" charset="0"/>
              </a:rPr>
              <a:t>687/3293 (20.9%)</a:t>
            </a:r>
          </a:p>
        </p:txBody>
      </p:sp>
      <p:sp>
        <p:nvSpPr>
          <p:cNvPr id="336" name="object 157"/>
          <p:cNvSpPr txBox="1"/>
          <p:nvPr/>
        </p:nvSpPr>
        <p:spPr>
          <a:xfrm>
            <a:off x="7140678" y="4235470"/>
            <a:ext cx="1030497"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559/2469 (22.6%)</a:t>
            </a:r>
          </a:p>
          <a:p>
            <a:r>
              <a:rPr lang="en-US" dirty="0">
                <a:solidFill>
                  <a:schemeClr val="tx1"/>
                </a:solidFill>
                <a:latin typeface="Arial" panose="020B0604020202020204" pitchFamily="34" charset="0"/>
                <a:cs typeface="Arial" panose="020B0604020202020204" pitchFamily="34" charset="0"/>
              </a:rPr>
              <a:t>342/1620 (21.1%)</a:t>
            </a:r>
          </a:p>
        </p:txBody>
      </p:sp>
      <p:sp>
        <p:nvSpPr>
          <p:cNvPr id="337" name="object 173"/>
          <p:cNvSpPr txBox="1"/>
          <p:nvPr/>
        </p:nvSpPr>
        <p:spPr>
          <a:xfrm>
            <a:off x="7140678" y="5873231"/>
            <a:ext cx="1030497"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407/1942 (21.0%)</a:t>
            </a:r>
          </a:p>
          <a:p>
            <a:r>
              <a:rPr lang="en-US" dirty="0">
                <a:solidFill>
                  <a:schemeClr val="tx1"/>
                </a:solidFill>
                <a:latin typeface="Arial" panose="020B0604020202020204" pitchFamily="34" charset="0"/>
                <a:cs typeface="Arial" panose="020B0604020202020204" pitchFamily="34" charset="0"/>
              </a:rPr>
              <a:t>494/2147 (23.0%)</a:t>
            </a:r>
          </a:p>
        </p:txBody>
      </p:sp>
      <p:sp>
        <p:nvSpPr>
          <p:cNvPr id="338" name="object 168"/>
          <p:cNvSpPr txBox="1"/>
          <p:nvPr/>
        </p:nvSpPr>
        <p:spPr>
          <a:xfrm>
            <a:off x="7140678" y="2690028"/>
            <a:ext cx="1030497"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812/3688 (22.0%)</a:t>
            </a:r>
          </a:p>
          <a:p>
            <a:r>
              <a:rPr lang="en-US" dirty="0">
                <a:solidFill>
                  <a:schemeClr val="tx1"/>
                </a:solidFill>
                <a:latin typeface="Arial" panose="020B0604020202020204" pitchFamily="34" charset="0"/>
                <a:cs typeface="Arial" panose="020B0604020202020204" pitchFamily="34" charset="0"/>
              </a:rPr>
              <a:t>89/401 (22.2%)</a:t>
            </a:r>
          </a:p>
        </p:txBody>
      </p:sp>
      <p:sp>
        <p:nvSpPr>
          <p:cNvPr id="339" name="object 114"/>
          <p:cNvSpPr txBox="1"/>
          <p:nvPr/>
        </p:nvSpPr>
        <p:spPr>
          <a:xfrm>
            <a:off x="7140678" y="3864729"/>
            <a:ext cx="1030497" cy="243656"/>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263/911 (28.9%)</a:t>
            </a:r>
          </a:p>
          <a:p>
            <a:r>
              <a:rPr lang="en-US" dirty="0">
                <a:solidFill>
                  <a:schemeClr val="tx1"/>
                </a:solidFill>
                <a:latin typeface="Arial" panose="020B0604020202020204" pitchFamily="34" charset="0"/>
                <a:cs typeface="Arial" panose="020B0604020202020204" pitchFamily="34" charset="0"/>
              </a:rPr>
              <a:t>468/2238 (20.9%)</a:t>
            </a:r>
          </a:p>
          <a:p>
            <a:r>
              <a:rPr lang="en-US" dirty="0">
                <a:solidFill>
                  <a:schemeClr val="tx1"/>
                </a:solidFill>
                <a:latin typeface="Arial" panose="020B0604020202020204" pitchFamily="34" charset="0"/>
                <a:cs typeface="Arial" panose="020B0604020202020204" pitchFamily="34" charset="0"/>
              </a:rPr>
              <a:t>170/939 (18.1%)</a:t>
            </a:r>
          </a:p>
        </p:txBody>
      </p:sp>
      <p:sp>
        <p:nvSpPr>
          <p:cNvPr id="340" name="object 119"/>
          <p:cNvSpPr txBox="1"/>
          <p:nvPr/>
        </p:nvSpPr>
        <p:spPr>
          <a:xfrm>
            <a:off x="7140188" y="5498220"/>
            <a:ext cx="1031476" cy="243656"/>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267/1222 (21.8%)</a:t>
            </a:r>
          </a:p>
          <a:p>
            <a:r>
              <a:rPr lang="en-US" dirty="0">
                <a:solidFill>
                  <a:schemeClr val="tx1"/>
                </a:solidFill>
                <a:latin typeface="Arial" panose="020B0604020202020204" pitchFamily="34" charset="0"/>
                <a:cs typeface="Arial" panose="020B0604020202020204" pitchFamily="34" charset="0"/>
              </a:rPr>
              <a:t>277/1209 (22.9%)</a:t>
            </a:r>
          </a:p>
          <a:p>
            <a:r>
              <a:rPr lang="en-US" dirty="0">
                <a:solidFill>
                  <a:schemeClr val="tx1"/>
                </a:solidFill>
                <a:latin typeface="Arial" panose="020B0604020202020204" pitchFamily="34" charset="0"/>
                <a:cs typeface="Arial" panose="020B0604020202020204" pitchFamily="34" charset="0"/>
              </a:rPr>
              <a:t>256/1188 (21.5%)</a:t>
            </a:r>
          </a:p>
        </p:txBody>
      </p:sp>
      <p:sp>
        <p:nvSpPr>
          <p:cNvPr id="341" name="object 10"/>
          <p:cNvSpPr txBox="1"/>
          <p:nvPr/>
        </p:nvSpPr>
        <p:spPr>
          <a:xfrm>
            <a:off x="6605589" y="771730"/>
            <a:ext cx="803524" cy="120546"/>
          </a:xfrm>
          <a:prstGeom prst="rect">
            <a:avLst/>
          </a:prstGeom>
        </p:spPr>
        <p:txBody>
          <a:bodyPr vert="horz" wrap="square" lIns="0" tIns="12700" rIns="0" bIns="0" rtlCol="0">
            <a:spAutoFit/>
          </a:bodyPr>
          <a:lstStyle/>
          <a:p>
            <a:pPr marL="12700" algn="ctr">
              <a:lnSpc>
                <a:spcPct val="100000"/>
              </a:lnSpc>
              <a:spcBef>
                <a:spcPts val="100"/>
              </a:spcBef>
            </a:pPr>
            <a:r>
              <a:rPr sz="700" b="1" spc="-5" dirty="0">
                <a:latin typeface="Arial" panose="020B0604020202020204" pitchFamily="34" charset="0"/>
                <a:cs typeface="Arial" panose="020B0604020202020204" pitchFamily="34" charset="0"/>
              </a:rPr>
              <a:t>Icosapent</a:t>
            </a:r>
            <a:r>
              <a:rPr sz="700" b="1" spc="-40" dirty="0">
                <a:latin typeface="Arial" panose="020B0604020202020204" pitchFamily="34" charset="0"/>
                <a:cs typeface="Arial" panose="020B0604020202020204" pitchFamily="34" charset="0"/>
              </a:rPr>
              <a:t> </a:t>
            </a:r>
            <a:r>
              <a:rPr sz="700" b="1" spc="-10" dirty="0">
                <a:latin typeface="Arial" panose="020B0604020202020204" pitchFamily="34" charset="0"/>
                <a:cs typeface="Arial" panose="020B0604020202020204" pitchFamily="34" charset="0"/>
              </a:rPr>
              <a:t>Ethyl</a:t>
            </a:r>
            <a:endParaRPr sz="700" dirty="0">
              <a:latin typeface="Arial" panose="020B0604020202020204" pitchFamily="34" charset="0"/>
              <a:cs typeface="Arial" panose="020B0604020202020204" pitchFamily="34" charset="0"/>
            </a:endParaRPr>
          </a:p>
        </p:txBody>
      </p:sp>
      <p:sp>
        <p:nvSpPr>
          <p:cNvPr id="342" name="object 11"/>
          <p:cNvSpPr txBox="1"/>
          <p:nvPr/>
        </p:nvSpPr>
        <p:spPr>
          <a:xfrm>
            <a:off x="6813550" y="923391"/>
            <a:ext cx="387602" cy="120546"/>
          </a:xfrm>
          <a:prstGeom prst="rect">
            <a:avLst/>
          </a:prstGeom>
        </p:spPr>
        <p:txBody>
          <a:bodyPr vert="horz" wrap="square" lIns="0" tIns="12700" rIns="0" bIns="0" rtlCol="0">
            <a:spAutoFit/>
          </a:bodyPr>
          <a:lstStyle/>
          <a:p>
            <a:pPr marL="12700" algn="ctr">
              <a:lnSpc>
                <a:spcPct val="100000"/>
              </a:lnSpc>
              <a:spcBef>
                <a:spcPts val="100"/>
              </a:spcBef>
            </a:pPr>
            <a:r>
              <a:rPr sz="700" spc="-5" dirty="0">
                <a:latin typeface="Arial" panose="020B0604020202020204" pitchFamily="34" charset="0"/>
                <a:cs typeface="Arial" panose="020B0604020202020204" pitchFamily="34" charset="0"/>
              </a:rPr>
              <a:t>n/N</a:t>
            </a:r>
            <a:r>
              <a:rPr sz="700" spc="-65" dirty="0">
                <a:latin typeface="Arial" panose="020B0604020202020204" pitchFamily="34" charset="0"/>
                <a:cs typeface="Arial" panose="020B0604020202020204" pitchFamily="34" charset="0"/>
              </a:rPr>
              <a:t> </a:t>
            </a:r>
            <a:r>
              <a:rPr sz="700" spc="-5" dirty="0">
                <a:latin typeface="Arial" panose="020B0604020202020204" pitchFamily="34" charset="0"/>
                <a:cs typeface="Arial" panose="020B0604020202020204" pitchFamily="34" charset="0"/>
              </a:rPr>
              <a:t>(%)</a:t>
            </a:r>
            <a:endParaRPr sz="700" dirty="0">
              <a:latin typeface="Arial" panose="020B0604020202020204" pitchFamily="34" charset="0"/>
              <a:cs typeface="Arial" panose="020B0604020202020204" pitchFamily="34" charset="0"/>
            </a:endParaRPr>
          </a:p>
        </p:txBody>
      </p:sp>
      <p:sp>
        <p:nvSpPr>
          <p:cNvPr id="343" name="object 12"/>
          <p:cNvSpPr txBox="1"/>
          <p:nvPr/>
        </p:nvSpPr>
        <p:spPr>
          <a:xfrm>
            <a:off x="6492103" y="1102279"/>
            <a:ext cx="1030497" cy="89768"/>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705/4089 (17.2%)</a:t>
            </a:r>
          </a:p>
        </p:txBody>
      </p:sp>
      <p:sp>
        <p:nvSpPr>
          <p:cNvPr id="344" name="object 31"/>
          <p:cNvSpPr txBox="1"/>
          <p:nvPr/>
        </p:nvSpPr>
        <p:spPr>
          <a:xfrm>
            <a:off x="6492103" y="1721588"/>
            <a:ext cx="1030497" cy="243656"/>
          </a:xfrm>
          <a:prstGeom prst="rect">
            <a:avLst/>
          </a:prstGeom>
        </p:spPr>
        <p:txBody>
          <a:bodyPr vert="horz" wrap="square" lIns="0" tIns="12700" rIns="0" bIns="0" rtlCol="0">
            <a:spAutoFit/>
          </a:bodyPr>
          <a:lstStyle/>
          <a:p>
            <a:pPr algn="ctr">
              <a:lnSpc>
                <a:spcPct val="100000"/>
              </a:lnSpc>
            </a:pPr>
            <a:r>
              <a:rPr lang="en-US" sz="500" spc="-5" dirty="0">
                <a:latin typeface="Arial" panose="020B0604020202020204" pitchFamily="34" charset="0"/>
                <a:cs typeface="Arial" panose="020B0604020202020204" pitchFamily="34" charset="0"/>
              </a:rPr>
              <a:t>551/2906 (19.0%)</a:t>
            </a:r>
          </a:p>
          <a:p>
            <a:pPr algn="ctr">
              <a:lnSpc>
                <a:spcPct val="100000"/>
              </a:lnSpc>
            </a:pPr>
            <a:r>
              <a:rPr lang="en-US" sz="500" spc="-5" dirty="0">
                <a:latin typeface="Arial" panose="020B0604020202020204" pitchFamily="34" charset="0"/>
                <a:cs typeface="Arial" panose="020B0604020202020204" pitchFamily="34" charset="0"/>
              </a:rPr>
              <a:t>143/1053 (13.6%)</a:t>
            </a:r>
          </a:p>
          <a:p>
            <a:pPr algn="ctr">
              <a:lnSpc>
                <a:spcPct val="100000"/>
              </a:lnSpc>
            </a:pPr>
            <a:r>
              <a:rPr lang="en-US" sz="500" spc="-5" dirty="0">
                <a:latin typeface="Arial" panose="020B0604020202020204" pitchFamily="34" charset="0"/>
                <a:cs typeface="Arial" panose="020B0604020202020204" pitchFamily="34" charset="0"/>
              </a:rPr>
              <a:t>11/130 (8.5%)</a:t>
            </a:r>
          </a:p>
        </p:txBody>
      </p:sp>
      <p:sp>
        <p:nvSpPr>
          <p:cNvPr id="345" name="object 54"/>
          <p:cNvSpPr txBox="1"/>
          <p:nvPr/>
        </p:nvSpPr>
        <p:spPr>
          <a:xfrm>
            <a:off x="6492103" y="2094817"/>
            <a:ext cx="1030497"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649/3827 (17.0%)</a:t>
            </a:r>
          </a:p>
          <a:p>
            <a:r>
              <a:rPr lang="en-US" dirty="0">
                <a:solidFill>
                  <a:schemeClr val="tx1"/>
                </a:solidFill>
                <a:latin typeface="Arial" panose="020B0604020202020204" pitchFamily="34" charset="0"/>
                <a:cs typeface="Arial" panose="020B0604020202020204" pitchFamily="34" charset="0"/>
              </a:rPr>
              <a:t>56/262 (21.4%)</a:t>
            </a:r>
          </a:p>
        </p:txBody>
      </p:sp>
      <p:sp>
        <p:nvSpPr>
          <p:cNvPr id="346" name="object 77"/>
          <p:cNvSpPr txBox="1"/>
          <p:nvPr/>
        </p:nvSpPr>
        <p:spPr>
          <a:xfrm>
            <a:off x="6492103" y="2982705"/>
            <a:ext cx="1030497"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322/2232 (14.4%)</a:t>
            </a:r>
          </a:p>
          <a:p>
            <a:r>
              <a:rPr lang="en-US" dirty="0">
                <a:solidFill>
                  <a:schemeClr val="tx1"/>
                </a:solidFill>
                <a:latin typeface="Arial" panose="020B0604020202020204" pitchFamily="34" charset="0"/>
                <a:cs typeface="Arial" panose="020B0604020202020204" pitchFamily="34" charset="0"/>
              </a:rPr>
              <a:t>383/1857 (20.6%)</a:t>
            </a:r>
          </a:p>
        </p:txBody>
      </p:sp>
      <p:sp>
        <p:nvSpPr>
          <p:cNvPr id="347" name="object 103"/>
          <p:cNvSpPr txBox="1"/>
          <p:nvPr/>
        </p:nvSpPr>
        <p:spPr>
          <a:xfrm>
            <a:off x="6492103" y="5124422"/>
            <a:ext cx="1030497" cy="243656"/>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232/1290 (18.0%)</a:t>
            </a:r>
          </a:p>
          <a:p>
            <a:r>
              <a:rPr lang="en-US" dirty="0">
                <a:solidFill>
                  <a:schemeClr val="tx1"/>
                </a:solidFill>
                <a:latin typeface="Arial" panose="020B0604020202020204" pitchFamily="34" charset="0"/>
                <a:cs typeface="Arial" panose="020B0604020202020204" pitchFamily="34" charset="0"/>
              </a:rPr>
              <a:t>424/2533 (16.7%)</a:t>
            </a:r>
          </a:p>
          <a:p>
            <a:r>
              <a:rPr lang="en-US" dirty="0">
                <a:solidFill>
                  <a:schemeClr val="tx1"/>
                </a:solidFill>
                <a:latin typeface="Arial" panose="020B0604020202020204" pitchFamily="34" charset="0"/>
                <a:cs typeface="Arial" panose="020B0604020202020204" pitchFamily="34" charset="0"/>
              </a:rPr>
              <a:t>48/254 (18.9%)</a:t>
            </a:r>
          </a:p>
        </p:txBody>
      </p:sp>
      <p:sp>
        <p:nvSpPr>
          <p:cNvPr id="348" name="object 125"/>
          <p:cNvSpPr txBox="1"/>
          <p:nvPr/>
        </p:nvSpPr>
        <p:spPr>
          <a:xfrm>
            <a:off x="6492103" y="4822531"/>
            <a:ext cx="1030497"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149/823 (18.1%)</a:t>
            </a:r>
          </a:p>
          <a:p>
            <a:r>
              <a:rPr lang="en-US" dirty="0">
                <a:solidFill>
                  <a:schemeClr val="tx1"/>
                </a:solidFill>
                <a:latin typeface="Arial" panose="020B0604020202020204" pitchFamily="34" charset="0"/>
                <a:cs typeface="Arial" panose="020B0604020202020204" pitchFamily="34" charset="0"/>
              </a:rPr>
              <a:t>554/3258 (17.0%)</a:t>
            </a:r>
          </a:p>
        </p:txBody>
      </p:sp>
      <p:sp>
        <p:nvSpPr>
          <p:cNvPr id="349" name="object 158"/>
          <p:cNvSpPr txBox="1"/>
          <p:nvPr/>
        </p:nvSpPr>
        <p:spPr>
          <a:xfrm>
            <a:off x="6492103" y="4235470"/>
            <a:ext cx="1030497"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430/2481 (17.3%)</a:t>
            </a:r>
          </a:p>
          <a:p>
            <a:r>
              <a:rPr lang="en-US" dirty="0">
                <a:solidFill>
                  <a:schemeClr val="tx1"/>
                </a:solidFill>
                <a:latin typeface="Arial" panose="020B0604020202020204" pitchFamily="34" charset="0"/>
                <a:cs typeface="Arial" panose="020B0604020202020204" pitchFamily="34" charset="0"/>
              </a:rPr>
              <a:t>275/1605 (17.1%)</a:t>
            </a:r>
          </a:p>
        </p:txBody>
      </p:sp>
      <p:sp>
        <p:nvSpPr>
          <p:cNvPr id="350" name="object 174"/>
          <p:cNvSpPr txBox="1"/>
          <p:nvPr/>
        </p:nvSpPr>
        <p:spPr>
          <a:xfrm>
            <a:off x="6492103" y="5873231"/>
            <a:ext cx="1030497"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288/1919 (15.0%)</a:t>
            </a:r>
          </a:p>
          <a:p>
            <a:r>
              <a:rPr lang="en-US" dirty="0">
                <a:solidFill>
                  <a:schemeClr val="tx1"/>
                </a:solidFill>
                <a:latin typeface="Arial" panose="020B0604020202020204" pitchFamily="34" charset="0"/>
                <a:cs typeface="Arial" panose="020B0604020202020204" pitchFamily="34" charset="0"/>
              </a:rPr>
              <a:t>417/2167 (19.2%)</a:t>
            </a:r>
          </a:p>
        </p:txBody>
      </p:sp>
      <p:sp>
        <p:nvSpPr>
          <p:cNvPr id="351" name="object 169"/>
          <p:cNvSpPr txBox="1"/>
          <p:nvPr/>
        </p:nvSpPr>
        <p:spPr>
          <a:xfrm>
            <a:off x="6492103" y="2690028"/>
            <a:ext cx="1030497" cy="243656"/>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646/3691 ( 17.5%)</a:t>
            </a:r>
          </a:p>
          <a:p>
            <a:r>
              <a:rPr lang="en-US" dirty="0">
                <a:solidFill>
                  <a:schemeClr val="tx1"/>
                </a:solidFill>
                <a:latin typeface="Arial" panose="020B0604020202020204" pitchFamily="34" charset="0"/>
                <a:cs typeface="Arial" panose="020B0604020202020204" pitchFamily="34" charset="0"/>
              </a:rPr>
              <a:t>59/398 (14.8%)</a:t>
            </a:r>
          </a:p>
        </p:txBody>
      </p:sp>
      <p:sp>
        <p:nvSpPr>
          <p:cNvPr id="352" name="object 115"/>
          <p:cNvSpPr txBox="1"/>
          <p:nvPr/>
        </p:nvSpPr>
        <p:spPr>
          <a:xfrm>
            <a:off x="6492103" y="3864719"/>
            <a:ext cx="1030497" cy="243656"/>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197/905 (21.8%)</a:t>
            </a:r>
          </a:p>
          <a:p>
            <a:r>
              <a:rPr lang="en-US" dirty="0">
                <a:solidFill>
                  <a:schemeClr val="tx1"/>
                </a:solidFill>
                <a:latin typeface="Arial" panose="020B0604020202020204" pitchFamily="34" charset="0"/>
                <a:cs typeface="Arial" panose="020B0604020202020204" pitchFamily="34" charset="0"/>
              </a:rPr>
              <a:t>380/2217 (17.1%)</a:t>
            </a:r>
          </a:p>
          <a:p>
            <a:r>
              <a:rPr lang="en-US" dirty="0">
                <a:solidFill>
                  <a:schemeClr val="tx1"/>
                </a:solidFill>
                <a:latin typeface="Arial" panose="020B0604020202020204" pitchFamily="34" charset="0"/>
                <a:cs typeface="Arial" panose="020B0604020202020204" pitchFamily="34" charset="0"/>
              </a:rPr>
              <a:t>128/963 (13.3%)</a:t>
            </a:r>
          </a:p>
        </p:txBody>
      </p:sp>
      <p:sp>
        <p:nvSpPr>
          <p:cNvPr id="353" name="object 120"/>
          <p:cNvSpPr txBox="1"/>
          <p:nvPr/>
        </p:nvSpPr>
        <p:spPr>
          <a:xfrm>
            <a:off x="6491613" y="5498211"/>
            <a:ext cx="1031476" cy="243656"/>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211/1319 (16.0%)</a:t>
            </a:r>
          </a:p>
          <a:p>
            <a:r>
              <a:rPr lang="en-US" dirty="0">
                <a:solidFill>
                  <a:schemeClr val="tx1"/>
                </a:solidFill>
                <a:latin typeface="Arial" panose="020B0604020202020204" pitchFamily="34" charset="0"/>
                <a:cs typeface="Arial" panose="020B0604020202020204" pitchFamily="34" charset="0"/>
              </a:rPr>
              <a:t>221/1223 (18.1%)</a:t>
            </a:r>
          </a:p>
          <a:p>
            <a:r>
              <a:rPr lang="en-US" dirty="0">
                <a:solidFill>
                  <a:schemeClr val="tx1"/>
                </a:solidFill>
                <a:latin typeface="Arial" panose="020B0604020202020204" pitchFamily="34" charset="0"/>
                <a:cs typeface="Arial" panose="020B0604020202020204" pitchFamily="34" charset="0"/>
              </a:rPr>
              <a:t>186/1133 (16.4%)</a:t>
            </a:r>
          </a:p>
        </p:txBody>
      </p:sp>
      <p:sp>
        <p:nvSpPr>
          <p:cNvPr id="354" name="object 14"/>
          <p:cNvSpPr txBox="1"/>
          <p:nvPr/>
        </p:nvSpPr>
        <p:spPr>
          <a:xfrm>
            <a:off x="4934065" y="771730"/>
            <a:ext cx="1007850" cy="120546"/>
          </a:xfrm>
          <a:prstGeom prst="rect">
            <a:avLst/>
          </a:prstGeom>
        </p:spPr>
        <p:txBody>
          <a:bodyPr vert="horz" wrap="square" lIns="0" tIns="12700" rIns="0" bIns="0" rtlCol="0">
            <a:spAutoFit/>
          </a:bodyPr>
          <a:lstStyle>
            <a:defPPr>
              <a:defRPr lang="en-US"/>
            </a:defPPr>
            <a:lvl1pPr marL="12700">
              <a:lnSpc>
                <a:spcPct val="100000"/>
              </a:lnSpc>
              <a:spcBef>
                <a:spcPts val="100"/>
              </a:spcBef>
              <a:defRPr sz="900" b="1" spc="-5">
                <a:solidFill>
                  <a:srgbClr val="231F20"/>
                </a:solidFill>
                <a:latin typeface="Calibri"/>
                <a:cs typeface="Calibri"/>
              </a:defRPr>
            </a:lvl1pPr>
          </a:lstStyle>
          <a:p>
            <a:r>
              <a:rPr sz="700" dirty="0">
                <a:solidFill>
                  <a:schemeClr val="tx1"/>
                </a:solidFill>
                <a:latin typeface="Arial" panose="020B0604020202020204" pitchFamily="34" charset="0"/>
                <a:cs typeface="Arial" panose="020B0604020202020204" pitchFamily="34" charset="0"/>
              </a:rPr>
              <a:t>Hazard Ra</a:t>
            </a:r>
            <a:r>
              <a:rPr lang="en-US" sz="700" dirty="0">
                <a:solidFill>
                  <a:schemeClr val="tx1"/>
                </a:solidFill>
                <a:latin typeface="Arial" panose="020B0604020202020204" pitchFamily="34" charset="0"/>
                <a:cs typeface="Arial" panose="020B0604020202020204" pitchFamily="34" charset="0"/>
              </a:rPr>
              <a:t>ti</a:t>
            </a:r>
            <a:r>
              <a:rPr sz="700" dirty="0">
                <a:solidFill>
                  <a:schemeClr val="tx1"/>
                </a:solidFill>
                <a:latin typeface="Arial" panose="020B0604020202020204" pitchFamily="34" charset="0"/>
                <a:cs typeface="Arial" panose="020B0604020202020204" pitchFamily="34" charset="0"/>
              </a:rPr>
              <a:t>o (95% </a:t>
            </a:r>
            <a:r>
              <a:rPr lang="en-US" sz="700" dirty="0">
                <a:solidFill>
                  <a:schemeClr val="tx1"/>
                </a:solidFill>
                <a:latin typeface="Arial" panose="020B0604020202020204" pitchFamily="34" charset="0"/>
                <a:cs typeface="Arial" panose="020B0604020202020204" pitchFamily="34" charset="0"/>
              </a:rPr>
              <a:t>CI)</a:t>
            </a:r>
            <a:endParaRPr sz="700" dirty="0">
              <a:solidFill>
                <a:schemeClr val="tx1"/>
              </a:solidFill>
              <a:latin typeface="Arial" panose="020B0604020202020204" pitchFamily="34" charset="0"/>
              <a:cs typeface="Arial" panose="020B0604020202020204" pitchFamily="34" charset="0"/>
            </a:endParaRPr>
          </a:p>
        </p:txBody>
      </p:sp>
      <p:sp>
        <p:nvSpPr>
          <p:cNvPr id="355" name="bk object 25"/>
          <p:cNvSpPr/>
          <p:nvPr/>
        </p:nvSpPr>
        <p:spPr>
          <a:xfrm>
            <a:off x="5431792" y="1097380"/>
            <a:ext cx="1871" cy="5088478"/>
          </a:xfrm>
          <a:custGeom>
            <a:avLst/>
            <a:gdLst/>
            <a:ahLst/>
            <a:cxnLst/>
            <a:rect l="l" t="t" r="r" b="b"/>
            <a:pathLst>
              <a:path w="2539" h="6908800">
                <a:moveTo>
                  <a:pt x="2095" y="6908368"/>
                </a:moveTo>
                <a:lnTo>
                  <a:pt x="0" y="0"/>
                </a:lnTo>
              </a:path>
            </a:pathLst>
          </a:custGeom>
          <a:ln w="9525">
            <a:solidFill>
              <a:schemeClr val="tx1"/>
            </a:solidFill>
            <a:prstDash val="solid"/>
          </a:ln>
        </p:spPr>
        <p:txBody>
          <a:bodyPr wrap="square" lIns="0" tIns="0" rIns="0" bIns="0" rtlCol="0"/>
          <a:lstStyle/>
          <a:p>
            <a:endParaRPr sz="1200"/>
          </a:p>
        </p:txBody>
      </p:sp>
      <p:sp>
        <p:nvSpPr>
          <p:cNvPr id="365" name="object 61"/>
          <p:cNvSpPr txBox="1"/>
          <p:nvPr/>
        </p:nvSpPr>
        <p:spPr>
          <a:xfrm>
            <a:off x="3041175" y="2309714"/>
            <a:ext cx="606474" cy="260199"/>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700" spc="-10">
                <a:solidFill>
                  <a:srgbClr val="231F20"/>
                </a:solidFill>
                <a:latin typeface="Calibri"/>
                <a:cs typeface="Calibri"/>
              </a:defRPr>
            </a:lvl1pPr>
          </a:lstStyle>
          <a:p>
            <a:r>
              <a:rPr sz="500" dirty="0">
                <a:solidFill>
                  <a:schemeClr val="tx1"/>
                </a:solidFill>
                <a:latin typeface="Arial" panose="020B0604020202020204" pitchFamily="34" charset="0"/>
                <a:cs typeface="Arial" panose="020B0604020202020204" pitchFamily="34" charset="0"/>
              </a:rPr>
              <a:t>Sex</a:t>
            </a:r>
            <a:endParaRPr lang="en-US" sz="500" dirty="0">
              <a:solidFill>
                <a:schemeClr val="tx1"/>
              </a:solidFill>
              <a:latin typeface="Arial" panose="020B0604020202020204" pitchFamily="34" charset="0"/>
              <a:cs typeface="Arial" panose="020B0604020202020204" pitchFamily="34" charset="0"/>
            </a:endParaRPr>
          </a:p>
          <a:p>
            <a:r>
              <a:rPr lang="en-US" sz="500" dirty="0">
                <a:solidFill>
                  <a:schemeClr val="tx1"/>
                </a:solidFill>
                <a:latin typeface="Arial" panose="020B0604020202020204" pitchFamily="34" charset="0"/>
                <a:cs typeface="Arial" panose="020B0604020202020204" pitchFamily="34" charset="0"/>
              </a:rPr>
              <a:t>	Male</a:t>
            </a:r>
            <a:br>
              <a:rPr lang="en-US" sz="500" dirty="0">
                <a:solidFill>
                  <a:schemeClr val="tx1"/>
                </a:solidFill>
                <a:latin typeface="Arial" panose="020B0604020202020204" pitchFamily="34" charset="0"/>
                <a:cs typeface="Arial" panose="020B0604020202020204" pitchFamily="34" charset="0"/>
              </a:rPr>
            </a:br>
            <a:r>
              <a:rPr lang="en-US" sz="500" dirty="0">
                <a:solidFill>
                  <a:schemeClr val="tx1"/>
                </a:solidFill>
                <a:latin typeface="Arial" panose="020B0604020202020204" pitchFamily="34" charset="0"/>
                <a:cs typeface="Arial" panose="020B0604020202020204" pitchFamily="34" charset="0"/>
              </a:rPr>
              <a:t>Female</a:t>
            </a:r>
          </a:p>
        </p:txBody>
      </p:sp>
      <p:sp>
        <p:nvSpPr>
          <p:cNvPr id="366" name="object 63"/>
          <p:cNvSpPr txBox="1"/>
          <p:nvPr/>
        </p:nvSpPr>
        <p:spPr>
          <a:xfrm>
            <a:off x="7860925" y="2390602"/>
            <a:ext cx="947393"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0.73 (0.65–0.82)</a:t>
            </a:r>
          </a:p>
          <a:p>
            <a:r>
              <a:rPr lang="en-US" dirty="0">
                <a:solidFill>
                  <a:schemeClr val="tx1"/>
                </a:solidFill>
                <a:latin typeface="Arial" panose="020B0604020202020204" pitchFamily="34" charset="0"/>
                <a:cs typeface="Arial" panose="020B0604020202020204" pitchFamily="34" charset="0"/>
              </a:rPr>
              <a:t>0.82 (0.66–1.01)</a:t>
            </a:r>
          </a:p>
        </p:txBody>
      </p:sp>
      <p:sp>
        <p:nvSpPr>
          <p:cNvPr id="367" name="object 64"/>
          <p:cNvSpPr txBox="1"/>
          <p:nvPr/>
        </p:nvSpPr>
        <p:spPr>
          <a:xfrm>
            <a:off x="8764055" y="2315678"/>
            <a:ext cx="281577" cy="89768"/>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0.33</a:t>
            </a:r>
          </a:p>
        </p:txBody>
      </p:sp>
      <p:sp>
        <p:nvSpPr>
          <p:cNvPr id="368" name="object 65"/>
          <p:cNvSpPr txBox="1"/>
          <p:nvPr/>
        </p:nvSpPr>
        <p:spPr>
          <a:xfrm>
            <a:off x="7140678" y="2390602"/>
            <a:ext cx="1030497"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715/2895 (24.7%)</a:t>
            </a:r>
          </a:p>
          <a:p>
            <a:r>
              <a:rPr lang="en-US" dirty="0">
                <a:solidFill>
                  <a:schemeClr val="tx1"/>
                </a:solidFill>
                <a:latin typeface="Arial" panose="020B0604020202020204" pitchFamily="34" charset="0"/>
                <a:cs typeface="Arial" panose="020B0604020202020204" pitchFamily="34" charset="0"/>
              </a:rPr>
              <a:t>186/1195 (15.6%)</a:t>
            </a:r>
          </a:p>
        </p:txBody>
      </p:sp>
      <p:sp>
        <p:nvSpPr>
          <p:cNvPr id="369" name="object 66"/>
          <p:cNvSpPr txBox="1"/>
          <p:nvPr/>
        </p:nvSpPr>
        <p:spPr>
          <a:xfrm>
            <a:off x="6492103" y="2390602"/>
            <a:ext cx="1030497"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551/2927 (18.8%)</a:t>
            </a:r>
          </a:p>
          <a:p>
            <a:r>
              <a:rPr lang="en-US" dirty="0">
                <a:solidFill>
                  <a:schemeClr val="tx1"/>
                </a:solidFill>
                <a:latin typeface="Arial" panose="020B0604020202020204" pitchFamily="34" charset="0"/>
                <a:cs typeface="Arial" panose="020B0604020202020204" pitchFamily="34" charset="0"/>
              </a:rPr>
              <a:t>154/1162 (13.3%)</a:t>
            </a:r>
          </a:p>
        </p:txBody>
      </p:sp>
      <p:sp>
        <p:nvSpPr>
          <p:cNvPr id="376" name="object 84"/>
          <p:cNvSpPr txBox="1"/>
          <p:nvPr/>
        </p:nvSpPr>
        <p:spPr>
          <a:xfrm>
            <a:off x="3041175" y="3194066"/>
            <a:ext cx="548772"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r>
              <a:rPr dirty="0">
                <a:solidFill>
                  <a:schemeClr val="tx1"/>
                </a:solidFill>
                <a:latin typeface="Arial" panose="020B0604020202020204" pitchFamily="34" charset="0"/>
                <a:cs typeface="Arial" panose="020B0604020202020204" pitchFamily="34" charset="0"/>
              </a:rPr>
              <a:t>US vs Non-US</a:t>
            </a:r>
            <a:br>
              <a:rPr lang="en-US" dirty="0">
                <a:solidFill>
                  <a:schemeClr val="tx1"/>
                </a:solidFill>
                <a:latin typeface="Arial" panose="020B0604020202020204" pitchFamily="34" charset="0"/>
                <a:cs typeface="Arial" panose="020B0604020202020204" pitchFamily="34" charset="0"/>
              </a:rPr>
            </a:br>
            <a:r>
              <a:rPr dirty="0">
                <a:solidFill>
                  <a:schemeClr val="tx1"/>
                </a:solidFill>
                <a:latin typeface="Arial" panose="020B0604020202020204" pitchFamily="34" charset="0"/>
                <a:cs typeface="Arial" panose="020B0604020202020204" pitchFamily="34" charset="0"/>
              </a:rPr>
              <a:t>US</a:t>
            </a:r>
            <a:br>
              <a:rPr lang="en-US" dirty="0">
                <a:solidFill>
                  <a:schemeClr val="tx1"/>
                </a:solidFill>
                <a:latin typeface="Arial" panose="020B0604020202020204" pitchFamily="34" charset="0"/>
                <a:cs typeface="Arial" panose="020B0604020202020204" pitchFamily="34" charset="0"/>
              </a:rPr>
            </a:br>
            <a:r>
              <a:rPr dirty="0">
                <a:solidFill>
                  <a:schemeClr val="tx1"/>
                </a:solidFill>
                <a:latin typeface="Arial" panose="020B0604020202020204" pitchFamily="34" charset="0"/>
                <a:cs typeface="Arial" panose="020B0604020202020204" pitchFamily="34" charset="0"/>
              </a:rPr>
              <a:t>Non-US</a:t>
            </a:r>
          </a:p>
        </p:txBody>
      </p:sp>
      <p:sp>
        <p:nvSpPr>
          <p:cNvPr id="377" name="object 85"/>
          <p:cNvSpPr txBox="1"/>
          <p:nvPr/>
        </p:nvSpPr>
        <p:spPr>
          <a:xfrm>
            <a:off x="7860925" y="3274956"/>
            <a:ext cx="947393"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0.69 (0.59–0.80)</a:t>
            </a:r>
          </a:p>
          <a:p>
            <a:r>
              <a:rPr lang="en-US" dirty="0">
                <a:solidFill>
                  <a:schemeClr val="tx1"/>
                </a:solidFill>
                <a:latin typeface="Arial" panose="020B0604020202020204" pitchFamily="34" charset="0"/>
                <a:cs typeface="Arial" panose="020B0604020202020204" pitchFamily="34" charset="0"/>
              </a:rPr>
              <a:t>0.80 (0.71–0.91)</a:t>
            </a:r>
          </a:p>
        </p:txBody>
      </p:sp>
      <p:sp>
        <p:nvSpPr>
          <p:cNvPr id="378" name="object 86"/>
          <p:cNvSpPr txBox="1"/>
          <p:nvPr/>
        </p:nvSpPr>
        <p:spPr>
          <a:xfrm>
            <a:off x="8764055" y="3194066"/>
            <a:ext cx="281577" cy="89768"/>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0.14</a:t>
            </a:r>
          </a:p>
        </p:txBody>
      </p:sp>
      <p:sp>
        <p:nvSpPr>
          <p:cNvPr id="379" name="object 87"/>
          <p:cNvSpPr txBox="1"/>
          <p:nvPr/>
        </p:nvSpPr>
        <p:spPr>
          <a:xfrm>
            <a:off x="7140678" y="3275021"/>
            <a:ext cx="1030497"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394/1598 (24.7%)</a:t>
            </a:r>
          </a:p>
          <a:p>
            <a:r>
              <a:rPr lang="en-US" dirty="0">
                <a:solidFill>
                  <a:schemeClr val="tx1"/>
                </a:solidFill>
                <a:latin typeface="Arial" panose="020B0604020202020204" pitchFamily="34" charset="0"/>
                <a:cs typeface="Arial" panose="020B0604020202020204" pitchFamily="34" charset="0"/>
              </a:rPr>
              <a:t>507/2492 (20.3%)</a:t>
            </a:r>
          </a:p>
        </p:txBody>
      </p:sp>
      <p:sp>
        <p:nvSpPr>
          <p:cNvPr id="380" name="object 88"/>
          <p:cNvSpPr txBox="1"/>
          <p:nvPr/>
        </p:nvSpPr>
        <p:spPr>
          <a:xfrm>
            <a:off x="6492103" y="3275021"/>
            <a:ext cx="1030497"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281/1548 (18.2%)</a:t>
            </a:r>
          </a:p>
          <a:p>
            <a:r>
              <a:rPr lang="en-US" dirty="0">
                <a:solidFill>
                  <a:schemeClr val="tx1"/>
                </a:solidFill>
                <a:latin typeface="Arial" panose="020B0604020202020204" pitchFamily="34" charset="0"/>
                <a:cs typeface="Arial" panose="020B0604020202020204" pitchFamily="34" charset="0"/>
              </a:rPr>
              <a:t>424/2541 (16.7%)</a:t>
            </a:r>
          </a:p>
        </p:txBody>
      </p:sp>
      <p:sp>
        <p:nvSpPr>
          <p:cNvPr id="420" name="object 132"/>
          <p:cNvSpPr txBox="1"/>
          <p:nvPr/>
        </p:nvSpPr>
        <p:spPr>
          <a:xfrm>
            <a:off x="3041175" y="4453288"/>
            <a:ext cx="1474695"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r>
              <a:rPr dirty="0">
                <a:solidFill>
                  <a:schemeClr val="tx1"/>
                </a:solidFill>
                <a:latin typeface="Arial" panose="020B0604020202020204" pitchFamily="34" charset="0"/>
                <a:cs typeface="Arial" panose="020B0604020202020204" pitchFamily="34" charset="0"/>
              </a:rPr>
              <a:t>Baseline Triglycerides ≥150 vs &lt;150 mg/dL  Triglycerides ≥150 mg/</a:t>
            </a:r>
            <a:r>
              <a:rPr dirty="0" err="1">
                <a:solidFill>
                  <a:schemeClr val="tx1"/>
                </a:solidFill>
                <a:latin typeface="Arial" panose="020B0604020202020204" pitchFamily="34" charset="0"/>
                <a:cs typeface="Arial" panose="020B0604020202020204" pitchFamily="34" charset="0"/>
              </a:rPr>
              <a:t>dL</a:t>
            </a:r>
            <a:r>
              <a:rPr dirty="0">
                <a:solidFill>
                  <a:schemeClr val="tx1"/>
                </a:solidFill>
                <a:latin typeface="Arial" panose="020B0604020202020204" pitchFamily="34" charset="0"/>
                <a:cs typeface="Arial" panose="020B0604020202020204" pitchFamily="34" charset="0"/>
              </a:rPr>
              <a:t> </a:t>
            </a:r>
            <a:br>
              <a:rPr lang="en-US" dirty="0">
                <a:solidFill>
                  <a:schemeClr val="tx1"/>
                </a:solidFill>
                <a:latin typeface="Arial" panose="020B0604020202020204" pitchFamily="34" charset="0"/>
                <a:cs typeface="Arial" panose="020B0604020202020204" pitchFamily="34" charset="0"/>
              </a:rPr>
            </a:br>
            <a:r>
              <a:rPr dirty="0">
                <a:solidFill>
                  <a:schemeClr val="tx1"/>
                </a:solidFill>
                <a:latin typeface="Arial" panose="020B0604020202020204" pitchFamily="34" charset="0"/>
                <a:cs typeface="Arial" panose="020B0604020202020204" pitchFamily="34" charset="0"/>
              </a:rPr>
              <a:t>Triglycerides &lt;150 mg/dL</a:t>
            </a:r>
          </a:p>
        </p:txBody>
      </p:sp>
      <p:sp>
        <p:nvSpPr>
          <p:cNvPr id="421" name="object 133"/>
          <p:cNvSpPr txBox="1"/>
          <p:nvPr/>
        </p:nvSpPr>
        <p:spPr>
          <a:xfrm>
            <a:off x="7860925" y="4534177"/>
            <a:ext cx="947393"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0.75 (0.68–0.83)</a:t>
            </a:r>
          </a:p>
          <a:p>
            <a:r>
              <a:rPr lang="en-US" dirty="0">
                <a:solidFill>
                  <a:schemeClr val="tx1"/>
                </a:solidFill>
                <a:latin typeface="Arial" panose="020B0604020202020204" pitchFamily="34" charset="0"/>
                <a:cs typeface="Arial" panose="020B0604020202020204" pitchFamily="34" charset="0"/>
              </a:rPr>
              <a:t>0.79 (0.57–1.09)</a:t>
            </a:r>
          </a:p>
        </p:txBody>
      </p:sp>
      <p:sp>
        <p:nvSpPr>
          <p:cNvPr id="422" name="object 134"/>
          <p:cNvSpPr txBox="1"/>
          <p:nvPr/>
        </p:nvSpPr>
        <p:spPr>
          <a:xfrm>
            <a:off x="8764055" y="4453288"/>
            <a:ext cx="281577" cy="89768"/>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0.83</a:t>
            </a:r>
          </a:p>
        </p:txBody>
      </p:sp>
      <p:sp>
        <p:nvSpPr>
          <p:cNvPr id="423" name="object 135"/>
          <p:cNvSpPr txBox="1"/>
          <p:nvPr/>
        </p:nvSpPr>
        <p:spPr>
          <a:xfrm>
            <a:off x="7140678" y="4534177"/>
            <a:ext cx="1030497"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811/3660 (22.2%)</a:t>
            </a:r>
          </a:p>
          <a:p>
            <a:r>
              <a:rPr lang="en-US" dirty="0">
                <a:solidFill>
                  <a:schemeClr val="tx1"/>
                </a:solidFill>
                <a:latin typeface="Arial" panose="020B0604020202020204" pitchFamily="34" charset="0"/>
                <a:cs typeface="Arial" panose="020B0604020202020204" pitchFamily="34" charset="0"/>
              </a:rPr>
              <a:t>90/429 (21.0%)</a:t>
            </a:r>
          </a:p>
        </p:txBody>
      </p:sp>
      <p:sp>
        <p:nvSpPr>
          <p:cNvPr id="424" name="object 136"/>
          <p:cNvSpPr txBox="1"/>
          <p:nvPr/>
        </p:nvSpPr>
        <p:spPr>
          <a:xfrm>
            <a:off x="6492103" y="4534177"/>
            <a:ext cx="1030497" cy="166712"/>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dirty="0">
                <a:solidFill>
                  <a:schemeClr val="tx1"/>
                </a:solidFill>
                <a:latin typeface="Arial" panose="020B0604020202020204" pitchFamily="34" charset="0"/>
                <a:cs typeface="Arial" panose="020B0604020202020204" pitchFamily="34" charset="0"/>
              </a:rPr>
              <a:t>640/3674 (17.4%)</a:t>
            </a:r>
          </a:p>
          <a:p>
            <a:r>
              <a:rPr lang="en-US" dirty="0">
                <a:solidFill>
                  <a:schemeClr val="tx1"/>
                </a:solidFill>
                <a:latin typeface="Arial" panose="020B0604020202020204" pitchFamily="34" charset="0"/>
                <a:cs typeface="Arial" panose="020B0604020202020204" pitchFamily="34" charset="0"/>
              </a:rPr>
              <a:t>65/412 (15.8%)</a:t>
            </a:r>
          </a:p>
        </p:txBody>
      </p:sp>
      <p:grpSp>
        <p:nvGrpSpPr>
          <p:cNvPr id="5" name="Group 4"/>
          <p:cNvGrpSpPr/>
          <p:nvPr/>
        </p:nvGrpSpPr>
        <p:grpSpPr>
          <a:xfrm>
            <a:off x="4516832" y="1128284"/>
            <a:ext cx="1742300" cy="4913569"/>
            <a:chOff x="4516832" y="1223820"/>
            <a:chExt cx="1742300" cy="4913569"/>
          </a:xfrm>
        </p:grpSpPr>
        <p:sp>
          <p:nvSpPr>
            <p:cNvPr id="259" name="object 128"/>
            <p:cNvSpPr/>
            <p:nvPr/>
          </p:nvSpPr>
          <p:spPr>
            <a:xfrm>
              <a:off x="5133681" y="3781961"/>
              <a:ext cx="115519" cy="0"/>
            </a:xfrm>
            <a:custGeom>
              <a:avLst/>
              <a:gdLst/>
              <a:ahLst/>
              <a:cxnLst/>
              <a:rect l="l" t="t" r="r" b="b"/>
              <a:pathLst>
                <a:path w="156844">
                  <a:moveTo>
                    <a:pt x="0" y="0"/>
                  </a:moveTo>
                  <a:lnTo>
                    <a:pt x="156485" y="0"/>
                  </a:lnTo>
                </a:path>
              </a:pathLst>
            </a:custGeom>
            <a:ln w="25400">
              <a:solidFill>
                <a:srgbClr val="000000"/>
              </a:solidFill>
            </a:ln>
          </p:spPr>
          <p:txBody>
            <a:bodyPr wrap="square" lIns="0" tIns="0" rIns="0" bIns="0" rtlCol="0"/>
            <a:lstStyle/>
            <a:p>
              <a:endParaRPr sz="1200"/>
            </a:p>
          </p:txBody>
        </p:sp>
        <p:sp>
          <p:nvSpPr>
            <p:cNvPr id="260" name="object 129"/>
            <p:cNvSpPr/>
            <p:nvPr/>
          </p:nvSpPr>
          <p:spPr>
            <a:xfrm>
              <a:off x="4979666" y="3781961"/>
              <a:ext cx="98683" cy="0"/>
            </a:xfrm>
            <a:custGeom>
              <a:avLst/>
              <a:gdLst/>
              <a:ahLst/>
              <a:cxnLst/>
              <a:rect l="l" t="t" r="r" b="b"/>
              <a:pathLst>
                <a:path w="133985">
                  <a:moveTo>
                    <a:pt x="0" y="0"/>
                  </a:moveTo>
                  <a:lnTo>
                    <a:pt x="133761" y="0"/>
                  </a:lnTo>
                </a:path>
              </a:pathLst>
            </a:custGeom>
            <a:ln w="25400">
              <a:solidFill>
                <a:srgbClr val="000000"/>
              </a:solidFill>
            </a:ln>
          </p:spPr>
          <p:txBody>
            <a:bodyPr wrap="square" lIns="0" tIns="0" rIns="0" bIns="0" rtlCol="0"/>
            <a:lstStyle/>
            <a:p>
              <a:endParaRPr sz="1200"/>
            </a:p>
          </p:txBody>
        </p:sp>
        <p:sp>
          <p:nvSpPr>
            <p:cNvPr id="261" name="object 135"/>
            <p:cNvSpPr/>
            <p:nvPr/>
          </p:nvSpPr>
          <p:spPr>
            <a:xfrm>
              <a:off x="5182667" y="3698216"/>
              <a:ext cx="100086" cy="0"/>
            </a:xfrm>
            <a:custGeom>
              <a:avLst/>
              <a:gdLst/>
              <a:ahLst/>
              <a:cxnLst/>
              <a:rect l="l" t="t" r="r" b="b"/>
              <a:pathLst>
                <a:path w="135889">
                  <a:moveTo>
                    <a:pt x="0" y="0"/>
                  </a:moveTo>
                  <a:lnTo>
                    <a:pt x="135797" y="0"/>
                  </a:lnTo>
                </a:path>
              </a:pathLst>
            </a:custGeom>
            <a:ln w="25400">
              <a:solidFill>
                <a:srgbClr val="000000"/>
              </a:solidFill>
            </a:ln>
          </p:spPr>
          <p:txBody>
            <a:bodyPr wrap="square" lIns="0" tIns="0" rIns="0" bIns="0" rtlCol="0"/>
            <a:lstStyle/>
            <a:p>
              <a:endParaRPr sz="1200"/>
            </a:p>
          </p:txBody>
        </p:sp>
        <p:sp>
          <p:nvSpPr>
            <p:cNvPr id="262" name="object 136"/>
            <p:cNvSpPr/>
            <p:nvPr/>
          </p:nvSpPr>
          <p:spPr>
            <a:xfrm>
              <a:off x="5050132" y="3698216"/>
              <a:ext cx="77169" cy="0"/>
            </a:xfrm>
            <a:custGeom>
              <a:avLst/>
              <a:gdLst/>
              <a:ahLst/>
              <a:cxnLst/>
              <a:rect l="l" t="t" r="r" b="b"/>
              <a:pathLst>
                <a:path w="104775">
                  <a:moveTo>
                    <a:pt x="0" y="0"/>
                  </a:moveTo>
                  <a:lnTo>
                    <a:pt x="104598" y="0"/>
                  </a:lnTo>
                </a:path>
              </a:pathLst>
            </a:custGeom>
            <a:ln w="25400">
              <a:solidFill>
                <a:srgbClr val="000000"/>
              </a:solidFill>
            </a:ln>
          </p:spPr>
          <p:txBody>
            <a:bodyPr wrap="square" lIns="0" tIns="0" rIns="0" bIns="0" rtlCol="0"/>
            <a:lstStyle/>
            <a:p>
              <a:endParaRPr sz="1200"/>
            </a:p>
          </p:txBody>
        </p:sp>
        <p:sp>
          <p:nvSpPr>
            <p:cNvPr id="263" name="object 137"/>
            <p:cNvSpPr/>
            <p:nvPr/>
          </p:nvSpPr>
          <p:spPr>
            <a:xfrm>
              <a:off x="5078185" y="3751970"/>
              <a:ext cx="55655" cy="55655"/>
            </a:xfrm>
            <a:custGeom>
              <a:avLst/>
              <a:gdLst/>
              <a:ahLst/>
              <a:cxnLst/>
              <a:rect l="l" t="t" r="r" b="b"/>
              <a:pathLst>
                <a:path w="75564" h="75564">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264" name="object 138"/>
            <p:cNvSpPr/>
            <p:nvPr/>
          </p:nvSpPr>
          <p:spPr>
            <a:xfrm>
              <a:off x="5127170" y="3669899"/>
              <a:ext cx="55655" cy="55655"/>
            </a:xfrm>
            <a:custGeom>
              <a:avLst/>
              <a:gdLst/>
              <a:ahLst/>
              <a:cxnLst/>
              <a:rect l="l" t="t" r="r" b="b"/>
              <a:pathLst>
                <a:path w="75564" h="75564">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284" name="object 34"/>
            <p:cNvSpPr/>
            <p:nvPr/>
          </p:nvSpPr>
          <p:spPr>
            <a:xfrm>
              <a:off x="5131623" y="1574113"/>
              <a:ext cx="75766" cy="0"/>
            </a:xfrm>
            <a:custGeom>
              <a:avLst/>
              <a:gdLst/>
              <a:ahLst/>
              <a:cxnLst/>
              <a:rect l="l" t="t" r="r" b="b"/>
              <a:pathLst>
                <a:path w="102869">
                  <a:moveTo>
                    <a:pt x="0" y="0"/>
                  </a:moveTo>
                  <a:lnTo>
                    <a:pt x="102764" y="0"/>
                  </a:lnTo>
                </a:path>
              </a:pathLst>
            </a:custGeom>
            <a:ln w="25400">
              <a:solidFill>
                <a:srgbClr val="000000"/>
              </a:solidFill>
            </a:ln>
          </p:spPr>
          <p:txBody>
            <a:bodyPr wrap="square" lIns="0" tIns="0" rIns="0" bIns="0" rtlCol="0"/>
            <a:lstStyle/>
            <a:p>
              <a:endParaRPr sz="1200"/>
            </a:p>
          </p:txBody>
        </p:sp>
        <p:sp>
          <p:nvSpPr>
            <p:cNvPr id="285" name="object 35"/>
            <p:cNvSpPr/>
            <p:nvPr/>
          </p:nvSpPr>
          <p:spPr>
            <a:xfrm>
              <a:off x="5014986" y="1574113"/>
              <a:ext cx="61268" cy="0"/>
            </a:xfrm>
            <a:custGeom>
              <a:avLst/>
              <a:gdLst/>
              <a:ahLst/>
              <a:cxnLst/>
              <a:rect l="l" t="t" r="r" b="b"/>
              <a:pathLst>
                <a:path w="83185">
                  <a:moveTo>
                    <a:pt x="0" y="0"/>
                  </a:moveTo>
                  <a:lnTo>
                    <a:pt x="83013" y="0"/>
                  </a:lnTo>
                </a:path>
              </a:pathLst>
            </a:custGeom>
            <a:ln w="25400">
              <a:solidFill>
                <a:srgbClr val="000000"/>
              </a:solidFill>
            </a:ln>
          </p:spPr>
          <p:txBody>
            <a:bodyPr wrap="square" lIns="0" tIns="0" rIns="0" bIns="0" rtlCol="0"/>
            <a:lstStyle/>
            <a:p>
              <a:endParaRPr sz="1200"/>
            </a:p>
          </p:txBody>
        </p:sp>
        <p:sp>
          <p:nvSpPr>
            <p:cNvPr id="286" name="object 36"/>
            <p:cNvSpPr/>
            <p:nvPr/>
          </p:nvSpPr>
          <p:spPr>
            <a:xfrm>
              <a:off x="5076127" y="1544627"/>
              <a:ext cx="55655" cy="55655"/>
            </a:xfrm>
            <a:custGeom>
              <a:avLst/>
              <a:gdLst/>
              <a:ahLst/>
              <a:cxnLst/>
              <a:rect l="l" t="t" r="r" b="b"/>
              <a:pathLst>
                <a:path w="75564" h="75565">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287" name="object 37"/>
            <p:cNvSpPr/>
            <p:nvPr/>
          </p:nvSpPr>
          <p:spPr>
            <a:xfrm>
              <a:off x="5310159" y="1652995"/>
              <a:ext cx="240861" cy="0"/>
            </a:xfrm>
            <a:custGeom>
              <a:avLst/>
              <a:gdLst/>
              <a:ahLst/>
              <a:cxnLst/>
              <a:rect l="l" t="t" r="r" b="b"/>
              <a:pathLst>
                <a:path w="327025">
                  <a:moveTo>
                    <a:pt x="0" y="0"/>
                  </a:moveTo>
                  <a:lnTo>
                    <a:pt x="326458" y="0"/>
                  </a:lnTo>
                </a:path>
              </a:pathLst>
            </a:custGeom>
            <a:ln w="25400">
              <a:solidFill>
                <a:srgbClr val="000000"/>
              </a:solidFill>
            </a:ln>
          </p:spPr>
          <p:txBody>
            <a:bodyPr wrap="square" lIns="0" tIns="0" rIns="0" bIns="0" rtlCol="0"/>
            <a:lstStyle/>
            <a:p>
              <a:endParaRPr sz="1200"/>
            </a:p>
          </p:txBody>
        </p:sp>
        <p:sp>
          <p:nvSpPr>
            <p:cNvPr id="288" name="object 38"/>
            <p:cNvSpPr/>
            <p:nvPr/>
          </p:nvSpPr>
          <p:spPr>
            <a:xfrm>
              <a:off x="5073703" y="1652995"/>
              <a:ext cx="180997" cy="0"/>
            </a:xfrm>
            <a:custGeom>
              <a:avLst/>
              <a:gdLst/>
              <a:ahLst/>
              <a:cxnLst/>
              <a:rect l="l" t="t" r="r" b="b"/>
              <a:pathLst>
                <a:path w="245744">
                  <a:moveTo>
                    <a:pt x="0" y="0"/>
                  </a:moveTo>
                  <a:lnTo>
                    <a:pt x="245695" y="0"/>
                  </a:lnTo>
                </a:path>
              </a:pathLst>
            </a:custGeom>
            <a:ln w="25400">
              <a:solidFill>
                <a:srgbClr val="000000"/>
              </a:solidFill>
            </a:ln>
          </p:spPr>
          <p:txBody>
            <a:bodyPr wrap="square" lIns="0" tIns="0" rIns="0" bIns="0" rtlCol="0"/>
            <a:lstStyle/>
            <a:p>
              <a:endParaRPr sz="1200"/>
            </a:p>
          </p:txBody>
        </p:sp>
        <p:sp>
          <p:nvSpPr>
            <p:cNvPr id="289" name="object 39"/>
            <p:cNvSpPr/>
            <p:nvPr/>
          </p:nvSpPr>
          <p:spPr>
            <a:xfrm>
              <a:off x="5254663" y="1623509"/>
              <a:ext cx="55655" cy="55655"/>
            </a:xfrm>
            <a:custGeom>
              <a:avLst/>
              <a:gdLst/>
              <a:ahLst/>
              <a:cxnLst/>
              <a:rect l="l" t="t" r="r" b="b"/>
              <a:pathLst>
                <a:path w="75564" h="75564">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356" name="object 15"/>
            <p:cNvSpPr/>
            <p:nvPr/>
          </p:nvSpPr>
          <p:spPr>
            <a:xfrm>
              <a:off x="4850830" y="2038269"/>
              <a:ext cx="608933" cy="0"/>
            </a:xfrm>
            <a:custGeom>
              <a:avLst/>
              <a:gdLst/>
              <a:ahLst/>
              <a:cxnLst/>
              <a:rect l="l" t="t" r="r" b="b"/>
              <a:pathLst>
                <a:path w="826770">
                  <a:moveTo>
                    <a:pt x="0" y="0"/>
                  </a:moveTo>
                  <a:lnTo>
                    <a:pt x="826762" y="0"/>
                  </a:lnTo>
                </a:path>
              </a:pathLst>
            </a:custGeom>
            <a:ln w="25400">
              <a:solidFill>
                <a:srgbClr val="000000"/>
              </a:solidFill>
            </a:ln>
          </p:spPr>
          <p:txBody>
            <a:bodyPr wrap="square" lIns="0" tIns="0" rIns="0" bIns="0" rtlCol="0"/>
            <a:lstStyle/>
            <a:p>
              <a:endParaRPr sz="1200"/>
            </a:p>
          </p:txBody>
        </p:sp>
        <p:sp>
          <p:nvSpPr>
            <p:cNvPr id="357" name="object 16"/>
            <p:cNvSpPr/>
            <p:nvPr/>
          </p:nvSpPr>
          <p:spPr>
            <a:xfrm>
              <a:off x="4516832" y="2038269"/>
              <a:ext cx="278744" cy="0"/>
            </a:xfrm>
            <a:custGeom>
              <a:avLst/>
              <a:gdLst/>
              <a:ahLst/>
              <a:cxnLst/>
              <a:rect l="l" t="t" r="r" b="b"/>
              <a:pathLst>
                <a:path w="378460">
                  <a:moveTo>
                    <a:pt x="0" y="0"/>
                  </a:moveTo>
                  <a:lnTo>
                    <a:pt x="378133" y="0"/>
                  </a:lnTo>
                </a:path>
              </a:pathLst>
            </a:custGeom>
            <a:ln w="25400">
              <a:solidFill>
                <a:srgbClr val="000000"/>
              </a:solidFill>
            </a:ln>
          </p:spPr>
          <p:txBody>
            <a:bodyPr wrap="square" lIns="0" tIns="0" rIns="0" bIns="0" rtlCol="0"/>
            <a:lstStyle/>
            <a:p>
              <a:endParaRPr sz="1200"/>
            </a:p>
          </p:txBody>
        </p:sp>
        <p:sp>
          <p:nvSpPr>
            <p:cNvPr id="358" name="object 22"/>
            <p:cNvSpPr/>
            <p:nvPr/>
          </p:nvSpPr>
          <p:spPr>
            <a:xfrm>
              <a:off x="5146365" y="1880131"/>
              <a:ext cx="81378" cy="0"/>
            </a:xfrm>
            <a:custGeom>
              <a:avLst/>
              <a:gdLst/>
              <a:ahLst/>
              <a:cxnLst/>
              <a:rect l="l" t="t" r="r" b="b"/>
              <a:pathLst>
                <a:path w="110489">
                  <a:moveTo>
                    <a:pt x="0" y="0"/>
                  </a:moveTo>
                  <a:lnTo>
                    <a:pt x="110045" y="0"/>
                  </a:lnTo>
                </a:path>
              </a:pathLst>
            </a:custGeom>
            <a:ln w="25400">
              <a:solidFill>
                <a:srgbClr val="000000"/>
              </a:solidFill>
            </a:ln>
          </p:spPr>
          <p:txBody>
            <a:bodyPr wrap="square" lIns="0" tIns="0" rIns="0" bIns="0" rtlCol="0"/>
            <a:lstStyle/>
            <a:p>
              <a:endParaRPr sz="1200"/>
            </a:p>
          </p:txBody>
        </p:sp>
        <p:sp>
          <p:nvSpPr>
            <p:cNvPr id="359" name="object 23"/>
            <p:cNvSpPr/>
            <p:nvPr/>
          </p:nvSpPr>
          <p:spPr>
            <a:xfrm>
              <a:off x="5029117" y="1880131"/>
              <a:ext cx="62203" cy="0"/>
            </a:xfrm>
            <a:custGeom>
              <a:avLst/>
              <a:gdLst/>
              <a:ahLst/>
              <a:cxnLst/>
              <a:rect l="l" t="t" r="r" b="b"/>
              <a:pathLst>
                <a:path w="84455">
                  <a:moveTo>
                    <a:pt x="0" y="0"/>
                  </a:moveTo>
                  <a:lnTo>
                    <a:pt x="83841" y="0"/>
                  </a:lnTo>
                </a:path>
              </a:pathLst>
            </a:custGeom>
            <a:ln w="25400">
              <a:solidFill>
                <a:srgbClr val="000000"/>
              </a:solidFill>
            </a:ln>
          </p:spPr>
          <p:txBody>
            <a:bodyPr wrap="square" lIns="0" tIns="0" rIns="0" bIns="0" rtlCol="0"/>
            <a:lstStyle/>
            <a:p>
              <a:endParaRPr sz="1200"/>
            </a:p>
          </p:txBody>
        </p:sp>
        <p:sp>
          <p:nvSpPr>
            <p:cNvPr id="360" name="object 24"/>
            <p:cNvSpPr/>
            <p:nvPr/>
          </p:nvSpPr>
          <p:spPr>
            <a:xfrm>
              <a:off x="5090869" y="1852265"/>
              <a:ext cx="55655" cy="55655"/>
            </a:xfrm>
            <a:custGeom>
              <a:avLst/>
              <a:gdLst/>
              <a:ahLst/>
              <a:cxnLst/>
              <a:rect l="l" t="t" r="r" b="b"/>
              <a:pathLst>
                <a:path w="75564" h="75564">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361" name="object 25"/>
            <p:cNvSpPr/>
            <p:nvPr/>
          </p:nvSpPr>
          <p:spPr>
            <a:xfrm>
              <a:off x="5271846" y="1965970"/>
              <a:ext cx="228234" cy="0"/>
            </a:xfrm>
            <a:custGeom>
              <a:avLst/>
              <a:gdLst/>
              <a:ahLst/>
              <a:cxnLst/>
              <a:rect l="l" t="t" r="r" b="b"/>
              <a:pathLst>
                <a:path w="309879">
                  <a:moveTo>
                    <a:pt x="0" y="0"/>
                  </a:moveTo>
                  <a:lnTo>
                    <a:pt x="309345" y="0"/>
                  </a:lnTo>
                </a:path>
              </a:pathLst>
            </a:custGeom>
            <a:ln w="25400">
              <a:solidFill>
                <a:srgbClr val="000000"/>
              </a:solidFill>
            </a:ln>
          </p:spPr>
          <p:txBody>
            <a:bodyPr wrap="square" lIns="0" tIns="0" rIns="0" bIns="0" rtlCol="0"/>
            <a:lstStyle/>
            <a:p>
              <a:endParaRPr sz="1200"/>
            </a:p>
          </p:txBody>
        </p:sp>
        <p:sp>
          <p:nvSpPr>
            <p:cNvPr id="362" name="object 26"/>
            <p:cNvSpPr/>
            <p:nvPr/>
          </p:nvSpPr>
          <p:spPr>
            <a:xfrm>
              <a:off x="5043335" y="1965970"/>
              <a:ext cx="173046" cy="0"/>
            </a:xfrm>
            <a:custGeom>
              <a:avLst/>
              <a:gdLst/>
              <a:ahLst/>
              <a:cxnLst/>
              <a:rect l="l" t="t" r="r" b="b"/>
              <a:pathLst>
                <a:path w="234950">
                  <a:moveTo>
                    <a:pt x="0" y="0"/>
                  </a:moveTo>
                  <a:lnTo>
                    <a:pt x="234908" y="0"/>
                  </a:lnTo>
                </a:path>
              </a:pathLst>
            </a:custGeom>
            <a:ln w="25400">
              <a:solidFill>
                <a:srgbClr val="000000"/>
              </a:solidFill>
            </a:ln>
          </p:spPr>
          <p:txBody>
            <a:bodyPr wrap="square" lIns="0" tIns="0" rIns="0" bIns="0" rtlCol="0"/>
            <a:lstStyle/>
            <a:p>
              <a:endParaRPr sz="1200"/>
            </a:p>
          </p:txBody>
        </p:sp>
        <p:sp>
          <p:nvSpPr>
            <p:cNvPr id="363" name="object 27"/>
            <p:cNvSpPr/>
            <p:nvPr/>
          </p:nvSpPr>
          <p:spPr>
            <a:xfrm>
              <a:off x="5216349" y="1938217"/>
              <a:ext cx="55655" cy="55655"/>
            </a:xfrm>
            <a:custGeom>
              <a:avLst/>
              <a:gdLst/>
              <a:ahLst/>
              <a:cxnLst/>
              <a:rect l="l" t="t" r="r" b="b"/>
              <a:pathLst>
                <a:path w="75564" h="75564">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364" name="object 28"/>
            <p:cNvSpPr/>
            <p:nvPr/>
          </p:nvSpPr>
          <p:spPr>
            <a:xfrm>
              <a:off x="4795334" y="2008782"/>
              <a:ext cx="55655" cy="55655"/>
            </a:xfrm>
            <a:custGeom>
              <a:avLst/>
              <a:gdLst/>
              <a:ahLst/>
              <a:cxnLst/>
              <a:rect l="l" t="t" r="r" b="b"/>
              <a:pathLst>
                <a:path w="75564" h="75564">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370" name="object 46"/>
            <p:cNvSpPr/>
            <p:nvPr/>
          </p:nvSpPr>
          <p:spPr>
            <a:xfrm>
              <a:off x="5139021" y="2531578"/>
              <a:ext cx="78104" cy="0"/>
            </a:xfrm>
            <a:custGeom>
              <a:avLst/>
              <a:gdLst/>
              <a:ahLst/>
              <a:cxnLst/>
              <a:rect l="l" t="t" r="r" b="b"/>
              <a:pathLst>
                <a:path w="106044">
                  <a:moveTo>
                    <a:pt x="0" y="0"/>
                  </a:moveTo>
                  <a:lnTo>
                    <a:pt x="105672" y="0"/>
                  </a:lnTo>
                </a:path>
              </a:pathLst>
            </a:custGeom>
            <a:ln w="25400">
              <a:solidFill>
                <a:srgbClr val="000000"/>
              </a:solidFill>
            </a:ln>
          </p:spPr>
          <p:txBody>
            <a:bodyPr wrap="square" lIns="0" tIns="0" rIns="0" bIns="0" rtlCol="0"/>
            <a:lstStyle/>
            <a:p>
              <a:endParaRPr sz="1200"/>
            </a:p>
          </p:txBody>
        </p:sp>
        <p:sp>
          <p:nvSpPr>
            <p:cNvPr id="371" name="object 47"/>
            <p:cNvSpPr/>
            <p:nvPr/>
          </p:nvSpPr>
          <p:spPr>
            <a:xfrm>
              <a:off x="5020690" y="2531578"/>
              <a:ext cx="63138" cy="0"/>
            </a:xfrm>
            <a:custGeom>
              <a:avLst/>
              <a:gdLst/>
              <a:ahLst/>
              <a:cxnLst/>
              <a:rect l="l" t="t" r="r" b="b"/>
              <a:pathLst>
                <a:path w="85725">
                  <a:moveTo>
                    <a:pt x="0" y="0"/>
                  </a:moveTo>
                  <a:lnTo>
                    <a:pt x="85313" y="0"/>
                  </a:lnTo>
                </a:path>
              </a:pathLst>
            </a:custGeom>
            <a:ln w="25400">
              <a:solidFill>
                <a:srgbClr val="000000"/>
              </a:solidFill>
            </a:ln>
          </p:spPr>
          <p:txBody>
            <a:bodyPr wrap="square" lIns="0" tIns="0" rIns="0" bIns="0" rtlCol="0"/>
            <a:lstStyle/>
            <a:p>
              <a:endParaRPr sz="1200"/>
            </a:p>
          </p:txBody>
        </p:sp>
        <p:sp>
          <p:nvSpPr>
            <p:cNvPr id="372" name="object 48"/>
            <p:cNvSpPr/>
            <p:nvPr/>
          </p:nvSpPr>
          <p:spPr>
            <a:xfrm>
              <a:off x="5083525" y="2503825"/>
              <a:ext cx="55655" cy="55655"/>
            </a:xfrm>
            <a:custGeom>
              <a:avLst/>
              <a:gdLst/>
              <a:ahLst/>
              <a:cxnLst/>
              <a:rect l="l" t="t" r="r" b="b"/>
              <a:pathLst>
                <a:path w="75564" h="75564">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373" name="object 49"/>
            <p:cNvSpPr/>
            <p:nvPr/>
          </p:nvSpPr>
          <p:spPr>
            <a:xfrm>
              <a:off x="5242298" y="2613676"/>
              <a:ext cx="209993" cy="0"/>
            </a:xfrm>
            <a:custGeom>
              <a:avLst/>
              <a:gdLst/>
              <a:ahLst/>
              <a:cxnLst/>
              <a:rect l="l" t="t" r="r" b="b"/>
              <a:pathLst>
                <a:path w="285114">
                  <a:moveTo>
                    <a:pt x="0" y="0"/>
                  </a:moveTo>
                  <a:lnTo>
                    <a:pt x="284966" y="0"/>
                  </a:lnTo>
                </a:path>
              </a:pathLst>
            </a:custGeom>
            <a:ln w="25400">
              <a:solidFill>
                <a:srgbClr val="000000"/>
              </a:solidFill>
            </a:ln>
          </p:spPr>
          <p:txBody>
            <a:bodyPr wrap="square" lIns="0" tIns="0" rIns="0" bIns="0" rtlCol="0"/>
            <a:lstStyle/>
            <a:p>
              <a:endParaRPr sz="1200"/>
            </a:p>
          </p:txBody>
        </p:sp>
        <p:sp>
          <p:nvSpPr>
            <p:cNvPr id="374" name="object 50"/>
            <p:cNvSpPr/>
            <p:nvPr/>
          </p:nvSpPr>
          <p:spPr>
            <a:xfrm>
              <a:off x="5027842" y="2613676"/>
              <a:ext cx="159015" cy="0"/>
            </a:xfrm>
            <a:custGeom>
              <a:avLst/>
              <a:gdLst/>
              <a:ahLst/>
              <a:cxnLst/>
              <a:rect l="l" t="t" r="r" b="b"/>
              <a:pathLst>
                <a:path w="215900">
                  <a:moveTo>
                    <a:pt x="0" y="0"/>
                  </a:moveTo>
                  <a:lnTo>
                    <a:pt x="215823" y="0"/>
                  </a:lnTo>
                </a:path>
              </a:pathLst>
            </a:custGeom>
            <a:ln w="25400">
              <a:solidFill>
                <a:srgbClr val="000000"/>
              </a:solidFill>
            </a:ln>
          </p:spPr>
          <p:txBody>
            <a:bodyPr wrap="square" lIns="0" tIns="0" rIns="0" bIns="0" rtlCol="0"/>
            <a:lstStyle/>
            <a:p>
              <a:endParaRPr sz="1200"/>
            </a:p>
          </p:txBody>
        </p:sp>
        <p:sp>
          <p:nvSpPr>
            <p:cNvPr id="375" name="object 51"/>
            <p:cNvSpPr/>
            <p:nvPr/>
          </p:nvSpPr>
          <p:spPr>
            <a:xfrm>
              <a:off x="5186802" y="2584192"/>
              <a:ext cx="55655" cy="55655"/>
            </a:xfrm>
            <a:custGeom>
              <a:avLst/>
              <a:gdLst/>
              <a:ahLst/>
              <a:cxnLst/>
              <a:rect l="l" t="t" r="r" b="b"/>
              <a:pathLst>
                <a:path w="75564" h="75564">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381" name="object 57"/>
            <p:cNvSpPr/>
            <p:nvPr/>
          </p:nvSpPr>
          <p:spPr>
            <a:xfrm>
              <a:off x="5085471" y="3419552"/>
              <a:ext cx="111311" cy="0"/>
            </a:xfrm>
            <a:custGeom>
              <a:avLst/>
              <a:gdLst/>
              <a:ahLst/>
              <a:cxnLst/>
              <a:rect l="l" t="t" r="r" b="b"/>
              <a:pathLst>
                <a:path w="151130">
                  <a:moveTo>
                    <a:pt x="0" y="0"/>
                  </a:moveTo>
                  <a:lnTo>
                    <a:pt x="150864" y="0"/>
                  </a:lnTo>
                </a:path>
              </a:pathLst>
            </a:custGeom>
            <a:ln w="25400">
              <a:solidFill>
                <a:srgbClr val="000000"/>
              </a:solidFill>
            </a:ln>
          </p:spPr>
          <p:txBody>
            <a:bodyPr wrap="square" lIns="0" tIns="0" rIns="0" bIns="0" rtlCol="0"/>
            <a:lstStyle/>
            <a:p>
              <a:endParaRPr sz="1200"/>
            </a:p>
          </p:txBody>
        </p:sp>
        <p:sp>
          <p:nvSpPr>
            <p:cNvPr id="382" name="object 58"/>
            <p:cNvSpPr/>
            <p:nvPr/>
          </p:nvSpPr>
          <p:spPr>
            <a:xfrm>
              <a:off x="4942275" y="3419552"/>
              <a:ext cx="87926" cy="0"/>
            </a:xfrm>
            <a:custGeom>
              <a:avLst/>
              <a:gdLst/>
              <a:ahLst/>
              <a:cxnLst/>
              <a:rect l="l" t="t" r="r" b="b"/>
              <a:pathLst>
                <a:path w="119380">
                  <a:moveTo>
                    <a:pt x="0" y="0"/>
                  </a:moveTo>
                  <a:lnTo>
                    <a:pt x="119073" y="0"/>
                  </a:lnTo>
                </a:path>
              </a:pathLst>
            </a:custGeom>
            <a:ln w="25400">
              <a:solidFill>
                <a:srgbClr val="000000"/>
              </a:solidFill>
            </a:ln>
          </p:spPr>
          <p:txBody>
            <a:bodyPr wrap="square" lIns="0" tIns="0" rIns="0" bIns="0" rtlCol="0"/>
            <a:lstStyle/>
            <a:p>
              <a:endParaRPr sz="1200"/>
            </a:p>
          </p:txBody>
        </p:sp>
        <p:sp>
          <p:nvSpPr>
            <p:cNvPr id="383" name="object 59"/>
            <p:cNvSpPr/>
            <p:nvPr/>
          </p:nvSpPr>
          <p:spPr>
            <a:xfrm>
              <a:off x="5029975" y="3391801"/>
              <a:ext cx="55655" cy="55655"/>
            </a:xfrm>
            <a:custGeom>
              <a:avLst/>
              <a:gdLst/>
              <a:ahLst/>
              <a:cxnLst/>
              <a:rect l="l" t="t" r="r" b="b"/>
              <a:pathLst>
                <a:path w="75564" h="75564">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384" name="object 60"/>
            <p:cNvSpPr/>
            <p:nvPr/>
          </p:nvSpPr>
          <p:spPr>
            <a:xfrm>
              <a:off x="5226629" y="3502466"/>
              <a:ext cx="105698" cy="0"/>
            </a:xfrm>
            <a:custGeom>
              <a:avLst/>
              <a:gdLst/>
              <a:ahLst/>
              <a:cxnLst/>
              <a:rect l="l" t="t" r="r" b="b"/>
              <a:pathLst>
                <a:path w="143510">
                  <a:moveTo>
                    <a:pt x="0" y="0"/>
                  </a:moveTo>
                  <a:lnTo>
                    <a:pt x="143017" y="0"/>
                  </a:lnTo>
                </a:path>
              </a:pathLst>
            </a:custGeom>
            <a:ln w="25400">
              <a:solidFill>
                <a:srgbClr val="000000"/>
              </a:solidFill>
            </a:ln>
          </p:spPr>
          <p:txBody>
            <a:bodyPr wrap="square" lIns="0" tIns="0" rIns="0" bIns="0" rtlCol="0"/>
            <a:lstStyle/>
            <a:p>
              <a:endParaRPr sz="1200"/>
            </a:p>
          </p:txBody>
        </p:sp>
        <p:sp>
          <p:nvSpPr>
            <p:cNvPr id="385" name="object 61"/>
            <p:cNvSpPr/>
            <p:nvPr/>
          </p:nvSpPr>
          <p:spPr>
            <a:xfrm>
              <a:off x="5081988" y="3502466"/>
              <a:ext cx="89329" cy="0"/>
            </a:xfrm>
            <a:custGeom>
              <a:avLst/>
              <a:gdLst/>
              <a:ahLst/>
              <a:cxnLst/>
              <a:rect l="l" t="t" r="r" b="b"/>
              <a:pathLst>
                <a:path w="121285">
                  <a:moveTo>
                    <a:pt x="0" y="0"/>
                  </a:moveTo>
                  <a:lnTo>
                    <a:pt x="121036" y="0"/>
                  </a:lnTo>
                </a:path>
              </a:pathLst>
            </a:custGeom>
            <a:ln w="25400">
              <a:solidFill>
                <a:srgbClr val="000000"/>
              </a:solidFill>
            </a:ln>
          </p:spPr>
          <p:txBody>
            <a:bodyPr wrap="square" lIns="0" tIns="0" rIns="0" bIns="0" rtlCol="0"/>
            <a:lstStyle/>
            <a:p>
              <a:endParaRPr sz="1200"/>
            </a:p>
          </p:txBody>
        </p:sp>
        <p:sp>
          <p:nvSpPr>
            <p:cNvPr id="386" name="object 62"/>
            <p:cNvSpPr/>
            <p:nvPr/>
          </p:nvSpPr>
          <p:spPr>
            <a:xfrm>
              <a:off x="5171133" y="3472244"/>
              <a:ext cx="55655" cy="55655"/>
            </a:xfrm>
            <a:custGeom>
              <a:avLst/>
              <a:gdLst/>
              <a:ahLst/>
              <a:cxnLst/>
              <a:rect l="l" t="t" r="r" b="b"/>
              <a:pathLst>
                <a:path w="75564" h="75564">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387" name="object 68"/>
            <p:cNvSpPr/>
            <p:nvPr/>
          </p:nvSpPr>
          <p:spPr>
            <a:xfrm>
              <a:off x="5128219" y="4372851"/>
              <a:ext cx="99618" cy="0"/>
            </a:xfrm>
            <a:custGeom>
              <a:avLst/>
              <a:gdLst/>
              <a:ahLst/>
              <a:cxnLst/>
              <a:rect l="l" t="t" r="r" b="b"/>
              <a:pathLst>
                <a:path w="135255">
                  <a:moveTo>
                    <a:pt x="0" y="0"/>
                  </a:moveTo>
                  <a:lnTo>
                    <a:pt x="135035" y="0"/>
                  </a:lnTo>
                </a:path>
              </a:pathLst>
            </a:custGeom>
            <a:ln w="25400">
              <a:solidFill>
                <a:srgbClr val="000000"/>
              </a:solidFill>
            </a:ln>
          </p:spPr>
          <p:txBody>
            <a:bodyPr wrap="square" lIns="0" tIns="0" rIns="0" bIns="0" rtlCol="0"/>
            <a:lstStyle/>
            <a:p>
              <a:endParaRPr sz="1200"/>
            </a:p>
          </p:txBody>
        </p:sp>
        <p:sp>
          <p:nvSpPr>
            <p:cNvPr id="388" name="object 69"/>
            <p:cNvSpPr/>
            <p:nvPr/>
          </p:nvSpPr>
          <p:spPr>
            <a:xfrm>
              <a:off x="5004856" y="4372851"/>
              <a:ext cx="68283" cy="0"/>
            </a:xfrm>
            <a:custGeom>
              <a:avLst/>
              <a:gdLst/>
              <a:ahLst/>
              <a:cxnLst/>
              <a:rect l="l" t="t" r="r" b="b"/>
              <a:pathLst>
                <a:path w="92710">
                  <a:moveTo>
                    <a:pt x="0" y="0"/>
                  </a:moveTo>
                  <a:lnTo>
                    <a:pt x="92144" y="0"/>
                  </a:lnTo>
                </a:path>
              </a:pathLst>
            </a:custGeom>
            <a:ln w="25400">
              <a:solidFill>
                <a:srgbClr val="000000"/>
              </a:solidFill>
            </a:ln>
          </p:spPr>
          <p:txBody>
            <a:bodyPr wrap="square" lIns="0" tIns="0" rIns="0" bIns="0" rtlCol="0"/>
            <a:lstStyle/>
            <a:p>
              <a:endParaRPr sz="1200"/>
            </a:p>
          </p:txBody>
        </p:sp>
        <p:sp>
          <p:nvSpPr>
            <p:cNvPr id="389" name="object 70"/>
            <p:cNvSpPr/>
            <p:nvPr/>
          </p:nvSpPr>
          <p:spPr>
            <a:xfrm>
              <a:off x="5207885" y="4455445"/>
              <a:ext cx="142178" cy="0"/>
            </a:xfrm>
            <a:custGeom>
              <a:avLst/>
              <a:gdLst/>
              <a:ahLst/>
              <a:cxnLst/>
              <a:rect l="l" t="t" r="r" b="b"/>
              <a:pathLst>
                <a:path w="193039">
                  <a:moveTo>
                    <a:pt x="0" y="0"/>
                  </a:moveTo>
                  <a:lnTo>
                    <a:pt x="192664" y="0"/>
                  </a:lnTo>
                </a:path>
              </a:pathLst>
            </a:custGeom>
            <a:ln w="25400">
              <a:solidFill>
                <a:srgbClr val="000000"/>
              </a:solidFill>
            </a:ln>
          </p:spPr>
          <p:txBody>
            <a:bodyPr wrap="square" lIns="0" tIns="0" rIns="0" bIns="0" rtlCol="0"/>
            <a:lstStyle/>
            <a:p>
              <a:endParaRPr sz="1200"/>
            </a:p>
          </p:txBody>
        </p:sp>
        <p:sp>
          <p:nvSpPr>
            <p:cNvPr id="390" name="object 71"/>
            <p:cNvSpPr/>
            <p:nvPr/>
          </p:nvSpPr>
          <p:spPr>
            <a:xfrm>
              <a:off x="5045380" y="4455445"/>
              <a:ext cx="107101" cy="0"/>
            </a:xfrm>
            <a:custGeom>
              <a:avLst/>
              <a:gdLst/>
              <a:ahLst/>
              <a:cxnLst/>
              <a:rect l="l" t="t" r="r" b="b"/>
              <a:pathLst>
                <a:path w="145414">
                  <a:moveTo>
                    <a:pt x="0" y="0"/>
                  </a:moveTo>
                  <a:lnTo>
                    <a:pt x="145288" y="0"/>
                  </a:lnTo>
                </a:path>
              </a:pathLst>
            </a:custGeom>
            <a:ln w="25400">
              <a:solidFill>
                <a:srgbClr val="000000"/>
              </a:solidFill>
            </a:ln>
          </p:spPr>
          <p:txBody>
            <a:bodyPr wrap="square" lIns="0" tIns="0" rIns="0" bIns="0" rtlCol="0"/>
            <a:lstStyle/>
            <a:p>
              <a:endParaRPr sz="1200"/>
            </a:p>
          </p:txBody>
        </p:sp>
        <p:sp>
          <p:nvSpPr>
            <p:cNvPr id="391" name="object 72"/>
            <p:cNvSpPr/>
            <p:nvPr/>
          </p:nvSpPr>
          <p:spPr>
            <a:xfrm>
              <a:off x="5072723" y="4345096"/>
              <a:ext cx="55655" cy="55655"/>
            </a:xfrm>
            <a:custGeom>
              <a:avLst/>
              <a:gdLst/>
              <a:ahLst/>
              <a:cxnLst/>
              <a:rect l="l" t="t" r="r" b="b"/>
              <a:pathLst>
                <a:path w="75564" h="75564">
                  <a:moveTo>
                    <a:pt x="75349" y="75361"/>
                  </a:moveTo>
                  <a:lnTo>
                    <a:pt x="0" y="75361"/>
                  </a:lnTo>
                  <a:lnTo>
                    <a:pt x="0" y="0"/>
                  </a:lnTo>
                  <a:lnTo>
                    <a:pt x="75349" y="0"/>
                  </a:lnTo>
                  <a:lnTo>
                    <a:pt x="75349" y="75361"/>
                  </a:lnTo>
                  <a:close/>
                </a:path>
              </a:pathLst>
            </a:custGeom>
            <a:solidFill>
              <a:schemeClr val="tx1"/>
            </a:solidFill>
            <a:ln>
              <a:solidFill>
                <a:srgbClr val="000000"/>
              </a:solidFill>
            </a:ln>
          </p:spPr>
          <p:txBody>
            <a:bodyPr wrap="square" lIns="0" tIns="0" rIns="0" bIns="0" rtlCol="0"/>
            <a:lstStyle/>
            <a:p>
              <a:endParaRPr sz="1200"/>
            </a:p>
          </p:txBody>
        </p:sp>
        <p:sp>
          <p:nvSpPr>
            <p:cNvPr id="392" name="object 73"/>
            <p:cNvSpPr/>
            <p:nvPr/>
          </p:nvSpPr>
          <p:spPr>
            <a:xfrm>
              <a:off x="5152388" y="4425445"/>
              <a:ext cx="55655" cy="55655"/>
            </a:xfrm>
            <a:custGeom>
              <a:avLst/>
              <a:gdLst/>
              <a:ahLst/>
              <a:cxnLst/>
              <a:rect l="l" t="t" r="r" b="b"/>
              <a:pathLst>
                <a:path w="75564" h="75564">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393" name="object 79"/>
            <p:cNvSpPr/>
            <p:nvPr/>
          </p:nvSpPr>
          <p:spPr>
            <a:xfrm>
              <a:off x="5001007" y="4958735"/>
              <a:ext cx="156676" cy="0"/>
            </a:xfrm>
            <a:custGeom>
              <a:avLst/>
              <a:gdLst/>
              <a:ahLst/>
              <a:cxnLst/>
              <a:rect l="l" t="t" r="r" b="b"/>
              <a:pathLst>
                <a:path w="212725">
                  <a:moveTo>
                    <a:pt x="0" y="0"/>
                  </a:moveTo>
                  <a:lnTo>
                    <a:pt x="212622" y="0"/>
                  </a:lnTo>
                </a:path>
              </a:pathLst>
            </a:custGeom>
            <a:ln w="25400">
              <a:solidFill>
                <a:srgbClr val="000000"/>
              </a:solidFill>
            </a:ln>
          </p:spPr>
          <p:txBody>
            <a:bodyPr wrap="square" lIns="0" tIns="0" rIns="0" bIns="0" rtlCol="0"/>
            <a:lstStyle/>
            <a:p>
              <a:endParaRPr sz="1200"/>
            </a:p>
          </p:txBody>
        </p:sp>
        <p:sp>
          <p:nvSpPr>
            <p:cNvPr id="394" name="object 80"/>
            <p:cNvSpPr/>
            <p:nvPr/>
          </p:nvSpPr>
          <p:spPr>
            <a:xfrm>
              <a:off x="4839213" y="4958735"/>
              <a:ext cx="106633" cy="0"/>
            </a:xfrm>
            <a:custGeom>
              <a:avLst/>
              <a:gdLst/>
              <a:ahLst/>
              <a:cxnLst/>
              <a:rect l="l" t="t" r="r" b="b"/>
              <a:pathLst>
                <a:path w="144780">
                  <a:moveTo>
                    <a:pt x="0" y="0"/>
                  </a:moveTo>
                  <a:lnTo>
                    <a:pt x="144322" y="0"/>
                  </a:lnTo>
                </a:path>
              </a:pathLst>
            </a:custGeom>
            <a:ln w="25400">
              <a:solidFill>
                <a:srgbClr val="000000"/>
              </a:solidFill>
            </a:ln>
          </p:spPr>
          <p:txBody>
            <a:bodyPr wrap="square" lIns="0" tIns="0" rIns="0" bIns="0" rtlCol="0"/>
            <a:lstStyle/>
            <a:p>
              <a:endParaRPr sz="1200"/>
            </a:p>
          </p:txBody>
        </p:sp>
        <p:sp>
          <p:nvSpPr>
            <p:cNvPr id="395" name="object 81"/>
            <p:cNvSpPr/>
            <p:nvPr/>
          </p:nvSpPr>
          <p:spPr>
            <a:xfrm>
              <a:off x="5205921" y="5035219"/>
              <a:ext cx="95877" cy="0"/>
            </a:xfrm>
            <a:custGeom>
              <a:avLst/>
              <a:gdLst/>
              <a:ahLst/>
              <a:cxnLst/>
              <a:rect l="l" t="t" r="r" b="b"/>
              <a:pathLst>
                <a:path w="130175">
                  <a:moveTo>
                    <a:pt x="0" y="0"/>
                  </a:moveTo>
                  <a:lnTo>
                    <a:pt x="129997" y="0"/>
                  </a:lnTo>
                </a:path>
              </a:pathLst>
            </a:custGeom>
            <a:ln w="25400">
              <a:solidFill>
                <a:srgbClr val="000000"/>
              </a:solidFill>
            </a:ln>
          </p:spPr>
          <p:txBody>
            <a:bodyPr wrap="square" lIns="0" tIns="0" rIns="0" bIns="0" rtlCol="0"/>
            <a:lstStyle/>
            <a:p>
              <a:endParaRPr sz="1200"/>
            </a:p>
          </p:txBody>
        </p:sp>
        <p:sp>
          <p:nvSpPr>
            <p:cNvPr id="396" name="object 82"/>
            <p:cNvSpPr/>
            <p:nvPr/>
          </p:nvSpPr>
          <p:spPr>
            <a:xfrm>
              <a:off x="5083422" y="5035219"/>
              <a:ext cx="67348" cy="0"/>
            </a:xfrm>
            <a:custGeom>
              <a:avLst/>
              <a:gdLst/>
              <a:ahLst/>
              <a:cxnLst/>
              <a:rect l="l" t="t" r="r" b="b"/>
              <a:pathLst>
                <a:path w="91439">
                  <a:moveTo>
                    <a:pt x="0" y="0"/>
                  </a:moveTo>
                  <a:lnTo>
                    <a:pt x="90971" y="0"/>
                  </a:lnTo>
                </a:path>
              </a:pathLst>
            </a:custGeom>
            <a:ln w="25400">
              <a:solidFill>
                <a:srgbClr val="000000"/>
              </a:solidFill>
            </a:ln>
          </p:spPr>
          <p:txBody>
            <a:bodyPr wrap="square" lIns="0" tIns="0" rIns="0" bIns="0" rtlCol="0"/>
            <a:lstStyle/>
            <a:p>
              <a:endParaRPr sz="1200"/>
            </a:p>
          </p:txBody>
        </p:sp>
        <p:sp>
          <p:nvSpPr>
            <p:cNvPr id="397" name="object 83"/>
            <p:cNvSpPr/>
            <p:nvPr/>
          </p:nvSpPr>
          <p:spPr>
            <a:xfrm>
              <a:off x="4945511" y="4929017"/>
              <a:ext cx="55655" cy="55655"/>
            </a:xfrm>
            <a:custGeom>
              <a:avLst/>
              <a:gdLst/>
              <a:ahLst/>
              <a:cxnLst/>
              <a:rect l="l" t="t" r="r" b="b"/>
              <a:pathLst>
                <a:path w="75564" h="75564">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398" name="object 84"/>
            <p:cNvSpPr/>
            <p:nvPr/>
          </p:nvSpPr>
          <p:spPr>
            <a:xfrm>
              <a:off x="5150424" y="5007468"/>
              <a:ext cx="55655" cy="55655"/>
            </a:xfrm>
            <a:custGeom>
              <a:avLst/>
              <a:gdLst/>
              <a:ahLst/>
              <a:cxnLst/>
              <a:rect l="l" t="t" r="r" b="b"/>
              <a:pathLst>
                <a:path w="75564" h="75564">
                  <a:moveTo>
                    <a:pt x="75349" y="75361"/>
                  </a:moveTo>
                  <a:lnTo>
                    <a:pt x="0" y="75361"/>
                  </a:lnTo>
                  <a:lnTo>
                    <a:pt x="0" y="0"/>
                  </a:lnTo>
                  <a:lnTo>
                    <a:pt x="75349" y="0"/>
                  </a:lnTo>
                  <a:lnTo>
                    <a:pt x="75349" y="75361"/>
                  </a:lnTo>
                  <a:close/>
                </a:path>
              </a:pathLst>
            </a:custGeom>
            <a:solidFill>
              <a:schemeClr val="tx1"/>
            </a:solidFill>
            <a:ln>
              <a:solidFill>
                <a:srgbClr val="000000"/>
              </a:solidFill>
            </a:ln>
          </p:spPr>
          <p:txBody>
            <a:bodyPr wrap="square" lIns="0" tIns="0" rIns="0" bIns="0" rtlCol="0"/>
            <a:lstStyle/>
            <a:p>
              <a:endParaRPr sz="1200"/>
            </a:p>
          </p:txBody>
        </p:sp>
        <p:sp>
          <p:nvSpPr>
            <p:cNvPr id="399" name="object 90"/>
            <p:cNvSpPr/>
            <p:nvPr/>
          </p:nvSpPr>
          <p:spPr>
            <a:xfrm>
              <a:off x="5073124" y="6026861"/>
              <a:ext cx="115052" cy="0"/>
            </a:xfrm>
            <a:custGeom>
              <a:avLst/>
              <a:gdLst/>
              <a:ahLst/>
              <a:cxnLst/>
              <a:rect l="l" t="t" r="r" b="b"/>
              <a:pathLst>
                <a:path w="156210">
                  <a:moveTo>
                    <a:pt x="0" y="0"/>
                  </a:moveTo>
                  <a:lnTo>
                    <a:pt x="156187" y="0"/>
                  </a:lnTo>
                </a:path>
              </a:pathLst>
            </a:custGeom>
            <a:ln w="25400">
              <a:solidFill>
                <a:srgbClr val="000000"/>
              </a:solidFill>
            </a:ln>
          </p:spPr>
          <p:txBody>
            <a:bodyPr wrap="square" lIns="0" tIns="0" rIns="0" bIns="0" rtlCol="0"/>
            <a:lstStyle/>
            <a:p>
              <a:endParaRPr sz="1200"/>
            </a:p>
          </p:txBody>
        </p:sp>
        <p:sp>
          <p:nvSpPr>
            <p:cNvPr id="400" name="object 91"/>
            <p:cNvSpPr/>
            <p:nvPr/>
          </p:nvSpPr>
          <p:spPr>
            <a:xfrm>
              <a:off x="4931761" y="6026861"/>
              <a:ext cx="86055" cy="0"/>
            </a:xfrm>
            <a:custGeom>
              <a:avLst/>
              <a:gdLst/>
              <a:ahLst/>
              <a:cxnLst/>
              <a:rect l="l" t="t" r="r" b="b"/>
              <a:pathLst>
                <a:path w="116839">
                  <a:moveTo>
                    <a:pt x="0" y="0"/>
                  </a:moveTo>
                  <a:lnTo>
                    <a:pt x="116584" y="0"/>
                  </a:lnTo>
                </a:path>
              </a:pathLst>
            </a:custGeom>
            <a:ln w="25400">
              <a:solidFill>
                <a:srgbClr val="000000"/>
              </a:solidFill>
            </a:ln>
          </p:spPr>
          <p:txBody>
            <a:bodyPr wrap="square" lIns="0" tIns="0" rIns="0" bIns="0" rtlCol="0"/>
            <a:lstStyle/>
            <a:p>
              <a:endParaRPr sz="1200"/>
            </a:p>
          </p:txBody>
        </p:sp>
        <p:sp>
          <p:nvSpPr>
            <p:cNvPr id="401" name="object 92"/>
            <p:cNvSpPr/>
            <p:nvPr/>
          </p:nvSpPr>
          <p:spPr>
            <a:xfrm>
              <a:off x="5233645" y="6106121"/>
              <a:ext cx="108504" cy="0"/>
            </a:xfrm>
            <a:custGeom>
              <a:avLst/>
              <a:gdLst/>
              <a:ahLst/>
              <a:cxnLst/>
              <a:rect l="l" t="t" r="r" b="b"/>
              <a:pathLst>
                <a:path w="147319">
                  <a:moveTo>
                    <a:pt x="0" y="0"/>
                  </a:moveTo>
                  <a:lnTo>
                    <a:pt x="147180" y="0"/>
                  </a:lnTo>
                </a:path>
              </a:pathLst>
            </a:custGeom>
            <a:ln w="25400">
              <a:solidFill>
                <a:srgbClr val="000000"/>
              </a:solidFill>
            </a:ln>
          </p:spPr>
          <p:txBody>
            <a:bodyPr wrap="square" lIns="0" tIns="0" rIns="0" bIns="0" rtlCol="0"/>
            <a:lstStyle/>
            <a:p>
              <a:endParaRPr sz="1200"/>
            </a:p>
          </p:txBody>
        </p:sp>
        <p:sp>
          <p:nvSpPr>
            <p:cNvPr id="402" name="object 93"/>
            <p:cNvSpPr/>
            <p:nvPr/>
          </p:nvSpPr>
          <p:spPr>
            <a:xfrm>
              <a:off x="5090214" y="6106121"/>
              <a:ext cx="88393" cy="0"/>
            </a:xfrm>
            <a:custGeom>
              <a:avLst/>
              <a:gdLst/>
              <a:ahLst/>
              <a:cxnLst/>
              <a:rect l="l" t="t" r="r" b="b"/>
              <a:pathLst>
                <a:path w="120014">
                  <a:moveTo>
                    <a:pt x="0" y="0"/>
                  </a:moveTo>
                  <a:lnTo>
                    <a:pt x="119392" y="0"/>
                  </a:lnTo>
                </a:path>
              </a:pathLst>
            </a:custGeom>
            <a:ln w="25400">
              <a:solidFill>
                <a:srgbClr val="000000"/>
              </a:solidFill>
            </a:ln>
          </p:spPr>
          <p:txBody>
            <a:bodyPr wrap="square" lIns="0" tIns="0" rIns="0" bIns="0" rtlCol="0"/>
            <a:lstStyle/>
            <a:p>
              <a:endParaRPr sz="1200"/>
            </a:p>
          </p:txBody>
        </p:sp>
        <p:sp>
          <p:nvSpPr>
            <p:cNvPr id="403" name="object 94"/>
            <p:cNvSpPr/>
            <p:nvPr/>
          </p:nvSpPr>
          <p:spPr>
            <a:xfrm>
              <a:off x="5017628" y="5999113"/>
              <a:ext cx="55655" cy="55655"/>
            </a:xfrm>
            <a:custGeom>
              <a:avLst/>
              <a:gdLst/>
              <a:ahLst/>
              <a:cxnLst/>
              <a:rect l="l" t="t" r="r" b="b"/>
              <a:pathLst>
                <a:path w="75564" h="75565">
                  <a:moveTo>
                    <a:pt x="75349" y="75361"/>
                  </a:moveTo>
                  <a:lnTo>
                    <a:pt x="0" y="75361"/>
                  </a:lnTo>
                  <a:lnTo>
                    <a:pt x="0" y="0"/>
                  </a:lnTo>
                  <a:lnTo>
                    <a:pt x="75349" y="0"/>
                  </a:lnTo>
                  <a:lnTo>
                    <a:pt x="75349" y="75361"/>
                  </a:lnTo>
                  <a:close/>
                </a:path>
              </a:pathLst>
            </a:custGeom>
            <a:solidFill>
              <a:schemeClr val="tx1"/>
            </a:solidFill>
            <a:ln>
              <a:solidFill>
                <a:srgbClr val="000000"/>
              </a:solidFill>
            </a:ln>
          </p:spPr>
          <p:txBody>
            <a:bodyPr wrap="square" lIns="0" tIns="0" rIns="0" bIns="0" rtlCol="0"/>
            <a:lstStyle/>
            <a:p>
              <a:endParaRPr sz="1200"/>
            </a:p>
          </p:txBody>
        </p:sp>
        <p:sp>
          <p:nvSpPr>
            <p:cNvPr id="404" name="object 95"/>
            <p:cNvSpPr/>
            <p:nvPr/>
          </p:nvSpPr>
          <p:spPr>
            <a:xfrm>
              <a:off x="5178149" y="6081734"/>
              <a:ext cx="55655" cy="55655"/>
            </a:xfrm>
            <a:custGeom>
              <a:avLst/>
              <a:gdLst/>
              <a:ahLst/>
              <a:cxnLst/>
              <a:rect l="l" t="t" r="r" b="b"/>
              <a:pathLst>
                <a:path w="75564" h="75565">
                  <a:moveTo>
                    <a:pt x="75349" y="75361"/>
                  </a:moveTo>
                  <a:lnTo>
                    <a:pt x="0" y="75361"/>
                  </a:lnTo>
                  <a:lnTo>
                    <a:pt x="0" y="0"/>
                  </a:lnTo>
                  <a:lnTo>
                    <a:pt x="75349" y="0"/>
                  </a:lnTo>
                  <a:lnTo>
                    <a:pt x="75349" y="75361"/>
                  </a:lnTo>
                  <a:close/>
                </a:path>
              </a:pathLst>
            </a:custGeom>
            <a:solidFill>
              <a:schemeClr val="tx1"/>
            </a:solidFill>
            <a:ln>
              <a:solidFill>
                <a:srgbClr val="000000"/>
              </a:solidFill>
            </a:ln>
          </p:spPr>
          <p:txBody>
            <a:bodyPr wrap="square" lIns="0" tIns="0" rIns="0" bIns="0" rtlCol="0"/>
            <a:lstStyle/>
            <a:p>
              <a:endParaRPr sz="1200"/>
            </a:p>
          </p:txBody>
        </p:sp>
        <p:sp>
          <p:nvSpPr>
            <p:cNvPr id="405" name="object 103"/>
            <p:cNvSpPr/>
            <p:nvPr/>
          </p:nvSpPr>
          <p:spPr>
            <a:xfrm>
              <a:off x="5163968" y="1252644"/>
              <a:ext cx="73896" cy="0"/>
            </a:xfrm>
            <a:custGeom>
              <a:avLst/>
              <a:gdLst/>
              <a:ahLst/>
              <a:cxnLst/>
              <a:rect l="l" t="t" r="r" b="b"/>
              <a:pathLst>
                <a:path w="100330">
                  <a:moveTo>
                    <a:pt x="0" y="0"/>
                  </a:moveTo>
                  <a:lnTo>
                    <a:pt x="100189" y="0"/>
                  </a:lnTo>
                </a:path>
              </a:pathLst>
            </a:custGeom>
            <a:ln w="25400">
              <a:solidFill>
                <a:srgbClr val="000000"/>
              </a:solidFill>
            </a:ln>
          </p:spPr>
          <p:txBody>
            <a:bodyPr wrap="square" lIns="0" tIns="0" rIns="0" bIns="0" rtlCol="0"/>
            <a:lstStyle/>
            <a:p>
              <a:endParaRPr sz="1200"/>
            </a:p>
          </p:txBody>
        </p:sp>
        <p:sp>
          <p:nvSpPr>
            <p:cNvPr id="406" name="object 104"/>
            <p:cNvSpPr/>
            <p:nvPr/>
          </p:nvSpPr>
          <p:spPr>
            <a:xfrm>
              <a:off x="5047454" y="1252644"/>
              <a:ext cx="61268" cy="0"/>
            </a:xfrm>
            <a:custGeom>
              <a:avLst/>
              <a:gdLst/>
              <a:ahLst/>
              <a:cxnLst/>
              <a:rect l="l" t="t" r="r" b="b"/>
              <a:pathLst>
                <a:path w="83185">
                  <a:moveTo>
                    <a:pt x="0" y="0"/>
                  </a:moveTo>
                  <a:lnTo>
                    <a:pt x="82845" y="0"/>
                  </a:lnTo>
                </a:path>
              </a:pathLst>
            </a:custGeom>
            <a:ln w="25400">
              <a:solidFill>
                <a:srgbClr val="000000"/>
              </a:solidFill>
            </a:ln>
          </p:spPr>
          <p:txBody>
            <a:bodyPr wrap="square" lIns="0" tIns="0" rIns="0" bIns="0" rtlCol="0"/>
            <a:lstStyle/>
            <a:p>
              <a:endParaRPr sz="1200"/>
            </a:p>
          </p:txBody>
        </p:sp>
        <p:sp>
          <p:nvSpPr>
            <p:cNvPr id="407" name="object 105"/>
            <p:cNvSpPr/>
            <p:nvPr/>
          </p:nvSpPr>
          <p:spPr>
            <a:xfrm>
              <a:off x="5108472" y="1223820"/>
              <a:ext cx="55655" cy="55655"/>
            </a:xfrm>
            <a:custGeom>
              <a:avLst/>
              <a:gdLst/>
              <a:ahLst/>
              <a:cxnLst/>
              <a:rect l="l" t="t" r="r" b="b"/>
              <a:pathLst>
                <a:path w="75564" h="75565">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408" name="object 111"/>
            <p:cNvSpPr/>
            <p:nvPr/>
          </p:nvSpPr>
          <p:spPr>
            <a:xfrm>
              <a:off x="5159937" y="2249159"/>
              <a:ext cx="69686" cy="0"/>
            </a:xfrm>
            <a:custGeom>
              <a:avLst/>
              <a:gdLst/>
              <a:ahLst/>
              <a:cxnLst/>
              <a:rect l="l" t="t" r="r" b="b"/>
              <a:pathLst>
                <a:path w="94614">
                  <a:moveTo>
                    <a:pt x="0" y="0"/>
                  </a:moveTo>
                  <a:lnTo>
                    <a:pt x="94261" y="0"/>
                  </a:lnTo>
                </a:path>
              </a:pathLst>
            </a:custGeom>
            <a:ln w="25400">
              <a:solidFill>
                <a:srgbClr val="000000"/>
              </a:solidFill>
            </a:ln>
          </p:spPr>
          <p:txBody>
            <a:bodyPr wrap="square" lIns="0" tIns="0" rIns="0" bIns="0" rtlCol="0"/>
            <a:lstStyle/>
            <a:p>
              <a:endParaRPr sz="1200"/>
            </a:p>
          </p:txBody>
        </p:sp>
        <p:sp>
          <p:nvSpPr>
            <p:cNvPr id="409" name="object 112"/>
            <p:cNvSpPr/>
            <p:nvPr/>
          </p:nvSpPr>
          <p:spPr>
            <a:xfrm>
              <a:off x="5044527" y="2249159"/>
              <a:ext cx="60333" cy="0"/>
            </a:xfrm>
            <a:custGeom>
              <a:avLst/>
              <a:gdLst/>
              <a:ahLst/>
              <a:cxnLst/>
              <a:rect l="l" t="t" r="r" b="b"/>
              <a:pathLst>
                <a:path w="81914">
                  <a:moveTo>
                    <a:pt x="0" y="0"/>
                  </a:moveTo>
                  <a:lnTo>
                    <a:pt x="81347" y="0"/>
                  </a:lnTo>
                </a:path>
              </a:pathLst>
            </a:custGeom>
            <a:ln w="25400">
              <a:solidFill>
                <a:srgbClr val="000000"/>
              </a:solidFill>
            </a:ln>
          </p:spPr>
          <p:txBody>
            <a:bodyPr wrap="square" lIns="0" tIns="0" rIns="0" bIns="0" rtlCol="0"/>
            <a:lstStyle/>
            <a:p>
              <a:endParaRPr sz="1200"/>
            </a:p>
          </p:txBody>
        </p:sp>
        <p:sp>
          <p:nvSpPr>
            <p:cNvPr id="410" name="object 113"/>
            <p:cNvSpPr/>
            <p:nvPr/>
          </p:nvSpPr>
          <p:spPr>
            <a:xfrm>
              <a:off x="5104441" y="2218149"/>
              <a:ext cx="55655" cy="55655"/>
            </a:xfrm>
            <a:custGeom>
              <a:avLst/>
              <a:gdLst/>
              <a:ahLst/>
              <a:cxnLst/>
              <a:rect l="l" t="t" r="r" b="b"/>
              <a:pathLst>
                <a:path w="75564" h="75564">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411" name="object 114"/>
            <p:cNvSpPr/>
            <p:nvPr/>
          </p:nvSpPr>
          <p:spPr>
            <a:xfrm>
              <a:off x="5240258" y="2325895"/>
              <a:ext cx="393328" cy="0"/>
            </a:xfrm>
            <a:custGeom>
              <a:avLst/>
              <a:gdLst/>
              <a:ahLst/>
              <a:cxnLst/>
              <a:rect l="l" t="t" r="r" b="b"/>
              <a:pathLst>
                <a:path w="534035">
                  <a:moveTo>
                    <a:pt x="0" y="0"/>
                  </a:moveTo>
                  <a:lnTo>
                    <a:pt x="533488" y="0"/>
                  </a:lnTo>
                </a:path>
              </a:pathLst>
            </a:custGeom>
            <a:ln w="25400">
              <a:solidFill>
                <a:srgbClr val="000000"/>
              </a:solidFill>
            </a:ln>
          </p:spPr>
          <p:txBody>
            <a:bodyPr wrap="square" lIns="0" tIns="0" rIns="0" bIns="0" rtlCol="0"/>
            <a:lstStyle/>
            <a:p>
              <a:endParaRPr sz="1200"/>
            </a:p>
          </p:txBody>
        </p:sp>
        <p:sp>
          <p:nvSpPr>
            <p:cNvPr id="412" name="object 115"/>
            <p:cNvSpPr/>
            <p:nvPr/>
          </p:nvSpPr>
          <p:spPr>
            <a:xfrm>
              <a:off x="4920991" y="2325895"/>
              <a:ext cx="263778" cy="0"/>
            </a:xfrm>
            <a:custGeom>
              <a:avLst/>
              <a:gdLst/>
              <a:ahLst/>
              <a:cxnLst/>
              <a:rect l="l" t="t" r="r" b="b"/>
              <a:pathLst>
                <a:path w="358139">
                  <a:moveTo>
                    <a:pt x="0" y="0"/>
                  </a:moveTo>
                  <a:lnTo>
                    <a:pt x="358131" y="0"/>
                  </a:lnTo>
                </a:path>
              </a:pathLst>
            </a:custGeom>
            <a:ln w="25400">
              <a:solidFill>
                <a:srgbClr val="000000"/>
              </a:solidFill>
            </a:ln>
          </p:spPr>
          <p:txBody>
            <a:bodyPr wrap="square" lIns="0" tIns="0" rIns="0" bIns="0" rtlCol="0"/>
            <a:lstStyle/>
            <a:p>
              <a:endParaRPr sz="1200"/>
            </a:p>
          </p:txBody>
        </p:sp>
        <p:sp>
          <p:nvSpPr>
            <p:cNvPr id="413" name="object 116"/>
            <p:cNvSpPr/>
            <p:nvPr/>
          </p:nvSpPr>
          <p:spPr>
            <a:xfrm>
              <a:off x="5184762" y="2296412"/>
              <a:ext cx="55655" cy="55655"/>
            </a:xfrm>
            <a:custGeom>
              <a:avLst/>
              <a:gdLst/>
              <a:ahLst/>
              <a:cxnLst/>
              <a:rect l="l" t="t" r="r" b="b"/>
              <a:pathLst>
                <a:path w="75564" h="75564">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414" name="object 122"/>
            <p:cNvSpPr/>
            <p:nvPr/>
          </p:nvSpPr>
          <p:spPr>
            <a:xfrm>
              <a:off x="5041031" y="3120494"/>
              <a:ext cx="94473" cy="0"/>
            </a:xfrm>
            <a:custGeom>
              <a:avLst/>
              <a:gdLst/>
              <a:ahLst/>
              <a:cxnLst/>
              <a:rect l="l" t="t" r="r" b="b"/>
              <a:pathLst>
                <a:path w="128269">
                  <a:moveTo>
                    <a:pt x="0" y="0"/>
                  </a:moveTo>
                  <a:lnTo>
                    <a:pt x="127859" y="0"/>
                  </a:lnTo>
                </a:path>
              </a:pathLst>
            </a:custGeom>
            <a:ln w="25400">
              <a:solidFill>
                <a:srgbClr val="000000"/>
              </a:solidFill>
            </a:ln>
          </p:spPr>
          <p:txBody>
            <a:bodyPr wrap="square" lIns="0" tIns="0" rIns="0" bIns="0" rtlCol="0"/>
            <a:lstStyle/>
            <a:p>
              <a:endParaRPr sz="1200"/>
            </a:p>
          </p:txBody>
        </p:sp>
        <p:sp>
          <p:nvSpPr>
            <p:cNvPr id="415" name="object 123"/>
            <p:cNvSpPr/>
            <p:nvPr/>
          </p:nvSpPr>
          <p:spPr>
            <a:xfrm>
              <a:off x="4911372" y="3120494"/>
              <a:ext cx="74363" cy="0"/>
            </a:xfrm>
            <a:custGeom>
              <a:avLst/>
              <a:gdLst/>
              <a:ahLst/>
              <a:cxnLst/>
              <a:rect l="l" t="t" r="r" b="b"/>
              <a:pathLst>
                <a:path w="100964">
                  <a:moveTo>
                    <a:pt x="0" y="0"/>
                  </a:moveTo>
                  <a:lnTo>
                    <a:pt x="100693" y="0"/>
                  </a:lnTo>
                </a:path>
              </a:pathLst>
            </a:custGeom>
            <a:ln w="25400">
              <a:solidFill>
                <a:srgbClr val="000000"/>
              </a:solidFill>
            </a:ln>
          </p:spPr>
          <p:txBody>
            <a:bodyPr wrap="square" lIns="0" tIns="0" rIns="0" bIns="0" rtlCol="0"/>
            <a:lstStyle/>
            <a:p>
              <a:endParaRPr sz="1200"/>
            </a:p>
          </p:txBody>
        </p:sp>
        <p:sp>
          <p:nvSpPr>
            <p:cNvPr id="416" name="object 124"/>
            <p:cNvSpPr/>
            <p:nvPr/>
          </p:nvSpPr>
          <p:spPr>
            <a:xfrm>
              <a:off x="4985535" y="3091010"/>
              <a:ext cx="55655" cy="55655"/>
            </a:xfrm>
            <a:custGeom>
              <a:avLst/>
              <a:gdLst/>
              <a:ahLst/>
              <a:cxnLst/>
              <a:rect l="l" t="t" r="r" b="b"/>
              <a:pathLst>
                <a:path w="75564" h="75564">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417" name="object 125"/>
            <p:cNvSpPr/>
            <p:nvPr/>
          </p:nvSpPr>
          <p:spPr>
            <a:xfrm>
              <a:off x="5302180" y="3199860"/>
              <a:ext cx="128615" cy="0"/>
            </a:xfrm>
            <a:custGeom>
              <a:avLst/>
              <a:gdLst/>
              <a:ahLst/>
              <a:cxnLst/>
              <a:rect l="l" t="t" r="r" b="b"/>
              <a:pathLst>
                <a:path w="174625">
                  <a:moveTo>
                    <a:pt x="0" y="0"/>
                  </a:moveTo>
                  <a:lnTo>
                    <a:pt x="174556" y="0"/>
                  </a:lnTo>
                </a:path>
              </a:pathLst>
            </a:custGeom>
            <a:ln w="25400">
              <a:solidFill>
                <a:srgbClr val="000000"/>
              </a:solidFill>
            </a:ln>
          </p:spPr>
          <p:txBody>
            <a:bodyPr wrap="square" lIns="0" tIns="0" rIns="0" bIns="0" rtlCol="0"/>
            <a:lstStyle/>
            <a:p>
              <a:endParaRPr sz="1200"/>
            </a:p>
          </p:txBody>
        </p:sp>
        <p:sp>
          <p:nvSpPr>
            <p:cNvPr id="418" name="object 126"/>
            <p:cNvSpPr/>
            <p:nvPr/>
          </p:nvSpPr>
          <p:spPr>
            <a:xfrm>
              <a:off x="5141953" y="3199860"/>
              <a:ext cx="104763" cy="0"/>
            </a:xfrm>
            <a:custGeom>
              <a:avLst/>
              <a:gdLst/>
              <a:ahLst/>
              <a:cxnLst/>
              <a:rect l="l" t="t" r="r" b="b"/>
              <a:pathLst>
                <a:path w="142239">
                  <a:moveTo>
                    <a:pt x="0" y="0"/>
                  </a:moveTo>
                  <a:lnTo>
                    <a:pt x="142198" y="0"/>
                  </a:lnTo>
                </a:path>
              </a:pathLst>
            </a:custGeom>
            <a:ln w="25400">
              <a:solidFill>
                <a:srgbClr val="000000"/>
              </a:solidFill>
            </a:ln>
          </p:spPr>
          <p:txBody>
            <a:bodyPr wrap="square" lIns="0" tIns="0" rIns="0" bIns="0" rtlCol="0"/>
            <a:lstStyle/>
            <a:p>
              <a:endParaRPr sz="1200"/>
            </a:p>
          </p:txBody>
        </p:sp>
        <p:sp>
          <p:nvSpPr>
            <p:cNvPr id="419" name="object 127"/>
            <p:cNvSpPr/>
            <p:nvPr/>
          </p:nvSpPr>
          <p:spPr>
            <a:xfrm>
              <a:off x="5246684" y="3170378"/>
              <a:ext cx="55655" cy="55655"/>
            </a:xfrm>
            <a:custGeom>
              <a:avLst/>
              <a:gdLst/>
              <a:ahLst/>
              <a:cxnLst/>
              <a:rect l="l" t="t" r="r" b="b"/>
              <a:pathLst>
                <a:path w="75564" h="75564">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425" name="object 144"/>
            <p:cNvSpPr/>
            <p:nvPr/>
          </p:nvSpPr>
          <p:spPr>
            <a:xfrm>
              <a:off x="5157431" y="4670402"/>
              <a:ext cx="77637" cy="0"/>
            </a:xfrm>
            <a:custGeom>
              <a:avLst/>
              <a:gdLst/>
              <a:ahLst/>
              <a:cxnLst/>
              <a:rect l="l" t="t" r="r" b="b"/>
              <a:pathLst>
                <a:path w="105410">
                  <a:moveTo>
                    <a:pt x="0" y="0"/>
                  </a:moveTo>
                  <a:lnTo>
                    <a:pt x="105305" y="0"/>
                  </a:lnTo>
                </a:path>
              </a:pathLst>
            </a:custGeom>
            <a:ln w="25400">
              <a:solidFill>
                <a:srgbClr val="000000"/>
              </a:solidFill>
            </a:ln>
          </p:spPr>
          <p:txBody>
            <a:bodyPr wrap="square" lIns="0" tIns="0" rIns="0" bIns="0" rtlCol="0"/>
            <a:lstStyle/>
            <a:p>
              <a:endParaRPr sz="1200"/>
            </a:p>
          </p:txBody>
        </p:sp>
        <p:sp>
          <p:nvSpPr>
            <p:cNvPr id="426" name="object 145"/>
            <p:cNvSpPr/>
            <p:nvPr/>
          </p:nvSpPr>
          <p:spPr>
            <a:xfrm>
              <a:off x="5040595" y="4670402"/>
              <a:ext cx="61735" cy="0"/>
            </a:xfrm>
            <a:custGeom>
              <a:avLst/>
              <a:gdLst/>
              <a:ahLst/>
              <a:cxnLst/>
              <a:rect l="l" t="t" r="r" b="b"/>
              <a:pathLst>
                <a:path w="83819">
                  <a:moveTo>
                    <a:pt x="0" y="0"/>
                  </a:moveTo>
                  <a:lnTo>
                    <a:pt x="83282" y="0"/>
                  </a:lnTo>
                </a:path>
              </a:pathLst>
            </a:custGeom>
            <a:ln w="25400">
              <a:solidFill>
                <a:srgbClr val="000000"/>
              </a:solidFill>
            </a:ln>
          </p:spPr>
          <p:txBody>
            <a:bodyPr wrap="square" lIns="0" tIns="0" rIns="0" bIns="0" rtlCol="0"/>
            <a:lstStyle/>
            <a:p>
              <a:endParaRPr sz="1200"/>
            </a:p>
          </p:txBody>
        </p:sp>
        <p:sp>
          <p:nvSpPr>
            <p:cNvPr id="427" name="object 146"/>
            <p:cNvSpPr/>
            <p:nvPr/>
          </p:nvSpPr>
          <p:spPr>
            <a:xfrm>
              <a:off x="5207885" y="4751105"/>
              <a:ext cx="324577" cy="0"/>
            </a:xfrm>
            <a:custGeom>
              <a:avLst/>
              <a:gdLst/>
              <a:ahLst/>
              <a:cxnLst/>
              <a:rect l="l" t="t" r="r" b="b"/>
              <a:pathLst>
                <a:path w="440689">
                  <a:moveTo>
                    <a:pt x="0" y="0"/>
                  </a:moveTo>
                  <a:lnTo>
                    <a:pt x="440292" y="0"/>
                  </a:lnTo>
                </a:path>
              </a:pathLst>
            </a:custGeom>
            <a:ln w="25400">
              <a:solidFill>
                <a:srgbClr val="000000"/>
              </a:solidFill>
            </a:ln>
          </p:spPr>
          <p:txBody>
            <a:bodyPr wrap="square" lIns="0" tIns="0" rIns="0" bIns="0" rtlCol="0"/>
            <a:lstStyle/>
            <a:p>
              <a:endParaRPr sz="1200"/>
            </a:p>
          </p:txBody>
        </p:sp>
        <p:sp>
          <p:nvSpPr>
            <p:cNvPr id="428" name="object 147"/>
            <p:cNvSpPr/>
            <p:nvPr/>
          </p:nvSpPr>
          <p:spPr>
            <a:xfrm>
              <a:off x="4922584" y="4751105"/>
              <a:ext cx="230104" cy="0"/>
            </a:xfrm>
            <a:custGeom>
              <a:avLst/>
              <a:gdLst/>
              <a:ahLst/>
              <a:cxnLst/>
              <a:rect l="l" t="t" r="r" b="b"/>
              <a:pathLst>
                <a:path w="312419">
                  <a:moveTo>
                    <a:pt x="0" y="0"/>
                  </a:moveTo>
                  <a:lnTo>
                    <a:pt x="312012" y="0"/>
                  </a:lnTo>
                </a:path>
              </a:pathLst>
            </a:custGeom>
            <a:ln w="25400">
              <a:solidFill>
                <a:srgbClr val="000000"/>
              </a:solidFill>
            </a:ln>
          </p:spPr>
          <p:txBody>
            <a:bodyPr wrap="square" lIns="0" tIns="0" rIns="0" bIns="0" rtlCol="0"/>
            <a:lstStyle/>
            <a:p>
              <a:endParaRPr sz="1200"/>
            </a:p>
          </p:txBody>
        </p:sp>
        <p:sp>
          <p:nvSpPr>
            <p:cNvPr id="429" name="object 148"/>
            <p:cNvSpPr/>
            <p:nvPr/>
          </p:nvSpPr>
          <p:spPr>
            <a:xfrm>
              <a:off x="5101934" y="4642070"/>
              <a:ext cx="55655" cy="55655"/>
            </a:xfrm>
            <a:custGeom>
              <a:avLst/>
              <a:gdLst/>
              <a:ahLst/>
              <a:cxnLst/>
              <a:rect l="l" t="t" r="r" b="b"/>
              <a:pathLst>
                <a:path w="75564" h="75564">
                  <a:moveTo>
                    <a:pt x="75349" y="75361"/>
                  </a:moveTo>
                  <a:lnTo>
                    <a:pt x="0" y="75361"/>
                  </a:lnTo>
                  <a:lnTo>
                    <a:pt x="0" y="0"/>
                  </a:lnTo>
                  <a:lnTo>
                    <a:pt x="75349" y="0"/>
                  </a:lnTo>
                  <a:lnTo>
                    <a:pt x="75349" y="75361"/>
                  </a:lnTo>
                  <a:close/>
                </a:path>
              </a:pathLst>
            </a:custGeom>
            <a:solidFill>
              <a:schemeClr val="tx1"/>
            </a:solidFill>
            <a:ln>
              <a:solidFill>
                <a:srgbClr val="000000"/>
              </a:solidFill>
            </a:ln>
          </p:spPr>
          <p:txBody>
            <a:bodyPr wrap="square" lIns="0" tIns="0" rIns="0" bIns="0" rtlCol="0"/>
            <a:lstStyle/>
            <a:p>
              <a:endParaRPr sz="1200"/>
            </a:p>
          </p:txBody>
        </p:sp>
        <p:sp>
          <p:nvSpPr>
            <p:cNvPr id="430" name="object 149"/>
            <p:cNvSpPr/>
            <p:nvPr/>
          </p:nvSpPr>
          <p:spPr>
            <a:xfrm>
              <a:off x="5152388" y="4721100"/>
              <a:ext cx="55655" cy="55655"/>
            </a:xfrm>
            <a:custGeom>
              <a:avLst/>
              <a:gdLst/>
              <a:ahLst/>
              <a:cxnLst/>
              <a:rect l="l" t="t" r="r" b="b"/>
              <a:pathLst>
                <a:path w="75564" h="75564">
                  <a:moveTo>
                    <a:pt x="75349" y="75361"/>
                  </a:moveTo>
                  <a:lnTo>
                    <a:pt x="0" y="75361"/>
                  </a:lnTo>
                  <a:lnTo>
                    <a:pt x="0" y="0"/>
                  </a:lnTo>
                  <a:lnTo>
                    <a:pt x="75349" y="0"/>
                  </a:lnTo>
                  <a:lnTo>
                    <a:pt x="75349" y="75361"/>
                  </a:lnTo>
                  <a:close/>
                </a:path>
              </a:pathLst>
            </a:custGeom>
            <a:solidFill>
              <a:schemeClr val="tx1"/>
            </a:solidFill>
            <a:ln>
              <a:solidFill>
                <a:srgbClr val="000000"/>
              </a:solidFill>
            </a:ln>
          </p:spPr>
          <p:txBody>
            <a:bodyPr wrap="square" lIns="0" tIns="0" rIns="0" bIns="0" rtlCol="0"/>
            <a:lstStyle/>
            <a:p>
              <a:endParaRPr sz="1200"/>
            </a:p>
          </p:txBody>
        </p:sp>
        <p:sp>
          <p:nvSpPr>
            <p:cNvPr id="431" name="object 155"/>
            <p:cNvSpPr/>
            <p:nvPr/>
          </p:nvSpPr>
          <p:spPr>
            <a:xfrm>
              <a:off x="5097406" y="5254247"/>
              <a:ext cx="123938" cy="0"/>
            </a:xfrm>
            <a:custGeom>
              <a:avLst/>
              <a:gdLst/>
              <a:ahLst/>
              <a:cxnLst/>
              <a:rect l="l" t="t" r="r" b="b"/>
              <a:pathLst>
                <a:path w="168275">
                  <a:moveTo>
                    <a:pt x="0" y="0"/>
                  </a:moveTo>
                  <a:lnTo>
                    <a:pt x="168050" y="0"/>
                  </a:lnTo>
                </a:path>
              </a:pathLst>
            </a:custGeom>
            <a:ln w="25400">
              <a:solidFill>
                <a:srgbClr val="000000"/>
              </a:solidFill>
            </a:ln>
          </p:spPr>
          <p:txBody>
            <a:bodyPr wrap="square" lIns="0" tIns="0" rIns="0" bIns="0" rtlCol="0"/>
            <a:lstStyle/>
            <a:p>
              <a:endParaRPr sz="1200"/>
            </a:p>
          </p:txBody>
        </p:sp>
        <p:sp>
          <p:nvSpPr>
            <p:cNvPr id="432" name="object 156"/>
            <p:cNvSpPr/>
            <p:nvPr/>
          </p:nvSpPr>
          <p:spPr>
            <a:xfrm>
              <a:off x="4934716" y="5254247"/>
              <a:ext cx="107569" cy="0"/>
            </a:xfrm>
            <a:custGeom>
              <a:avLst/>
              <a:gdLst/>
              <a:ahLst/>
              <a:cxnLst/>
              <a:rect l="l" t="t" r="r" b="b"/>
              <a:pathLst>
                <a:path w="146050">
                  <a:moveTo>
                    <a:pt x="0" y="0"/>
                  </a:moveTo>
                  <a:lnTo>
                    <a:pt x="145542" y="0"/>
                  </a:lnTo>
                </a:path>
              </a:pathLst>
            </a:custGeom>
            <a:ln w="25400">
              <a:solidFill>
                <a:srgbClr val="000000"/>
              </a:solidFill>
            </a:ln>
          </p:spPr>
          <p:txBody>
            <a:bodyPr wrap="square" lIns="0" tIns="0" rIns="0" bIns="0" rtlCol="0"/>
            <a:lstStyle/>
            <a:p>
              <a:endParaRPr sz="1200"/>
            </a:p>
          </p:txBody>
        </p:sp>
        <p:sp>
          <p:nvSpPr>
            <p:cNvPr id="433" name="object 157"/>
            <p:cNvSpPr/>
            <p:nvPr/>
          </p:nvSpPr>
          <p:spPr>
            <a:xfrm>
              <a:off x="5186773" y="5337372"/>
              <a:ext cx="94005" cy="0"/>
            </a:xfrm>
            <a:custGeom>
              <a:avLst/>
              <a:gdLst/>
              <a:ahLst/>
              <a:cxnLst/>
              <a:rect l="l" t="t" r="r" b="b"/>
              <a:pathLst>
                <a:path w="127635">
                  <a:moveTo>
                    <a:pt x="0" y="0"/>
                  </a:moveTo>
                  <a:lnTo>
                    <a:pt x="127582" y="0"/>
                  </a:lnTo>
                </a:path>
              </a:pathLst>
            </a:custGeom>
            <a:ln w="25400">
              <a:solidFill>
                <a:srgbClr val="000000"/>
              </a:solidFill>
            </a:ln>
          </p:spPr>
          <p:txBody>
            <a:bodyPr wrap="square" lIns="0" tIns="0" rIns="0" bIns="0" rtlCol="0"/>
            <a:lstStyle/>
            <a:p>
              <a:endParaRPr sz="1200"/>
            </a:p>
          </p:txBody>
        </p:sp>
        <p:sp>
          <p:nvSpPr>
            <p:cNvPr id="434" name="object 158"/>
            <p:cNvSpPr/>
            <p:nvPr/>
          </p:nvSpPr>
          <p:spPr>
            <a:xfrm>
              <a:off x="5045380" y="5337372"/>
              <a:ext cx="86055" cy="0"/>
            </a:xfrm>
            <a:custGeom>
              <a:avLst/>
              <a:gdLst/>
              <a:ahLst/>
              <a:cxnLst/>
              <a:rect l="l" t="t" r="r" b="b"/>
              <a:pathLst>
                <a:path w="116839">
                  <a:moveTo>
                    <a:pt x="0" y="0"/>
                  </a:moveTo>
                  <a:lnTo>
                    <a:pt x="116624" y="0"/>
                  </a:lnTo>
                </a:path>
              </a:pathLst>
            </a:custGeom>
            <a:ln w="25400">
              <a:solidFill>
                <a:srgbClr val="000000"/>
              </a:solidFill>
            </a:ln>
          </p:spPr>
          <p:txBody>
            <a:bodyPr wrap="square" lIns="0" tIns="0" rIns="0" bIns="0" rtlCol="0"/>
            <a:lstStyle/>
            <a:p>
              <a:endParaRPr sz="1200"/>
            </a:p>
          </p:txBody>
        </p:sp>
        <p:sp>
          <p:nvSpPr>
            <p:cNvPr id="435" name="object 159"/>
            <p:cNvSpPr/>
            <p:nvPr/>
          </p:nvSpPr>
          <p:spPr>
            <a:xfrm>
              <a:off x="5607171" y="5415309"/>
              <a:ext cx="651961" cy="0"/>
            </a:xfrm>
            <a:custGeom>
              <a:avLst/>
              <a:gdLst/>
              <a:ahLst/>
              <a:cxnLst/>
              <a:rect l="l" t="t" r="r" b="b"/>
              <a:pathLst>
                <a:path w="885189">
                  <a:moveTo>
                    <a:pt x="0" y="0"/>
                  </a:moveTo>
                  <a:lnTo>
                    <a:pt x="884670" y="0"/>
                  </a:lnTo>
                </a:path>
              </a:pathLst>
            </a:custGeom>
            <a:ln w="25400">
              <a:solidFill>
                <a:srgbClr val="000000"/>
              </a:solidFill>
            </a:ln>
          </p:spPr>
          <p:txBody>
            <a:bodyPr wrap="square" lIns="0" tIns="0" rIns="0" bIns="0" rtlCol="0"/>
            <a:lstStyle/>
            <a:p>
              <a:endParaRPr sz="1200"/>
            </a:p>
          </p:txBody>
        </p:sp>
        <p:sp>
          <p:nvSpPr>
            <p:cNvPr id="436" name="object 160"/>
            <p:cNvSpPr/>
            <p:nvPr/>
          </p:nvSpPr>
          <p:spPr>
            <a:xfrm>
              <a:off x="5125559" y="5415309"/>
              <a:ext cx="426534" cy="0"/>
            </a:xfrm>
            <a:custGeom>
              <a:avLst/>
              <a:gdLst/>
              <a:ahLst/>
              <a:cxnLst/>
              <a:rect l="l" t="t" r="r" b="b"/>
              <a:pathLst>
                <a:path w="579120">
                  <a:moveTo>
                    <a:pt x="0" y="0"/>
                  </a:moveTo>
                  <a:lnTo>
                    <a:pt x="578551" y="0"/>
                  </a:lnTo>
                </a:path>
              </a:pathLst>
            </a:custGeom>
            <a:ln w="25400">
              <a:solidFill>
                <a:srgbClr val="000000"/>
              </a:solidFill>
            </a:ln>
          </p:spPr>
          <p:txBody>
            <a:bodyPr wrap="square" lIns="0" tIns="0" rIns="0" bIns="0" rtlCol="0"/>
            <a:lstStyle/>
            <a:p>
              <a:endParaRPr sz="1200"/>
            </a:p>
          </p:txBody>
        </p:sp>
        <p:sp>
          <p:nvSpPr>
            <p:cNvPr id="437" name="object 161"/>
            <p:cNvSpPr/>
            <p:nvPr/>
          </p:nvSpPr>
          <p:spPr>
            <a:xfrm>
              <a:off x="5041910" y="5224251"/>
              <a:ext cx="55655" cy="55655"/>
            </a:xfrm>
            <a:custGeom>
              <a:avLst/>
              <a:gdLst/>
              <a:ahLst/>
              <a:cxnLst/>
              <a:rect l="l" t="t" r="r" b="b"/>
              <a:pathLst>
                <a:path w="75564" h="75565">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438" name="object 162"/>
            <p:cNvSpPr/>
            <p:nvPr/>
          </p:nvSpPr>
          <p:spPr>
            <a:xfrm>
              <a:off x="5131277" y="5309456"/>
              <a:ext cx="55655" cy="55655"/>
            </a:xfrm>
            <a:custGeom>
              <a:avLst/>
              <a:gdLst/>
              <a:ahLst/>
              <a:cxnLst/>
              <a:rect l="l" t="t" r="r" b="b"/>
              <a:pathLst>
                <a:path w="75564" h="75565">
                  <a:moveTo>
                    <a:pt x="75349" y="75361"/>
                  </a:moveTo>
                  <a:lnTo>
                    <a:pt x="0" y="75361"/>
                  </a:lnTo>
                  <a:lnTo>
                    <a:pt x="0" y="0"/>
                  </a:lnTo>
                  <a:lnTo>
                    <a:pt x="75349" y="0"/>
                  </a:lnTo>
                  <a:lnTo>
                    <a:pt x="75349" y="75361"/>
                  </a:lnTo>
                  <a:close/>
                </a:path>
              </a:pathLst>
            </a:custGeom>
            <a:solidFill>
              <a:schemeClr val="tx1"/>
            </a:solidFill>
            <a:ln>
              <a:solidFill>
                <a:srgbClr val="000000"/>
              </a:solidFill>
            </a:ln>
          </p:spPr>
          <p:txBody>
            <a:bodyPr wrap="square" lIns="0" tIns="0" rIns="0" bIns="0" rtlCol="0"/>
            <a:lstStyle/>
            <a:p>
              <a:endParaRPr sz="1200"/>
            </a:p>
          </p:txBody>
        </p:sp>
        <p:sp>
          <p:nvSpPr>
            <p:cNvPr id="439" name="object 163"/>
            <p:cNvSpPr/>
            <p:nvPr/>
          </p:nvSpPr>
          <p:spPr>
            <a:xfrm>
              <a:off x="5551675" y="5389374"/>
              <a:ext cx="55655" cy="55655"/>
            </a:xfrm>
            <a:custGeom>
              <a:avLst/>
              <a:gdLst/>
              <a:ahLst/>
              <a:cxnLst/>
              <a:rect l="l" t="t" r="r" b="b"/>
              <a:pathLst>
                <a:path w="75564" h="75565">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440" name="object 170"/>
            <p:cNvSpPr/>
            <p:nvPr/>
          </p:nvSpPr>
          <p:spPr>
            <a:xfrm>
              <a:off x="5111596" y="3999525"/>
              <a:ext cx="147790" cy="0"/>
            </a:xfrm>
            <a:custGeom>
              <a:avLst/>
              <a:gdLst/>
              <a:ahLst/>
              <a:cxnLst/>
              <a:rect l="l" t="t" r="r" b="b"/>
              <a:pathLst>
                <a:path w="200660">
                  <a:moveTo>
                    <a:pt x="0" y="0"/>
                  </a:moveTo>
                  <a:lnTo>
                    <a:pt x="200324" y="0"/>
                  </a:lnTo>
                </a:path>
              </a:pathLst>
            </a:custGeom>
            <a:ln w="25400">
              <a:solidFill>
                <a:srgbClr val="000000"/>
              </a:solidFill>
            </a:ln>
          </p:spPr>
          <p:txBody>
            <a:bodyPr wrap="square" lIns="0" tIns="0" rIns="0" bIns="0" rtlCol="0"/>
            <a:lstStyle/>
            <a:p>
              <a:endParaRPr sz="1200"/>
            </a:p>
          </p:txBody>
        </p:sp>
        <p:sp>
          <p:nvSpPr>
            <p:cNvPr id="441" name="object 171"/>
            <p:cNvSpPr/>
            <p:nvPr/>
          </p:nvSpPr>
          <p:spPr>
            <a:xfrm>
              <a:off x="4943718" y="3999525"/>
              <a:ext cx="112713" cy="0"/>
            </a:xfrm>
            <a:custGeom>
              <a:avLst/>
              <a:gdLst/>
              <a:ahLst/>
              <a:cxnLst/>
              <a:rect l="l" t="t" r="r" b="b"/>
              <a:pathLst>
                <a:path w="153035">
                  <a:moveTo>
                    <a:pt x="0" y="0"/>
                  </a:moveTo>
                  <a:lnTo>
                    <a:pt x="152585" y="0"/>
                  </a:lnTo>
                </a:path>
              </a:pathLst>
            </a:custGeom>
            <a:ln w="25400">
              <a:solidFill>
                <a:srgbClr val="000000"/>
              </a:solidFill>
            </a:ln>
          </p:spPr>
          <p:txBody>
            <a:bodyPr wrap="square" lIns="0" tIns="0" rIns="0" bIns="0" rtlCol="0"/>
            <a:lstStyle/>
            <a:p>
              <a:endParaRPr sz="1200"/>
            </a:p>
          </p:txBody>
        </p:sp>
        <p:sp>
          <p:nvSpPr>
            <p:cNvPr id="442" name="object 172"/>
            <p:cNvSpPr/>
            <p:nvPr/>
          </p:nvSpPr>
          <p:spPr>
            <a:xfrm>
              <a:off x="5074736" y="3989404"/>
              <a:ext cx="20578" cy="20578"/>
            </a:xfrm>
            <a:custGeom>
              <a:avLst/>
              <a:gdLst/>
              <a:ahLst/>
              <a:cxnLst/>
              <a:rect l="l" t="t" r="r" b="b"/>
              <a:pathLst>
                <a:path w="27939" h="27939">
                  <a:moveTo>
                    <a:pt x="13741" y="0"/>
                  </a:moveTo>
                  <a:lnTo>
                    <a:pt x="27482" y="0"/>
                  </a:lnTo>
                  <a:lnTo>
                    <a:pt x="27482" y="27482"/>
                  </a:lnTo>
                  <a:lnTo>
                    <a:pt x="0" y="27482"/>
                  </a:lnTo>
                  <a:lnTo>
                    <a:pt x="0" y="0"/>
                  </a:lnTo>
                  <a:lnTo>
                    <a:pt x="13741" y="0"/>
                  </a:lnTo>
                </a:path>
              </a:pathLst>
            </a:custGeom>
            <a:solidFill>
              <a:schemeClr val="tx1"/>
            </a:solidFill>
            <a:ln w="25400">
              <a:solidFill>
                <a:srgbClr val="000000"/>
              </a:solidFill>
            </a:ln>
          </p:spPr>
          <p:txBody>
            <a:bodyPr wrap="square" lIns="0" tIns="0" rIns="0" bIns="0" rtlCol="0"/>
            <a:lstStyle/>
            <a:p>
              <a:endParaRPr sz="1200"/>
            </a:p>
          </p:txBody>
        </p:sp>
        <p:sp>
          <p:nvSpPr>
            <p:cNvPr id="443" name="object 173"/>
            <p:cNvSpPr/>
            <p:nvPr/>
          </p:nvSpPr>
          <p:spPr>
            <a:xfrm>
              <a:off x="5056100" y="3971775"/>
              <a:ext cx="55655" cy="55655"/>
            </a:xfrm>
            <a:custGeom>
              <a:avLst/>
              <a:gdLst/>
              <a:ahLst/>
              <a:cxnLst/>
              <a:rect l="l" t="t" r="r" b="b"/>
              <a:pathLst>
                <a:path w="75564" h="75564">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444" name="object 174"/>
            <p:cNvSpPr/>
            <p:nvPr/>
          </p:nvSpPr>
          <p:spPr>
            <a:xfrm>
              <a:off x="5226629" y="4080155"/>
              <a:ext cx="111778" cy="0"/>
            </a:xfrm>
            <a:custGeom>
              <a:avLst/>
              <a:gdLst/>
              <a:ahLst/>
              <a:cxnLst/>
              <a:rect l="l" t="t" r="r" b="b"/>
              <a:pathLst>
                <a:path w="151764">
                  <a:moveTo>
                    <a:pt x="0" y="0"/>
                  </a:moveTo>
                  <a:lnTo>
                    <a:pt x="151735" y="0"/>
                  </a:lnTo>
                </a:path>
              </a:pathLst>
            </a:custGeom>
            <a:ln w="25400">
              <a:solidFill>
                <a:srgbClr val="000000"/>
              </a:solidFill>
            </a:ln>
          </p:spPr>
          <p:txBody>
            <a:bodyPr wrap="square" lIns="0" tIns="0" rIns="0" bIns="0" rtlCol="0"/>
            <a:lstStyle/>
            <a:p>
              <a:endParaRPr sz="1200"/>
            </a:p>
          </p:txBody>
        </p:sp>
        <p:sp>
          <p:nvSpPr>
            <p:cNvPr id="445" name="object 175"/>
            <p:cNvSpPr/>
            <p:nvPr/>
          </p:nvSpPr>
          <p:spPr>
            <a:xfrm>
              <a:off x="5077686" y="4080155"/>
              <a:ext cx="93538" cy="0"/>
            </a:xfrm>
            <a:custGeom>
              <a:avLst/>
              <a:gdLst/>
              <a:ahLst/>
              <a:cxnLst/>
              <a:rect l="l" t="t" r="r" b="b"/>
              <a:pathLst>
                <a:path w="127000">
                  <a:moveTo>
                    <a:pt x="0" y="0"/>
                  </a:moveTo>
                  <a:lnTo>
                    <a:pt x="126876" y="0"/>
                  </a:lnTo>
                </a:path>
              </a:pathLst>
            </a:custGeom>
            <a:ln w="25400">
              <a:solidFill>
                <a:srgbClr val="000000"/>
              </a:solidFill>
            </a:ln>
          </p:spPr>
          <p:txBody>
            <a:bodyPr wrap="square" lIns="0" tIns="0" rIns="0" bIns="0" rtlCol="0"/>
            <a:lstStyle/>
            <a:p>
              <a:endParaRPr sz="1200"/>
            </a:p>
          </p:txBody>
        </p:sp>
        <p:sp>
          <p:nvSpPr>
            <p:cNvPr id="446" name="object 176"/>
            <p:cNvSpPr/>
            <p:nvPr/>
          </p:nvSpPr>
          <p:spPr>
            <a:xfrm>
              <a:off x="5187123" y="4070039"/>
              <a:ext cx="20578" cy="20578"/>
            </a:xfrm>
            <a:custGeom>
              <a:avLst/>
              <a:gdLst/>
              <a:ahLst/>
              <a:cxnLst/>
              <a:rect l="l" t="t" r="r" b="b"/>
              <a:pathLst>
                <a:path w="27939" h="27939">
                  <a:moveTo>
                    <a:pt x="13741" y="0"/>
                  </a:moveTo>
                  <a:lnTo>
                    <a:pt x="27482" y="0"/>
                  </a:lnTo>
                  <a:lnTo>
                    <a:pt x="27482" y="27470"/>
                  </a:lnTo>
                  <a:lnTo>
                    <a:pt x="0" y="27470"/>
                  </a:lnTo>
                  <a:lnTo>
                    <a:pt x="0" y="0"/>
                  </a:lnTo>
                  <a:lnTo>
                    <a:pt x="13741" y="0"/>
                  </a:lnTo>
                </a:path>
              </a:pathLst>
            </a:custGeom>
            <a:solidFill>
              <a:schemeClr val="tx1"/>
            </a:solidFill>
            <a:ln w="25400">
              <a:solidFill>
                <a:srgbClr val="000000"/>
              </a:solidFill>
            </a:ln>
          </p:spPr>
          <p:txBody>
            <a:bodyPr wrap="square" lIns="0" tIns="0" rIns="0" bIns="0" rtlCol="0"/>
            <a:lstStyle/>
            <a:p>
              <a:endParaRPr sz="1200"/>
            </a:p>
          </p:txBody>
        </p:sp>
        <p:sp>
          <p:nvSpPr>
            <p:cNvPr id="447" name="object 177"/>
            <p:cNvSpPr/>
            <p:nvPr/>
          </p:nvSpPr>
          <p:spPr>
            <a:xfrm>
              <a:off x="5171133" y="4052414"/>
              <a:ext cx="55655" cy="55655"/>
            </a:xfrm>
            <a:custGeom>
              <a:avLst/>
              <a:gdLst/>
              <a:ahLst/>
              <a:cxnLst/>
              <a:rect l="l" t="t" r="r" b="b"/>
              <a:pathLst>
                <a:path w="75564" h="75564">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448" name="object 178"/>
            <p:cNvSpPr/>
            <p:nvPr/>
          </p:nvSpPr>
          <p:spPr>
            <a:xfrm>
              <a:off x="5111129" y="4163897"/>
              <a:ext cx="192688" cy="0"/>
            </a:xfrm>
            <a:custGeom>
              <a:avLst/>
              <a:gdLst/>
              <a:ahLst/>
              <a:cxnLst/>
              <a:rect l="l" t="t" r="r" b="b"/>
              <a:pathLst>
                <a:path w="261619">
                  <a:moveTo>
                    <a:pt x="0" y="0"/>
                  </a:moveTo>
                  <a:lnTo>
                    <a:pt x="261273" y="0"/>
                  </a:lnTo>
                </a:path>
              </a:pathLst>
            </a:custGeom>
            <a:ln w="25400">
              <a:solidFill>
                <a:srgbClr val="000000"/>
              </a:solidFill>
            </a:ln>
          </p:spPr>
          <p:txBody>
            <a:bodyPr wrap="square" lIns="0" tIns="0" rIns="0" bIns="0" rtlCol="0"/>
            <a:lstStyle/>
            <a:p>
              <a:endParaRPr sz="1200"/>
            </a:p>
          </p:txBody>
        </p:sp>
        <p:sp>
          <p:nvSpPr>
            <p:cNvPr id="449" name="object 179"/>
            <p:cNvSpPr/>
            <p:nvPr/>
          </p:nvSpPr>
          <p:spPr>
            <a:xfrm>
              <a:off x="4912692" y="4163897"/>
              <a:ext cx="143113" cy="0"/>
            </a:xfrm>
            <a:custGeom>
              <a:avLst/>
              <a:gdLst/>
              <a:ahLst/>
              <a:cxnLst/>
              <a:rect l="l" t="t" r="r" b="b"/>
              <a:pathLst>
                <a:path w="194310">
                  <a:moveTo>
                    <a:pt x="0" y="0"/>
                  </a:moveTo>
                  <a:lnTo>
                    <a:pt x="194075" y="0"/>
                  </a:lnTo>
                </a:path>
              </a:pathLst>
            </a:custGeom>
            <a:ln w="25400">
              <a:solidFill>
                <a:srgbClr val="000000"/>
              </a:solidFill>
            </a:ln>
          </p:spPr>
          <p:txBody>
            <a:bodyPr wrap="square" lIns="0" tIns="0" rIns="0" bIns="0" rtlCol="0"/>
            <a:lstStyle/>
            <a:p>
              <a:endParaRPr sz="1200"/>
            </a:p>
          </p:txBody>
        </p:sp>
        <p:sp>
          <p:nvSpPr>
            <p:cNvPr id="450" name="object 180"/>
            <p:cNvSpPr/>
            <p:nvPr/>
          </p:nvSpPr>
          <p:spPr>
            <a:xfrm>
              <a:off x="5073726" y="4153781"/>
              <a:ext cx="20578" cy="20578"/>
            </a:xfrm>
            <a:custGeom>
              <a:avLst/>
              <a:gdLst/>
              <a:ahLst/>
              <a:cxnLst/>
              <a:rect l="l" t="t" r="r" b="b"/>
              <a:pathLst>
                <a:path w="27939" h="27939">
                  <a:moveTo>
                    <a:pt x="13741" y="0"/>
                  </a:moveTo>
                  <a:lnTo>
                    <a:pt x="27482" y="0"/>
                  </a:lnTo>
                  <a:lnTo>
                    <a:pt x="27482" y="27470"/>
                  </a:lnTo>
                  <a:lnTo>
                    <a:pt x="0" y="27470"/>
                  </a:lnTo>
                  <a:lnTo>
                    <a:pt x="0" y="0"/>
                  </a:lnTo>
                  <a:lnTo>
                    <a:pt x="13741" y="0"/>
                  </a:lnTo>
                </a:path>
              </a:pathLst>
            </a:custGeom>
            <a:solidFill>
              <a:schemeClr val="tx1"/>
            </a:solidFill>
            <a:ln w="25400">
              <a:solidFill>
                <a:srgbClr val="000000"/>
              </a:solidFill>
            </a:ln>
          </p:spPr>
          <p:txBody>
            <a:bodyPr wrap="square" lIns="0" tIns="0" rIns="0" bIns="0" rtlCol="0"/>
            <a:lstStyle/>
            <a:p>
              <a:endParaRPr sz="1200"/>
            </a:p>
          </p:txBody>
        </p:sp>
        <p:sp>
          <p:nvSpPr>
            <p:cNvPr id="451" name="object 181"/>
            <p:cNvSpPr/>
            <p:nvPr/>
          </p:nvSpPr>
          <p:spPr>
            <a:xfrm>
              <a:off x="5055633" y="4136150"/>
              <a:ext cx="55655" cy="55655"/>
            </a:xfrm>
            <a:custGeom>
              <a:avLst/>
              <a:gdLst/>
              <a:ahLst/>
              <a:cxnLst/>
              <a:rect l="l" t="t" r="r" b="b"/>
              <a:pathLst>
                <a:path w="75564" h="75564">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452" name="object 187"/>
            <p:cNvSpPr/>
            <p:nvPr/>
          </p:nvSpPr>
          <p:spPr>
            <a:xfrm>
              <a:off x="4983224" y="2908686"/>
              <a:ext cx="254891" cy="0"/>
            </a:xfrm>
            <a:custGeom>
              <a:avLst/>
              <a:gdLst/>
              <a:ahLst/>
              <a:cxnLst/>
              <a:rect l="l" t="t" r="r" b="b"/>
              <a:pathLst>
                <a:path w="346075">
                  <a:moveTo>
                    <a:pt x="0" y="0"/>
                  </a:moveTo>
                  <a:lnTo>
                    <a:pt x="345876" y="0"/>
                  </a:lnTo>
                </a:path>
              </a:pathLst>
            </a:custGeom>
            <a:ln w="25400">
              <a:solidFill>
                <a:srgbClr val="000000"/>
              </a:solidFill>
            </a:ln>
          </p:spPr>
          <p:txBody>
            <a:bodyPr wrap="square" lIns="0" tIns="0" rIns="0" bIns="0" rtlCol="0"/>
            <a:lstStyle/>
            <a:p>
              <a:endParaRPr sz="1200"/>
            </a:p>
          </p:txBody>
        </p:sp>
        <p:sp>
          <p:nvSpPr>
            <p:cNvPr id="453" name="object 188"/>
            <p:cNvSpPr/>
            <p:nvPr/>
          </p:nvSpPr>
          <p:spPr>
            <a:xfrm>
              <a:off x="4758244" y="2908686"/>
              <a:ext cx="169771" cy="0"/>
            </a:xfrm>
            <a:custGeom>
              <a:avLst/>
              <a:gdLst/>
              <a:ahLst/>
              <a:cxnLst/>
              <a:rect l="l" t="t" r="r" b="b"/>
              <a:pathLst>
                <a:path w="230505">
                  <a:moveTo>
                    <a:pt x="0" y="0"/>
                  </a:moveTo>
                  <a:lnTo>
                    <a:pt x="230113" y="0"/>
                  </a:lnTo>
                </a:path>
              </a:pathLst>
            </a:custGeom>
            <a:ln w="25400">
              <a:solidFill>
                <a:srgbClr val="000000"/>
              </a:solidFill>
            </a:ln>
          </p:spPr>
          <p:txBody>
            <a:bodyPr wrap="square" lIns="0" tIns="0" rIns="0" bIns="0" rtlCol="0"/>
            <a:lstStyle/>
            <a:p>
              <a:endParaRPr sz="1200"/>
            </a:p>
          </p:txBody>
        </p:sp>
        <p:sp>
          <p:nvSpPr>
            <p:cNvPr id="454" name="object 189"/>
            <p:cNvSpPr/>
            <p:nvPr/>
          </p:nvSpPr>
          <p:spPr>
            <a:xfrm>
              <a:off x="5186109" y="2830471"/>
              <a:ext cx="75766" cy="0"/>
            </a:xfrm>
            <a:custGeom>
              <a:avLst/>
              <a:gdLst/>
              <a:ahLst/>
              <a:cxnLst/>
              <a:rect l="l" t="t" r="r" b="b"/>
              <a:pathLst>
                <a:path w="102869">
                  <a:moveTo>
                    <a:pt x="0" y="0"/>
                  </a:moveTo>
                  <a:lnTo>
                    <a:pt x="102805" y="0"/>
                  </a:lnTo>
                </a:path>
              </a:pathLst>
            </a:custGeom>
            <a:ln w="25400">
              <a:solidFill>
                <a:srgbClr val="000000"/>
              </a:solidFill>
            </a:ln>
          </p:spPr>
          <p:txBody>
            <a:bodyPr wrap="square" lIns="0" tIns="0" rIns="0" bIns="0" rtlCol="0"/>
            <a:lstStyle/>
            <a:p>
              <a:endParaRPr sz="1200"/>
            </a:p>
          </p:txBody>
        </p:sp>
        <p:sp>
          <p:nvSpPr>
            <p:cNvPr id="455" name="object 190"/>
            <p:cNvSpPr/>
            <p:nvPr/>
          </p:nvSpPr>
          <p:spPr>
            <a:xfrm>
              <a:off x="5072214" y="2830471"/>
              <a:ext cx="58461" cy="0"/>
            </a:xfrm>
            <a:custGeom>
              <a:avLst/>
              <a:gdLst/>
              <a:ahLst/>
              <a:cxnLst/>
              <a:rect l="l" t="t" r="r" b="b"/>
              <a:pathLst>
                <a:path w="79375">
                  <a:moveTo>
                    <a:pt x="0" y="0"/>
                  </a:moveTo>
                  <a:lnTo>
                    <a:pt x="79289" y="0"/>
                  </a:lnTo>
                </a:path>
              </a:pathLst>
            </a:custGeom>
            <a:ln w="25400">
              <a:solidFill>
                <a:srgbClr val="000000"/>
              </a:solidFill>
            </a:ln>
          </p:spPr>
          <p:txBody>
            <a:bodyPr wrap="square" lIns="0" tIns="0" rIns="0" bIns="0" rtlCol="0"/>
            <a:lstStyle/>
            <a:p>
              <a:endParaRPr sz="1200"/>
            </a:p>
          </p:txBody>
        </p:sp>
        <p:sp>
          <p:nvSpPr>
            <p:cNvPr id="456" name="object 191"/>
            <p:cNvSpPr/>
            <p:nvPr/>
          </p:nvSpPr>
          <p:spPr>
            <a:xfrm>
              <a:off x="5150027" y="2818331"/>
              <a:ext cx="20578" cy="20578"/>
            </a:xfrm>
            <a:custGeom>
              <a:avLst/>
              <a:gdLst/>
              <a:ahLst/>
              <a:cxnLst/>
              <a:rect l="l" t="t" r="r" b="b"/>
              <a:pathLst>
                <a:path w="27939" h="27939">
                  <a:moveTo>
                    <a:pt x="13741" y="0"/>
                  </a:moveTo>
                  <a:lnTo>
                    <a:pt x="27482" y="0"/>
                  </a:lnTo>
                  <a:lnTo>
                    <a:pt x="27482" y="27470"/>
                  </a:lnTo>
                  <a:lnTo>
                    <a:pt x="0" y="27470"/>
                  </a:lnTo>
                  <a:lnTo>
                    <a:pt x="0" y="0"/>
                  </a:lnTo>
                  <a:lnTo>
                    <a:pt x="13741" y="0"/>
                  </a:lnTo>
                </a:path>
              </a:pathLst>
            </a:custGeom>
            <a:solidFill>
              <a:schemeClr val="tx1"/>
            </a:solidFill>
            <a:ln w="25400">
              <a:solidFill>
                <a:srgbClr val="000000"/>
              </a:solidFill>
            </a:ln>
          </p:spPr>
          <p:txBody>
            <a:bodyPr wrap="square" lIns="0" tIns="0" rIns="0" bIns="0" rtlCol="0"/>
            <a:lstStyle/>
            <a:p>
              <a:endParaRPr sz="1200"/>
            </a:p>
          </p:txBody>
        </p:sp>
        <p:sp>
          <p:nvSpPr>
            <p:cNvPr id="457" name="object 192"/>
            <p:cNvSpPr/>
            <p:nvPr/>
          </p:nvSpPr>
          <p:spPr>
            <a:xfrm>
              <a:off x="4946586" y="2896546"/>
              <a:ext cx="20578" cy="20578"/>
            </a:xfrm>
            <a:custGeom>
              <a:avLst/>
              <a:gdLst/>
              <a:ahLst/>
              <a:cxnLst/>
              <a:rect l="l" t="t" r="r" b="b"/>
              <a:pathLst>
                <a:path w="27939" h="27939">
                  <a:moveTo>
                    <a:pt x="13741" y="0"/>
                  </a:moveTo>
                  <a:lnTo>
                    <a:pt x="27482" y="0"/>
                  </a:lnTo>
                  <a:lnTo>
                    <a:pt x="27482" y="27470"/>
                  </a:lnTo>
                  <a:lnTo>
                    <a:pt x="0" y="27470"/>
                  </a:lnTo>
                  <a:lnTo>
                    <a:pt x="0" y="0"/>
                  </a:lnTo>
                  <a:lnTo>
                    <a:pt x="13741" y="0"/>
                  </a:lnTo>
                </a:path>
              </a:pathLst>
            </a:custGeom>
            <a:solidFill>
              <a:schemeClr val="tx1"/>
            </a:solidFill>
            <a:ln w="25400">
              <a:solidFill>
                <a:srgbClr val="000000"/>
              </a:solidFill>
            </a:ln>
          </p:spPr>
          <p:txBody>
            <a:bodyPr wrap="square" lIns="0" tIns="0" rIns="0" bIns="0" rtlCol="0"/>
            <a:lstStyle/>
            <a:p>
              <a:endParaRPr sz="1200"/>
            </a:p>
          </p:txBody>
        </p:sp>
        <p:sp>
          <p:nvSpPr>
            <p:cNvPr id="458" name="object 193"/>
            <p:cNvSpPr/>
            <p:nvPr/>
          </p:nvSpPr>
          <p:spPr>
            <a:xfrm>
              <a:off x="5130613" y="2800284"/>
              <a:ext cx="55655" cy="55655"/>
            </a:xfrm>
            <a:custGeom>
              <a:avLst/>
              <a:gdLst/>
              <a:ahLst/>
              <a:cxnLst/>
              <a:rect l="l" t="t" r="r" b="b"/>
              <a:pathLst>
                <a:path w="75564" h="75564">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459" name="object 194"/>
            <p:cNvSpPr/>
            <p:nvPr/>
          </p:nvSpPr>
          <p:spPr>
            <a:xfrm>
              <a:off x="4927728" y="2879006"/>
              <a:ext cx="55655" cy="55655"/>
            </a:xfrm>
            <a:custGeom>
              <a:avLst/>
              <a:gdLst/>
              <a:ahLst/>
              <a:cxnLst/>
              <a:rect l="l" t="t" r="r" b="b"/>
              <a:pathLst>
                <a:path w="75564" h="75564">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460" name="object 200"/>
            <p:cNvSpPr/>
            <p:nvPr/>
          </p:nvSpPr>
          <p:spPr>
            <a:xfrm>
              <a:off x="5211589" y="5717572"/>
              <a:ext cx="157144" cy="0"/>
            </a:xfrm>
            <a:custGeom>
              <a:avLst/>
              <a:gdLst/>
              <a:ahLst/>
              <a:cxnLst/>
              <a:rect l="l" t="t" r="r" b="b"/>
              <a:pathLst>
                <a:path w="213360">
                  <a:moveTo>
                    <a:pt x="0" y="0"/>
                  </a:moveTo>
                  <a:lnTo>
                    <a:pt x="213140" y="0"/>
                  </a:lnTo>
                </a:path>
              </a:pathLst>
            </a:custGeom>
            <a:ln w="25400">
              <a:solidFill>
                <a:srgbClr val="000000"/>
              </a:solidFill>
            </a:ln>
          </p:spPr>
          <p:txBody>
            <a:bodyPr wrap="square" lIns="0" tIns="0" rIns="0" bIns="0" rtlCol="0"/>
            <a:lstStyle/>
            <a:p>
              <a:endParaRPr sz="1200"/>
            </a:p>
          </p:txBody>
        </p:sp>
        <p:sp>
          <p:nvSpPr>
            <p:cNvPr id="461" name="object 201"/>
            <p:cNvSpPr/>
            <p:nvPr/>
          </p:nvSpPr>
          <p:spPr>
            <a:xfrm>
              <a:off x="5144166" y="5794211"/>
              <a:ext cx="156209" cy="0"/>
            </a:xfrm>
            <a:custGeom>
              <a:avLst/>
              <a:gdLst/>
              <a:ahLst/>
              <a:cxnLst/>
              <a:rect l="l" t="t" r="r" b="b"/>
              <a:pathLst>
                <a:path w="212089">
                  <a:moveTo>
                    <a:pt x="0" y="0"/>
                  </a:moveTo>
                  <a:lnTo>
                    <a:pt x="211833" y="0"/>
                  </a:lnTo>
                </a:path>
              </a:pathLst>
            </a:custGeom>
            <a:ln w="25400">
              <a:solidFill>
                <a:srgbClr val="000000"/>
              </a:solidFill>
            </a:ln>
          </p:spPr>
          <p:txBody>
            <a:bodyPr wrap="square" lIns="0" tIns="0" rIns="0" bIns="0" rtlCol="0"/>
            <a:lstStyle/>
            <a:p>
              <a:endParaRPr sz="1200"/>
            </a:p>
          </p:txBody>
        </p:sp>
        <p:sp>
          <p:nvSpPr>
            <p:cNvPr id="462" name="object 202"/>
            <p:cNvSpPr/>
            <p:nvPr/>
          </p:nvSpPr>
          <p:spPr>
            <a:xfrm>
              <a:off x="5032578" y="5717572"/>
              <a:ext cx="123938" cy="0"/>
            </a:xfrm>
            <a:custGeom>
              <a:avLst/>
              <a:gdLst/>
              <a:ahLst/>
              <a:cxnLst/>
              <a:rect l="l" t="t" r="r" b="b"/>
              <a:pathLst>
                <a:path w="168275">
                  <a:moveTo>
                    <a:pt x="0" y="0"/>
                  </a:moveTo>
                  <a:lnTo>
                    <a:pt x="167698" y="0"/>
                  </a:lnTo>
                </a:path>
              </a:pathLst>
            </a:custGeom>
            <a:ln w="25400">
              <a:solidFill>
                <a:srgbClr val="000000"/>
              </a:solidFill>
            </a:ln>
          </p:spPr>
          <p:txBody>
            <a:bodyPr wrap="square" lIns="0" tIns="0" rIns="0" bIns="0" rtlCol="0"/>
            <a:lstStyle/>
            <a:p>
              <a:endParaRPr sz="1200"/>
            </a:p>
          </p:txBody>
        </p:sp>
        <p:sp>
          <p:nvSpPr>
            <p:cNvPr id="463" name="object 203"/>
            <p:cNvSpPr/>
            <p:nvPr/>
          </p:nvSpPr>
          <p:spPr>
            <a:xfrm>
              <a:off x="4966818" y="5794211"/>
              <a:ext cx="122067" cy="0"/>
            </a:xfrm>
            <a:custGeom>
              <a:avLst/>
              <a:gdLst/>
              <a:ahLst/>
              <a:cxnLst/>
              <a:rect l="l" t="t" r="r" b="b"/>
              <a:pathLst>
                <a:path w="165735">
                  <a:moveTo>
                    <a:pt x="0" y="0"/>
                  </a:moveTo>
                  <a:lnTo>
                    <a:pt x="165441" y="0"/>
                  </a:lnTo>
                </a:path>
              </a:pathLst>
            </a:custGeom>
            <a:ln w="25400">
              <a:solidFill>
                <a:srgbClr val="000000"/>
              </a:solidFill>
            </a:ln>
          </p:spPr>
          <p:txBody>
            <a:bodyPr wrap="square" lIns="0" tIns="0" rIns="0" bIns="0" rtlCol="0"/>
            <a:lstStyle/>
            <a:p>
              <a:endParaRPr sz="1200"/>
            </a:p>
          </p:txBody>
        </p:sp>
        <p:sp>
          <p:nvSpPr>
            <p:cNvPr id="464" name="object 204"/>
            <p:cNvSpPr/>
            <p:nvPr/>
          </p:nvSpPr>
          <p:spPr>
            <a:xfrm>
              <a:off x="5107630" y="5631999"/>
              <a:ext cx="140775" cy="0"/>
            </a:xfrm>
            <a:custGeom>
              <a:avLst/>
              <a:gdLst/>
              <a:ahLst/>
              <a:cxnLst/>
              <a:rect l="l" t="t" r="r" b="b"/>
              <a:pathLst>
                <a:path w="191135">
                  <a:moveTo>
                    <a:pt x="0" y="0"/>
                  </a:moveTo>
                  <a:lnTo>
                    <a:pt x="190930" y="0"/>
                  </a:lnTo>
                </a:path>
              </a:pathLst>
            </a:custGeom>
            <a:ln w="25400">
              <a:solidFill>
                <a:srgbClr val="000000"/>
              </a:solidFill>
            </a:ln>
          </p:spPr>
          <p:txBody>
            <a:bodyPr wrap="square" lIns="0" tIns="0" rIns="0" bIns="0" rtlCol="0"/>
            <a:lstStyle/>
            <a:p>
              <a:endParaRPr sz="1200"/>
            </a:p>
          </p:txBody>
        </p:sp>
        <p:sp>
          <p:nvSpPr>
            <p:cNvPr id="465" name="object 205"/>
            <p:cNvSpPr/>
            <p:nvPr/>
          </p:nvSpPr>
          <p:spPr>
            <a:xfrm>
              <a:off x="4942873" y="5631999"/>
              <a:ext cx="109440" cy="0"/>
            </a:xfrm>
            <a:custGeom>
              <a:avLst/>
              <a:gdLst/>
              <a:ahLst/>
              <a:cxnLst/>
              <a:rect l="l" t="t" r="r" b="b"/>
              <a:pathLst>
                <a:path w="148589">
                  <a:moveTo>
                    <a:pt x="0" y="0"/>
                  </a:moveTo>
                  <a:lnTo>
                    <a:pt x="148347" y="0"/>
                  </a:lnTo>
                </a:path>
              </a:pathLst>
            </a:custGeom>
            <a:ln w="25400">
              <a:solidFill>
                <a:srgbClr val="000000"/>
              </a:solidFill>
            </a:ln>
          </p:spPr>
          <p:txBody>
            <a:bodyPr wrap="square" lIns="0" tIns="0" rIns="0" bIns="0" rtlCol="0"/>
            <a:lstStyle/>
            <a:p>
              <a:endParaRPr sz="1200"/>
            </a:p>
          </p:txBody>
        </p:sp>
        <p:sp>
          <p:nvSpPr>
            <p:cNvPr id="466" name="object 206"/>
            <p:cNvSpPr/>
            <p:nvPr/>
          </p:nvSpPr>
          <p:spPr>
            <a:xfrm>
              <a:off x="5069762" y="5621886"/>
              <a:ext cx="20578" cy="20578"/>
            </a:xfrm>
            <a:custGeom>
              <a:avLst/>
              <a:gdLst/>
              <a:ahLst/>
              <a:cxnLst/>
              <a:rect l="l" t="t" r="r" b="b"/>
              <a:pathLst>
                <a:path w="27939" h="27940">
                  <a:moveTo>
                    <a:pt x="13741" y="0"/>
                  </a:moveTo>
                  <a:lnTo>
                    <a:pt x="27482" y="0"/>
                  </a:lnTo>
                  <a:lnTo>
                    <a:pt x="27482" y="27470"/>
                  </a:lnTo>
                  <a:lnTo>
                    <a:pt x="0" y="27470"/>
                  </a:lnTo>
                  <a:lnTo>
                    <a:pt x="0" y="0"/>
                  </a:lnTo>
                  <a:lnTo>
                    <a:pt x="13741" y="0"/>
                  </a:lnTo>
                </a:path>
              </a:pathLst>
            </a:custGeom>
            <a:solidFill>
              <a:schemeClr val="tx1"/>
            </a:solidFill>
            <a:ln w="12700">
              <a:solidFill>
                <a:srgbClr val="000000"/>
              </a:solidFill>
            </a:ln>
          </p:spPr>
          <p:txBody>
            <a:bodyPr wrap="square" lIns="0" tIns="0" rIns="0" bIns="0" rtlCol="0"/>
            <a:lstStyle/>
            <a:p>
              <a:endParaRPr sz="1200"/>
            </a:p>
          </p:txBody>
        </p:sp>
        <p:sp>
          <p:nvSpPr>
            <p:cNvPr id="467" name="object 207"/>
            <p:cNvSpPr/>
            <p:nvPr/>
          </p:nvSpPr>
          <p:spPr>
            <a:xfrm>
              <a:off x="5173718" y="5707451"/>
              <a:ext cx="20578" cy="20578"/>
            </a:xfrm>
            <a:custGeom>
              <a:avLst/>
              <a:gdLst/>
              <a:ahLst/>
              <a:cxnLst/>
              <a:rect l="l" t="t" r="r" b="b"/>
              <a:pathLst>
                <a:path w="27939" h="27940">
                  <a:moveTo>
                    <a:pt x="13741" y="0"/>
                  </a:moveTo>
                  <a:lnTo>
                    <a:pt x="27482" y="0"/>
                  </a:lnTo>
                  <a:lnTo>
                    <a:pt x="27482" y="27470"/>
                  </a:lnTo>
                  <a:lnTo>
                    <a:pt x="0" y="27470"/>
                  </a:lnTo>
                  <a:lnTo>
                    <a:pt x="0" y="0"/>
                  </a:lnTo>
                  <a:lnTo>
                    <a:pt x="13741" y="0"/>
                  </a:lnTo>
                </a:path>
              </a:pathLst>
            </a:custGeom>
            <a:solidFill>
              <a:schemeClr val="tx1"/>
            </a:solidFill>
            <a:ln w="12700">
              <a:solidFill>
                <a:srgbClr val="000000"/>
              </a:solidFill>
            </a:ln>
          </p:spPr>
          <p:txBody>
            <a:bodyPr wrap="square" lIns="0" tIns="0" rIns="0" bIns="0" rtlCol="0"/>
            <a:lstStyle/>
            <a:p>
              <a:endParaRPr sz="1200"/>
            </a:p>
          </p:txBody>
        </p:sp>
        <p:sp>
          <p:nvSpPr>
            <p:cNvPr id="468" name="object 208"/>
            <p:cNvSpPr/>
            <p:nvPr/>
          </p:nvSpPr>
          <p:spPr>
            <a:xfrm>
              <a:off x="5105679" y="5784091"/>
              <a:ext cx="20578" cy="20578"/>
            </a:xfrm>
            <a:custGeom>
              <a:avLst/>
              <a:gdLst/>
              <a:ahLst/>
              <a:cxnLst/>
              <a:rect l="l" t="t" r="r" b="b"/>
              <a:pathLst>
                <a:path w="27939" h="27940">
                  <a:moveTo>
                    <a:pt x="13741" y="0"/>
                  </a:moveTo>
                  <a:lnTo>
                    <a:pt x="27482" y="0"/>
                  </a:lnTo>
                  <a:lnTo>
                    <a:pt x="27482" y="27470"/>
                  </a:lnTo>
                  <a:lnTo>
                    <a:pt x="0" y="27470"/>
                  </a:lnTo>
                  <a:lnTo>
                    <a:pt x="0" y="0"/>
                  </a:lnTo>
                  <a:lnTo>
                    <a:pt x="13741" y="0"/>
                  </a:lnTo>
                </a:path>
              </a:pathLst>
            </a:custGeom>
            <a:solidFill>
              <a:schemeClr val="tx1"/>
            </a:solidFill>
            <a:ln w="12700">
              <a:solidFill>
                <a:srgbClr val="000000"/>
              </a:solidFill>
            </a:ln>
          </p:spPr>
          <p:txBody>
            <a:bodyPr wrap="square" lIns="0" tIns="0" rIns="0" bIns="0" rtlCol="0"/>
            <a:lstStyle/>
            <a:p>
              <a:endParaRPr sz="1200"/>
            </a:p>
          </p:txBody>
        </p:sp>
        <p:sp>
          <p:nvSpPr>
            <p:cNvPr id="469" name="object 209"/>
            <p:cNvSpPr/>
            <p:nvPr/>
          </p:nvSpPr>
          <p:spPr>
            <a:xfrm>
              <a:off x="5052134" y="5604250"/>
              <a:ext cx="55655" cy="55655"/>
            </a:xfrm>
            <a:custGeom>
              <a:avLst/>
              <a:gdLst/>
              <a:ahLst/>
              <a:cxnLst/>
              <a:rect l="l" t="t" r="r" b="b"/>
              <a:pathLst>
                <a:path w="75564" h="75565">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470" name="object 210"/>
            <p:cNvSpPr/>
            <p:nvPr/>
          </p:nvSpPr>
          <p:spPr>
            <a:xfrm>
              <a:off x="5156093" y="5689819"/>
              <a:ext cx="55655" cy="55655"/>
            </a:xfrm>
            <a:custGeom>
              <a:avLst/>
              <a:gdLst/>
              <a:ahLst/>
              <a:cxnLst/>
              <a:rect l="l" t="t" r="r" b="b"/>
              <a:pathLst>
                <a:path w="75564" h="75565">
                  <a:moveTo>
                    <a:pt x="75349" y="75349"/>
                  </a:moveTo>
                  <a:lnTo>
                    <a:pt x="0" y="75349"/>
                  </a:lnTo>
                  <a:lnTo>
                    <a:pt x="0" y="0"/>
                  </a:lnTo>
                  <a:lnTo>
                    <a:pt x="75349" y="0"/>
                  </a:lnTo>
                  <a:lnTo>
                    <a:pt x="75349" y="75349"/>
                  </a:lnTo>
                  <a:close/>
                </a:path>
              </a:pathLst>
            </a:custGeom>
            <a:solidFill>
              <a:schemeClr val="tx1"/>
            </a:solidFill>
            <a:ln>
              <a:solidFill>
                <a:srgbClr val="000000"/>
              </a:solidFill>
            </a:ln>
          </p:spPr>
          <p:txBody>
            <a:bodyPr wrap="square" lIns="0" tIns="0" rIns="0" bIns="0" rtlCol="0"/>
            <a:lstStyle/>
            <a:p>
              <a:endParaRPr sz="1200"/>
            </a:p>
          </p:txBody>
        </p:sp>
        <p:sp>
          <p:nvSpPr>
            <p:cNvPr id="471" name="object 211"/>
            <p:cNvSpPr/>
            <p:nvPr/>
          </p:nvSpPr>
          <p:spPr>
            <a:xfrm>
              <a:off x="5088670" y="5766454"/>
              <a:ext cx="55655" cy="55655"/>
            </a:xfrm>
            <a:custGeom>
              <a:avLst/>
              <a:gdLst/>
              <a:ahLst/>
              <a:cxnLst/>
              <a:rect l="l" t="t" r="r" b="b"/>
              <a:pathLst>
                <a:path w="75564" h="75565">
                  <a:moveTo>
                    <a:pt x="75349" y="75361"/>
                  </a:moveTo>
                  <a:lnTo>
                    <a:pt x="0" y="75361"/>
                  </a:lnTo>
                  <a:lnTo>
                    <a:pt x="0" y="0"/>
                  </a:lnTo>
                  <a:lnTo>
                    <a:pt x="75349" y="0"/>
                  </a:lnTo>
                  <a:lnTo>
                    <a:pt x="75349" y="75361"/>
                  </a:lnTo>
                  <a:close/>
                </a:path>
              </a:pathLst>
            </a:custGeom>
            <a:solidFill>
              <a:schemeClr val="tx1"/>
            </a:solidFill>
            <a:ln>
              <a:solidFill>
                <a:srgbClr val="000000"/>
              </a:solidFill>
            </a:ln>
          </p:spPr>
          <p:txBody>
            <a:bodyPr wrap="square" lIns="0" tIns="0" rIns="0" bIns="0" rtlCol="0"/>
            <a:lstStyle/>
            <a:p>
              <a:endParaRPr sz="1200"/>
            </a:p>
          </p:txBody>
        </p:sp>
      </p:grpSp>
      <p:grpSp>
        <p:nvGrpSpPr>
          <p:cNvPr id="241" name="Group 240"/>
          <p:cNvGrpSpPr/>
          <p:nvPr/>
        </p:nvGrpSpPr>
        <p:grpSpPr>
          <a:xfrm>
            <a:off x="4329994" y="6187604"/>
            <a:ext cx="2172341" cy="332766"/>
            <a:chOff x="4329994" y="6283140"/>
            <a:chExt cx="2172341" cy="332766"/>
          </a:xfrm>
        </p:grpSpPr>
        <p:sp>
          <p:nvSpPr>
            <p:cNvPr id="243" name="object 17"/>
            <p:cNvSpPr/>
            <p:nvPr/>
          </p:nvSpPr>
          <p:spPr>
            <a:xfrm>
              <a:off x="4481195"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44" name="object 18"/>
            <p:cNvSpPr/>
            <p:nvPr/>
          </p:nvSpPr>
          <p:spPr>
            <a:xfrm>
              <a:off x="4958592"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45" name="object 19"/>
            <p:cNvSpPr/>
            <p:nvPr/>
          </p:nvSpPr>
          <p:spPr>
            <a:xfrm>
              <a:off x="5434170"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46" name="object 20"/>
            <p:cNvSpPr/>
            <p:nvPr/>
          </p:nvSpPr>
          <p:spPr>
            <a:xfrm>
              <a:off x="5913579"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47" name="object 21"/>
            <p:cNvSpPr/>
            <p:nvPr/>
          </p:nvSpPr>
          <p:spPr>
            <a:xfrm>
              <a:off x="6390401"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48" name="object 22"/>
            <p:cNvSpPr/>
            <p:nvPr/>
          </p:nvSpPr>
          <p:spPr>
            <a:xfrm>
              <a:off x="4474717" y="6283140"/>
              <a:ext cx="1920240" cy="0"/>
            </a:xfrm>
            <a:custGeom>
              <a:avLst/>
              <a:gdLst/>
              <a:ahLst/>
              <a:cxnLst/>
              <a:rect l="l" t="t" r="r" b="b"/>
              <a:pathLst>
                <a:path w="2597785">
                  <a:moveTo>
                    <a:pt x="0" y="0"/>
                  </a:moveTo>
                  <a:lnTo>
                    <a:pt x="2597200" y="0"/>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49" name="object 143"/>
            <p:cNvSpPr txBox="1"/>
            <p:nvPr/>
          </p:nvSpPr>
          <p:spPr>
            <a:xfrm>
              <a:off x="4371394"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0.2</a:t>
              </a:r>
              <a:endParaRPr sz="700" dirty="0">
                <a:latin typeface="Arial" panose="020B0604020202020204" pitchFamily="34" charset="0"/>
                <a:cs typeface="Arial" panose="020B0604020202020204" pitchFamily="34" charset="0"/>
              </a:endParaRPr>
            </a:p>
          </p:txBody>
        </p:sp>
        <p:sp>
          <p:nvSpPr>
            <p:cNvPr id="250" name="object 143"/>
            <p:cNvSpPr txBox="1"/>
            <p:nvPr/>
          </p:nvSpPr>
          <p:spPr>
            <a:xfrm>
              <a:off x="4850099"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0.6</a:t>
              </a:r>
              <a:endParaRPr sz="700" dirty="0">
                <a:latin typeface="Arial" panose="020B0604020202020204" pitchFamily="34" charset="0"/>
                <a:cs typeface="Arial" panose="020B0604020202020204" pitchFamily="34" charset="0"/>
              </a:endParaRPr>
            </a:p>
          </p:txBody>
        </p:sp>
        <p:sp>
          <p:nvSpPr>
            <p:cNvPr id="251" name="object 143"/>
            <p:cNvSpPr txBox="1"/>
            <p:nvPr/>
          </p:nvSpPr>
          <p:spPr>
            <a:xfrm>
              <a:off x="5324168"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1.0</a:t>
              </a:r>
              <a:endParaRPr sz="700" dirty="0">
                <a:latin typeface="Arial" panose="020B0604020202020204" pitchFamily="34" charset="0"/>
                <a:cs typeface="Arial" panose="020B0604020202020204" pitchFamily="34" charset="0"/>
              </a:endParaRPr>
            </a:p>
          </p:txBody>
        </p:sp>
        <p:sp>
          <p:nvSpPr>
            <p:cNvPr id="252" name="object 143"/>
            <p:cNvSpPr txBox="1"/>
            <p:nvPr/>
          </p:nvSpPr>
          <p:spPr>
            <a:xfrm>
              <a:off x="5805274"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1.4</a:t>
              </a:r>
              <a:endParaRPr sz="700" dirty="0">
                <a:latin typeface="Arial" panose="020B0604020202020204" pitchFamily="34" charset="0"/>
                <a:cs typeface="Arial" panose="020B0604020202020204" pitchFamily="34" charset="0"/>
              </a:endParaRPr>
            </a:p>
          </p:txBody>
        </p:sp>
        <p:sp>
          <p:nvSpPr>
            <p:cNvPr id="485" name="object 143"/>
            <p:cNvSpPr txBox="1"/>
            <p:nvPr/>
          </p:nvSpPr>
          <p:spPr>
            <a:xfrm>
              <a:off x="6281100"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1.8</a:t>
              </a:r>
              <a:endParaRPr sz="700" dirty="0">
                <a:latin typeface="Arial" panose="020B0604020202020204" pitchFamily="34" charset="0"/>
                <a:cs typeface="Arial" panose="020B0604020202020204" pitchFamily="34" charset="0"/>
              </a:endParaRPr>
            </a:p>
          </p:txBody>
        </p:sp>
        <p:sp>
          <p:nvSpPr>
            <p:cNvPr id="486" name="object 143"/>
            <p:cNvSpPr txBox="1"/>
            <p:nvPr/>
          </p:nvSpPr>
          <p:spPr>
            <a:xfrm>
              <a:off x="4329994" y="6478048"/>
              <a:ext cx="1254440" cy="137858"/>
            </a:xfrm>
            <a:prstGeom prst="rect">
              <a:avLst/>
            </a:prstGeom>
          </p:spPr>
          <p:txBody>
            <a:bodyPr vert="horz" wrap="square" lIns="0" tIns="9525" rIns="0" bIns="0" rtlCol="0">
              <a:spAutoFit/>
            </a:bodyPr>
            <a:lstStyle/>
            <a:p>
              <a:pPr marL="3175" algn="ctr">
                <a:lnSpc>
                  <a:spcPts val="985"/>
                </a:lnSpc>
              </a:pPr>
              <a:r>
                <a:rPr lang="en-US" sz="700" b="1" spc="-5" dirty="0" err="1">
                  <a:latin typeface="Arial" panose="020B0604020202020204" pitchFamily="34" charset="0"/>
                  <a:cs typeface="Arial" panose="020B0604020202020204" pitchFamily="34" charset="0"/>
                </a:rPr>
                <a:t>Icosapent</a:t>
              </a:r>
              <a:r>
                <a:rPr lang="en-US" sz="700" b="1" spc="-5" dirty="0">
                  <a:latin typeface="Arial" panose="020B0604020202020204" pitchFamily="34" charset="0"/>
                  <a:cs typeface="Arial" panose="020B0604020202020204" pitchFamily="34" charset="0"/>
                </a:rPr>
                <a:t> </a:t>
              </a:r>
              <a:r>
                <a:rPr lang="en-US" sz="700" b="1" spc="-10" dirty="0">
                  <a:latin typeface="Arial" panose="020B0604020202020204" pitchFamily="34" charset="0"/>
                  <a:cs typeface="Arial" panose="020B0604020202020204" pitchFamily="34" charset="0"/>
                </a:rPr>
                <a:t>Ethyl</a:t>
              </a:r>
              <a:r>
                <a:rPr lang="en-US" sz="700" b="1" spc="-35" dirty="0">
                  <a:latin typeface="Arial" panose="020B0604020202020204" pitchFamily="34" charset="0"/>
                  <a:cs typeface="Arial" panose="020B0604020202020204" pitchFamily="34" charset="0"/>
                </a:rPr>
                <a:t> </a:t>
              </a:r>
              <a:r>
                <a:rPr lang="en-US" sz="700" b="1" spc="5" dirty="0">
                  <a:latin typeface="Arial" panose="020B0604020202020204" pitchFamily="34" charset="0"/>
                  <a:cs typeface="Arial" panose="020B0604020202020204" pitchFamily="34" charset="0"/>
                </a:rPr>
                <a:t>Better</a:t>
              </a:r>
              <a:endParaRPr lang="en-US" sz="700" dirty="0">
                <a:latin typeface="Arial" panose="020B0604020202020204" pitchFamily="34" charset="0"/>
                <a:cs typeface="Arial" panose="020B0604020202020204" pitchFamily="34" charset="0"/>
              </a:endParaRPr>
            </a:p>
          </p:txBody>
        </p:sp>
        <p:sp>
          <p:nvSpPr>
            <p:cNvPr id="487" name="object 143"/>
            <p:cNvSpPr txBox="1"/>
            <p:nvPr/>
          </p:nvSpPr>
          <p:spPr>
            <a:xfrm>
              <a:off x="5464633" y="6478048"/>
              <a:ext cx="895464" cy="137858"/>
            </a:xfrm>
            <a:prstGeom prst="rect">
              <a:avLst/>
            </a:prstGeom>
          </p:spPr>
          <p:txBody>
            <a:bodyPr vert="horz" wrap="square" lIns="0" tIns="9525" rIns="0" bIns="0" rtlCol="0">
              <a:spAutoFit/>
            </a:bodyPr>
            <a:lstStyle/>
            <a:p>
              <a:pPr marL="3175" algn="ctr">
                <a:lnSpc>
                  <a:spcPts val="985"/>
                </a:lnSpc>
              </a:pPr>
              <a:r>
                <a:rPr lang="en-US" sz="700" b="1" spc="-5" dirty="0">
                  <a:latin typeface="Arial" panose="020B0604020202020204" pitchFamily="34" charset="0"/>
                  <a:cs typeface="Arial" panose="020B0604020202020204" pitchFamily="34" charset="0"/>
                </a:rPr>
                <a:t>Placebo</a:t>
              </a:r>
              <a:r>
                <a:rPr lang="en-US" sz="700" b="1" spc="-35" dirty="0">
                  <a:latin typeface="Arial" panose="020B0604020202020204" pitchFamily="34" charset="0"/>
                  <a:cs typeface="Arial" panose="020B0604020202020204" pitchFamily="34" charset="0"/>
                </a:rPr>
                <a:t> </a:t>
              </a:r>
              <a:r>
                <a:rPr lang="en-US" sz="700" b="1" spc="5" dirty="0">
                  <a:latin typeface="Arial" panose="020B0604020202020204" pitchFamily="34" charset="0"/>
                  <a:cs typeface="Arial" panose="020B0604020202020204" pitchFamily="34" charset="0"/>
                </a:rPr>
                <a:t>Better</a:t>
              </a:r>
              <a:endParaRPr lang="en-US" sz="7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89935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4855-2EB2-440B-B97E-06B33A365827}"/>
              </a:ext>
            </a:extLst>
          </p:cNvPr>
          <p:cNvSpPr>
            <a:spLocks noGrp="1"/>
          </p:cNvSpPr>
          <p:nvPr>
            <p:ph type="title"/>
          </p:nvPr>
        </p:nvSpPr>
        <p:spPr>
          <a:xfrm>
            <a:off x="457200" y="2719"/>
            <a:ext cx="10515600" cy="822960"/>
          </a:xfrm>
        </p:spPr>
        <p:txBody>
          <a:bodyPr>
            <a:normAutofit/>
          </a:bodyPr>
          <a:lstStyle/>
          <a:p>
            <a:r>
              <a:rPr lang="en-US" sz="4000" b="1" dirty="0">
                <a:latin typeface="Arial" panose="020B0604020202020204" pitchFamily="34" charset="0"/>
                <a:cs typeface="Arial" panose="020B0604020202020204" pitchFamily="34" charset="0"/>
              </a:rPr>
              <a:t>Key Secondary End Point in</a:t>
            </a:r>
            <a:r>
              <a:rPr lang="en-US" sz="4000" b="1" dirty="0">
                <a:solidFill>
                  <a:srgbClr val="FF0000"/>
                </a:solidFill>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Subgroups</a:t>
            </a:r>
            <a:endParaRPr lang="en-US" sz="4000" b="1" dirty="0">
              <a:solidFill>
                <a:srgbClr val="FF0000"/>
              </a:solidFill>
              <a:highlight>
                <a:srgbClr val="FFFF00"/>
              </a:highlight>
              <a:latin typeface="Arial" panose="020B0604020202020204" pitchFamily="34" charset="0"/>
              <a:cs typeface="Arial" panose="020B0604020202020204" pitchFamily="34" charset="0"/>
            </a:endParaRPr>
          </a:p>
        </p:txBody>
      </p:sp>
      <p:grpSp>
        <p:nvGrpSpPr>
          <p:cNvPr id="3" name="Group 2"/>
          <p:cNvGrpSpPr/>
          <p:nvPr/>
        </p:nvGrpSpPr>
        <p:grpSpPr>
          <a:xfrm>
            <a:off x="2929026" y="771730"/>
            <a:ext cx="6238309" cy="5748640"/>
            <a:chOff x="2929026" y="867266"/>
            <a:chExt cx="6238309" cy="5748640"/>
          </a:xfrm>
        </p:grpSpPr>
        <p:sp>
          <p:nvSpPr>
            <p:cNvPr id="1159" name="bk object 16"/>
            <p:cNvSpPr/>
            <p:nvPr/>
          </p:nvSpPr>
          <p:spPr>
            <a:xfrm>
              <a:off x="2939742" y="3281550"/>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60" name="bk object 20"/>
            <p:cNvSpPr/>
            <p:nvPr/>
          </p:nvSpPr>
          <p:spPr>
            <a:xfrm>
              <a:off x="2939742" y="4539552"/>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53" name="bk object 23"/>
            <p:cNvSpPr/>
            <p:nvPr/>
          </p:nvSpPr>
          <p:spPr>
            <a:xfrm>
              <a:off x="2939742" y="4251452"/>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47" name="bk object 23"/>
            <p:cNvSpPr/>
            <p:nvPr/>
          </p:nvSpPr>
          <p:spPr>
            <a:xfrm>
              <a:off x="2939742" y="3579176"/>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58" name="bk object 23"/>
            <p:cNvSpPr/>
            <p:nvPr/>
          </p:nvSpPr>
          <p:spPr>
            <a:xfrm>
              <a:off x="2939742" y="2407725"/>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61" name="bk object 18"/>
            <p:cNvSpPr/>
            <p:nvPr/>
          </p:nvSpPr>
          <p:spPr>
            <a:xfrm>
              <a:off x="2939742" y="1436548"/>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48" name="bk object 22"/>
            <p:cNvSpPr/>
            <p:nvPr/>
          </p:nvSpPr>
          <p:spPr>
            <a:xfrm>
              <a:off x="2939742" y="1729410"/>
              <a:ext cx="6179772" cy="352102"/>
            </a:xfrm>
            <a:custGeom>
              <a:avLst/>
              <a:gdLst/>
              <a:ahLst/>
              <a:cxnLst/>
              <a:rect l="l" t="t" r="r" b="b"/>
              <a:pathLst>
                <a:path w="6591300" h="477520">
                  <a:moveTo>
                    <a:pt x="6591300" y="477164"/>
                  </a:moveTo>
                  <a:lnTo>
                    <a:pt x="0" y="477164"/>
                  </a:lnTo>
                  <a:lnTo>
                    <a:pt x="0" y="0"/>
                  </a:lnTo>
                  <a:lnTo>
                    <a:pt x="6591300" y="0"/>
                  </a:lnTo>
                  <a:lnTo>
                    <a:pt x="6591300" y="477164"/>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49" name="bk object 19"/>
            <p:cNvSpPr/>
            <p:nvPr/>
          </p:nvSpPr>
          <p:spPr>
            <a:xfrm>
              <a:off x="2939742" y="2112386"/>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50" name="bk object 23"/>
            <p:cNvSpPr/>
            <p:nvPr/>
          </p:nvSpPr>
          <p:spPr>
            <a:xfrm>
              <a:off x="2939742" y="2993450"/>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51" name="bk object 21"/>
            <p:cNvSpPr/>
            <p:nvPr/>
          </p:nvSpPr>
          <p:spPr>
            <a:xfrm>
              <a:off x="2939742" y="5131742"/>
              <a:ext cx="6179772" cy="352102"/>
            </a:xfrm>
            <a:custGeom>
              <a:avLst/>
              <a:gdLst/>
              <a:ahLst/>
              <a:cxnLst/>
              <a:rect l="l" t="t" r="r" b="b"/>
              <a:pathLst>
                <a:path w="6591300" h="477520">
                  <a:moveTo>
                    <a:pt x="6591300" y="477164"/>
                  </a:moveTo>
                  <a:lnTo>
                    <a:pt x="0" y="477164"/>
                  </a:lnTo>
                  <a:lnTo>
                    <a:pt x="0" y="0"/>
                  </a:lnTo>
                  <a:lnTo>
                    <a:pt x="6591300" y="0"/>
                  </a:lnTo>
                  <a:lnTo>
                    <a:pt x="6591300" y="477164"/>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52" name="bk object 23"/>
            <p:cNvSpPr/>
            <p:nvPr/>
          </p:nvSpPr>
          <p:spPr>
            <a:xfrm>
              <a:off x="2939742" y="4838879"/>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54" name="bk object 17"/>
            <p:cNvSpPr/>
            <p:nvPr/>
          </p:nvSpPr>
          <p:spPr>
            <a:xfrm>
              <a:off x="2939742" y="5886397"/>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55" name="bk object 23"/>
            <p:cNvSpPr/>
            <p:nvPr/>
          </p:nvSpPr>
          <p:spPr>
            <a:xfrm>
              <a:off x="2939742" y="2695825"/>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56" name="bk object 22"/>
            <p:cNvSpPr/>
            <p:nvPr/>
          </p:nvSpPr>
          <p:spPr>
            <a:xfrm>
              <a:off x="2939742" y="3872038"/>
              <a:ext cx="6179772" cy="352102"/>
            </a:xfrm>
            <a:custGeom>
              <a:avLst/>
              <a:gdLst/>
              <a:ahLst/>
              <a:cxnLst/>
              <a:rect l="l" t="t" r="r" b="b"/>
              <a:pathLst>
                <a:path w="6591300" h="477520">
                  <a:moveTo>
                    <a:pt x="6591300" y="477164"/>
                  </a:moveTo>
                  <a:lnTo>
                    <a:pt x="0" y="477164"/>
                  </a:lnTo>
                  <a:lnTo>
                    <a:pt x="0" y="0"/>
                  </a:lnTo>
                  <a:lnTo>
                    <a:pt x="6591300" y="0"/>
                  </a:lnTo>
                  <a:lnTo>
                    <a:pt x="6591300" y="477164"/>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57" name="bk object 23"/>
            <p:cNvSpPr/>
            <p:nvPr/>
          </p:nvSpPr>
          <p:spPr>
            <a:xfrm>
              <a:off x="2939742" y="5509821"/>
              <a:ext cx="6179772" cy="350603"/>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62" name="bk object 24"/>
            <p:cNvSpPr/>
            <p:nvPr/>
          </p:nvSpPr>
          <p:spPr>
            <a:xfrm>
              <a:off x="2929026" y="1188208"/>
              <a:ext cx="6179772" cy="117523"/>
            </a:xfrm>
            <a:custGeom>
              <a:avLst/>
              <a:gdLst/>
              <a:ahLst/>
              <a:cxnLst/>
              <a:rect l="l" t="t" r="r" b="b"/>
              <a:pathLst>
                <a:path w="6591300" h="159384">
                  <a:moveTo>
                    <a:pt x="6591300" y="158940"/>
                  </a:moveTo>
                  <a:lnTo>
                    <a:pt x="0" y="158940"/>
                  </a:lnTo>
                  <a:lnTo>
                    <a:pt x="0" y="0"/>
                  </a:lnTo>
                  <a:lnTo>
                    <a:pt x="6591300" y="0"/>
                  </a:lnTo>
                  <a:lnTo>
                    <a:pt x="6591300" y="15894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63" name="object 3"/>
            <p:cNvSpPr txBox="1"/>
            <p:nvPr/>
          </p:nvSpPr>
          <p:spPr>
            <a:xfrm>
              <a:off x="2963351" y="1321294"/>
              <a:ext cx="407790" cy="88870"/>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Subgroup</a:t>
              </a:r>
            </a:p>
          </p:txBody>
        </p:sp>
        <p:sp>
          <p:nvSpPr>
            <p:cNvPr id="1164" name="object 13"/>
            <p:cNvSpPr txBox="1"/>
            <p:nvPr/>
          </p:nvSpPr>
          <p:spPr>
            <a:xfrm>
              <a:off x="2963352" y="1193161"/>
              <a:ext cx="1189548" cy="88870"/>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Secondary Composite</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Endpoint </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(ITT)</a:t>
              </a:r>
            </a:p>
          </p:txBody>
        </p:sp>
        <p:sp>
          <p:nvSpPr>
            <p:cNvPr id="1165" name="object 27"/>
            <p:cNvSpPr txBox="1"/>
            <p:nvPr/>
          </p:nvSpPr>
          <p:spPr>
            <a:xfrm>
              <a:off x="3041175" y="1736038"/>
              <a:ext cx="576653"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Region</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Western Eastern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Asia Paciﬁc</a:t>
              </a:r>
            </a:p>
          </p:txBody>
        </p:sp>
        <p:sp>
          <p:nvSpPr>
            <p:cNvPr id="1167" name="object 50"/>
            <p:cNvSpPr txBox="1"/>
            <p:nvPr/>
          </p:nvSpPr>
          <p:spPr>
            <a:xfrm>
              <a:off x="3041175" y="2107489"/>
              <a:ext cx="510323" cy="273023"/>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Eze</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mibe</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Use</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a:t>
              </a:r>
            </a:p>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a:t>
              </a:r>
            </a:p>
          </p:txBody>
        </p:sp>
        <p:sp>
          <p:nvSpPr>
            <p:cNvPr id="1169" name="object 73"/>
            <p:cNvSpPr txBox="1"/>
            <p:nvPr/>
          </p:nvSpPr>
          <p:spPr>
            <a:xfrm>
              <a:off x="3041175" y="2997578"/>
              <a:ext cx="528809"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Age Group</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&lt;65 Years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≥65 Years</a:t>
              </a:r>
            </a:p>
          </p:txBody>
        </p:sp>
        <p:sp>
          <p:nvSpPr>
            <p:cNvPr id="1171" name="object 99"/>
            <p:cNvSpPr txBox="1"/>
            <p:nvPr/>
          </p:nvSpPr>
          <p:spPr>
            <a:xfrm>
              <a:off x="3041175" y="5139090"/>
              <a:ext cx="951420"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Sta</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 Intensity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Moderate</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Low</a:t>
              </a:r>
            </a:p>
          </p:txBody>
        </p:sp>
        <p:sp>
          <p:nvSpPr>
            <p:cNvPr id="1172" name="object 121"/>
            <p:cNvSpPr txBox="1"/>
            <p:nvPr/>
          </p:nvSpPr>
          <p:spPr>
            <a:xfrm>
              <a:off x="3041175" y="4837404"/>
              <a:ext cx="1505598"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Triglycerides ≥200 and HDL-C ≤35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Yes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a:t>
              </a:r>
            </a:p>
          </p:txBody>
        </p:sp>
        <p:sp>
          <p:nvSpPr>
            <p:cNvPr id="1176" name="object 170"/>
            <p:cNvSpPr txBox="1"/>
            <p:nvPr/>
          </p:nvSpPr>
          <p:spPr>
            <a:xfrm>
              <a:off x="3041175" y="5888104"/>
              <a:ext cx="892001"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hsCRP ≤2 vs &gt;2 mg/L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mg/L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&gt;2 mg/L</a:t>
              </a:r>
            </a:p>
          </p:txBody>
        </p:sp>
        <p:sp>
          <p:nvSpPr>
            <p:cNvPr id="1177" name="object 165"/>
            <p:cNvSpPr txBox="1"/>
            <p:nvPr/>
          </p:nvSpPr>
          <p:spPr>
            <a:xfrm>
              <a:off x="3041175" y="2704901"/>
              <a:ext cx="716194"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White vs Non-White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White</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Non-White</a:t>
              </a:r>
            </a:p>
          </p:txBody>
        </p:sp>
        <p:sp>
          <p:nvSpPr>
            <p:cNvPr id="1178" name="object 111"/>
            <p:cNvSpPr txBox="1"/>
            <p:nvPr/>
          </p:nvSpPr>
          <p:spPr>
            <a:xfrm>
              <a:off x="3041175" y="3879387"/>
              <a:ext cx="911552"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eGFR</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&lt;60 mL/min/1.73m</a:t>
              </a:r>
              <a:r>
                <a:rPr kumimoji="0" sz="500" b="0" i="0" u="none" strike="noStrike" kern="1200" cap="none" spc="-1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60-&lt;90 mL/min/1.73m</a:t>
              </a:r>
              <a:r>
                <a:rPr kumimoji="0" sz="500" b="0" i="0" u="none" strike="noStrike" kern="1200" cap="none" spc="-1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≥90 mL/min/1.73m</a:t>
              </a:r>
              <a:r>
                <a:rPr kumimoji="0" sz="500" b="0" i="0" u="none" strike="noStrike" kern="1200" cap="none" spc="-1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1179" name="object 116"/>
            <p:cNvSpPr txBox="1"/>
            <p:nvPr/>
          </p:nvSpPr>
          <p:spPr>
            <a:xfrm>
              <a:off x="3041175" y="5512879"/>
              <a:ext cx="1226515"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LDL-C (Derived) by </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Ter</a:t>
              </a:r>
              <a:r>
                <a:rPr kumimoji="0" lang="en-US"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≤67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&gt;67-≤84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&gt;84 mg/dL</a:t>
              </a:r>
            </a:p>
          </p:txBody>
        </p:sp>
        <p:sp>
          <p:nvSpPr>
            <p:cNvPr id="1181" name="object 29"/>
            <p:cNvSpPr txBox="1"/>
            <p:nvPr/>
          </p:nvSpPr>
          <p:spPr>
            <a:xfrm>
              <a:off x="8726558" y="1742133"/>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0.54</a:t>
              </a:r>
            </a:p>
          </p:txBody>
        </p:sp>
        <p:sp>
          <p:nvSpPr>
            <p:cNvPr id="1183" name="object 52"/>
            <p:cNvSpPr txBox="1"/>
            <p:nvPr/>
          </p:nvSpPr>
          <p:spPr>
            <a:xfrm>
              <a:off x="8726558" y="2115429"/>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0.41</a:t>
              </a:r>
            </a:p>
          </p:txBody>
        </p:sp>
        <p:sp>
          <p:nvSpPr>
            <p:cNvPr id="1185" name="object 75"/>
            <p:cNvSpPr txBox="1"/>
            <p:nvPr/>
          </p:nvSpPr>
          <p:spPr>
            <a:xfrm>
              <a:off x="8726558" y="2997352"/>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0.06</a:t>
              </a:r>
            </a:p>
          </p:txBody>
        </p:sp>
        <p:sp>
          <p:nvSpPr>
            <p:cNvPr id="1187" name="object 101"/>
            <p:cNvSpPr txBox="1"/>
            <p:nvPr/>
          </p:nvSpPr>
          <p:spPr>
            <a:xfrm>
              <a:off x="8726558" y="5139091"/>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0.10</a:t>
              </a:r>
            </a:p>
          </p:txBody>
        </p:sp>
        <p:sp>
          <p:nvSpPr>
            <p:cNvPr id="1188" name="object 123"/>
            <p:cNvSpPr txBox="1"/>
            <p:nvPr/>
          </p:nvSpPr>
          <p:spPr>
            <a:xfrm>
              <a:off x="8726558" y="4837178"/>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0.50</a:t>
              </a:r>
            </a:p>
          </p:txBody>
        </p:sp>
        <p:sp>
          <p:nvSpPr>
            <p:cNvPr id="1192" name="object 172"/>
            <p:cNvSpPr txBox="1"/>
            <p:nvPr/>
          </p:nvSpPr>
          <p:spPr>
            <a:xfrm>
              <a:off x="8726558" y="588789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0.97</a:t>
              </a:r>
            </a:p>
          </p:txBody>
        </p:sp>
        <p:sp>
          <p:nvSpPr>
            <p:cNvPr id="1193" name="object 167"/>
            <p:cNvSpPr txBox="1"/>
            <p:nvPr/>
          </p:nvSpPr>
          <p:spPr>
            <a:xfrm>
              <a:off x="8726558" y="2704674"/>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0.13</a:t>
              </a:r>
            </a:p>
          </p:txBody>
        </p:sp>
        <p:sp>
          <p:nvSpPr>
            <p:cNvPr id="1194" name="object 113"/>
            <p:cNvSpPr txBox="1"/>
            <p:nvPr/>
          </p:nvSpPr>
          <p:spPr>
            <a:xfrm>
              <a:off x="8726558" y="387938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0.77</a:t>
              </a:r>
            </a:p>
          </p:txBody>
        </p:sp>
        <p:sp>
          <p:nvSpPr>
            <p:cNvPr id="1195" name="object 118"/>
            <p:cNvSpPr txBox="1"/>
            <p:nvPr/>
          </p:nvSpPr>
          <p:spPr>
            <a:xfrm>
              <a:off x="8726558" y="5512879"/>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0.90</a:t>
              </a:r>
            </a:p>
          </p:txBody>
        </p:sp>
        <p:sp>
          <p:nvSpPr>
            <p:cNvPr id="1197" name="object 5"/>
            <p:cNvSpPr txBox="1"/>
            <p:nvPr/>
          </p:nvSpPr>
          <p:spPr>
            <a:xfrm>
              <a:off x="7991415" y="1197815"/>
              <a:ext cx="686414"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0.74 (0.65–0.83)</a:t>
              </a:r>
            </a:p>
          </p:txBody>
        </p:sp>
        <p:sp>
          <p:nvSpPr>
            <p:cNvPr id="1198" name="object 28"/>
            <p:cNvSpPr txBox="1"/>
            <p:nvPr/>
          </p:nvSpPr>
          <p:spPr>
            <a:xfrm>
              <a:off x="7991415" y="1819010"/>
              <a:ext cx="686414" cy="243656"/>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(0.64–0.84)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0.78 (0.59–1.02)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0.47 (0.20–1.10)</a:t>
              </a:r>
            </a:p>
          </p:txBody>
        </p:sp>
        <p:sp>
          <p:nvSpPr>
            <p:cNvPr id="1200" name="object 51"/>
            <p:cNvSpPr txBox="1"/>
            <p:nvPr/>
          </p:nvSpPr>
          <p:spPr>
            <a:xfrm>
              <a:off x="7991415" y="2190353"/>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(0.64–0.82)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0.87 (0.5</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–1.39)</a:t>
              </a:r>
            </a:p>
          </p:txBody>
        </p:sp>
        <p:sp>
          <p:nvSpPr>
            <p:cNvPr id="1202" name="object 74"/>
            <p:cNvSpPr txBox="1"/>
            <p:nvPr/>
          </p:nvSpPr>
          <p:spPr>
            <a:xfrm>
              <a:off x="7991415" y="3078241"/>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0.65 (0.54–0.78)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0.82 (0.70–0.97)</a:t>
              </a:r>
            </a:p>
          </p:txBody>
        </p:sp>
        <p:sp>
          <p:nvSpPr>
            <p:cNvPr id="1204" name="object 100"/>
            <p:cNvSpPr txBox="1"/>
            <p:nvPr/>
          </p:nvSpPr>
          <p:spPr>
            <a:xfrm>
              <a:off x="7991061" y="5222062"/>
              <a:ext cx="68712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0.66 (0.54–0.82)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0.74 (0.63–0.87)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1.20 (0.74–1.9</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205" name="object 122"/>
            <p:cNvSpPr txBox="1"/>
            <p:nvPr/>
          </p:nvSpPr>
          <p:spPr>
            <a:xfrm>
              <a:off x="7991415" y="4918067"/>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0.68 (0.53–0.88)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0.75 (0.65–0.86)</a:t>
              </a:r>
            </a:p>
          </p:txBody>
        </p:sp>
        <p:sp>
          <p:nvSpPr>
            <p:cNvPr id="1209" name="object 171"/>
            <p:cNvSpPr txBox="1"/>
            <p:nvPr/>
          </p:nvSpPr>
          <p:spPr>
            <a:xfrm>
              <a:off x="7991415" y="5968767"/>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(0.61–0.89)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(0.63–0.86)</a:t>
              </a:r>
            </a:p>
          </p:txBody>
        </p:sp>
        <p:sp>
          <p:nvSpPr>
            <p:cNvPr id="1210" name="object 166"/>
            <p:cNvSpPr txBox="1"/>
            <p:nvPr/>
          </p:nvSpPr>
          <p:spPr>
            <a:xfrm>
              <a:off x="7991415" y="2785564"/>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0.76 (0.67–0.86)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0.55 (0.38–0.82)</a:t>
              </a:r>
            </a:p>
          </p:txBody>
        </p:sp>
        <p:sp>
          <p:nvSpPr>
            <p:cNvPr id="1211" name="object 112"/>
            <p:cNvSpPr txBox="1"/>
            <p:nvPr/>
          </p:nvSpPr>
          <p:spPr>
            <a:xfrm>
              <a:off x="7991061" y="3962359"/>
              <a:ext cx="68712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0.71 (0.5</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0.77 (0.64–0.91)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0.70 (0.52–0.94)</a:t>
              </a:r>
            </a:p>
          </p:txBody>
        </p:sp>
        <p:sp>
          <p:nvSpPr>
            <p:cNvPr id="1212" name="object 117"/>
            <p:cNvSpPr txBox="1"/>
            <p:nvPr/>
          </p:nvSpPr>
          <p:spPr>
            <a:xfrm>
              <a:off x="7991061" y="5595851"/>
              <a:ext cx="68712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0.71 (0.57–0.89)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(0.59–0.92)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0.69 (0.5</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214" name="object 9"/>
            <p:cNvSpPr txBox="1"/>
            <p:nvPr/>
          </p:nvSpPr>
          <p:spPr>
            <a:xfrm>
              <a:off x="7265875" y="1197815"/>
              <a:ext cx="780101"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606/4090 (14.8%)</a:t>
              </a:r>
            </a:p>
          </p:txBody>
        </p:sp>
        <p:sp>
          <p:nvSpPr>
            <p:cNvPr id="1215" name="object 30"/>
            <p:cNvSpPr txBox="1"/>
            <p:nvPr/>
          </p:nvSpPr>
          <p:spPr>
            <a:xfrm>
              <a:off x="7265875" y="1819010"/>
              <a:ext cx="780101" cy="243656"/>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473/2905 (16.3%)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117/1053 (11.1%)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16/132 (12.1%)</a:t>
              </a:r>
            </a:p>
          </p:txBody>
        </p:sp>
        <p:sp>
          <p:nvSpPr>
            <p:cNvPr id="1217" name="object 53"/>
            <p:cNvSpPr txBox="1"/>
            <p:nvPr/>
          </p:nvSpPr>
          <p:spPr>
            <a:xfrm>
              <a:off x="7265875" y="2190353"/>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569/3828 (14.9%)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37/262 (14.1%)</a:t>
              </a:r>
            </a:p>
          </p:txBody>
        </p:sp>
        <p:sp>
          <p:nvSpPr>
            <p:cNvPr id="1219" name="object 76"/>
            <p:cNvSpPr txBox="1"/>
            <p:nvPr/>
          </p:nvSpPr>
          <p:spPr>
            <a:xfrm>
              <a:off x="7265875" y="3078241"/>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290/2184 (13.3%)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316/1906 (16.6%)</a:t>
              </a:r>
            </a:p>
          </p:txBody>
        </p:sp>
        <p:sp>
          <p:nvSpPr>
            <p:cNvPr id="1221" name="object 102"/>
            <p:cNvSpPr txBox="1"/>
            <p:nvPr/>
          </p:nvSpPr>
          <p:spPr>
            <a:xfrm>
              <a:off x="7265875" y="5222062"/>
              <a:ext cx="780101"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210/1226 (17.1%)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361/2575 (14.0%)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32/267 (12.0%)</a:t>
              </a:r>
            </a:p>
          </p:txBody>
        </p:sp>
        <p:sp>
          <p:nvSpPr>
            <p:cNvPr id="1222" name="object 124"/>
            <p:cNvSpPr txBox="1"/>
            <p:nvPr/>
          </p:nvSpPr>
          <p:spPr>
            <a:xfrm>
              <a:off x="7265875" y="4918067"/>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136/794 (17.1%)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470/3293 (14.3%)</a:t>
              </a:r>
            </a:p>
          </p:txBody>
        </p:sp>
        <p:sp>
          <p:nvSpPr>
            <p:cNvPr id="1226" name="object 173"/>
            <p:cNvSpPr txBox="1"/>
            <p:nvPr/>
          </p:nvSpPr>
          <p:spPr>
            <a:xfrm>
              <a:off x="7265875" y="5968767"/>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245/1942 (12.6%)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361/2147 (16.8%)</a:t>
              </a:r>
            </a:p>
          </p:txBody>
        </p:sp>
        <p:sp>
          <p:nvSpPr>
            <p:cNvPr id="1227" name="object 168"/>
            <p:cNvSpPr txBox="1"/>
            <p:nvPr/>
          </p:nvSpPr>
          <p:spPr>
            <a:xfrm>
              <a:off x="7265875" y="2785564"/>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538/3688 (14.6%)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68/401 (17.0%)</a:t>
              </a:r>
            </a:p>
          </p:txBody>
        </p:sp>
        <p:sp>
          <p:nvSpPr>
            <p:cNvPr id="1228" name="object 114"/>
            <p:cNvSpPr txBox="1"/>
            <p:nvPr/>
          </p:nvSpPr>
          <p:spPr>
            <a:xfrm>
              <a:off x="7265875" y="3962359"/>
              <a:ext cx="780101"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205/911 (22.5%)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296/2238 (13.2%)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105/939 (11.2%)</a:t>
              </a:r>
            </a:p>
          </p:txBody>
        </p:sp>
        <p:sp>
          <p:nvSpPr>
            <p:cNvPr id="1229" name="object 119"/>
            <p:cNvSpPr txBox="1"/>
            <p:nvPr/>
          </p:nvSpPr>
          <p:spPr>
            <a:xfrm>
              <a:off x="7265505" y="5595851"/>
              <a:ext cx="78084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171/1222 (14.0%)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182/1209 (15.1%)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178/1188 (15.0%)</a:t>
              </a:r>
            </a:p>
          </p:txBody>
        </p:sp>
        <p:sp>
          <p:nvSpPr>
            <p:cNvPr id="1231" name="object 12"/>
            <p:cNvSpPr txBox="1"/>
            <p:nvPr/>
          </p:nvSpPr>
          <p:spPr>
            <a:xfrm>
              <a:off x="6599970" y="1197815"/>
              <a:ext cx="814760"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459/4089 (11.2%)</a:t>
              </a:r>
            </a:p>
          </p:txBody>
        </p:sp>
        <p:sp>
          <p:nvSpPr>
            <p:cNvPr id="1232" name="object 31"/>
            <p:cNvSpPr txBox="1"/>
            <p:nvPr/>
          </p:nvSpPr>
          <p:spPr>
            <a:xfrm>
              <a:off x="6599970" y="1819010"/>
              <a:ext cx="814760"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358/2906 (12.3%)</a:t>
              </a:r>
              <a:endPar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93/1053 (8.8%)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8/130 (6.2%)</a:t>
              </a:r>
            </a:p>
          </p:txBody>
        </p:sp>
        <p:sp>
          <p:nvSpPr>
            <p:cNvPr id="1234" name="object 54"/>
            <p:cNvSpPr txBox="1"/>
            <p:nvPr/>
          </p:nvSpPr>
          <p:spPr>
            <a:xfrm>
              <a:off x="6599970" y="2190353"/>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426/3827 (11.1%)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33/262 (12.6%)</a:t>
              </a:r>
            </a:p>
          </p:txBody>
        </p:sp>
        <p:sp>
          <p:nvSpPr>
            <p:cNvPr id="1236" name="object 77"/>
            <p:cNvSpPr txBox="1"/>
            <p:nvPr/>
          </p:nvSpPr>
          <p:spPr>
            <a:xfrm>
              <a:off x="6599970" y="3078241"/>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200/2232 (9.0%)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259/1857 (13.9%)</a:t>
              </a:r>
            </a:p>
          </p:txBody>
        </p:sp>
        <p:sp>
          <p:nvSpPr>
            <p:cNvPr id="1238" name="object 103"/>
            <p:cNvSpPr txBox="1"/>
            <p:nvPr/>
          </p:nvSpPr>
          <p:spPr>
            <a:xfrm>
              <a:off x="6599970" y="5222062"/>
              <a:ext cx="814760"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151/1290 (11.7%)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270/2533 (10.7%)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37/254 (14.6%)</a:t>
              </a:r>
            </a:p>
          </p:txBody>
        </p:sp>
        <p:sp>
          <p:nvSpPr>
            <p:cNvPr id="1239" name="object 125"/>
            <p:cNvSpPr txBox="1"/>
            <p:nvPr/>
          </p:nvSpPr>
          <p:spPr>
            <a:xfrm>
              <a:off x="6599970" y="4918067"/>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101/823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356/3258 (10.9%)</a:t>
              </a:r>
            </a:p>
          </p:txBody>
        </p:sp>
        <p:sp>
          <p:nvSpPr>
            <p:cNvPr id="1243" name="object 174"/>
            <p:cNvSpPr txBox="1"/>
            <p:nvPr/>
          </p:nvSpPr>
          <p:spPr>
            <a:xfrm>
              <a:off x="6599970" y="5968767"/>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183/1919 (9.5%)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276/2167 (12.7%)</a:t>
              </a:r>
            </a:p>
          </p:txBody>
        </p:sp>
        <p:sp>
          <p:nvSpPr>
            <p:cNvPr id="1244" name="object 169"/>
            <p:cNvSpPr txBox="1"/>
            <p:nvPr/>
          </p:nvSpPr>
          <p:spPr>
            <a:xfrm>
              <a:off x="6599970" y="2785564"/>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418/3691 (11.3%)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41/398 (10.3%)</a:t>
              </a:r>
            </a:p>
          </p:txBody>
        </p:sp>
        <p:sp>
          <p:nvSpPr>
            <p:cNvPr id="1245" name="object 115"/>
            <p:cNvSpPr txBox="1"/>
            <p:nvPr/>
          </p:nvSpPr>
          <p:spPr>
            <a:xfrm>
              <a:off x="6599970" y="3962359"/>
              <a:ext cx="814760"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152/905 (16.8%)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229/2217 (10.3%)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78/963 (8.1%)</a:t>
              </a:r>
            </a:p>
          </p:txBody>
        </p:sp>
        <p:sp>
          <p:nvSpPr>
            <p:cNvPr id="1246" name="object 120"/>
            <p:cNvSpPr txBox="1"/>
            <p:nvPr/>
          </p:nvSpPr>
          <p:spPr>
            <a:xfrm>
              <a:off x="6599584" y="5595851"/>
              <a:ext cx="815534"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135/1319 (10.2%)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135/1223 (11.0%)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121/1133 (10.7%)</a:t>
              </a:r>
            </a:p>
          </p:txBody>
        </p:sp>
        <p:sp>
          <p:nvSpPr>
            <p:cNvPr id="1248" name="object 23"/>
            <p:cNvSpPr/>
            <p:nvPr/>
          </p:nvSpPr>
          <p:spPr>
            <a:xfrm>
              <a:off x="5143697" y="1253822"/>
              <a:ext cx="97390" cy="0"/>
            </a:xfrm>
            <a:custGeom>
              <a:avLst/>
              <a:gdLst/>
              <a:ahLst/>
              <a:cxnLst/>
              <a:rect l="l" t="t" r="r" b="b"/>
              <a:pathLst>
                <a:path w="132080">
                  <a:moveTo>
                    <a:pt x="0" y="0"/>
                  </a:moveTo>
                  <a:lnTo>
                    <a:pt x="13152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49" name="object 24"/>
            <p:cNvSpPr/>
            <p:nvPr/>
          </p:nvSpPr>
          <p:spPr>
            <a:xfrm>
              <a:off x="5008158" y="1253822"/>
              <a:ext cx="80066" cy="0"/>
            </a:xfrm>
            <a:custGeom>
              <a:avLst/>
              <a:gdLst/>
              <a:ahLst/>
              <a:cxnLst/>
              <a:rect l="l" t="t" r="r" b="b"/>
              <a:pathLst>
                <a:path w="108585">
                  <a:moveTo>
                    <a:pt x="0" y="0"/>
                  </a:moveTo>
                  <a:lnTo>
                    <a:pt x="10846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50" name="object 26"/>
            <p:cNvSpPr/>
            <p:nvPr/>
          </p:nvSpPr>
          <p:spPr>
            <a:xfrm>
              <a:off x="4468812" y="2039251"/>
              <a:ext cx="300598" cy="0"/>
            </a:xfrm>
            <a:custGeom>
              <a:avLst/>
              <a:gdLst/>
              <a:ahLst/>
              <a:cxnLst/>
              <a:rect l="l" t="t" r="r" b="b"/>
              <a:pathLst>
                <a:path w="407669">
                  <a:moveTo>
                    <a:pt x="0" y="0"/>
                  </a:moveTo>
                  <a:lnTo>
                    <a:pt x="40723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51" name="object 32"/>
            <p:cNvSpPr/>
            <p:nvPr/>
          </p:nvSpPr>
          <p:spPr>
            <a:xfrm>
              <a:off x="5142338" y="1880540"/>
              <a:ext cx="112841" cy="0"/>
            </a:xfrm>
            <a:custGeom>
              <a:avLst/>
              <a:gdLst/>
              <a:ahLst/>
              <a:cxnLst/>
              <a:rect l="l" t="t" r="r" b="b"/>
              <a:pathLst>
                <a:path w="153035">
                  <a:moveTo>
                    <a:pt x="0" y="0"/>
                  </a:moveTo>
                  <a:lnTo>
                    <a:pt x="15298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52" name="object 33"/>
            <p:cNvSpPr/>
            <p:nvPr/>
          </p:nvSpPr>
          <p:spPr>
            <a:xfrm>
              <a:off x="4994536" y="1880540"/>
              <a:ext cx="92239" cy="0"/>
            </a:xfrm>
            <a:custGeom>
              <a:avLst/>
              <a:gdLst/>
              <a:ahLst/>
              <a:cxnLst/>
              <a:rect l="l" t="t" r="r" b="b"/>
              <a:pathLst>
                <a:path w="125094">
                  <a:moveTo>
                    <a:pt x="0" y="0"/>
                  </a:moveTo>
                  <a:lnTo>
                    <a:pt x="12510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53" name="object 34"/>
            <p:cNvSpPr/>
            <p:nvPr/>
          </p:nvSpPr>
          <p:spPr>
            <a:xfrm>
              <a:off x="5090291" y="185072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54" name="object 36"/>
            <p:cNvSpPr/>
            <p:nvPr/>
          </p:nvSpPr>
          <p:spPr>
            <a:xfrm>
              <a:off x="4937343" y="1967662"/>
              <a:ext cx="201335" cy="0"/>
            </a:xfrm>
            <a:custGeom>
              <a:avLst/>
              <a:gdLst/>
              <a:ahLst/>
              <a:cxnLst/>
              <a:rect l="l" t="t" r="r" b="b"/>
              <a:pathLst>
                <a:path w="273050">
                  <a:moveTo>
                    <a:pt x="0" y="0"/>
                  </a:moveTo>
                  <a:lnTo>
                    <a:pt x="27289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55" name="object 37"/>
            <p:cNvSpPr/>
            <p:nvPr/>
          </p:nvSpPr>
          <p:spPr>
            <a:xfrm>
              <a:off x="5142077" y="1937855"/>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56" name="object 38"/>
            <p:cNvSpPr/>
            <p:nvPr/>
          </p:nvSpPr>
          <p:spPr>
            <a:xfrm>
              <a:off x="4772604" y="2009441"/>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62" name="object 55"/>
            <p:cNvSpPr/>
            <p:nvPr/>
          </p:nvSpPr>
          <p:spPr>
            <a:xfrm>
              <a:off x="5133209" y="2248693"/>
              <a:ext cx="100199" cy="0"/>
            </a:xfrm>
            <a:custGeom>
              <a:avLst/>
              <a:gdLst/>
              <a:ahLst/>
              <a:cxnLst/>
              <a:rect l="l" t="t" r="r" b="b"/>
              <a:pathLst>
                <a:path w="135889">
                  <a:moveTo>
                    <a:pt x="0" y="0"/>
                  </a:moveTo>
                  <a:lnTo>
                    <a:pt x="13542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63" name="object 56"/>
            <p:cNvSpPr/>
            <p:nvPr/>
          </p:nvSpPr>
          <p:spPr>
            <a:xfrm>
              <a:off x="4995552" y="2248693"/>
              <a:ext cx="82407" cy="0"/>
            </a:xfrm>
            <a:custGeom>
              <a:avLst/>
              <a:gdLst/>
              <a:ahLst/>
              <a:cxnLst/>
              <a:rect l="l" t="t" r="r" b="b"/>
              <a:pathLst>
                <a:path w="111760">
                  <a:moveTo>
                    <a:pt x="0" y="0"/>
                  </a:moveTo>
                  <a:lnTo>
                    <a:pt x="11134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64" name="object 57"/>
            <p:cNvSpPr/>
            <p:nvPr/>
          </p:nvSpPr>
          <p:spPr>
            <a:xfrm>
              <a:off x="5081161" y="2218883"/>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65" name="object 59"/>
            <p:cNvSpPr/>
            <p:nvPr/>
          </p:nvSpPr>
          <p:spPr>
            <a:xfrm>
              <a:off x="4880576" y="2327511"/>
              <a:ext cx="369894" cy="0"/>
            </a:xfrm>
            <a:custGeom>
              <a:avLst/>
              <a:gdLst/>
              <a:ahLst/>
              <a:cxnLst/>
              <a:rect l="l" t="t" r="r" b="b"/>
              <a:pathLst>
                <a:path w="501650">
                  <a:moveTo>
                    <a:pt x="0" y="0"/>
                  </a:moveTo>
                  <a:lnTo>
                    <a:pt x="50155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66" name="object 60"/>
            <p:cNvSpPr/>
            <p:nvPr/>
          </p:nvSpPr>
          <p:spPr>
            <a:xfrm>
              <a:off x="5253916" y="229769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72" name="object 78"/>
            <p:cNvSpPr/>
            <p:nvPr/>
          </p:nvSpPr>
          <p:spPr>
            <a:xfrm>
              <a:off x="5044031" y="3119989"/>
              <a:ext cx="138125" cy="0"/>
            </a:xfrm>
            <a:custGeom>
              <a:avLst/>
              <a:gdLst/>
              <a:ahLst/>
              <a:cxnLst/>
              <a:rect l="l" t="t" r="r" b="b"/>
              <a:pathLst>
                <a:path w="187325">
                  <a:moveTo>
                    <a:pt x="0" y="0"/>
                  </a:moveTo>
                  <a:lnTo>
                    <a:pt x="18671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73" name="object 79"/>
            <p:cNvSpPr/>
            <p:nvPr/>
          </p:nvSpPr>
          <p:spPr>
            <a:xfrm>
              <a:off x="4880320" y="3119989"/>
              <a:ext cx="108159" cy="0"/>
            </a:xfrm>
            <a:custGeom>
              <a:avLst/>
              <a:gdLst/>
              <a:ahLst/>
              <a:cxnLst/>
              <a:rect l="l" t="t" r="r" b="b"/>
              <a:pathLst>
                <a:path w="146685">
                  <a:moveTo>
                    <a:pt x="0" y="0"/>
                  </a:moveTo>
                  <a:lnTo>
                    <a:pt x="14667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74" name="object 80"/>
            <p:cNvSpPr/>
            <p:nvPr/>
          </p:nvSpPr>
          <p:spPr>
            <a:xfrm>
              <a:off x="4991984" y="3090183"/>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75" name="object 81"/>
            <p:cNvSpPr/>
            <p:nvPr/>
          </p:nvSpPr>
          <p:spPr>
            <a:xfrm>
              <a:off x="5249955" y="3199569"/>
              <a:ext cx="160131" cy="0"/>
            </a:xfrm>
            <a:custGeom>
              <a:avLst/>
              <a:gdLst/>
              <a:ahLst/>
              <a:cxnLst/>
              <a:rect l="l" t="t" r="r" b="b"/>
              <a:pathLst>
                <a:path w="217169">
                  <a:moveTo>
                    <a:pt x="0" y="0"/>
                  </a:moveTo>
                  <a:lnTo>
                    <a:pt x="21666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76" name="object 82"/>
            <p:cNvSpPr/>
            <p:nvPr/>
          </p:nvSpPr>
          <p:spPr>
            <a:xfrm>
              <a:off x="5065350" y="3199569"/>
              <a:ext cx="129229" cy="0"/>
            </a:xfrm>
            <a:custGeom>
              <a:avLst/>
              <a:gdLst/>
              <a:ahLst/>
              <a:cxnLst/>
              <a:rect l="l" t="t" r="r" b="b"/>
              <a:pathLst>
                <a:path w="175260">
                  <a:moveTo>
                    <a:pt x="0" y="0"/>
                  </a:moveTo>
                  <a:lnTo>
                    <a:pt x="17501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77" name="object 83"/>
            <p:cNvSpPr/>
            <p:nvPr/>
          </p:nvSpPr>
          <p:spPr>
            <a:xfrm>
              <a:off x="5197907" y="3169762"/>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84" name="object 95"/>
            <p:cNvSpPr/>
            <p:nvPr/>
          </p:nvSpPr>
          <p:spPr>
            <a:xfrm>
              <a:off x="5697480" y="5414808"/>
              <a:ext cx="645676" cy="0"/>
            </a:xfrm>
            <a:custGeom>
              <a:avLst/>
              <a:gdLst/>
              <a:ahLst/>
              <a:cxnLst/>
              <a:rect l="l" t="t" r="r" b="b"/>
              <a:pathLst>
                <a:path w="875664">
                  <a:moveTo>
                    <a:pt x="0" y="0"/>
                  </a:moveTo>
                  <a:lnTo>
                    <a:pt x="87523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85" name="object 97"/>
            <p:cNvSpPr/>
            <p:nvPr/>
          </p:nvSpPr>
          <p:spPr>
            <a:xfrm>
              <a:off x="6301630" y="5376670"/>
              <a:ext cx="90834" cy="76320"/>
            </a:xfrm>
            <a:custGeom>
              <a:avLst/>
              <a:gdLst/>
              <a:ahLst/>
              <a:cxnLst/>
              <a:rect l="l" t="t" r="r" b="b"/>
              <a:pathLst>
                <a:path w="123189" h="103504">
                  <a:moveTo>
                    <a:pt x="0" y="0"/>
                  </a:moveTo>
                  <a:lnTo>
                    <a:pt x="21971" y="51727"/>
                  </a:lnTo>
                  <a:lnTo>
                    <a:pt x="0" y="103466"/>
                  </a:lnTo>
                  <a:lnTo>
                    <a:pt x="122631" y="51727"/>
                  </a:lnTo>
                  <a:lnTo>
                    <a:pt x="0" y="0"/>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86" name="object 104"/>
            <p:cNvSpPr/>
            <p:nvPr/>
          </p:nvSpPr>
          <p:spPr>
            <a:xfrm>
              <a:off x="5641920" y="5387379"/>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87" name="object 105"/>
            <p:cNvSpPr/>
            <p:nvPr/>
          </p:nvSpPr>
          <p:spPr>
            <a:xfrm>
              <a:off x="5140934" y="5337424"/>
              <a:ext cx="130633" cy="0"/>
            </a:xfrm>
            <a:custGeom>
              <a:avLst/>
              <a:gdLst/>
              <a:ahLst/>
              <a:cxnLst/>
              <a:rect l="l" t="t" r="r" b="b"/>
              <a:pathLst>
                <a:path w="177164">
                  <a:moveTo>
                    <a:pt x="0" y="0"/>
                  </a:moveTo>
                  <a:lnTo>
                    <a:pt x="17659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88" name="object 106"/>
            <p:cNvSpPr/>
            <p:nvPr/>
          </p:nvSpPr>
          <p:spPr>
            <a:xfrm>
              <a:off x="4990581" y="5337424"/>
              <a:ext cx="95049" cy="0"/>
            </a:xfrm>
            <a:custGeom>
              <a:avLst/>
              <a:gdLst/>
              <a:ahLst/>
              <a:cxnLst/>
              <a:rect l="l" t="t" r="r" b="b"/>
              <a:pathLst>
                <a:path w="128905">
                  <a:moveTo>
                    <a:pt x="0" y="0"/>
                  </a:moveTo>
                  <a:lnTo>
                    <a:pt x="12855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89" name="object 107"/>
            <p:cNvSpPr/>
            <p:nvPr/>
          </p:nvSpPr>
          <p:spPr>
            <a:xfrm>
              <a:off x="5088887" y="5307603"/>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0" name="object 108"/>
            <p:cNvSpPr/>
            <p:nvPr/>
          </p:nvSpPr>
          <p:spPr>
            <a:xfrm>
              <a:off x="5054135" y="5254695"/>
              <a:ext cx="159195" cy="0"/>
            </a:xfrm>
            <a:custGeom>
              <a:avLst/>
              <a:gdLst/>
              <a:ahLst/>
              <a:cxnLst/>
              <a:rect l="l" t="t" r="r" b="b"/>
              <a:pathLst>
                <a:path w="215900">
                  <a:moveTo>
                    <a:pt x="0" y="0"/>
                  </a:moveTo>
                  <a:lnTo>
                    <a:pt x="21589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1" name="object 109"/>
            <p:cNvSpPr/>
            <p:nvPr/>
          </p:nvSpPr>
          <p:spPr>
            <a:xfrm>
              <a:off x="4878464" y="5254695"/>
              <a:ext cx="120333" cy="0"/>
            </a:xfrm>
            <a:custGeom>
              <a:avLst/>
              <a:gdLst/>
              <a:ahLst/>
              <a:cxnLst/>
              <a:rect l="l" t="t" r="r" b="b"/>
              <a:pathLst>
                <a:path w="163194">
                  <a:moveTo>
                    <a:pt x="0" y="0"/>
                  </a:moveTo>
                  <a:lnTo>
                    <a:pt x="16289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2" name="object 110"/>
            <p:cNvSpPr/>
            <p:nvPr/>
          </p:nvSpPr>
          <p:spPr>
            <a:xfrm>
              <a:off x="5002088" y="5224883"/>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3" name="object 126"/>
            <p:cNvSpPr/>
            <p:nvPr/>
          </p:nvSpPr>
          <p:spPr>
            <a:xfrm>
              <a:off x="5159906" y="5035214"/>
              <a:ext cx="101604" cy="0"/>
            </a:xfrm>
            <a:custGeom>
              <a:avLst/>
              <a:gdLst/>
              <a:ahLst/>
              <a:cxnLst/>
              <a:rect l="l" t="t" r="r" b="b"/>
              <a:pathLst>
                <a:path w="137794">
                  <a:moveTo>
                    <a:pt x="0" y="0"/>
                  </a:moveTo>
                  <a:lnTo>
                    <a:pt x="13774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4" name="object 127"/>
            <p:cNvSpPr/>
            <p:nvPr/>
          </p:nvSpPr>
          <p:spPr>
            <a:xfrm>
              <a:off x="5009794" y="5035214"/>
              <a:ext cx="94581" cy="0"/>
            </a:xfrm>
            <a:custGeom>
              <a:avLst/>
              <a:gdLst/>
              <a:ahLst/>
              <a:cxnLst/>
              <a:rect l="l" t="t" r="r" b="b"/>
              <a:pathLst>
                <a:path w="128269">
                  <a:moveTo>
                    <a:pt x="0" y="0"/>
                  </a:moveTo>
                  <a:lnTo>
                    <a:pt x="12823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5" name="object 128"/>
            <p:cNvSpPr/>
            <p:nvPr/>
          </p:nvSpPr>
          <p:spPr>
            <a:xfrm>
              <a:off x="5107859" y="5005405"/>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6" name="object 129"/>
            <p:cNvSpPr/>
            <p:nvPr/>
          </p:nvSpPr>
          <p:spPr>
            <a:xfrm>
              <a:off x="5076001" y="4958546"/>
              <a:ext cx="218659" cy="0"/>
            </a:xfrm>
            <a:custGeom>
              <a:avLst/>
              <a:gdLst/>
              <a:ahLst/>
              <a:cxnLst/>
              <a:rect l="l" t="t" r="r" b="b"/>
              <a:pathLst>
                <a:path w="296544">
                  <a:moveTo>
                    <a:pt x="0" y="0"/>
                  </a:moveTo>
                  <a:lnTo>
                    <a:pt x="296313"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7" name="object 130"/>
            <p:cNvSpPr/>
            <p:nvPr/>
          </p:nvSpPr>
          <p:spPr>
            <a:xfrm>
              <a:off x="4855875" y="4958546"/>
              <a:ext cx="164814" cy="0"/>
            </a:xfrm>
            <a:custGeom>
              <a:avLst/>
              <a:gdLst/>
              <a:ahLst/>
              <a:cxnLst/>
              <a:rect l="l" t="t" r="r" b="b"/>
              <a:pathLst>
                <a:path w="223519">
                  <a:moveTo>
                    <a:pt x="0" y="0"/>
                  </a:moveTo>
                  <a:lnTo>
                    <a:pt x="22318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8" name="object 131"/>
            <p:cNvSpPr/>
            <p:nvPr/>
          </p:nvSpPr>
          <p:spPr>
            <a:xfrm>
              <a:off x="5023954" y="492874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17" name="object 179"/>
            <p:cNvSpPr/>
            <p:nvPr/>
          </p:nvSpPr>
          <p:spPr>
            <a:xfrm>
              <a:off x="5087512" y="1224008"/>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w="63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18" name="object 181"/>
            <p:cNvSpPr/>
            <p:nvPr/>
          </p:nvSpPr>
          <p:spPr>
            <a:xfrm>
              <a:off x="4926274" y="2906328"/>
              <a:ext cx="290765" cy="0"/>
            </a:xfrm>
            <a:custGeom>
              <a:avLst/>
              <a:gdLst/>
              <a:ahLst/>
              <a:cxnLst/>
              <a:rect l="l" t="t" r="r" b="b"/>
              <a:pathLst>
                <a:path w="394335">
                  <a:moveTo>
                    <a:pt x="0" y="0"/>
                  </a:moveTo>
                  <a:lnTo>
                    <a:pt x="39398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19" name="object 182"/>
            <p:cNvSpPr/>
            <p:nvPr/>
          </p:nvSpPr>
          <p:spPr>
            <a:xfrm>
              <a:off x="4686124" y="2906328"/>
              <a:ext cx="184947" cy="0"/>
            </a:xfrm>
            <a:custGeom>
              <a:avLst/>
              <a:gdLst/>
              <a:ahLst/>
              <a:cxnLst/>
              <a:rect l="l" t="t" r="r" b="b"/>
              <a:pathLst>
                <a:path w="250825">
                  <a:moveTo>
                    <a:pt x="0" y="0"/>
                  </a:moveTo>
                  <a:lnTo>
                    <a:pt x="25034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20" name="object 183"/>
            <p:cNvSpPr/>
            <p:nvPr/>
          </p:nvSpPr>
          <p:spPr>
            <a:xfrm>
              <a:off x="5170638" y="2832183"/>
              <a:ext cx="98326" cy="0"/>
            </a:xfrm>
            <a:custGeom>
              <a:avLst/>
              <a:gdLst/>
              <a:ahLst/>
              <a:cxnLst/>
              <a:rect l="l" t="t" r="r" b="b"/>
              <a:pathLst>
                <a:path w="133350">
                  <a:moveTo>
                    <a:pt x="0" y="0"/>
                  </a:moveTo>
                  <a:lnTo>
                    <a:pt x="13313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21" name="object 184"/>
            <p:cNvSpPr/>
            <p:nvPr/>
          </p:nvSpPr>
          <p:spPr>
            <a:xfrm>
              <a:off x="5035739" y="2832183"/>
              <a:ext cx="79597" cy="0"/>
            </a:xfrm>
            <a:custGeom>
              <a:avLst/>
              <a:gdLst/>
              <a:ahLst/>
              <a:cxnLst/>
              <a:rect l="l" t="t" r="r" b="b"/>
              <a:pathLst>
                <a:path w="107950">
                  <a:moveTo>
                    <a:pt x="0" y="0"/>
                  </a:moveTo>
                  <a:lnTo>
                    <a:pt x="10760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22" name="object 185"/>
            <p:cNvSpPr/>
            <p:nvPr/>
          </p:nvSpPr>
          <p:spPr>
            <a:xfrm>
              <a:off x="5132664" y="2822341"/>
              <a:ext cx="20602" cy="20602"/>
            </a:xfrm>
            <a:custGeom>
              <a:avLst/>
              <a:gdLst/>
              <a:ahLst/>
              <a:cxnLst/>
              <a:rect l="l" t="t" r="r" b="b"/>
              <a:pathLst>
                <a:path w="27939" h="27939">
                  <a:moveTo>
                    <a:pt x="13817" y="0"/>
                  </a:moveTo>
                  <a:lnTo>
                    <a:pt x="27622" y="0"/>
                  </a:lnTo>
                  <a:lnTo>
                    <a:pt x="27622" y="27622"/>
                  </a:lnTo>
                  <a:lnTo>
                    <a:pt x="0" y="27622"/>
                  </a:lnTo>
                  <a:lnTo>
                    <a:pt x="0" y="0"/>
                  </a:lnTo>
                  <a:lnTo>
                    <a:pt x="13817" y="0"/>
                  </a:lnTo>
                </a:path>
              </a:pathLst>
            </a:custGeom>
            <a:solidFill>
              <a:srgbClr val="000000"/>
            </a:solidFill>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23" name="object 187"/>
            <p:cNvSpPr/>
            <p:nvPr/>
          </p:nvSpPr>
          <p:spPr>
            <a:xfrm>
              <a:off x="4874227" y="2875725"/>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24" name="object 188"/>
            <p:cNvSpPr/>
            <p:nvPr/>
          </p:nvSpPr>
          <p:spPr>
            <a:xfrm>
              <a:off x="5118590" y="2801534"/>
              <a:ext cx="55718" cy="55718"/>
            </a:xfrm>
            <a:custGeom>
              <a:avLst/>
              <a:gdLst/>
              <a:ahLst/>
              <a:cxnLst/>
              <a:rect l="l" t="t" r="r" b="b"/>
              <a:pathLst>
                <a:path w="75564" h="75564">
                  <a:moveTo>
                    <a:pt x="0" y="0"/>
                  </a:moveTo>
                  <a:lnTo>
                    <a:pt x="75349" y="0"/>
                  </a:lnTo>
                  <a:lnTo>
                    <a:pt x="75349" y="75349"/>
                  </a:lnTo>
                  <a:lnTo>
                    <a:pt x="0" y="75349"/>
                  </a:lnTo>
                  <a:lnTo>
                    <a:pt x="0" y="0"/>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25" name="object 189"/>
            <p:cNvSpPr/>
            <p:nvPr/>
          </p:nvSpPr>
          <p:spPr>
            <a:xfrm>
              <a:off x="5179290" y="4079644"/>
              <a:ext cx="147489" cy="0"/>
            </a:xfrm>
            <a:custGeom>
              <a:avLst/>
              <a:gdLst/>
              <a:ahLst/>
              <a:cxnLst/>
              <a:rect l="l" t="t" r="r" b="b"/>
              <a:pathLst>
                <a:path w="200025">
                  <a:moveTo>
                    <a:pt x="0" y="0"/>
                  </a:moveTo>
                  <a:lnTo>
                    <a:pt x="19968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26" name="object 190"/>
            <p:cNvSpPr/>
            <p:nvPr/>
          </p:nvSpPr>
          <p:spPr>
            <a:xfrm>
              <a:off x="5007984" y="4079644"/>
              <a:ext cx="116119" cy="0"/>
            </a:xfrm>
            <a:custGeom>
              <a:avLst/>
              <a:gdLst/>
              <a:ahLst/>
              <a:cxnLst/>
              <a:rect l="l" t="t" r="r" b="b"/>
              <a:pathLst>
                <a:path w="157480">
                  <a:moveTo>
                    <a:pt x="0" y="0"/>
                  </a:moveTo>
                  <a:lnTo>
                    <a:pt x="15697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27" name="object 192"/>
            <p:cNvSpPr/>
            <p:nvPr/>
          </p:nvSpPr>
          <p:spPr>
            <a:xfrm>
              <a:off x="5127243" y="4049831"/>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28" name="object 193"/>
            <p:cNvSpPr/>
            <p:nvPr/>
          </p:nvSpPr>
          <p:spPr>
            <a:xfrm>
              <a:off x="5102362" y="4165338"/>
              <a:ext cx="261735" cy="0"/>
            </a:xfrm>
            <a:custGeom>
              <a:avLst/>
              <a:gdLst/>
              <a:ahLst/>
              <a:cxnLst/>
              <a:rect l="l" t="t" r="r" b="b"/>
              <a:pathLst>
                <a:path w="354964">
                  <a:moveTo>
                    <a:pt x="0" y="0"/>
                  </a:moveTo>
                  <a:lnTo>
                    <a:pt x="35443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29" name="object 194"/>
            <p:cNvSpPr/>
            <p:nvPr/>
          </p:nvSpPr>
          <p:spPr>
            <a:xfrm>
              <a:off x="4862671" y="4165338"/>
              <a:ext cx="184479" cy="0"/>
            </a:xfrm>
            <a:custGeom>
              <a:avLst/>
              <a:gdLst/>
              <a:ahLst/>
              <a:cxnLst/>
              <a:rect l="l" t="t" r="r" b="b"/>
              <a:pathLst>
                <a:path w="250189">
                  <a:moveTo>
                    <a:pt x="0" y="0"/>
                  </a:moveTo>
                  <a:lnTo>
                    <a:pt x="24972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30" name="object 195"/>
            <p:cNvSpPr/>
            <p:nvPr/>
          </p:nvSpPr>
          <p:spPr>
            <a:xfrm>
              <a:off x="5064430" y="4157878"/>
              <a:ext cx="20602" cy="20602"/>
            </a:xfrm>
            <a:custGeom>
              <a:avLst/>
              <a:gdLst/>
              <a:ahLst/>
              <a:cxnLst/>
              <a:rect l="l" t="t" r="r" b="b"/>
              <a:pathLst>
                <a:path w="27939" h="27939">
                  <a:moveTo>
                    <a:pt x="13804" y="0"/>
                  </a:moveTo>
                  <a:lnTo>
                    <a:pt x="27622" y="0"/>
                  </a:lnTo>
                  <a:lnTo>
                    <a:pt x="27622" y="27622"/>
                  </a:lnTo>
                  <a:lnTo>
                    <a:pt x="0" y="27622"/>
                  </a:lnTo>
                  <a:lnTo>
                    <a:pt x="0" y="0"/>
                  </a:lnTo>
                  <a:lnTo>
                    <a:pt x="13804" y="0"/>
                  </a:lnTo>
                </a:path>
              </a:pathLst>
            </a:custGeom>
            <a:solidFill>
              <a:srgbClr val="000000"/>
            </a:solidFill>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31" name="object 196"/>
            <p:cNvSpPr/>
            <p:nvPr/>
          </p:nvSpPr>
          <p:spPr>
            <a:xfrm>
              <a:off x="5050315" y="413552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32" name="object 197"/>
            <p:cNvSpPr/>
            <p:nvPr/>
          </p:nvSpPr>
          <p:spPr>
            <a:xfrm>
              <a:off x="5111745" y="4001000"/>
              <a:ext cx="173710" cy="0"/>
            </a:xfrm>
            <a:custGeom>
              <a:avLst/>
              <a:gdLst/>
              <a:ahLst/>
              <a:cxnLst/>
              <a:rect l="l" t="t" r="r" b="b"/>
              <a:pathLst>
                <a:path w="235585">
                  <a:moveTo>
                    <a:pt x="0" y="0"/>
                  </a:moveTo>
                  <a:lnTo>
                    <a:pt x="23556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33" name="object 198"/>
            <p:cNvSpPr/>
            <p:nvPr/>
          </p:nvSpPr>
          <p:spPr>
            <a:xfrm>
              <a:off x="4925057" y="4001000"/>
              <a:ext cx="131570" cy="0"/>
            </a:xfrm>
            <a:custGeom>
              <a:avLst/>
              <a:gdLst/>
              <a:ahLst/>
              <a:cxnLst/>
              <a:rect l="l" t="t" r="r" b="b"/>
              <a:pathLst>
                <a:path w="178435">
                  <a:moveTo>
                    <a:pt x="0" y="0"/>
                  </a:moveTo>
                  <a:lnTo>
                    <a:pt x="17783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34" name="object 200"/>
            <p:cNvSpPr/>
            <p:nvPr/>
          </p:nvSpPr>
          <p:spPr>
            <a:xfrm>
              <a:off x="5059698" y="397322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35" name="object 201"/>
            <p:cNvSpPr/>
            <p:nvPr/>
          </p:nvSpPr>
          <p:spPr>
            <a:xfrm>
              <a:off x="5112541" y="5632142"/>
              <a:ext cx="191502" cy="0"/>
            </a:xfrm>
            <a:custGeom>
              <a:avLst/>
              <a:gdLst/>
              <a:ahLst/>
              <a:cxnLst/>
              <a:rect l="l" t="t" r="r" b="b"/>
              <a:pathLst>
                <a:path w="259714">
                  <a:moveTo>
                    <a:pt x="0" y="0"/>
                  </a:moveTo>
                  <a:lnTo>
                    <a:pt x="25970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36" name="object 202"/>
            <p:cNvSpPr/>
            <p:nvPr/>
          </p:nvSpPr>
          <p:spPr>
            <a:xfrm>
              <a:off x="4915633" y="5632142"/>
              <a:ext cx="141403" cy="0"/>
            </a:xfrm>
            <a:custGeom>
              <a:avLst/>
              <a:gdLst/>
              <a:ahLst/>
              <a:cxnLst/>
              <a:rect l="l" t="t" r="r" b="b"/>
              <a:pathLst>
                <a:path w="191769">
                  <a:moveTo>
                    <a:pt x="0" y="0"/>
                  </a:moveTo>
                  <a:lnTo>
                    <a:pt x="19169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37" name="object 204"/>
            <p:cNvSpPr/>
            <p:nvPr/>
          </p:nvSpPr>
          <p:spPr>
            <a:xfrm>
              <a:off x="5139651" y="5716247"/>
              <a:ext cx="193843" cy="0"/>
            </a:xfrm>
            <a:custGeom>
              <a:avLst/>
              <a:gdLst/>
              <a:ahLst/>
              <a:cxnLst/>
              <a:rect l="l" t="t" r="r" b="b"/>
              <a:pathLst>
                <a:path w="262889">
                  <a:moveTo>
                    <a:pt x="0" y="0"/>
                  </a:moveTo>
                  <a:lnTo>
                    <a:pt x="26264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38" name="object 205"/>
            <p:cNvSpPr/>
            <p:nvPr/>
          </p:nvSpPr>
          <p:spPr>
            <a:xfrm>
              <a:off x="4938295" y="5716247"/>
              <a:ext cx="146085" cy="0"/>
            </a:xfrm>
            <a:custGeom>
              <a:avLst/>
              <a:gdLst/>
              <a:ahLst/>
              <a:cxnLst/>
              <a:rect l="l" t="t" r="r" b="b"/>
              <a:pathLst>
                <a:path w="198119">
                  <a:moveTo>
                    <a:pt x="0" y="0"/>
                  </a:moveTo>
                  <a:lnTo>
                    <a:pt x="19773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39" name="object 207"/>
            <p:cNvSpPr/>
            <p:nvPr/>
          </p:nvSpPr>
          <p:spPr>
            <a:xfrm>
              <a:off x="5084570" y="5794300"/>
              <a:ext cx="188692" cy="0"/>
            </a:xfrm>
            <a:custGeom>
              <a:avLst/>
              <a:gdLst/>
              <a:ahLst/>
              <a:cxnLst/>
              <a:rect l="l" t="t" r="r" b="b"/>
              <a:pathLst>
                <a:path w="255905">
                  <a:moveTo>
                    <a:pt x="0" y="0"/>
                  </a:moveTo>
                  <a:lnTo>
                    <a:pt x="25539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40" name="object 208"/>
            <p:cNvSpPr/>
            <p:nvPr/>
          </p:nvSpPr>
          <p:spPr>
            <a:xfrm>
              <a:off x="4888985" y="5794300"/>
              <a:ext cx="140466" cy="0"/>
            </a:xfrm>
            <a:custGeom>
              <a:avLst/>
              <a:gdLst/>
              <a:ahLst/>
              <a:cxnLst/>
              <a:rect l="l" t="t" r="r" b="b"/>
              <a:pathLst>
                <a:path w="190500">
                  <a:moveTo>
                    <a:pt x="0" y="0"/>
                  </a:moveTo>
                  <a:lnTo>
                    <a:pt x="18990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41" name="object 210"/>
            <p:cNvSpPr/>
            <p:nvPr/>
          </p:nvSpPr>
          <p:spPr>
            <a:xfrm>
              <a:off x="5060494" y="5602318"/>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42" name="object 211"/>
            <p:cNvSpPr/>
            <p:nvPr/>
          </p:nvSpPr>
          <p:spPr>
            <a:xfrm>
              <a:off x="5087604" y="5684256"/>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43" name="object 212"/>
            <p:cNvSpPr/>
            <p:nvPr/>
          </p:nvSpPr>
          <p:spPr>
            <a:xfrm>
              <a:off x="5032523" y="5764489"/>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44" name="object 15"/>
            <p:cNvSpPr/>
            <p:nvPr/>
          </p:nvSpPr>
          <p:spPr>
            <a:xfrm>
              <a:off x="5432533" y="1189614"/>
              <a:ext cx="1873" cy="5093770"/>
            </a:xfrm>
            <a:custGeom>
              <a:avLst/>
              <a:gdLst/>
              <a:ahLst/>
              <a:cxnLst/>
              <a:rect l="l" t="t" r="r" b="b"/>
              <a:pathLst>
                <a:path w="2539" h="6908165">
                  <a:moveTo>
                    <a:pt x="2082" y="6907834"/>
                  </a:moveTo>
                  <a:lnTo>
                    <a:pt x="0" y="0"/>
                  </a:lnTo>
                </a:path>
              </a:pathLst>
            </a:custGeom>
            <a:ln w="9525">
              <a:solidFill>
                <a:schemeClr val="tx1"/>
              </a:solidFill>
              <a:prstDash val="solid"/>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46" name="object 25"/>
            <p:cNvSpPr/>
            <p:nvPr/>
          </p:nvSpPr>
          <p:spPr>
            <a:xfrm>
              <a:off x="4824651" y="2039251"/>
              <a:ext cx="733701" cy="0"/>
            </a:xfrm>
            <a:custGeom>
              <a:avLst/>
              <a:gdLst/>
              <a:ahLst/>
              <a:cxnLst/>
              <a:rect l="l" t="t" r="r" b="b"/>
              <a:pathLst>
                <a:path w="995045">
                  <a:moveTo>
                    <a:pt x="0" y="0"/>
                  </a:moveTo>
                  <a:lnTo>
                    <a:pt x="99494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47" name="object 35"/>
            <p:cNvSpPr/>
            <p:nvPr/>
          </p:nvSpPr>
          <p:spPr>
            <a:xfrm>
              <a:off x="5194124" y="1967662"/>
              <a:ext cx="274845" cy="0"/>
            </a:xfrm>
            <a:custGeom>
              <a:avLst/>
              <a:gdLst/>
              <a:ahLst/>
              <a:cxnLst/>
              <a:rect l="l" t="t" r="r" b="b"/>
              <a:pathLst>
                <a:path w="372744">
                  <a:moveTo>
                    <a:pt x="0" y="0"/>
                  </a:moveTo>
                  <a:lnTo>
                    <a:pt x="37235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48" name="object 58"/>
            <p:cNvSpPr/>
            <p:nvPr/>
          </p:nvSpPr>
          <p:spPr>
            <a:xfrm>
              <a:off x="5305963" y="2327511"/>
              <a:ext cx="607750" cy="0"/>
            </a:xfrm>
            <a:custGeom>
              <a:avLst/>
              <a:gdLst/>
              <a:ahLst/>
              <a:cxnLst/>
              <a:rect l="l" t="t" r="r" b="b"/>
              <a:pathLst>
                <a:path w="824229">
                  <a:moveTo>
                    <a:pt x="0" y="0"/>
                  </a:moveTo>
                  <a:lnTo>
                    <a:pt x="82409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50" name="object 98"/>
            <p:cNvSpPr/>
            <p:nvPr/>
          </p:nvSpPr>
          <p:spPr>
            <a:xfrm>
              <a:off x="5117887" y="5414808"/>
              <a:ext cx="524407" cy="0"/>
            </a:xfrm>
            <a:custGeom>
              <a:avLst/>
              <a:gdLst/>
              <a:ahLst/>
              <a:cxnLst/>
              <a:rect l="l" t="t" r="r" b="b"/>
              <a:pathLst>
                <a:path w="711200">
                  <a:moveTo>
                    <a:pt x="0" y="0"/>
                  </a:moveTo>
                  <a:lnTo>
                    <a:pt x="710693"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51" name="object 175"/>
            <p:cNvSpPr/>
            <p:nvPr/>
          </p:nvSpPr>
          <p:spPr>
            <a:xfrm>
              <a:off x="5140316" y="6105638"/>
              <a:ext cx="123142" cy="0"/>
            </a:xfrm>
            <a:custGeom>
              <a:avLst/>
              <a:gdLst/>
              <a:ahLst/>
              <a:cxnLst/>
              <a:rect l="l" t="t" r="r" b="b"/>
              <a:pathLst>
                <a:path w="167005">
                  <a:moveTo>
                    <a:pt x="0" y="0"/>
                  </a:moveTo>
                  <a:lnTo>
                    <a:pt x="16690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52" name="object 176"/>
            <p:cNvSpPr/>
            <p:nvPr/>
          </p:nvSpPr>
          <p:spPr>
            <a:xfrm>
              <a:off x="4982707" y="6105638"/>
              <a:ext cx="102072" cy="0"/>
            </a:xfrm>
            <a:custGeom>
              <a:avLst/>
              <a:gdLst/>
              <a:ahLst/>
              <a:cxnLst/>
              <a:rect l="l" t="t" r="r" b="b"/>
              <a:pathLst>
                <a:path w="138430">
                  <a:moveTo>
                    <a:pt x="0" y="0"/>
                  </a:moveTo>
                  <a:lnTo>
                    <a:pt x="13839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53" name="object 178"/>
            <p:cNvSpPr/>
            <p:nvPr/>
          </p:nvSpPr>
          <p:spPr>
            <a:xfrm>
              <a:off x="5088269" y="6075826"/>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54" name="object 176"/>
            <p:cNvSpPr/>
            <p:nvPr/>
          </p:nvSpPr>
          <p:spPr>
            <a:xfrm>
              <a:off x="4952858" y="6027874"/>
              <a:ext cx="142958" cy="33711"/>
            </a:xfrm>
            <a:custGeom>
              <a:avLst/>
              <a:gdLst/>
              <a:ahLst/>
              <a:cxnLst/>
              <a:rect l="l" t="t" r="r" b="b"/>
              <a:pathLst>
                <a:path w="138430">
                  <a:moveTo>
                    <a:pt x="0" y="0"/>
                  </a:moveTo>
                  <a:lnTo>
                    <a:pt x="13839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55" name="object 178"/>
            <p:cNvSpPr/>
            <p:nvPr/>
          </p:nvSpPr>
          <p:spPr>
            <a:xfrm>
              <a:off x="5084688" y="5998062"/>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56" name="object 176"/>
            <p:cNvSpPr/>
            <p:nvPr/>
          </p:nvSpPr>
          <p:spPr>
            <a:xfrm>
              <a:off x="5141468" y="6027874"/>
              <a:ext cx="151740" cy="33711"/>
            </a:xfrm>
            <a:custGeom>
              <a:avLst/>
              <a:gdLst/>
              <a:ahLst/>
              <a:cxnLst/>
              <a:rect l="l" t="t" r="r" b="b"/>
              <a:pathLst>
                <a:path w="138430">
                  <a:moveTo>
                    <a:pt x="0" y="0"/>
                  </a:moveTo>
                  <a:lnTo>
                    <a:pt x="13839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57" name="bk object 25"/>
            <p:cNvSpPr/>
            <p:nvPr/>
          </p:nvSpPr>
          <p:spPr>
            <a:xfrm>
              <a:off x="6639189" y="1012324"/>
              <a:ext cx="2468880" cy="0"/>
            </a:xfrm>
            <a:custGeom>
              <a:avLst/>
              <a:gdLst/>
              <a:ahLst/>
              <a:cxnLst/>
              <a:rect l="l" t="t" r="r" b="b"/>
              <a:pathLst>
                <a:path w="2641600">
                  <a:moveTo>
                    <a:pt x="0" y="0"/>
                  </a:moveTo>
                  <a:lnTo>
                    <a:pt x="2641409" y="0"/>
                  </a:lnTo>
                </a:path>
              </a:pathLst>
            </a:custGeom>
            <a:ln w="6350">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58" name="object 2"/>
            <p:cNvSpPr txBox="1"/>
            <p:nvPr/>
          </p:nvSpPr>
          <p:spPr>
            <a:xfrm>
              <a:off x="2963351" y="867266"/>
              <a:ext cx="975041" cy="12054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End</a:t>
              </a:r>
              <a:r>
                <a:rPr kumimoji="0" sz="700" b="1"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Point</a:t>
              </a:r>
              <a:r>
                <a:rPr kumimoji="0" lang="en-US"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/Subgroup</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59" name="object 14"/>
            <p:cNvSpPr txBox="1"/>
            <p:nvPr/>
          </p:nvSpPr>
          <p:spPr>
            <a:xfrm>
              <a:off x="4934065" y="867266"/>
              <a:ext cx="1007850" cy="120546"/>
            </a:xfrm>
            <a:prstGeom prst="rect">
              <a:avLst/>
            </a:prstGeom>
          </p:spPr>
          <p:txBody>
            <a:bodyPr vert="horz" wrap="square" lIns="0" tIns="12700" rIns="0" bIns="0" rtlCol="0">
              <a:spAutoFit/>
            </a:bodyPr>
            <a:lstStyle>
              <a:defPPr>
                <a:defRPr lang="en-US"/>
              </a:defPPr>
              <a:lvl1pPr marL="12700">
                <a:lnSpc>
                  <a:spcPct val="100000"/>
                </a:lnSpc>
                <a:spcBef>
                  <a:spcPts val="100"/>
                </a:spcBef>
                <a:defRPr sz="900" b="1" spc="-5">
                  <a:solidFill>
                    <a:srgbClr val="231F20"/>
                  </a:solidFill>
                  <a:latin typeface="Calibri"/>
                  <a:cs typeface="Calibri"/>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Hazard Ra</a:t>
              </a:r>
              <a:r>
                <a:rPr kumimoji="0" lang="en-US"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a:t>
              </a: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 (95% </a:t>
              </a:r>
              <a:r>
                <a:rPr kumimoji="0" lang="en-US"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a:t>
              </a:r>
              <a:endPar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60" name="object 4"/>
            <p:cNvSpPr txBox="1"/>
            <p:nvPr/>
          </p:nvSpPr>
          <p:spPr>
            <a:xfrm>
              <a:off x="7937501" y="867266"/>
              <a:ext cx="79424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HR (95%</a:t>
              </a:r>
              <a:r>
                <a:rPr kumimoji="0" sz="700" b="1" i="0" u="none" strike="noStrike" kern="1200" cap="none" spc="-8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61" name="object 6"/>
            <p:cNvSpPr txBox="1"/>
            <p:nvPr/>
          </p:nvSpPr>
          <p:spPr>
            <a:xfrm>
              <a:off x="8642351" y="867266"/>
              <a:ext cx="524984"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 </a:t>
              </a:r>
              <a:r>
                <a:rPr kumimoji="0"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sz="700" b="1" i="0" u="none" strike="noStrike" kern="1200" cap="none" spc="-7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2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62" name="object 7"/>
            <p:cNvSpPr txBox="1"/>
            <p:nvPr/>
          </p:nvSpPr>
          <p:spPr>
            <a:xfrm>
              <a:off x="7462124" y="1018927"/>
              <a:ext cx="38760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n/N</a:t>
              </a:r>
              <a:r>
                <a:rPr kumimoji="0" sz="700" b="0" i="0" u="none" strike="noStrike" kern="1200" cap="none" spc="-6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63" name="object 8"/>
            <p:cNvSpPr txBox="1"/>
            <p:nvPr/>
          </p:nvSpPr>
          <p:spPr>
            <a:xfrm>
              <a:off x="7405689" y="867266"/>
              <a:ext cx="50047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Placeb</a:t>
              </a:r>
              <a:r>
                <a:rPr kumimoji="0"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64" name="object 10"/>
            <p:cNvSpPr txBox="1"/>
            <p:nvPr/>
          </p:nvSpPr>
          <p:spPr>
            <a:xfrm>
              <a:off x="6605588" y="867266"/>
              <a:ext cx="803524"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Icosapent</a:t>
              </a:r>
              <a:r>
                <a:rPr kumimoji="0" sz="700" b="1"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Ethyl</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65" name="object 11"/>
            <p:cNvSpPr txBox="1"/>
            <p:nvPr/>
          </p:nvSpPr>
          <p:spPr>
            <a:xfrm>
              <a:off x="6813549" y="1018927"/>
              <a:ext cx="38760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n/N</a:t>
              </a:r>
              <a:r>
                <a:rPr kumimoji="0" sz="700" b="0" i="0" u="none" strike="noStrike" kern="1200" cap="none" spc="-6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3" name="object 132"/>
            <p:cNvSpPr txBox="1"/>
            <p:nvPr/>
          </p:nvSpPr>
          <p:spPr>
            <a:xfrm>
              <a:off x="3041175" y="4549050"/>
              <a:ext cx="1324625"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Triglycerides ≥150 vs &lt;150 mg/dL  Triglycerides ≥150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Triglycerides &lt;150 mg/dL</a:t>
              </a:r>
            </a:p>
          </p:txBody>
        </p:sp>
        <p:sp>
          <p:nvSpPr>
            <p:cNvPr id="1189" name="object 134"/>
            <p:cNvSpPr txBox="1"/>
            <p:nvPr/>
          </p:nvSpPr>
          <p:spPr>
            <a:xfrm>
              <a:off x="8726558" y="4548824"/>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0.68</a:t>
              </a:r>
            </a:p>
          </p:txBody>
        </p:sp>
        <p:sp>
          <p:nvSpPr>
            <p:cNvPr id="1206" name="object 133"/>
            <p:cNvSpPr txBox="1"/>
            <p:nvPr/>
          </p:nvSpPr>
          <p:spPr>
            <a:xfrm>
              <a:off x="7991415" y="4629713"/>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0.74 (0.65–0.84)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0.66 (0.44–0.99)</a:t>
              </a:r>
            </a:p>
          </p:txBody>
        </p:sp>
        <p:sp>
          <p:nvSpPr>
            <p:cNvPr id="1223" name="object 135"/>
            <p:cNvSpPr txBox="1"/>
            <p:nvPr/>
          </p:nvSpPr>
          <p:spPr>
            <a:xfrm>
              <a:off x="7265875" y="4629713"/>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546/3660 (14.9%)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60/429 (14.0%)</a:t>
              </a:r>
            </a:p>
          </p:txBody>
        </p:sp>
        <p:sp>
          <p:nvSpPr>
            <p:cNvPr id="1240" name="object 136"/>
            <p:cNvSpPr txBox="1"/>
            <p:nvPr/>
          </p:nvSpPr>
          <p:spPr>
            <a:xfrm>
              <a:off x="6599970" y="4629713"/>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421/3674 (11.5%)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38/412 (9.2%)</a:t>
              </a:r>
            </a:p>
          </p:txBody>
        </p:sp>
        <p:sp>
          <p:nvSpPr>
            <p:cNvPr id="1299" name="object 137"/>
            <p:cNvSpPr/>
            <p:nvPr/>
          </p:nvSpPr>
          <p:spPr>
            <a:xfrm>
              <a:off x="5045538" y="4749435"/>
              <a:ext cx="378322" cy="0"/>
            </a:xfrm>
            <a:custGeom>
              <a:avLst/>
              <a:gdLst/>
              <a:ahLst/>
              <a:cxnLst/>
              <a:rect l="l" t="t" r="r" b="b"/>
              <a:pathLst>
                <a:path w="513080">
                  <a:moveTo>
                    <a:pt x="0" y="0"/>
                  </a:moveTo>
                  <a:lnTo>
                    <a:pt x="51271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00" name="object 138"/>
            <p:cNvSpPr/>
            <p:nvPr/>
          </p:nvSpPr>
          <p:spPr>
            <a:xfrm>
              <a:off x="4745926" y="4749435"/>
              <a:ext cx="244411" cy="0"/>
            </a:xfrm>
            <a:custGeom>
              <a:avLst/>
              <a:gdLst/>
              <a:ahLst/>
              <a:cxnLst/>
              <a:rect l="l" t="t" r="r" b="b"/>
              <a:pathLst>
                <a:path w="331469">
                  <a:moveTo>
                    <a:pt x="0" y="0"/>
                  </a:moveTo>
                  <a:lnTo>
                    <a:pt x="33098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01" name="object 139"/>
            <p:cNvSpPr/>
            <p:nvPr/>
          </p:nvSpPr>
          <p:spPr>
            <a:xfrm>
              <a:off x="4993492" y="4719628"/>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02" name="object 140"/>
            <p:cNvSpPr/>
            <p:nvPr/>
          </p:nvSpPr>
          <p:spPr>
            <a:xfrm>
              <a:off x="5141842" y="4669745"/>
              <a:ext cx="98795" cy="0"/>
            </a:xfrm>
            <a:custGeom>
              <a:avLst/>
              <a:gdLst/>
              <a:ahLst/>
              <a:cxnLst/>
              <a:rect l="l" t="t" r="r" b="b"/>
              <a:pathLst>
                <a:path w="133985">
                  <a:moveTo>
                    <a:pt x="0" y="0"/>
                  </a:moveTo>
                  <a:lnTo>
                    <a:pt x="13380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03" name="object 141"/>
            <p:cNvSpPr/>
            <p:nvPr/>
          </p:nvSpPr>
          <p:spPr>
            <a:xfrm>
              <a:off x="5015245" y="4669745"/>
              <a:ext cx="71170" cy="0"/>
            </a:xfrm>
            <a:custGeom>
              <a:avLst/>
              <a:gdLst/>
              <a:ahLst/>
              <a:cxnLst/>
              <a:rect l="l" t="t" r="r" b="b"/>
              <a:pathLst>
                <a:path w="96519">
                  <a:moveTo>
                    <a:pt x="0" y="0"/>
                  </a:moveTo>
                  <a:lnTo>
                    <a:pt x="9634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04" name="object 142"/>
            <p:cNvSpPr/>
            <p:nvPr/>
          </p:nvSpPr>
          <p:spPr>
            <a:xfrm>
              <a:off x="5089795" y="4639924"/>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5" name="object 154"/>
            <p:cNvSpPr txBox="1"/>
            <p:nvPr/>
          </p:nvSpPr>
          <p:spPr>
            <a:xfrm>
              <a:off x="3041175" y="4250343"/>
              <a:ext cx="1324625"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Triglycerides ≥200 vs &lt;200 mg/dL  Triglycerides ≥200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Triglycerides &lt;200 mg/dL</a:t>
              </a:r>
            </a:p>
          </p:txBody>
        </p:sp>
        <p:sp>
          <p:nvSpPr>
            <p:cNvPr id="1191" name="object 156"/>
            <p:cNvSpPr txBox="1"/>
            <p:nvPr/>
          </p:nvSpPr>
          <p:spPr>
            <a:xfrm>
              <a:off x="8726558" y="425011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0.62</a:t>
              </a:r>
            </a:p>
          </p:txBody>
        </p:sp>
        <p:sp>
          <p:nvSpPr>
            <p:cNvPr id="1208" name="object 155"/>
            <p:cNvSpPr txBox="1"/>
            <p:nvPr/>
          </p:nvSpPr>
          <p:spPr>
            <a:xfrm>
              <a:off x="7991415" y="4331006"/>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0.75 (0.65–0.88)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0.71 (0.58–0.86)</a:t>
              </a:r>
            </a:p>
          </p:txBody>
        </p:sp>
        <p:sp>
          <p:nvSpPr>
            <p:cNvPr id="1225" name="object 157"/>
            <p:cNvSpPr txBox="1"/>
            <p:nvPr/>
          </p:nvSpPr>
          <p:spPr>
            <a:xfrm>
              <a:off x="7265875" y="4331006"/>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371/2469 (15.0%)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235/1620 (14.5%)</a:t>
              </a:r>
            </a:p>
          </p:txBody>
        </p:sp>
        <p:sp>
          <p:nvSpPr>
            <p:cNvPr id="1242" name="object 158"/>
            <p:cNvSpPr txBox="1"/>
            <p:nvPr/>
          </p:nvSpPr>
          <p:spPr>
            <a:xfrm>
              <a:off x="6599970" y="4331006"/>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290/2481 (11.7%)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169/1605 (10.5%)</a:t>
              </a:r>
            </a:p>
          </p:txBody>
        </p:sp>
        <p:sp>
          <p:nvSpPr>
            <p:cNvPr id="1311" name="object 159"/>
            <p:cNvSpPr/>
            <p:nvPr/>
          </p:nvSpPr>
          <p:spPr>
            <a:xfrm>
              <a:off x="5111745" y="4455746"/>
              <a:ext cx="159663" cy="0"/>
            </a:xfrm>
            <a:custGeom>
              <a:avLst/>
              <a:gdLst/>
              <a:ahLst/>
              <a:cxnLst/>
              <a:rect l="l" t="t" r="r" b="b"/>
              <a:pathLst>
                <a:path w="216535">
                  <a:moveTo>
                    <a:pt x="0" y="0"/>
                  </a:moveTo>
                  <a:lnTo>
                    <a:pt x="21633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12" name="object 160"/>
            <p:cNvSpPr/>
            <p:nvPr/>
          </p:nvSpPr>
          <p:spPr>
            <a:xfrm>
              <a:off x="4924591" y="4455746"/>
              <a:ext cx="132038" cy="0"/>
            </a:xfrm>
            <a:custGeom>
              <a:avLst/>
              <a:gdLst/>
              <a:ahLst/>
              <a:cxnLst/>
              <a:rect l="l" t="t" r="r" b="b"/>
              <a:pathLst>
                <a:path w="179069">
                  <a:moveTo>
                    <a:pt x="0" y="0"/>
                  </a:moveTo>
                  <a:lnTo>
                    <a:pt x="17846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13" name="object 161"/>
            <p:cNvSpPr/>
            <p:nvPr/>
          </p:nvSpPr>
          <p:spPr>
            <a:xfrm>
              <a:off x="5059698" y="4425929"/>
              <a:ext cx="55718" cy="55718"/>
            </a:xfrm>
            <a:custGeom>
              <a:avLst/>
              <a:gdLst/>
              <a:ahLst/>
              <a:cxnLst/>
              <a:rect l="l" t="t" r="r" b="b"/>
              <a:pathLst>
                <a:path w="75564" h="75564">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14" name="object 162"/>
            <p:cNvSpPr/>
            <p:nvPr/>
          </p:nvSpPr>
          <p:spPr>
            <a:xfrm>
              <a:off x="5159391" y="4372028"/>
              <a:ext cx="120801" cy="0"/>
            </a:xfrm>
            <a:custGeom>
              <a:avLst/>
              <a:gdLst/>
              <a:ahLst/>
              <a:cxnLst/>
              <a:rect l="l" t="t" r="r" b="b"/>
              <a:pathLst>
                <a:path w="163830">
                  <a:moveTo>
                    <a:pt x="0" y="0"/>
                  </a:moveTo>
                  <a:lnTo>
                    <a:pt x="16378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15" name="object 163"/>
            <p:cNvSpPr/>
            <p:nvPr/>
          </p:nvSpPr>
          <p:spPr>
            <a:xfrm>
              <a:off x="5006571" y="4372028"/>
              <a:ext cx="97390" cy="0"/>
            </a:xfrm>
            <a:custGeom>
              <a:avLst/>
              <a:gdLst/>
              <a:ahLst/>
              <a:cxnLst/>
              <a:rect l="l" t="t" r="r" b="b"/>
              <a:pathLst>
                <a:path w="132080">
                  <a:moveTo>
                    <a:pt x="0" y="0"/>
                  </a:moveTo>
                  <a:lnTo>
                    <a:pt x="13190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16" name="object 164"/>
            <p:cNvSpPr/>
            <p:nvPr/>
          </p:nvSpPr>
          <p:spPr>
            <a:xfrm>
              <a:off x="5107344" y="4342223"/>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4" name="object 143"/>
            <p:cNvSpPr txBox="1"/>
            <p:nvPr/>
          </p:nvSpPr>
          <p:spPr>
            <a:xfrm>
              <a:off x="3041175" y="3583053"/>
              <a:ext cx="628483"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Diabetes  </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Diabetes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Diabetes</a:t>
              </a:r>
            </a:p>
          </p:txBody>
        </p:sp>
        <p:sp>
          <p:nvSpPr>
            <p:cNvPr id="1190" name="object 145"/>
            <p:cNvSpPr txBox="1"/>
            <p:nvPr/>
          </p:nvSpPr>
          <p:spPr>
            <a:xfrm>
              <a:off x="8726558" y="3583053"/>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0.29</a:t>
              </a:r>
            </a:p>
          </p:txBody>
        </p:sp>
        <p:sp>
          <p:nvSpPr>
            <p:cNvPr id="1207" name="object 144"/>
            <p:cNvSpPr txBox="1"/>
            <p:nvPr/>
          </p:nvSpPr>
          <p:spPr>
            <a:xfrm>
              <a:off x="7991415" y="3663943"/>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0.70 (0.60–0.81)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0.80 (0.65–0.98)</a:t>
              </a:r>
            </a:p>
          </p:txBody>
        </p:sp>
        <p:sp>
          <p:nvSpPr>
            <p:cNvPr id="1224" name="object 146"/>
            <p:cNvSpPr txBox="1"/>
            <p:nvPr/>
          </p:nvSpPr>
          <p:spPr>
            <a:xfrm>
              <a:off x="7265875" y="3663943"/>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391/2393 (16.3%)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215/1694 (12.7%)</a:t>
              </a:r>
            </a:p>
          </p:txBody>
        </p:sp>
        <p:sp>
          <p:nvSpPr>
            <p:cNvPr id="1241" name="object 147"/>
            <p:cNvSpPr txBox="1"/>
            <p:nvPr/>
          </p:nvSpPr>
          <p:spPr>
            <a:xfrm>
              <a:off x="6599970" y="3663943"/>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286/2394 (11.9%)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173/1695 (10.2%)</a:t>
              </a:r>
            </a:p>
          </p:txBody>
        </p:sp>
        <p:sp>
          <p:nvSpPr>
            <p:cNvPr id="1305" name="object 148"/>
            <p:cNvSpPr/>
            <p:nvPr/>
          </p:nvSpPr>
          <p:spPr>
            <a:xfrm>
              <a:off x="5217535" y="3781984"/>
              <a:ext cx="191033" cy="0"/>
            </a:xfrm>
            <a:custGeom>
              <a:avLst/>
              <a:gdLst/>
              <a:ahLst/>
              <a:cxnLst/>
              <a:rect l="l" t="t" r="r" b="b"/>
              <a:pathLst>
                <a:path w="259080">
                  <a:moveTo>
                    <a:pt x="0" y="0"/>
                  </a:moveTo>
                  <a:lnTo>
                    <a:pt x="25847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06" name="object 149"/>
            <p:cNvSpPr/>
            <p:nvPr/>
          </p:nvSpPr>
          <p:spPr>
            <a:xfrm>
              <a:off x="5009159" y="3781984"/>
              <a:ext cx="153108" cy="0"/>
            </a:xfrm>
            <a:custGeom>
              <a:avLst/>
              <a:gdLst/>
              <a:ahLst/>
              <a:cxnLst/>
              <a:rect l="l" t="t" r="r" b="b"/>
              <a:pathLst>
                <a:path w="207644">
                  <a:moveTo>
                    <a:pt x="0" y="0"/>
                  </a:moveTo>
                  <a:lnTo>
                    <a:pt x="20725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07" name="object 150"/>
            <p:cNvSpPr/>
            <p:nvPr/>
          </p:nvSpPr>
          <p:spPr>
            <a:xfrm>
              <a:off x="5165488" y="375218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08" name="object 151"/>
            <p:cNvSpPr/>
            <p:nvPr/>
          </p:nvSpPr>
          <p:spPr>
            <a:xfrm>
              <a:off x="5093157" y="3698291"/>
              <a:ext cx="116119" cy="0"/>
            </a:xfrm>
            <a:custGeom>
              <a:avLst/>
              <a:gdLst/>
              <a:ahLst/>
              <a:cxnLst/>
              <a:rect l="l" t="t" r="r" b="b"/>
              <a:pathLst>
                <a:path w="157480">
                  <a:moveTo>
                    <a:pt x="0" y="0"/>
                  </a:moveTo>
                  <a:lnTo>
                    <a:pt x="157433"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09" name="object 152"/>
            <p:cNvSpPr/>
            <p:nvPr/>
          </p:nvSpPr>
          <p:spPr>
            <a:xfrm>
              <a:off x="4945016" y="3698291"/>
              <a:ext cx="92708" cy="0"/>
            </a:xfrm>
            <a:custGeom>
              <a:avLst/>
              <a:gdLst/>
              <a:ahLst/>
              <a:cxnLst/>
              <a:rect l="l" t="t" r="r" b="b"/>
              <a:pathLst>
                <a:path w="125730">
                  <a:moveTo>
                    <a:pt x="0" y="0"/>
                  </a:moveTo>
                  <a:lnTo>
                    <a:pt x="12555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10" name="object 153"/>
            <p:cNvSpPr/>
            <p:nvPr/>
          </p:nvSpPr>
          <p:spPr>
            <a:xfrm>
              <a:off x="5041110" y="3668478"/>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0" name="object 84"/>
            <p:cNvSpPr txBox="1"/>
            <p:nvPr/>
          </p:nvSpPr>
          <p:spPr>
            <a:xfrm>
              <a:off x="3041175" y="3289894"/>
              <a:ext cx="492927"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 vs Non-US  US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Non-US</a:t>
              </a:r>
            </a:p>
          </p:txBody>
        </p:sp>
        <p:sp>
          <p:nvSpPr>
            <p:cNvPr id="1186" name="object 86"/>
            <p:cNvSpPr txBox="1"/>
            <p:nvPr/>
          </p:nvSpPr>
          <p:spPr>
            <a:xfrm>
              <a:off x="8726558" y="3289602"/>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0.38</a:t>
              </a:r>
            </a:p>
          </p:txBody>
        </p:sp>
        <p:sp>
          <p:nvSpPr>
            <p:cNvPr id="1203" name="object 85"/>
            <p:cNvSpPr txBox="1"/>
            <p:nvPr/>
          </p:nvSpPr>
          <p:spPr>
            <a:xfrm>
              <a:off x="7991415" y="3370557"/>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0.69 (0.57–0.83)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0.77 (0.66–0.91)</a:t>
              </a:r>
            </a:p>
          </p:txBody>
        </p:sp>
        <p:sp>
          <p:nvSpPr>
            <p:cNvPr id="1220" name="object 87"/>
            <p:cNvSpPr txBox="1"/>
            <p:nvPr/>
          </p:nvSpPr>
          <p:spPr>
            <a:xfrm>
              <a:off x="7265875" y="3370557"/>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266/1598 (16.6%)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340/2492 (13.6%)</a:t>
              </a:r>
            </a:p>
          </p:txBody>
        </p:sp>
        <p:sp>
          <p:nvSpPr>
            <p:cNvPr id="1237" name="object 88"/>
            <p:cNvSpPr txBox="1"/>
            <p:nvPr/>
          </p:nvSpPr>
          <p:spPr>
            <a:xfrm>
              <a:off x="6599970" y="3370557"/>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187/1548 (12.1%)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272/2541 (10.7%)</a:t>
              </a:r>
            </a:p>
          </p:txBody>
        </p:sp>
        <p:sp>
          <p:nvSpPr>
            <p:cNvPr id="1278" name="object 89"/>
            <p:cNvSpPr/>
            <p:nvPr/>
          </p:nvSpPr>
          <p:spPr>
            <a:xfrm>
              <a:off x="5087772" y="3419093"/>
              <a:ext cx="153108" cy="0"/>
            </a:xfrm>
            <a:custGeom>
              <a:avLst/>
              <a:gdLst/>
              <a:ahLst/>
              <a:cxnLst/>
              <a:rect l="l" t="t" r="r" b="b"/>
              <a:pathLst>
                <a:path w="207644">
                  <a:moveTo>
                    <a:pt x="0" y="0"/>
                  </a:moveTo>
                  <a:lnTo>
                    <a:pt x="20748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79" name="object 90"/>
            <p:cNvSpPr/>
            <p:nvPr/>
          </p:nvSpPr>
          <p:spPr>
            <a:xfrm>
              <a:off x="4912131" y="3419093"/>
              <a:ext cx="120333" cy="0"/>
            </a:xfrm>
            <a:custGeom>
              <a:avLst/>
              <a:gdLst/>
              <a:ahLst/>
              <a:cxnLst/>
              <a:rect l="l" t="t" r="r" b="b"/>
              <a:pathLst>
                <a:path w="163194">
                  <a:moveTo>
                    <a:pt x="0" y="0"/>
                  </a:moveTo>
                  <a:lnTo>
                    <a:pt x="16285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80" name="object 91"/>
            <p:cNvSpPr/>
            <p:nvPr/>
          </p:nvSpPr>
          <p:spPr>
            <a:xfrm>
              <a:off x="5035725" y="3389287"/>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81" name="object 92"/>
            <p:cNvSpPr/>
            <p:nvPr/>
          </p:nvSpPr>
          <p:spPr>
            <a:xfrm>
              <a:off x="5188027" y="3503453"/>
              <a:ext cx="143275" cy="0"/>
            </a:xfrm>
            <a:custGeom>
              <a:avLst/>
              <a:gdLst/>
              <a:ahLst/>
              <a:cxnLst/>
              <a:rect l="l" t="t" r="r" b="b"/>
              <a:pathLst>
                <a:path w="194310">
                  <a:moveTo>
                    <a:pt x="0" y="0"/>
                  </a:moveTo>
                  <a:lnTo>
                    <a:pt x="19428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82" name="object 93"/>
            <p:cNvSpPr/>
            <p:nvPr/>
          </p:nvSpPr>
          <p:spPr>
            <a:xfrm>
              <a:off x="5016785" y="3503453"/>
              <a:ext cx="116119" cy="0"/>
            </a:xfrm>
            <a:custGeom>
              <a:avLst/>
              <a:gdLst/>
              <a:ahLst/>
              <a:cxnLst/>
              <a:rect l="l" t="t" r="r" b="b"/>
              <a:pathLst>
                <a:path w="157480">
                  <a:moveTo>
                    <a:pt x="0" y="0"/>
                  </a:moveTo>
                  <a:lnTo>
                    <a:pt x="15688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83" name="object 94"/>
            <p:cNvSpPr/>
            <p:nvPr/>
          </p:nvSpPr>
          <p:spPr>
            <a:xfrm>
              <a:off x="5135980" y="3473647"/>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68" name="object 61"/>
            <p:cNvSpPr txBox="1"/>
            <p:nvPr/>
          </p:nvSpPr>
          <p:spPr>
            <a:xfrm>
              <a:off x="3041175" y="2405250"/>
              <a:ext cx="544757" cy="260199"/>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700" spc="-10">
                  <a:solidFill>
                    <a:srgbClr val="231F2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a:t>
              </a:r>
              <a:endPar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Male</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Female</a:t>
              </a:r>
            </a:p>
          </p:txBody>
        </p:sp>
        <p:sp>
          <p:nvSpPr>
            <p:cNvPr id="1184" name="object 64"/>
            <p:cNvSpPr txBox="1"/>
            <p:nvPr/>
          </p:nvSpPr>
          <p:spPr>
            <a:xfrm>
              <a:off x="8726558" y="2411214"/>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0.44</a:t>
              </a:r>
            </a:p>
          </p:txBody>
        </p:sp>
        <p:sp>
          <p:nvSpPr>
            <p:cNvPr id="1201" name="object 63"/>
            <p:cNvSpPr txBox="1"/>
            <p:nvPr/>
          </p:nvSpPr>
          <p:spPr>
            <a:xfrm>
              <a:off x="7991415" y="2486138"/>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0.72 (0.62–0.82)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0.80 (0.62–1.03)</a:t>
              </a:r>
            </a:p>
          </p:txBody>
        </p:sp>
        <p:sp>
          <p:nvSpPr>
            <p:cNvPr id="1218" name="object 65"/>
            <p:cNvSpPr txBox="1"/>
            <p:nvPr/>
          </p:nvSpPr>
          <p:spPr>
            <a:xfrm>
              <a:off x="7265875" y="2486138"/>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474/2895 (16.4%)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132/1195 (11.0%)</a:t>
              </a:r>
            </a:p>
          </p:txBody>
        </p:sp>
        <p:sp>
          <p:nvSpPr>
            <p:cNvPr id="1235" name="object 66"/>
            <p:cNvSpPr txBox="1"/>
            <p:nvPr/>
          </p:nvSpPr>
          <p:spPr>
            <a:xfrm>
              <a:off x="6599970" y="2486138"/>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353/2927 (12.1%)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106/1162 (9.1%)</a:t>
              </a:r>
            </a:p>
          </p:txBody>
        </p:sp>
        <p:sp>
          <p:nvSpPr>
            <p:cNvPr id="1267" name="object 67"/>
            <p:cNvSpPr/>
            <p:nvPr/>
          </p:nvSpPr>
          <p:spPr>
            <a:xfrm>
              <a:off x="5121362" y="2534134"/>
              <a:ext cx="110500" cy="0"/>
            </a:xfrm>
            <a:custGeom>
              <a:avLst/>
              <a:gdLst/>
              <a:ahLst/>
              <a:cxnLst/>
              <a:rect l="l" t="t" r="r" b="b"/>
              <a:pathLst>
                <a:path w="149860">
                  <a:moveTo>
                    <a:pt x="0" y="0"/>
                  </a:moveTo>
                  <a:lnTo>
                    <a:pt x="14942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68" name="object 68"/>
            <p:cNvSpPr/>
            <p:nvPr/>
          </p:nvSpPr>
          <p:spPr>
            <a:xfrm>
              <a:off x="4975922" y="2534134"/>
              <a:ext cx="89898" cy="0"/>
            </a:xfrm>
            <a:custGeom>
              <a:avLst/>
              <a:gdLst/>
              <a:ahLst/>
              <a:cxnLst/>
              <a:rect l="l" t="t" r="r" b="b"/>
              <a:pathLst>
                <a:path w="121919">
                  <a:moveTo>
                    <a:pt x="0" y="0"/>
                  </a:moveTo>
                  <a:lnTo>
                    <a:pt x="12189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69" name="object 69"/>
            <p:cNvSpPr/>
            <p:nvPr/>
          </p:nvSpPr>
          <p:spPr>
            <a:xfrm>
              <a:off x="5069315" y="250432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70" name="object 71"/>
            <p:cNvSpPr/>
            <p:nvPr/>
          </p:nvSpPr>
          <p:spPr>
            <a:xfrm>
              <a:off x="4969579" y="2615721"/>
              <a:ext cx="195716" cy="0"/>
            </a:xfrm>
            <a:custGeom>
              <a:avLst/>
              <a:gdLst/>
              <a:ahLst/>
              <a:cxnLst/>
              <a:rect l="l" t="t" r="r" b="b"/>
              <a:pathLst>
                <a:path w="265430">
                  <a:moveTo>
                    <a:pt x="0" y="0"/>
                  </a:moveTo>
                  <a:lnTo>
                    <a:pt x="26519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71" name="object 72"/>
            <p:cNvSpPr/>
            <p:nvPr/>
          </p:nvSpPr>
          <p:spPr>
            <a:xfrm>
              <a:off x="5168634" y="258591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49" name="object 70"/>
            <p:cNvSpPr/>
            <p:nvPr/>
          </p:nvSpPr>
          <p:spPr>
            <a:xfrm>
              <a:off x="5220681" y="2615721"/>
              <a:ext cx="263140" cy="0"/>
            </a:xfrm>
            <a:custGeom>
              <a:avLst/>
              <a:gdLst/>
              <a:ahLst/>
              <a:cxnLst/>
              <a:rect l="l" t="t" r="r" b="b"/>
              <a:pathLst>
                <a:path w="356869">
                  <a:moveTo>
                    <a:pt x="0" y="0"/>
                  </a:moveTo>
                  <a:lnTo>
                    <a:pt x="35630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66" name="object 39"/>
            <p:cNvSpPr txBox="1"/>
            <p:nvPr/>
          </p:nvSpPr>
          <p:spPr>
            <a:xfrm>
              <a:off x="3041175" y="1436189"/>
              <a:ext cx="1171982"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Risk Category</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Secondary Prevention Cohort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Prevention Cohort</a:t>
              </a:r>
            </a:p>
          </p:txBody>
        </p:sp>
        <p:sp>
          <p:nvSpPr>
            <p:cNvPr id="1182" name="object 41"/>
            <p:cNvSpPr txBox="1"/>
            <p:nvPr/>
          </p:nvSpPr>
          <p:spPr>
            <a:xfrm>
              <a:off x="8726558" y="144192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0.46</a:t>
              </a:r>
            </a:p>
          </p:txBody>
        </p:sp>
        <p:sp>
          <p:nvSpPr>
            <p:cNvPr id="1199" name="object 40"/>
            <p:cNvSpPr txBox="1"/>
            <p:nvPr/>
          </p:nvSpPr>
          <p:spPr>
            <a:xfrm>
              <a:off x="7991415" y="1516852"/>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0.72 (0.63–0.82)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0.81 (0.62–1.06)</a:t>
              </a:r>
            </a:p>
          </p:txBody>
        </p:sp>
        <p:sp>
          <p:nvSpPr>
            <p:cNvPr id="1216" name="object 42"/>
            <p:cNvSpPr txBox="1"/>
            <p:nvPr/>
          </p:nvSpPr>
          <p:spPr>
            <a:xfrm>
              <a:off x="7265875" y="1516852"/>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489/2893 (16.9%)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117/1197 (9.8%)</a:t>
              </a:r>
            </a:p>
          </p:txBody>
        </p:sp>
        <p:sp>
          <p:nvSpPr>
            <p:cNvPr id="1233" name="object 43"/>
            <p:cNvSpPr txBox="1"/>
            <p:nvPr/>
          </p:nvSpPr>
          <p:spPr>
            <a:xfrm>
              <a:off x="6599970" y="1516852"/>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361/2892 (12.5%)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98/1197 (8.2%)</a:t>
              </a:r>
            </a:p>
          </p:txBody>
        </p:sp>
        <p:sp>
          <p:nvSpPr>
            <p:cNvPr id="1257" name="object 44"/>
            <p:cNvSpPr/>
            <p:nvPr/>
          </p:nvSpPr>
          <p:spPr>
            <a:xfrm>
              <a:off x="5121446" y="1573629"/>
              <a:ext cx="108627" cy="0"/>
            </a:xfrm>
            <a:custGeom>
              <a:avLst/>
              <a:gdLst/>
              <a:ahLst/>
              <a:cxnLst/>
              <a:rect l="l" t="t" r="r" b="b"/>
              <a:pathLst>
                <a:path w="147319">
                  <a:moveTo>
                    <a:pt x="0" y="0"/>
                  </a:moveTo>
                  <a:lnTo>
                    <a:pt x="14712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58" name="object 45"/>
            <p:cNvSpPr/>
            <p:nvPr/>
          </p:nvSpPr>
          <p:spPr>
            <a:xfrm>
              <a:off x="4977362" y="1573629"/>
              <a:ext cx="88962" cy="0"/>
            </a:xfrm>
            <a:custGeom>
              <a:avLst/>
              <a:gdLst/>
              <a:ahLst/>
              <a:cxnLst/>
              <a:rect l="l" t="t" r="r" b="b"/>
              <a:pathLst>
                <a:path w="120650">
                  <a:moveTo>
                    <a:pt x="0" y="0"/>
                  </a:moveTo>
                  <a:lnTo>
                    <a:pt x="12005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59" name="object 46"/>
            <p:cNvSpPr/>
            <p:nvPr/>
          </p:nvSpPr>
          <p:spPr>
            <a:xfrm>
              <a:off x="5067644" y="1543824"/>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w="63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60" name="object 48"/>
            <p:cNvSpPr/>
            <p:nvPr/>
          </p:nvSpPr>
          <p:spPr>
            <a:xfrm>
              <a:off x="4973132" y="1653497"/>
              <a:ext cx="208826" cy="0"/>
            </a:xfrm>
            <a:custGeom>
              <a:avLst/>
              <a:gdLst/>
              <a:ahLst/>
              <a:cxnLst/>
              <a:rect l="l" t="t" r="r" b="b"/>
              <a:pathLst>
                <a:path w="283210">
                  <a:moveTo>
                    <a:pt x="0" y="0"/>
                  </a:moveTo>
                  <a:lnTo>
                    <a:pt x="28286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61" name="object 49"/>
            <p:cNvSpPr/>
            <p:nvPr/>
          </p:nvSpPr>
          <p:spPr>
            <a:xfrm>
              <a:off x="5183463" y="162369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w="63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45" name="object 47"/>
            <p:cNvSpPr/>
            <p:nvPr/>
          </p:nvSpPr>
          <p:spPr>
            <a:xfrm>
              <a:off x="5237266" y="1653497"/>
              <a:ext cx="283273" cy="0"/>
            </a:xfrm>
            <a:custGeom>
              <a:avLst/>
              <a:gdLst/>
              <a:ahLst/>
              <a:cxnLst/>
              <a:rect l="l" t="t" r="r" b="b"/>
              <a:pathLst>
                <a:path w="384175">
                  <a:moveTo>
                    <a:pt x="0" y="0"/>
                  </a:moveTo>
                  <a:lnTo>
                    <a:pt x="38395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47" name="Group 246"/>
            <p:cNvGrpSpPr/>
            <p:nvPr/>
          </p:nvGrpSpPr>
          <p:grpSpPr>
            <a:xfrm>
              <a:off x="4329994" y="6283140"/>
              <a:ext cx="2172341" cy="332766"/>
              <a:chOff x="4329994" y="6283140"/>
              <a:chExt cx="2172341" cy="332766"/>
            </a:xfrm>
          </p:grpSpPr>
          <p:sp>
            <p:nvSpPr>
              <p:cNvPr id="248" name="object 17"/>
              <p:cNvSpPr/>
              <p:nvPr/>
            </p:nvSpPr>
            <p:spPr>
              <a:xfrm>
                <a:off x="4481195"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49" name="object 18"/>
              <p:cNvSpPr/>
              <p:nvPr/>
            </p:nvSpPr>
            <p:spPr>
              <a:xfrm>
                <a:off x="4958592"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50" name="object 19"/>
              <p:cNvSpPr/>
              <p:nvPr/>
            </p:nvSpPr>
            <p:spPr>
              <a:xfrm>
                <a:off x="5434170"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51" name="object 20"/>
              <p:cNvSpPr/>
              <p:nvPr/>
            </p:nvSpPr>
            <p:spPr>
              <a:xfrm>
                <a:off x="5913579"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52" name="object 21"/>
              <p:cNvSpPr/>
              <p:nvPr/>
            </p:nvSpPr>
            <p:spPr>
              <a:xfrm>
                <a:off x="6390401"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53" name="object 22"/>
              <p:cNvSpPr/>
              <p:nvPr/>
            </p:nvSpPr>
            <p:spPr>
              <a:xfrm>
                <a:off x="4474717" y="6283140"/>
                <a:ext cx="1920240" cy="0"/>
              </a:xfrm>
              <a:custGeom>
                <a:avLst/>
                <a:gdLst/>
                <a:ahLst/>
                <a:cxnLst/>
                <a:rect l="l" t="t" r="r" b="b"/>
                <a:pathLst>
                  <a:path w="2597785">
                    <a:moveTo>
                      <a:pt x="0" y="0"/>
                    </a:moveTo>
                    <a:lnTo>
                      <a:pt x="2597200" y="0"/>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254" name="object 143"/>
              <p:cNvSpPr txBox="1"/>
              <p:nvPr/>
            </p:nvSpPr>
            <p:spPr>
              <a:xfrm>
                <a:off x="4371394"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0.2</a:t>
                </a:r>
                <a:endParaRPr sz="700" dirty="0">
                  <a:latin typeface="Arial" panose="020B0604020202020204" pitchFamily="34" charset="0"/>
                  <a:cs typeface="Arial" panose="020B0604020202020204" pitchFamily="34" charset="0"/>
                </a:endParaRPr>
              </a:p>
            </p:txBody>
          </p:sp>
          <p:sp>
            <p:nvSpPr>
              <p:cNvPr id="255" name="object 143"/>
              <p:cNvSpPr txBox="1"/>
              <p:nvPr/>
            </p:nvSpPr>
            <p:spPr>
              <a:xfrm>
                <a:off x="4850099"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0.6</a:t>
                </a:r>
                <a:endParaRPr sz="700" dirty="0">
                  <a:latin typeface="Arial" panose="020B0604020202020204" pitchFamily="34" charset="0"/>
                  <a:cs typeface="Arial" panose="020B0604020202020204" pitchFamily="34" charset="0"/>
                </a:endParaRPr>
              </a:p>
            </p:txBody>
          </p:sp>
          <p:sp>
            <p:nvSpPr>
              <p:cNvPr id="256" name="object 143"/>
              <p:cNvSpPr txBox="1"/>
              <p:nvPr/>
            </p:nvSpPr>
            <p:spPr>
              <a:xfrm>
                <a:off x="5324168"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1.0</a:t>
                </a:r>
                <a:endParaRPr sz="700" dirty="0">
                  <a:latin typeface="Arial" panose="020B0604020202020204" pitchFamily="34" charset="0"/>
                  <a:cs typeface="Arial" panose="020B0604020202020204" pitchFamily="34" charset="0"/>
                </a:endParaRPr>
              </a:p>
            </p:txBody>
          </p:sp>
          <p:sp>
            <p:nvSpPr>
              <p:cNvPr id="257" name="object 143"/>
              <p:cNvSpPr txBox="1"/>
              <p:nvPr/>
            </p:nvSpPr>
            <p:spPr>
              <a:xfrm>
                <a:off x="5805274"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1.4</a:t>
                </a:r>
                <a:endParaRPr sz="700" dirty="0">
                  <a:latin typeface="Arial" panose="020B0604020202020204" pitchFamily="34" charset="0"/>
                  <a:cs typeface="Arial" panose="020B0604020202020204" pitchFamily="34" charset="0"/>
                </a:endParaRPr>
              </a:p>
            </p:txBody>
          </p:sp>
          <p:sp>
            <p:nvSpPr>
              <p:cNvPr id="258" name="object 143"/>
              <p:cNvSpPr txBox="1"/>
              <p:nvPr/>
            </p:nvSpPr>
            <p:spPr>
              <a:xfrm>
                <a:off x="6281100"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1.8</a:t>
                </a:r>
                <a:endParaRPr sz="700" dirty="0">
                  <a:latin typeface="Arial" panose="020B0604020202020204" pitchFamily="34" charset="0"/>
                  <a:cs typeface="Arial" panose="020B0604020202020204" pitchFamily="34" charset="0"/>
                </a:endParaRPr>
              </a:p>
            </p:txBody>
          </p:sp>
          <p:sp>
            <p:nvSpPr>
              <p:cNvPr id="259" name="object 143"/>
              <p:cNvSpPr txBox="1"/>
              <p:nvPr/>
            </p:nvSpPr>
            <p:spPr>
              <a:xfrm>
                <a:off x="4329994" y="6478048"/>
                <a:ext cx="1254440" cy="137858"/>
              </a:xfrm>
              <a:prstGeom prst="rect">
                <a:avLst/>
              </a:prstGeom>
            </p:spPr>
            <p:txBody>
              <a:bodyPr vert="horz" wrap="square" lIns="0" tIns="9525" rIns="0" bIns="0" rtlCol="0">
                <a:spAutoFit/>
              </a:bodyPr>
              <a:lstStyle/>
              <a:p>
                <a:pPr marL="3175" algn="ctr">
                  <a:lnSpc>
                    <a:spcPts val="985"/>
                  </a:lnSpc>
                </a:pPr>
                <a:r>
                  <a:rPr lang="en-US" sz="700" b="1" spc="-5" dirty="0" err="1">
                    <a:latin typeface="Arial" panose="020B0604020202020204" pitchFamily="34" charset="0"/>
                    <a:cs typeface="Arial" panose="020B0604020202020204" pitchFamily="34" charset="0"/>
                  </a:rPr>
                  <a:t>Icosapent</a:t>
                </a:r>
                <a:r>
                  <a:rPr lang="en-US" sz="700" b="1" spc="-5" dirty="0">
                    <a:latin typeface="Arial" panose="020B0604020202020204" pitchFamily="34" charset="0"/>
                    <a:cs typeface="Arial" panose="020B0604020202020204" pitchFamily="34" charset="0"/>
                  </a:rPr>
                  <a:t> </a:t>
                </a:r>
                <a:r>
                  <a:rPr lang="en-US" sz="700" b="1" spc="-10" dirty="0">
                    <a:latin typeface="Arial" panose="020B0604020202020204" pitchFamily="34" charset="0"/>
                    <a:cs typeface="Arial" panose="020B0604020202020204" pitchFamily="34" charset="0"/>
                  </a:rPr>
                  <a:t>Ethyl</a:t>
                </a:r>
                <a:r>
                  <a:rPr lang="en-US" sz="700" b="1" spc="-35" dirty="0">
                    <a:latin typeface="Arial" panose="020B0604020202020204" pitchFamily="34" charset="0"/>
                    <a:cs typeface="Arial" panose="020B0604020202020204" pitchFamily="34" charset="0"/>
                  </a:rPr>
                  <a:t> </a:t>
                </a:r>
                <a:r>
                  <a:rPr lang="en-US" sz="700" b="1" spc="5" dirty="0">
                    <a:latin typeface="Arial" panose="020B0604020202020204" pitchFamily="34" charset="0"/>
                    <a:cs typeface="Arial" panose="020B0604020202020204" pitchFamily="34" charset="0"/>
                  </a:rPr>
                  <a:t>Better</a:t>
                </a:r>
                <a:endParaRPr lang="en-US" sz="700" dirty="0">
                  <a:latin typeface="Arial" panose="020B0604020202020204" pitchFamily="34" charset="0"/>
                  <a:cs typeface="Arial" panose="020B0604020202020204" pitchFamily="34" charset="0"/>
                </a:endParaRPr>
              </a:p>
            </p:txBody>
          </p:sp>
          <p:sp>
            <p:nvSpPr>
              <p:cNvPr id="260" name="object 143"/>
              <p:cNvSpPr txBox="1"/>
              <p:nvPr/>
            </p:nvSpPr>
            <p:spPr>
              <a:xfrm>
                <a:off x="5464633" y="6478048"/>
                <a:ext cx="895464" cy="137858"/>
              </a:xfrm>
              <a:prstGeom prst="rect">
                <a:avLst/>
              </a:prstGeom>
            </p:spPr>
            <p:txBody>
              <a:bodyPr vert="horz" wrap="square" lIns="0" tIns="9525" rIns="0" bIns="0" rtlCol="0">
                <a:spAutoFit/>
              </a:bodyPr>
              <a:lstStyle/>
              <a:p>
                <a:pPr marL="3175" algn="ctr">
                  <a:lnSpc>
                    <a:spcPts val="985"/>
                  </a:lnSpc>
                </a:pPr>
                <a:r>
                  <a:rPr lang="en-US" sz="700" b="1" spc="-5" dirty="0">
                    <a:latin typeface="Arial" panose="020B0604020202020204" pitchFamily="34" charset="0"/>
                    <a:cs typeface="Arial" panose="020B0604020202020204" pitchFamily="34" charset="0"/>
                  </a:rPr>
                  <a:t>Placebo</a:t>
                </a:r>
                <a:r>
                  <a:rPr lang="en-US" sz="700" b="1" spc="-35" dirty="0">
                    <a:latin typeface="Arial" panose="020B0604020202020204" pitchFamily="34" charset="0"/>
                    <a:cs typeface="Arial" panose="020B0604020202020204" pitchFamily="34" charset="0"/>
                  </a:rPr>
                  <a:t> </a:t>
                </a:r>
                <a:r>
                  <a:rPr lang="en-US" sz="700" b="1" spc="5" dirty="0">
                    <a:latin typeface="Arial" panose="020B0604020202020204" pitchFamily="34" charset="0"/>
                    <a:cs typeface="Arial" panose="020B0604020202020204" pitchFamily="34" charset="0"/>
                  </a:rPr>
                  <a:t>Better</a:t>
                </a:r>
                <a:endParaRPr lang="en-US" sz="700"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058054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2" name="Group 741"/>
          <p:cNvGrpSpPr/>
          <p:nvPr/>
        </p:nvGrpSpPr>
        <p:grpSpPr>
          <a:xfrm>
            <a:off x="2929026" y="771730"/>
            <a:ext cx="6238309" cy="5748640"/>
            <a:chOff x="2929026" y="867266"/>
            <a:chExt cx="6238309" cy="5748640"/>
          </a:xfrm>
        </p:grpSpPr>
        <p:sp>
          <p:nvSpPr>
            <p:cNvPr id="743" name="bk object 16"/>
            <p:cNvSpPr/>
            <p:nvPr/>
          </p:nvSpPr>
          <p:spPr>
            <a:xfrm>
              <a:off x="2939742" y="3281550"/>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44" name="bk object 20"/>
            <p:cNvSpPr/>
            <p:nvPr/>
          </p:nvSpPr>
          <p:spPr>
            <a:xfrm>
              <a:off x="2939742" y="4539552"/>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45" name="bk object 23"/>
            <p:cNvSpPr/>
            <p:nvPr/>
          </p:nvSpPr>
          <p:spPr>
            <a:xfrm>
              <a:off x="2939742" y="4251452"/>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46" name="bk object 23"/>
            <p:cNvSpPr/>
            <p:nvPr/>
          </p:nvSpPr>
          <p:spPr>
            <a:xfrm>
              <a:off x="2939742" y="3579176"/>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47" name="bk object 23"/>
            <p:cNvSpPr/>
            <p:nvPr/>
          </p:nvSpPr>
          <p:spPr>
            <a:xfrm>
              <a:off x="2939742" y="2407725"/>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48" name="bk object 18"/>
            <p:cNvSpPr/>
            <p:nvPr/>
          </p:nvSpPr>
          <p:spPr>
            <a:xfrm>
              <a:off x="2939742" y="1436548"/>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49" name="bk object 22"/>
            <p:cNvSpPr/>
            <p:nvPr/>
          </p:nvSpPr>
          <p:spPr>
            <a:xfrm>
              <a:off x="2939742" y="1729410"/>
              <a:ext cx="6179772" cy="352102"/>
            </a:xfrm>
            <a:custGeom>
              <a:avLst/>
              <a:gdLst/>
              <a:ahLst/>
              <a:cxnLst/>
              <a:rect l="l" t="t" r="r" b="b"/>
              <a:pathLst>
                <a:path w="6591300" h="477520">
                  <a:moveTo>
                    <a:pt x="6591300" y="477164"/>
                  </a:moveTo>
                  <a:lnTo>
                    <a:pt x="0" y="477164"/>
                  </a:lnTo>
                  <a:lnTo>
                    <a:pt x="0" y="0"/>
                  </a:lnTo>
                  <a:lnTo>
                    <a:pt x="6591300" y="0"/>
                  </a:lnTo>
                  <a:lnTo>
                    <a:pt x="6591300" y="477164"/>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50" name="bk object 19"/>
            <p:cNvSpPr/>
            <p:nvPr/>
          </p:nvSpPr>
          <p:spPr>
            <a:xfrm>
              <a:off x="2939742" y="2112386"/>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51" name="bk object 23"/>
            <p:cNvSpPr/>
            <p:nvPr/>
          </p:nvSpPr>
          <p:spPr>
            <a:xfrm>
              <a:off x="2939742" y="2993450"/>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52" name="bk object 21"/>
            <p:cNvSpPr/>
            <p:nvPr/>
          </p:nvSpPr>
          <p:spPr>
            <a:xfrm>
              <a:off x="2939742" y="5131742"/>
              <a:ext cx="6179772" cy="352102"/>
            </a:xfrm>
            <a:custGeom>
              <a:avLst/>
              <a:gdLst/>
              <a:ahLst/>
              <a:cxnLst/>
              <a:rect l="l" t="t" r="r" b="b"/>
              <a:pathLst>
                <a:path w="6591300" h="477520">
                  <a:moveTo>
                    <a:pt x="6591300" y="477164"/>
                  </a:moveTo>
                  <a:lnTo>
                    <a:pt x="0" y="477164"/>
                  </a:lnTo>
                  <a:lnTo>
                    <a:pt x="0" y="0"/>
                  </a:lnTo>
                  <a:lnTo>
                    <a:pt x="6591300" y="0"/>
                  </a:lnTo>
                  <a:lnTo>
                    <a:pt x="6591300" y="477164"/>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53" name="bk object 23"/>
            <p:cNvSpPr/>
            <p:nvPr/>
          </p:nvSpPr>
          <p:spPr>
            <a:xfrm>
              <a:off x="2939742" y="4838879"/>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54" name="bk object 17"/>
            <p:cNvSpPr/>
            <p:nvPr/>
          </p:nvSpPr>
          <p:spPr>
            <a:xfrm>
              <a:off x="2939742" y="5886397"/>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55" name="bk object 23"/>
            <p:cNvSpPr/>
            <p:nvPr/>
          </p:nvSpPr>
          <p:spPr>
            <a:xfrm>
              <a:off x="2939742" y="2695825"/>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56" name="bk object 22"/>
            <p:cNvSpPr/>
            <p:nvPr/>
          </p:nvSpPr>
          <p:spPr>
            <a:xfrm>
              <a:off x="2939742" y="3872038"/>
              <a:ext cx="6179772" cy="352102"/>
            </a:xfrm>
            <a:custGeom>
              <a:avLst/>
              <a:gdLst/>
              <a:ahLst/>
              <a:cxnLst/>
              <a:rect l="l" t="t" r="r" b="b"/>
              <a:pathLst>
                <a:path w="6591300" h="477520">
                  <a:moveTo>
                    <a:pt x="6591300" y="477164"/>
                  </a:moveTo>
                  <a:lnTo>
                    <a:pt x="0" y="477164"/>
                  </a:lnTo>
                  <a:lnTo>
                    <a:pt x="0" y="0"/>
                  </a:lnTo>
                  <a:lnTo>
                    <a:pt x="6591300" y="0"/>
                  </a:lnTo>
                  <a:lnTo>
                    <a:pt x="6591300" y="477164"/>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57" name="bk object 23"/>
            <p:cNvSpPr/>
            <p:nvPr/>
          </p:nvSpPr>
          <p:spPr>
            <a:xfrm>
              <a:off x="2939742" y="5509821"/>
              <a:ext cx="6179772" cy="350603"/>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58" name="bk object 24"/>
            <p:cNvSpPr/>
            <p:nvPr/>
          </p:nvSpPr>
          <p:spPr>
            <a:xfrm>
              <a:off x="2929026" y="1188208"/>
              <a:ext cx="6179772" cy="117523"/>
            </a:xfrm>
            <a:custGeom>
              <a:avLst/>
              <a:gdLst/>
              <a:ahLst/>
              <a:cxnLst/>
              <a:rect l="l" t="t" r="r" b="b"/>
              <a:pathLst>
                <a:path w="6591300" h="159384">
                  <a:moveTo>
                    <a:pt x="6591300" y="158940"/>
                  </a:moveTo>
                  <a:lnTo>
                    <a:pt x="0" y="158940"/>
                  </a:lnTo>
                  <a:lnTo>
                    <a:pt x="0" y="0"/>
                  </a:lnTo>
                  <a:lnTo>
                    <a:pt x="6591300" y="0"/>
                  </a:lnTo>
                  <a:lnTo>
                    <a:pt x="6591300" y="15894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59" name="object 3"/>
            <p:cNvSpPr txBox="1"/>
            <p:nvPr/>
          </p:nvSpPr>
          <p:spPr>
            <a:xfrm>
              <a:off x="2963351" y="1321294"/>
              <a:ext cx="407790" cy="88870"/>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Subgroup</a:t>
              </a:r>
            </a:p>
          </p:txBody>
        </p:sp>
        <p:sp>
          <p:nvSpPr>
            <p:cNvPr id="760" name="object 13"/>
            <p:cNvSpPr txBox="1"/>
            <p:nvPr/>
          </p:nvSpPr>
          <p:spPr>
            <a:xfrm>
              <a:off x="2963352" y="1193161"/>
              <a:ext cx="1189548" cy="88870"/>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Secondary Composite</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Endpoint </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(ITT)</a:t>
              </a:r>
            </a:p>
          </p:txBody>
        </p:sp>
        <p:sp>
          <p:nvSpPr>
            <p:cNvPr id="761" name="object 27"/>
            <p:cNvSpPr txBox="1"/>
            <p:nvPr/>
          </p:nvSpPr>
          <p:spPr>
            <a:xfrm>
              <a:off x="3041175" y="1736038"/>
              <a:ext cx="576653"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Region</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Western Eastern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Asia Paciﬁc</a:t>
              </a:r>
            </a:p>
          </p:txBody>
        </p:sp>
        <p:sp>
          <p:nvSpPr>
            <p:cNvPr id="762" name="object 50"/>
            <p:cNvSpPr txBox="1"/>
            <p:nvPr/>
          </p:nvSpPr>
          <p:spPr>
            <a:xfrm>
              <a:off x="3041175" y="2107489"/>
              <a:ext cx="510323" cy="273023"/>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Eze</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mibe</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Use</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a:t>
              </a:r>
            </a:p>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a:t>
              </a:r>
            </a:p>
          </p:txBody>
        </p:sp>
        <p:sp>
          <p:nvSpPr>
            <p:cNvPr id="763" name="object 73"/>
            <p:cNvSpPr txBox="1"/>
            <p:nvPr/>
          </p:nvSpPr>
          <p:spPr>
            <a:xfrm>
              <a:off x="3041175" y="2997578"/>
              <a:ext cx="528809"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Age Group</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&lt;65 Years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≥65 Years</a:t>
              </a:r>
            </a:p>
          </p:txBody>
        </p:sp>
        <p:sp>
          <p:nvSpPr>
            <p:cNvPr id="764" name="object 99"/>
            <p:cNvSpPr txBox="1"/>
            <p:nvPr/>
          </p:nvSpPr>
          <p:spPr>
            <a:xfrm>
              <a:off x="3041175" y="5139090"/>
              <a:ext cx="951420"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Sta</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 Intensity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Moderate</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Low</a:t>
              </a:r>
            </a:p>
          </p:txBody>
        </p:sp>
        <p:sp>
          <p:nvSpPr>
            <p:cNvPr id="765" name="object 121"/>
            <p:cNvSpPr txBox="1"/>
            <p:nvPr/>
          </p:nvSpPr>
          <p:spPr>
            <a:xfrm>
              <a:off x="3041175" y="4837404"/>
              <a:ext cx="1505598"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Triglycerides ≥200 and HDL-C ≤35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Yes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a:t>
              </a:r>
            </a:p>
          </p:txBody>
        </p:sp>
        <p:sp>
          <p:nvSpPr>
            <p:cNvPr id="766" name="object 170"/>
            <p:cNvSpPr txBox="1"/>
            <p:nvPr/>
          </p:nvSpPr>
          <p:spPr>
            <a:xfrm>
              <a:off x="3041175" y="5888104"/>
              <a:ext cx="892001"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hsCRP ≤2 vs &gt;2 mg/L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mg/L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&gt;2 mg/L</a:t>
              </a:r>
            </a:p>
          </p:txBody>
        </p:sp>
        <p:sp>
          <p:nvSpPr>
            <p:cNvPr id="767" name="object 165"/>
            <p:cNvSpPr txBox="1"/>
            <p:nvPr/>
          </p:nvSpPr>
          <p:spPr>
            <a:xfrm>
              <a:off x="3041175" y="2704901"/>
              <a:ext cx="716194"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White vs Non-White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White</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Non-White</a:t>
              </a:r>
            </a:p>
          </p:txBody>
        </p:sp>
        <p:sp>
          <p:nvSpPr>
            <p:cNvPr id="768" name="object 111"/>
            <p:cNvSpPr txBox="1"/>
            <p:nvPr/>
          </p:nvSpPr>
          <p:spPr>
            <a:xfrm>
              <a:off x="3041175" y="3879387"/>
              <a:ext cx="911552"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eGFR</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&lt;60 mL/min/1.73m</a:t>
              </a:r>
              <a:r>
                <a:rPr kumimoji="0" sz="500" b="0" i="0" u="none" strike="noStrike" kern="1200" cap="none" spc="-1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60-&lt;90 mL/min/1.73m</a:t>
              </a:r>
              <a:r>
                <a:rPr kumimoji="0" sz="500" b="0" i="0" u="none" strike="noStrike" kern="1200" cap="none" spc="-1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≥90 mL/min/1.73m</a:t>
              </a:r>
              <a:r>
                <a:rPr kumimoji="0" sz="500" b="0" i="0" u="none" strike="noStrike" kern="1200" cap="none" spc="-1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769" name="object 116"/>
            <p:cNvSpPr txBox="1"/>
            <p:nvPr/>
          </p:nvSpPr>
          <p:spPr>
            <a:xfrm>
              <a:off x="3041175" y="5512879"/>
              <a:ext cx="1226515"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LDL-C (Derived) by </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Ter</a:t>
              </a:r>
              <a:r>
                <a:rPr kumimoji="0" lang="en-US"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≤67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&gt;67-≤84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&gt;84 mg/dL</a:t>
              </a:r>
            </a:p>
          </p:txBody>
        </p:sp>
        <p:sp>
          <p:nvSpPr>
            <p:cNvPr id="770" name="object 29"/>
            <p:cNvSpPr txBox="1"/>
            <p:nvPr/>
          </p:nvSpPr>
          <p:spPr>
            <a:xfrm>
              <a:off x="8726558" y="1742133"/>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0.54</a:t>
              </a:r>
            </a:p>
          </p:txBody>
        </p:sp>
        <p:sp>
          <p:nvSpPr>
            <p:cNvPr id="771" name="object 52"/>
            <p:cNvSpPr txBox="1"/>
            <p:nvPr/>
          </p:nvSpPr>
          <p:spPr>
            <a:xfrm>
              <a:off x="8726558" y="2115429"/>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0.41</a:t>
              </a:r>
            </a:p>
          </p:txBody>
        </p:sp>
        <p:sp>
          <p:nvSpPr>
            <p:cNvPr id="772" name="object 75"/>
            <p:cNvSpPr txBox="1"/>
            <p:nvPr/>
          </p:nvSpPr>
          <p:spPr>
            <a:xfrm>
              <a:off x="8726558" y="2997352"/>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0.06</a:t>
              </a:r>
            </a:p>
          </p:txBody>
        </p:sp>
        <p:sp>
          <p:nvSpPr>
            <p:cNvPr id="773" name="object 101"/>
            <p:cNvSpPr txBox="1"/>
            <p:nvPr/>
          </p:nvSpPr>
          <p:spPr>
            <a:xfrm>
              <a:off x="8726558" y="5139091"/>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0.10</a:t>
              </a:r>
            </a:p>
          </p:txBody>
        </p:sp>
        <p:sp>
          <p:nvSpPr>
            <p:cNvPr id="774" name="object 123"/>
            <p:cNvSpPr txBox="1"/>
            <p:nvPr/>
          </p:nvSpPr>
          <p:spPr>
            <a:xfrm>
              <a:off x="8726558" y="4837178"/>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0.50</a:t>
              </a:r>
            </a:p>
          </p:txBody>
        </p:sp>
        <p:sp>
          <p:nvSpPr>
            <p:cNvPr id="775" name="object 172"/>
            <p:cNvSpPr txBox="1"/>
            <p:nvPr/>
          </p:nvSpPr>
          <p:spPr>
            <a:xfrm>
              <a:off x="8726558" y="588789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0.97</a:t>
              </a:r>
            </a:p>
          </p:txBody>
        </p:sp>
        <p:sp>
          <p:nvSpPr>
            <p:cNvPr id="776" name="object 167"/>
            <p:cNvSpPr txBox="1"/>
            <p:nvPr/>
          </p:nvSpPr>
          <p:spPr>
            <a:xfrm>
              <a:off x="8726558" y="2704674"/>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0.13</a:t>
              </a:r>
            </a:p>
          </p:txBody>
        </p:sp>
        <p:sp>
          <p:nvSpPr>
            <p:cNvPr id="777" name="object 113"/>
            <p:cNvSpPr txBox="1"/>
            <p:nvPr/>
          </p:nvSpPr>
          <p:spPr>
            <a:xfrm>
              <a:off x="8726558" y="387938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0.77</a:t>
              </a:r>
            </a:p>
          </p:txBody>
        </p:sp>
        <p:sp>
          <p:nvSpPr>
            <p:cNvPr id="778" name="object 118"/>
            <p:cNvSpPr txBox="1"/>
            <p:nvPr/>
          </p:nvSpPr>
          <p:spPr>
            <a:xfrm>
              <a:off x="8726558" y="5512879"/>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0.90</a:t>
              </a:r>
            </a:p>
          </p:txBody>
        </p:sp>
        <p:sp>
          <p:nvSpPr>
            <p:cNvPr id="779" name="object 5"/>
            <p:cNvSpPr txBox="1"/>
            <p:nvPr/>
          </p:nvSpPr>
          <p:spPr>
            <a:xfrm>
              <a:off x="7991415" y="1197815"/>
              <a:ext cx="686414"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0.74 (0.65–0.83)</a:t>
              </a:r>
            </a:p>
          </p:txBody>
        </p:sp>
        <p:sp>
          <p:nvSpPr>
            <p:cNvPr id="780" name="object 28"/>
            <p:cNvSpPr txBox="1"/>
            <p:nvPr/>
          </p:nvSpPr>
          <p:spPr>
            <a:xfrm>
              <a:off x="7991415" y="1819010"/>
              <a:ext cx="686414" cy="243656"/>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(0.64–0.84)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0.78 (0.59–1.02)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0.47 (0.20–1.10)</a:t>
              </a:r>
            </a:p>
          </p:txBody>
        </p:sp>
        <p:sp>
          <p:nvSpPr>
            <p:cNvPr id="781" name="object 51"/>
            <p:cNvSpPr txBox="1"/>
            <p:nvPr/>
          </p:nvSpPr>
          <p:spPr>
            <a:xfrm>
              <a:off x="7991415" y="2190353"/>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(0.64–0.82)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0.87 (0.5</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–1.39)</a:t>
              </a:r>
            </a:p>
          </p:txBody>
        </p:sp>
        <p:sp>
          <p:nvSpPr>
            <p:cNvPr id="782" name="object 74"/>
            <p:cNvSpPr txBox="1"/>
            <p:nvPr/>
          </p:nvSpPr>
          <p:spPr>
            <a:xfrm>
              <a:off x="7991415" y="3078241"/>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0.65 (0.54–0.78)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0.82 (0.70–0.97)</a:t>
              </a:r>
            </a:p>
          </p:txBody>
        </p:sp>
        <p:sp>
          <p:nvSpPr>
            <p:cNvPr id="783" name="object 100"/>
            <p:cNvSpPr txBox="1"/>
            <p:nvPr/>
          </p:nvSpPr>
          <p:spPr>
            <a:xfrm>
              <a:off x="7991061" y="5222062"/>
              <a:ext cx="68712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0.66 (0.54–0.82)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0.74 (0.63–0.87)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1.20 (0.74–1.9</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784" name="object 122"/>
            <p:cNvSpPr txBox="1"/>
            <p:nvPr/>
          </p:nvSpPr>
          <p:spPr>
            <a:xfrm>
              <a:off x="7991415" y="4918067"/>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0.68 (0.53–0.88)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0.75 (0.65–0.86)</a:t>
              </a:r>
            </a:p>
          </p:txBody>
        </p:sp>
        <p:sp>
          <p:nvSpPr>
            <p:cNvPr id="785" name="object 171"/>
            <p:cNvSpPr txBox="1"/>
            <p:nvPr/>
          </p:nvSpPr>
          <p:spPr>
            <a:xfrm>
              <a:off x="7991415" y="5968767"/>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(0.61–0.89)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(0.63–0.86)</a:t>
              </a:r>
            </a:p>
          </p:txBody>
        </p:sp>
        <p:sp>
          <p:nvSpPr>
            <p:cNvPr id="786" name="object 166"/>
            <p:cNvSpPr txBox="1"/>
            <p:nvPr/>
          </p:nvSpPr>
          <p:spPr>
            <a:xfrm>
              <a:off x="7991415" y="2785564"/>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0.76 (0.67–0.86)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0.55 (0.38–0.82)</a:t>
              </a:r>
            </a:p>
          </p:txBody>
        </p:sp>
        <p:sp>
          <p:nvSpPr>
            <p:cNvPr id="787" name="object 112"/>
            <p:cNvSpPr txBox="1"/>
            <p:nvPr/>
          </p:nvSpPr>
          <p:spPr>
            <a:xfrm>
              <a:off x="7991061" y="3962359"/>
              <a:ext cx="68712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0.71 (0.5</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0.77 (0.64–0.91)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0.70 (0.52–0.94)</a:t>
              </a:r>
            </a:p>
          </p:txBody>
        </p:sp>
        <p:sp>
          <p:nvSpPr>
            <p:cNvPr id="788" name="object 117"/>
            <p:cNvSpPr txBox="1"/>
            <p:nvPr/>
          </p:nvSpPr>
          <p:spPr>
            <a:xfrm>
              <a:off x="7991061" y="5595851"/>
              <a:ext cx="68712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0.71 (0.57–0.89)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(0.59–0.92)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0.69 (0.5</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789" name="object 9"/>
            <p:cNvSpPr txBox="1"/>
            <p:nvPr/>
          </p:nvSpPr>
          <p:spPr>
            <a:xfrm>
              <a:off x="7265875" y="1197815"/>
              <a:ext cx="780101"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606/4090 (14.8%)</a:t>
              </a:r>
            </a:p>
          </p:txBody>
        </p:sp>
        <p:sp>
          <p:nvSpPr>
            <p:cNvPr id="790" name="object 30"/>
            <p:cNvSpPr txBox="1"/>
            <p:nvPr/>
          </p:nvSpPr>
          <p:spPr>
            <a:xfrm>
              <a:off x="7265875" y="1819010"/>
              <a:ext cx="780101" cy="243656"/>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473/2905 (16.3%)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117/1053 (11.1%)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16/132 (12.1%)</a:t>
              </a:r>
            </a:p>
          </p:txBody>
        </p:sp>
        <p:sp>
          <p:nvSpPr>
            <p:cNvPr id="791" name="object 53"/>
            <p:cNvSpPr txBox="1"/>
            <p:nvPr/>
          </p:nvSpPr>
          <p:spPr>
            <a:xfrm>
              <a:off x="7265875" y="2190353"/>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569/3828 (14.9%)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37/262 (14.1%)</a:t>
              </a:r>
            </a:p>
          </p:txBody>
        </p:sp>
        <p:sp>
          <p:nvSpPr>
            <p:cNvPr id="792" name="object 76"/>
            <p:cNvSpPr txBox="1"/>
            <p:nvPr/>
          </p:nvSpPr>
          <p:spPr>
            <a:xfrm>
              <a:off x="7265875" y="3078241"/>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290/2184 (13.3%)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316/1906 (16.6%)</a:t>
              </a:r>
            </a:p>
          </p:txBody>
        </p:sp>
        <p:sp>
          <p:nvSpPr>
            <p:cNvPr id="793" name="object 102"/>
            <p:cNvSpPr txBox="1"/>
            <p:nvPr/>
          </p:nvSpPr>
          <p:spPr>
            <a:xfrm>
              <a:off x="7265875" y="5222062"/>
              <a:ext cx="780101"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210/1226 (17.1%)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361/2575 (14.0%)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32/267 (12.0%)</a:t>
              </a:r>
            </a:p>
          </p:txBody>
        </p:sp>
        <p:sp>
          <p:nvSpPr>
            <p:cNvPr id="794" name="object 124"/>
            <p:cNvSpPr txBox="1"/>
            <p:nvPr/>
          </p:nvSpPr>
          <p:spPr>
            <a:xfrm>
              <a:off x="7265875" y="4918067"/>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136/794 (17.1%)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470/3293 (14.3%)</a:t>
              </a:r>
            </a:p>
          </p:txBody>
        </p:sp>
        <p:sp>
          <p:nvSpPr>
            <p:cNvPr id="795" name="object 173"/>
            <p:cNvSpPr txBox="1"/>
            <p:nvPr/>
          </p:nvSpPr>
          <p:spPr>
            <a:xfrm>
              <a:off x="7265875" y="5968767"/>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245/1942 (12.6%)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361/2147 (16.8%)</a:t>
              </a:r>
            </a:p>
          </p:txBody>
        </p:sp>
        <p:sp>
          <p:nvSpPr>
            <p:cNvPr id="796" name="object 168"/>
            <p:cNvSpPr txBox="1"/>
            <p:nvPr/>
          </p:nvSpPr>
          <p:spPr>
            <a:xfrm>
              <a:off x="7265875" y="2785564"/>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538/3688 (14.6%)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68/401 (17.0%)</a:t>
              </a:r>
            </a:p>
          </p:txBody>
        </p:sp>
        <p:sp>
          <p:nvSpPr>
            <p:cNvPr id="797" name="object 114"/>
            <p:cNvSpPr txBox="1"/>
            <p:nvPr/>
          </p:nvSpPr>
          <p:spPr>
            <a:xfrm>
              <a:off x="7265875" y="3962359"/>
              <a:ext cx="780101"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205/911 (22.5%)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296/2238 (13.2%)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105/939 (11.2%)</a:t>
              </a:r>
            </a:p>
          </p:txBody>
        </p:sp>
        <p:sp>
          <p:nvSpPr>
            <p:cNvPr id="798" name="object 119"/>
            <p:cNvSpPr txBox="1"/>
            <p:nvPr/>
          </p:nvSpPr>
          <p:spPr>
            <a:xfrm>
              <a:off x="7265505" y="5595851"/>
              <a:ext cx="78084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171/1222 (14.0%)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182/1209 (15.1%)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178/1188 (15.0%)</a:t>
              </a:r>
            </a:p>
          </p:txBody>
        </p:sp>
        <p:sp>
          <p:nvSpPr>
            <p:cNvPr id="799" name="object 12"/>
            <p:cNvSpPr txBox="1"/>
            <p:nvPr/>
          </p:nvSpPr>
          <p:spPr>
            <a:xfrm>
              <a:off x="6599970" y="1197815"/>
              <a:ext cx="814760"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459/4089 (11.2%)</a:t>
              </a:r>
            </a:p>
          </p:txBody>
        </p:sp>
        <p:sp>
          <p:nvSpPr>
            <p:cNvPr id="800" name="object 31"/>
            <p:cNvSpPr txBox="1"/>
            <p:nvPr/>
          </p:nvSpPr>
          <p:spPr>
            <a:xfrm>
              <a:off x="6599970" y="1819010"/>
              <a:ext cx="814760"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358/2906 (12.3%)</a:t>
              </a:r>
              <a:endPar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93/1053 (8.8%)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8/130 (6.2%)</a:t>
              </a:r>
            </a:p>
          </p:txBody>
        </p:sp>
        <p:sp>
          <p:nvSpPr>
            <p:cNvPr id="801" name="object 54"/>
            <p:cNvSpPr txBox="1"/>
            <p:nvPr/>
          </p:nvSpPr>
          <p:spPr>
            <a:xfrm>
              <a:off x="6599970" y="2190353"/>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426/3827 (11.1%)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33/262 (12.6%)</a:t>
              </a:r>
            </a:p>
          </p:txBody>
        </p:sp>
        <p:sp>
          <p:nvSpPr>
            <p:cNvPr id="802" name="object 77"/>
            <p:cNvSpPr txBox="1"/>
            <p:nvPr/>
          </p:nvSpPr>
          <p:spPr>
            <a:xfrm>
              <a:off x="6599970" y="3078241"/>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200/2232 (9.0%)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259/1857 (13.9%)</a:t>
              </a:r>
            </a:p>
          </p:txBody>
        </p:sp>
        <p:sp>
          <p:nvSpPr>
            <p:cNvPr id="803" name="object 103"/>
            <p:cNvSpPr txBox="1"/>
            <p:nvPr/>
          </p:nvSpPr>
          <p:spPr>
            <a:xfrm>
              <a:off x="6599970" y="5222062"/>
              <a:ext cx="814760"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151/1290 (11.7%)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270/2533 (10.7%)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37/254 (14.6%)</a:t>
              </a:r>
            </a:p>
          </p:txBody>
        </p:sp>
        <p:sp>
          <p:nvSpPr>
            <p:cNvPr id="804" name="object 125"/>
            <p:cNvSpPr txBox="1"/>
            <p:nvPr/>
          </p:nvSpPr>
          <p:spPr>
            <a:xfrm>
              <a:off x="6599970" y="4918067"/>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101/823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356/3258 (10.9%)</a:t>
              </a:r>
            </a:p>
          </p:txBody>
        </p:sp>
        <p:sp>
          <p:nvSpPr>
            <p:cNvPr id="805" name="object 174"/>
            <p:cNvSpPr txBox="1"/>
            <p:nvPr/>
          </p:nvSpPr>
          <p:spPr>
            <a:xfrm>
              <a:off x="6599970" y="5968767"/>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183/1919 (9.5%)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276/2167 (12.7%)</a:t>
              </a:r>
            </a:p>
          </p:txBody>
        </p:sp>
        <p:sp>
          <p:nvSpPr>
            <p:cNvPr id="806" name="object 169"/>
            <p:cNvSpPr txBox="1"/>
            <p:nvPr/>
          </p:nvSpPr>
          <p:spPr>
            <a:xfrm>
              <a:off x="6599970" y="2785564"/>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418/3691 (11.3%)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41/398 (10.3%)</a:t>
              </a:r>
            </a:p>
          </p:txBody>
        </p:sp>
        <p:sp>
          <p:nvSpPr>
            <p:cNvPr id="807" name="object 115"/>
            <p:cNvSpPr txBox="1"/>
            <p:nvPr/>
          </p:nvSpPr>
          <p:spPr>
            <a:xfrm>
              <a:off x="6599970" y="3962359"/>
              <a:ext cx="814760"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152/905 (16.8%)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229/2217 (10.3%)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78/963 (8.1%)</a:t>
              </a:r>
            </a:p>
          </p:txBody>
        </p:sp>
        <p:sp>
          <p:nvSpPr>
            <p:cNvPr id="808" name="object 120"/>
            <p:cNvSpPr txBox="1"/>
            <p:nvPr/>
          </p:nvSpPr>
          <p:spPr>
            <a:xfrm>
              <a:off x="6599584" y="5595851"/>
              <a:ext cx="815534"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135/1319 (10.2%)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135/1223 (11.0%)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121/1133 (10.7%)</a:t>
              </a:r>
            </a:p>
          </p:txBody>
        </p:sp>
        <p:sp>
          <p:nvSpPr>
            <p:cNvPr id="809" name="object 23"/>
            <p:cNvSpPr/>
            <p:nvPr/>
          </p:nvSpPr>
          <p:spPr>
            <a:xfrm>
              <a:off x="5143697" y="1253822"/>
              <a:ext cx="97390" cy="0"/>
            </a:xfrm>
            <a:custGeom>
              <a:avLst/>
              <a:gdLst/>
              <a:ahLst/>
              <a:cxnLst/>
              <a:rect l="l" t="t" r="r" b="b"/>
              <a:pathLst>
                <a:path w="132080">
                  <a:moveTo>
                    <a:pt x="0" y="0"/>
                  </a:moveTo>
                  <a:lnTo>
                    <a:pt x="13152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0" name="object 24"/>
            <p:cNvSpPr/>
            <p:nvPr/>
          </p:nvSpPr>
          <p:spPr>
            <a:xfrm>
              <a:off x="5008158" y="1253822"/>
              <a:ext cx="80066" cy="0"/>
            </a:xfrm>
            <a:custGeom>
              <a:avLst/>
              <a:gdLst/>
              <a:ahLst/>
              <a:cxnLst/>
              <a:rect l="l" t="t" r="r" b="b"/>
              <a:pathLst>
                <a:path w="108585">
                  <a:moveTo>
                    <a:pt x="0" y="0"/>
                  </a:moveTo>
                  <a:lnTo>
                    <a:pt x="10846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1" name="object 26"/>
            <p:cNvSpPr/>
            <p:nvPr/>
          </p:nvSpPr>
          <p:spPr>
            <a:xfrm>
              <a:off x="4468812" y="2039251"/>
              <a:ext cx="300598" cy="0"/>
            </a:xfrm>
            <a:custGeom>
              <a:avLst/>
              <a:gdLst/>
              <a:ahLst/>
              <a:cxnLst/>
              <a:rect l="l" t="t" r="r" b="b"/>
              <a:pathLst>
                <a:path w="407669">
                  <a:moveTo>
                    <a:pt x="0" y="0"/>
                  </a:moveTo>
                  <a:lnTo>
                    <a:pt x="40723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2" name="object 32"/>
            <p:cNvSpPr/>
            <p:nvPr/>
          </p:nvSpPr>
          <p:spPr>
            <a:xfrm>
              <a:off x="5142338" y="1880540"/>
              <a:ext cx="112841" cy="0"/>
            </a:xfrm>
            <a:custGeom>
              <a:avLst/>
              <a:gdLst/>
              <a:ahLst/>
              <a:cxnLst/>
              <a:rect l="l" t="t" r="r" b="b"/>
              <a:pathLst>
                <a:path w="153035">
                  <a:moveTo>
                    <a:pt x="0" y="0"/>
                  </a:moveTo>
                  <a:lnTo>
                    <a:pt x="15298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3" name="object 33"/>
            <p:cNvSpPr/>
            <p:nvPr/>
          </p:nvSpPr>
          <p:spPr>
            <a:xfrm>
              <a:off x="4994536" y="1880540"/>
              <a:ext cx="92239" cy="0"/>
            </a:xfrm>
            <a:custGeom>
              <a:avLst/>
              <a:gdLst/>
              <a:ahLst/>
              <a:cxnLst/>
              <a:rect l="l" t="t" r="r" b="b"/>
              <a:pathLst>
                <a:path w="125094">
                  <a:moveTo>
                    <a:pt x="0" y="0"/>
                  </a:moveTo>
                  <a:lnTo>
                    <a:pt x="12510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4" name="object 34"/>
            <p:cNvSpPr/>
            <p:nvPr/>
          </p:nvSpPr>
          <p:spPr>
            <a:xfrm>
              <a:off x="5090291" y="185072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5" name="object 36"/>
            <p:cNvSpPr/>
            <p:nvPr/>
          </p:nvSpPr>
          <p:spPr>
            <a:xfrm>
              <a:off x="4937343" y="1967662"/>
              <a:ext cx="201335" cy="0"/>
            </a:xfrm>
            <a:custGeom>
              <a:avLst/>
              <a:gdLst/>
              <a:ahLst/>
              <a:cxnLst/>
              <a:rect l="l" t="t" r="r" b="b"/>
              <a:pathLst>
                <a:path w="273050">
                  <a:moveTo>
                    <a:pt x="0" y="0"/>
                  </a:moveTo>
                  <a:lnTo>
                    <a:pt x="27289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6" name="object 37"/>
            <p:cNvSpPr/>
            <p:nvPr/>
          </p:nvSpPr>
          <p:spPr>
            <a:xfrm>
              <a:off x="5142077" y="1937855"/>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7" name="object 38"/>
            <p:cNvSpPr/>
            <p:nvPr/>
          </p:nvSpPr>
          <p:spPr>
            <a:xfrm>
              <a:off x="4772604" y="2009441"/>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8" name="object 55"/>
            <p:cNvSpPr/>
            <p:nvPr/>
          </p:nvSpPr>
          <p:spPr>
            <a:xfrm>
              <a:off x="5133209" y="2248693"/>
              <a:ext cx="100199" cy="0"/>
            </a:xfrm>
            <a:custGeom>
              <a:avLst/>
              <a:gdLst/>
              <a:ahLst/>
              <a:cxnLst/>
              <a:rect l="l" t="t" r="r" b="b"/>
              <a:pathLst>
                <a:path w="135889">
                  <a:moveTo>
                    <a:pt x="0" y="0"/>
                  </a:moveTo>
                  <a:lnTo>
                    <a:pt x="13542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9" name="object 56"/>
            <p:cNvSpPr/>
            <p:nvPr/>
          </p:nvSpPr>
          <p:spPr>
            <a:xfrm>
              <a:off x="4995552" y="2248693"/>
              <a:ext cx="82407" cy="0"/>
            </a:xfrm>
            <a:custGeom>
              <a:avLst/>
              <a:gdLst/>
              <a:ahLst/>
              <a:cxnLst/>
              <a:rect l="l" t="t" r="r" b="b"/>
              <a:pathLst>
                <a:path w="111760">
                  <a:moveTo>
                    <a:pt x="0" y="0"/>
                  </a:moveTo>
                  <a:lnTo>
                    <a:pt x="11134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0" name="object 57"/>
            <p:cNvSpPr/>
            <p:nvPr/>
          </p:nvSpPr>
          <p:spPr>
            <a:xfrm>
              <a:off x="5081161" y="2218883"/>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1" name="object 59"/>
            <p:cNvSpPr/>
            <p:nvPr/>
          </p:nvSpPr>
          <p:spPr>
            <a:xfrm>
              <a:off x="4880576" y="2327511"/>
              <a:ext cx="369894" cy="0"/>
            </a:xfrm>
            <a:custGeom>
              <a:avLst/>
              <a:gdLst/>
              <a:ahLst/>
              <a:cxnLst/>
              <a:rect l="l" t="t" r="r" b="b"/>
              <a:pathLst>
                <a:path w="501650">
                  <a:moveTo>
                    <a:pt x="0" y="0"/>
                  </a:moveTo>
                  <a:lnTo>
                    <a:pt x="50155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2" name="object 60"/>
            <p:cNvSpPr/>
            <p:nvPr/>
          </p:nvSpPr>
          <p:spPr>
            <a:xfrm>
              <a:off x="5253916" y="229769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3" name="object 78"/>
            <p:cNvSpPr/>
            <p:nvPr/>
          </p:nvSpPr>
          <p:spPr>
            <a:xfrm>
              <a:off x="5044031" y="3119989"/>
              <a:ext cx="138125" cy="0"/>
            </a:xfrm>
            <a:custGeom>
              <a:avLst/>
              <a:gdLst/>
              <a:ahLst/>
              <a:cxnLst/>
              <a:rect l="l" t="t" r="r" b="b"/>
              <a:pathLst>
                <a:path w="187325">
                  <a:moveTo>
                    <a:pt x="0" y="0"/>
                  </a:moveTo>
                  <a:lnTo>
                    <a:pt x="18671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4" name="object 79"/>
            <p:cNvSpPr/>
            <p:nvPr/>
          </p:nvSpPr>
          <p:spPr>
            <a:xfrm>
              <a:off x="4880320" y="3119989"/>
              <a:ext cx="108159" cy="0"/>
            </a:xfrm>
            <a:custGeom>
              <a:avLst/>
              <a:gdLst/>
              <a:ahLst/>
              <a:cxnLst/>
              <a:rect l="l" t="t" r="r" b="b"/>
              <a:pathLst>
                <a:path w="146685">
                  <a:moveTo>
                    <a:pt x="0" y="0"/>
                  </a:moveTo>
                  <a:lnTo>
                    <a:pt x="14667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5" name="object 80"/>
            <p:cNvSpPr/>
            <p:nvPr/>
          </p:nvSpPr>
          <p:spPr>
            <a:xfrm>
              <a:off x="4991984" y="3090183"/>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6" name="object 81"/>
            <p:cNvSpPr/>
            <p:nvPr/>
          </p:nvSpPr>
          <p:spPr>
            <a:xfrm>
              <a:off x="5249955" y="3199569"/>
              <a:ext cx="160131" cy="0"/>
            </a:xfrm>
            <a:custGeom>
              <a:avLst/>
              <a:gdLst/>
              <a:ahLst/>
              <a:cxnLst/>
              <a:rect l="l" t="t" r="r" b="b"/>
              <a:pathLst>
                <a:path w="217169">
                  <a:moveTo>
                    <a:pt x="0" y="0"/>
                  </a:moveTo>
                  <a:lnTo>
                    <a:pt x="21666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7" name="object 82"/>
            <p:cNvSpPr/>
            <p:nvPr/>
          </p:nvSpPr>
          <p:spPr>
            <a:xfrm>
              <a:off x="5065350" y="3199569"/>
              <a:ext cx="129229" cy="0"/>
            </a:xfrm>
            <a:custGeom>
              <a:avLst/>
              <a:gdLst/>
              <a:ahLst/>
              <a:cxnLst/>
              <a:rect l="l" t="t" r="r" b="b"/>
              <a:pathLst>
                <a:path w="175260">
                  <a:moveTo>
                    <a:pt x="0" y="0"/>
                  </a:moveTo>
                  <a:lnTo>
                    <a:pt x="17501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8" name="object 83"/>
            <p:cNvSpPr/>
            <p:nvPr/>
          </p:nvSpPr>
          <p:spPr>
            <a:xfrm>
              <a:off x="5197907" y="3169762"/>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9" name="object 95"/>
            <p:cNvSpPr/>
            <p:nvPr/>
          </p:nvSpPr>
          <p:spPr>
            <a:xfrm>
              <a:off x="5697480" y="5414808"/>
              <a:ext cx="645676" cy="0"/>
            </a:xfrm>
            <a:custGeom>
              <a:avLst/>
              <a:gdLst/>
              <a:ahLst/>
              <a:cxnLst/>
              <a:rect l="l" t="t" r="r" b="b"/>
              <a:pathLst>
                <a:path w="875664">
                  <a:moveTo>
                    <a:pt x="0" y="0"/>
                  </a:moveTo>
                  <a:lnTo>
                    <a:pt x="87523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0" name="object 97"/>
            <p:cNvSpPr/>
            <p:nvPr/>
          </p:nvSpPr>
          <p:spPr>
            <a:xfrm>
              <a:off x="6301630" y="5376670"/>
              <a:ext cx="90834" cy="76320"/>
            </a:xfrm>
            <a:custGeom>
              <a:avLst/>
              <a:gdLst/>
              <a:ahLst/>
              <a:cxnLst/>
              <a:rect l="l" t="t" r="r" b="b"/>
              <a:pathLst>
                <a:path w="123189" h="103504">
                  <a:moveTo>
                    <a:pt x="0" y="0"/>
                  </a:moveTo>
                  <a:lnTo>
                    <a:pt x="21971" y="51727"/>
                  </a:lnTo>
                  <a:lnTo>
                    <a:pt x="0" y="103466"/>
                  </a:lnTo>
                  <a:lnTo>
                    <a:pt x="122631" y="51727"/>
                  </a:lnTo>
                  <a:lnTo>
                    <a:pt x="0" y="0"/>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1" name="object 104"/>
            <p:cNvSpPr/>
            <p:nvPr/>
          </p:nvSpPr>
          <p:spPr>
            <a:xfrm>
              <a:off x="5641920" y="5387379"/>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2" name="object 105"/>
            <p:cNvSpPr/>
            <p:nvPr/>
          </p:nvSpPr>
          <p:spPr>
            <a:xfrm>
              <a:off x="5140934" y="5337424"/>
              <a:ext cx="130633" cy="0"/>
            </a:xfrm>
            <a:custGeom>
              <a:avLst/>
              <a:gdLst/>
              <a:ahLst/>
              <a:cxnLst/>
              <a:rect l="l" t="t" r="r" b="b"/>
              <a:pathLst>
                <a:path w="177164">
                  <a:moveTo>
                    <a:pt x="0" y="0"/>
                  </a:moveTo>
                  <a:lnTo>
                    <a:pt x="17659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3" name="object 106"/>
            <p:cNvSpPr/>
            <p:nvPr/>
          </p:nvSpPr>
          <p:spPr>
            <a:xfrm>
              <a:off x="4990581" y="5337424"/>
              <a:ext cx="95049" cy="0"/>
            </a:xfrm>
            <a:custGeom>
              <a:avLst/>
              <a:gdLst/>
              <a:ahLst/>
              <a:cxnLst/>
              <a:rect l="l" t="t" r="r" b="b"/>
              <a:pathLst>
                <a:path w="128905">
                  <a:moveTo>
                    <a:pt x="0" y="0"/>
                  </a:moveTo>
                  <a:lnTo>
                    <a:pt x="12855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4" name="object 107"/>
            <p:cNvSpPr/>
            <p:nvPr/>
          </p:nvSpPr>
          <p:spPr>
            <a:xfrm>
              <a:off x="5088887" y="5307603"/>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5" name="object 108"/>
            <p:cNvSpPr/>
            <p:nvPr/>
          </p:nvSpPr>
          <p:spPr>
            <a:xfrm>
              <a:off x="5054135" y="5254695"/>
              <a:ext cx="159195" cy="0"/>
            </a:xfrm>
            <a:custGeom>
              <a:avLst/>
              <a:gdLst/>
              <a:ahLst/>
              <a:cxnLst/>
              <a:rect l="l" t="t" r="r" b="b"/>
              <a:pathLst>
                <a:path w="215900">
                  <a:moveTo>
                    <a:pt x="0" y="0"/>
                  </a:moveTo>
                  <a:lnTo>
                    <a:pt x="21589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6" name="object 109"/>
            <p:cNvSpPr/>
            <p:nvPr/>
          </p:nvSpPr>
          <p:spPr>
            <a:xfrm>
              <a:off x="4878464" y="5254695"/>
              <a:ext cx="120333" cy="0"/>
            </a:xfrm>
            <a:custGeom>
              <a:avLst/>
              <a:gdLst/>
              <a:ahLst/>
              <a:cxnLst/>
              <a:rect l="l" t="t" r="r" b="b"/>
              <a:pathLst>
                <a:path w="163194">
                  <a:moveTo>
                    <a:pt x="0" y="0"/>
                  </a:moveTo>
                  <a:lnTo>
                    <a:pt x="16289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7" name="object 110"/>
            <p:cNvSpPr/>
            <p:nvPr/>
          </p:nvSpPr>
          <p:spPr>
            <a:xfrm>
              <a:off x="5002088" y="5224883"/>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8" name="object 126"/>
            <p:cNvSpPr/>
            <p:nvPr/>
          </p:nvSpPr>
          <p:spPr>
            <a:xfrm>
              <a:off x="5159906" y="5035214"/>
              <a:ext cx="101604" cy="0"/>
            </a:xfrm>
            <a:custGeom>
              <a:avLst/>
              <a:gdLst/>
              <a:ahLst/>
              <a:cxnLst/>
              <a:rect l="l" t="t" r="r" b="b"/>
              <a:pathLst>
                <a:path w="137794">
                  <a:moveTo>
                    <a:pt x="0" y="0"/>
                  </a:moveTo>
                  <a:lnTo>
                    <a:pt x="13774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39" name="object 127"/>
            <p:cNvSpPr/>
            <p:nvPr/>
          </p:nvSpPr>
          <p:spPr>
            <a:xfrm>
              <a:off x="5009794" y="5035214"/>
              <a:ext cx="94581" cy="0"/>
            </a:xfrm>
            <a:custGeom>
              <a:avLst/>
              <a:gdLst/>
              <a:ahLst/>
              <a:cxnLst/>
              <a:rect l="l" t="t" r="r" b="b"/>
              <a:pathLst>
                <a:path w="128269">
                  <a:moveTo>
                    <a:pt x="0" y="0"/>
                  </a:moveTo>
                  <a:lnTo>
                    <a:pt x="12823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40" name="object 128"/>
            <p:cNvSpPr/>
            <p:nvPr/>
          </p:nvSpPr>
          <p:spPr>
            <a:xfrm>
              <a:off x="5107859" y="5005405"/>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41" name="object 129"/>
            <p:cNvSpPr/>
            <p:nvPr/>
          </p:nvSpPr>
          <p:spPr>
            <a:xfrm>
              <a:off x="5076001" y="4958546"/>
              <a:ext cx="218659" cy="0"/>
            </a:xfrm>
            <a:custGeom>
              <a:avLst/>
              <a:gdLst/>
              <a:ahLst/>
              <a:cxnLst/>
              <a:rect l="l" t="t" r="r" b="b"/>
              <a:pathLst>
                <a:path w="296544">
                  <a:moveTo>
                    <a:pt x="0" y="0"/>
                  </a:moveTo>
                  <a:lnTo>
                    <a:pt x="296313"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42" name="object 130"/>
            <p:cNvSpPr/>
            <p:nvPr/>
          </p:nvSpPr>
          <p:spPr>
            <a:xfrm>
              <a:off x="4855875" y="4958546"/>
              <a:ext cx="164814" cy="0"/>
            </a:xfrm>
            <a:custGeom>
              <a:avLst/>
              <a:gdLst/>
              <a:ahLst/>
              <a:cxnLst/>
              <a:rect l="l" t="t" r="r" b="b"/>
              <a:pathLst>
                <a:path w="223519">
                  <a:moveTo>
                    <a:pt x="0" y="0"/>
                  </a:moveTo>
                  <a:lnTo>
                    <a:pt x="22318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43" name="object 131"/>
            <p:cNvSpPr/>
            <p:nvPr/>
          </p:nvSpPr>
          <p:spPr>
            <a:xfrm>
              <a:off x="5023954" y="492874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44" name="object 179"/>
            <p:cNvSpPr/>
            <p:nvPr/>
          </p:nvSpPr>
          <p:spPr>
            <a:xfrm>
              <a:off x="5087512" y="1224008"/>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w="63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45" name="object 181"/>
            <p:cNvSpPr/>
            <p:nvPr/>
          </p:nvSpPr>
          <p:spPr>
            <a:xfrm>
              <a:off x="4926274" y="2906328"/>
              <a:ext cx="290765" cy="0"/>
            </a:xfrm>
            <a:custGeom>
              <a:avLst/>
              <a:gdLst/>
              <a:ahLst/>
              <a:cxnLst/>
              <a:rect l="l" t="t" r="r" b="b"/>
              <a:pathLst>
                <a:path w="394335">
                  <a:moveTo>
                    <a:pt x="0" y="0"/>
                  </a:moveTo>
                  <a:lnTo>
                    <a:pt x="39398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46" name="object 182"/>
            <p:cNvSpPr/>
            <p:nvPr/>
          </p:nvSpPr>
          <p:spPr>
            <a:xfrm>
              <a:off x="4686124" y="2906328"/>
              <a:ext cx="184947" cy="0"/>
            </a:xfrm>
            <a:custGeom>
              <a:avLst/>
              <a:gdLst/>
              <a:ahLst/>
              <a:cxnLst/>
              <a:rect l="l" t="t" r="r" b="b"/>
              <a:pathLst>
                <a:path w="250825">
                  <a:moveTo>
                    <a:pt x="0" y="0"/>
                  </a:moveTo>
                  <a:lnTo>
                    <a:pt x="25034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47" name="object 183"/>
            <p:cNvSpPr/>
            <p:nvPr/>
          </p:nvSpPr>
          <p:spPr>
            <a:xfrm>
              <a:off x="5170638" y="2832183"/>
              <a:ext cx="98326" cy="0"/>
            </a:xfrm>
            <a:custGeom>
              <a:avLst/>
              <a:gdLst/>
              <a:ahLst/>
              <a:cxnLst/>
              <a:rect l="l" t="t" r="r" b="b"/>
              <a:pathLst>
                <a:path w="133350">
                  <a:moveTo>
                    <a:pt x="0" y="0"/>
                  </a:moveTo>
                  <a:lnTo>
                    <a:pt x="13313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48" name="object 184"/>
            <p:cNvSpPr/>
            <p:nvPr/>
          </p:nvSpPr>
          <p:spPr>
            <a:xfrm>
              <a:off x="5035739" y="2832183"/>
              <a:ext cx="79597" cy="0"/>
            </a:xfrm>
            <a:custGeom>
              <a:avLst/>
              <a:gdLst/>
              <a:ahLst/>
              <a:cxnLst/>
              <a:rect l="l" t="t" r="r" b="b"/>
              <a:pathLst>
                <a:path w="107950">
                  <a:moveTo>
                    <a:pt x="0" y="0"/>
                  </a:moveTo>
                  <a:lnTo>
                    <a:pt x="10760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49" name="object 185"/>
            <p:cNvSpPr/>
            <p:nvPr/>
          </p:nvSpPr>
          <p:spPr>
            <a:xfrm>
              <a:off x="5132664" y="2822341"/>
              <a:ext cx="20602" cy="20602"/>
            </a:xfrm>
            <a:custGeom>
              <a:avLst/>
              <a:gdLst/>
              <a:ahLst/>
              <a:cxnLst/>
              <a:rect l="l" t="t" r="r" b="b"/>
              <a:pathLst>
                <a:path w="27939" h="27939">
                  <a:moveTo>
                    <a:pt x="13817" y="0"/>
                  </a:moveTo>
                  <a:lnTo>
                    <a:pt x="27622" y="0"/>
                  </a:lnTo>
                  <a:lnTo>
                    <a:pt x="27622" y="27622"/>
                  </a:lnTo>
                  <a:lnTo>
                    <a:pt x="0" y="27622"/>
                  </a:lnTo>
                  <a:lnTo>
                    <a:pt x="0" y="0"/>
                  </a:lnTo>
                  <a:lnTo>
                    <a:pt x="13817" y="0"/>
                  </a:lnTo>
                </a:path>
              </a:pathLst>
            </a:custGeom>
            <a:solidFill>
              <a:srgbClr val="000000"/>
            </a:solidFill>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50" name="object 187"/>
            <p:cNvSpPr/>
            <p:nvPr/>
          </p:nvSpPr>
          <p:spPr>
            <a:xfrm>
              <a:off x="4874227" y="2875725"/>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51" name="object 188"/>
            <p:cNvSpPr/>
            <p:nvPr/>
          </p:nvSpPr>
          <p:spPr>
            <a:xfrm>
              <a:off x="5118590" y="2801534"/>
              <a:ext cx="55718" cy="55718"/>
            </a:xfrm>
            <a:custGeom>
              <a:avLst/>
              <a:gdLst/>
              <a:ahLst/>
              <a:cxnLst/>
              <a:rect l="l" t="t" r="r" b="b"/>
              <a:pathLst>
                <a:path w="75564" h="75564">
                  <a:moveTo>
                    <a:pt x="0" y="0"/>
                  </a:moveTo>
                  <a:lnTo>
                    <a:pt x="75349" y="0"/>
                  </a:lnTo>
                  <a:lnTo>
                    <a:pt x="75349" y="75349"/>
                  </a:lnTo>
                  <a:lnTo>
                    <a:pt x="0" y="75349"/>
                  </a:lnTo>
                  <a:lnTo>
                    <a:pt x="0" y="0"/>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52" name="object 189"/>
            <p:cNvSpPr/>
            <p:nvPr/>
          </p:nvSpPr>
          <p:spPr>
            <a:xfrm>
              <a:off x="5179290" y="4079644"/>
              <a:ext cx="147489" cy="0"/>
            </a:xfrm>
            <a:custGeom>
              <a:avLst/>
              <a:gdLst/>
              <a:ahLst/>
              <a:cxnLst/>
              <a:rect l="l" t="t" r="r" b="b"/>
              <a:pathLst>
                <a:path w="200025">
                  <a:moveTo>
                    <a:pt x="0" y="0"/>
                  </a:moveTo>
                  <a:lnTo>
                    <a:pt x="19968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53" name="object 190"/>
            <p:cNvSpPr/>
            <p:nvPr/>
          </p:nvSpPr>
          <p:spPr>
            <a:xfrm>
              <a:off x="5007984" y="4079644"/>
              <a:ext cx="116119" cy="0"/>
            </a:xfrm>
            <a:custGeom>
              <a:avLst/>
              <a:gdLst/>
              <a:ahLst/>
              <a:cxnLst/>
              <a:rect l="l" t="t" r="r" b="b"/>
              <a:pathLst>
                <a:path w="157480">
                  <a:moveTo>
                    <a:pt x="0" y="0"/>
                  </a:moveTo>
                  <a:lnTo>
                    <a:pt x="15697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54" name="object 192"/>
            <p:cNvSpPr/>
            <p:nvPr/>
          </p:nvSpPr>
          <p:spPr>
            <a:xfrm>
              <a:off x="5127243" y="4049831"/>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55" name="object 193"/>
            <p:cNvSpPr/>
            <p:nvPr/>
          </p:nvSpPr>
          <p:spPr>
            <a:xfrm>
              <a:off x="5102362" y="4165338"/>
              <a:ext cx="261735" cy="0"/>
            </a:xfrm>
            <a:custGeom>
              <a:avLst/>
              <a:gdLst/>
              <a:ahLst/>
              <a:cxnLst/>
              <a:rect l="l" t="t" r="r" b="b"/>
              <a:pathLst>
                <a:path w="354964">
                  <a:moveTo>
                    <a:pt x="0" y="0"/>
                  </a:moveTo>
                  <a:lnTo>
                    <a:pt x="35443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56" name="object 194"/>
            <p:cNvSpPr/>
            <p:nvPr/>
          </p:nvSpPr>
          <p:spPr>
            <a:xfrm>
              <a:off x="4862671" y="4165338"/>
              <a:ext cx="184479" cy="0"/>
            </a:xfrm>
            <a:custGeom>
              <a:avLst/>
              <a:gdLst/>
              <a:ahLst/>
              <a:cxnLst/>
              <a:rect l="l" t="t" r="r" b="b"/>
              <a:pathLst>
                <a:path w="250189">
                  <a:moveTo>
                    <a:pt x="0" y="0"/>
                  </a:moveTo>
                  <a:lnTo>
                    <a:pt x="24972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57" name="object 195"/>
            <p:cNvSpPr/>
            <p:nvPr/>
          </p:nvSpPr>
          <p:spPr>
            <a:xfrm>
              <a:off x="5064430" y="4157878"/>
              <a:ext cx="20602" cy="20602"/>
            </a:xfrm>
            <a:custGeom>
              <a:avLst/>
              <a:gdLst/>
              <a:ahLst/>
              <a:cxnLst/>
              <a:rect l="l" t="t" r="r" b="b"/>
              <a:pathLst>
                <a:path w="27939" h="27939">
                  <a:moveTo>
                    <a:pt x="13804" y="0"/>
                  </a:moveTo>
                  <a:lnTo>
                    <a:pt x="27622" y="0"/>
                  </a:lnTo>
                  <a:lnTo>
                    <a:pt x="27622" y="27622"/>
                  </a:lnTo>
                  <a:lnTo>
                    <a:pt x="0" y="27622"/>
                  </a:lnTo>
                  <a:lnTo>
                    <a:pt x="0" y="0"/>
                  </a:lnTo>
                  <a:lnTo>
                    <a:pt x="13804" y="0"/>
                  </a:lnTo>
                </a:path>
              </a:pathLst>
            </a:custGeom>
            <a:solidFill>
              <a:srgbClr val="000000"/>
            </a:solidFill>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58" name="object 196"/>
            <p:cNvSpPr/>
            <p:nvPr/>
          </p:nvSpPr>
          <p:spPr>
            <a:xfrm>
              <a:off x="5050315" y="413552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59" name="object 197"/>
            <p:cNvSpPr/>
            <p:nvPr/>
          </p:nvSpPr>
          <p:spPr>
            <a:xfrm>
              <a:off x="5111745" y="4001000"/>
              <a:ext cx="173710" cy="0"/>
            </a:xfrm>
            <a:custGeom>
              <a:avLst/>
              <a:gdLst/>
              <a:ahLst/>
              <a:cxnLst/>
              <a:rect l="l" t="t" r="r" b="b"/>
              <a:pathLst>
                <a:path w="235585">
                  <a:moveTo>
                    <a:pt x="0" y="0"/>
                  </a:moveTo>
                  <a:lnTo>
                    <a:pt x="23556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60" name="object 198"/>
            <p:cNvSpPr/>
            <p:nvPr/>
          </p:nvSpPr>
          <p:spPr>
            <a:xfrm>
              <a:off x="4925057" y="4001000"/>
              <a:ext cx="131570" cy="0"/>
            </a:xfrm>
            <a:custGeom>
              <a:avLst/>
              <a:gdLst/>
              <a:ahLst/>
              <a:cxnLst/>
              <a:rect l="l" t="t" r="r" b="b"/>
              <a:pathLst>
                <a:path w="178435">
                  <a:moveTo>
                    <a:pt x="0" y="0"/>
                  </a:moveTo>
                  <a:lnTo>
                    <a:pt x="17783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61" name="object 200"/>
            <p:cNvSpPr/>
            <p:nvPr/>
          </p:nvSpPr>
          <p:spPr>
            <a:xfrm>
              <a:off x="5059698" y="397322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62" name="object 201"/>
            <p:cNvSpPr/>
            <p:nvPr/>
          </p:nvSpPr>
          <p:spPr>
            <a:xfrm>
              <a:off x="5112541" y="5632142"/>
              <a:ext cx="191502" cy="0"/>
            </a:xfrm>
            <a:custGeom>
              <a:avLst/>
              <a:gdLst/>
              <a:ahLst/>
              <a:cxnLst/>
              <a:rect l="l" t="t" r="r" b="b"/>
              <a:pathLst>
                <a:path w="259714">
                  <a:moveTo>
                    <a:pt x="0" y="0"/>
                  </a:moveTo>
                  <a:lnTo>
                    <a:pt x="25970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63" name="object 202"/>
            <p:cNvSpPr/>
            <p:nvPr/>
          </p:nvSpPr>
          <p:spPr>
            <a:xfrm>
              <a:off x="4915633" y="5632142"/>
              <a:ext cx="141403" cy="0"/>
            </a:xfrm>
            <a:custGeom>
              <a:avLst/>
              <a:gdLst/>
              <a:ahLst/>
              <a:cxnLst/>
              <a:rect l="l" t="t" r="r" b="b"/>
              <a:pathLst>
                <a:path w="191769">
                  <a:moveTo>
                    <a:pt x="0" y="0"/>
                  </a:moveTo>
                  <a:lnTo>
                    <a:pt x="19169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64" name="object 204"/>
            <p:cNvSpPr/>
            <p:nvPr/>
          </p:nvSpPr>
          <p:spPr>
            <a:xfrm>
              <a:off x="5139651" y="5716247"/>
              <a:ext cx="193843" cy="0"/>
            </a:xfrm>
            <a:custGeom>
              <a:avLst/>
              <a:gdLst/>
              <a:ahLst/>
              <a:cxnLst/>
              <a:rect l="l" t="t" r="r" b="b"/>
              <a:pathLst>
                <a:path w="262889">
                  <a:moveTo>
                    <a:pt x="0" y="0"/>
                  </a:moveTo>
                  <a:lnTo>
                    <a:pt x="26264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65" name="object 205"/>
            <p:cNvSpPr/>
            <p:nvPr/>
          </p:nvSpPr>
          <p:spPr>
            <a:xfrm>
              <a:off x="4938295" y="5716247"/>
              <a:ext cx="146085" cy="0"/>
            </a:xfrm>
            <a:custGeom>
              <a:avLst/>
              <a:gdLst/>
              <a:ahLst/>
              <a:cxnLst/>
              <a:rect l="l" t="t" r="r" b="b"/>
              <a:pathLst>
                <a:path w="198119">
                  <a:moveTo>
                    <a:pt x="0" y="0"/>
                  </a:moveTo>
                  <a:lnTo>
                    <a:pt x="19773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66" name="object 207"/>
            <p:cNvSpPr/>
            <p:nvPr/>
          </p:nvSpPr>
          <p:spPr>
            <a:xfrm>
              <a:off x="5084570" y="5794300"/>
              <a:ext cx="188692" cy="0"/>
            </a:xfrm>
            <a:custGeom>
              <a:avLst/>
              <a:gdLst/>
              <a:ahLst/>
              <a:cxnLst/>
              <a:rect l="l" t="t" r="r" b="b"/>
              <a:pathLst>
                <a:path w="255905">
                  <a:moveTo>
                    <a:pt x="0" y="0"/>
                  </a:moveTo>
                  <a:lnTo>
                    <a:pt x="25539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67" name="object 208"/>
            <p:cNvSpPr/>
            <p:nvPr/>
          </p:nvSpPr>
          <p:spPr>
            <a:xfrm>
              <a:off x="4888985" y="5794300"/>
              <a:ext cx="140466" cy="0"/>
            </a:xfrm>
            <a:custGeom>
              <a:avLst/>
              <a:gdLst/>
              <a:ahLst/>
              <a:cxnLst/>
              <a:rect l="l" t="t" r="r" b="b"/>
              <a:pathLst>
                <a:path w="190500">
                  <a:moveTo>
                    <a:pt x="0" y="0"/>
                  </a:moveTo>
                  <a:lnTo>
                    <a:pt x="18990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68" name="object 210"/>
            <p:cNvSpPr/>
            <p:nvPr/>
          </p:nvSpPr>
          <p:spPr>
            <a:xfrm>
              <a:off x="5060494" y="5602318"/>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69" name="object 211"/>
            <p:cNvSpPr/>
            <p:nvPr/>
          </p:nvSpPr>
          <p:spPr>
            <a:xfrm>
              <a:off x="5087604" y="5684256"/>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70" name="object 212"/>
            <p:cNvSpPr/>
            <p:nvPr/>
          </p:nvSpPr>
          <p:spPr>
            <a:xfrm>
              <a:off x="5032523" y="5764489"/>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71" name="object 15"/>
            <p:cNvSpPr/>
            <p:nvPr/>
          </p:nvSpPr>
          <p:spPr>
            <a:xfrm>
              <a:off x="5432533" y="1189614"/>
              <a:ext cx="1873" cy="5093770"/>
            </a:xfrm>
            <a:custGeom>
              <a:avLst/>
              <a:gdLst/>
              <a:ahLst/>
              <a:cxnLst/>
              <a:rect l="l" t="t" r="r" b="b"/>
              <a:pathLst>
                <a:path w="2539" h="6908165">
                  <a:moveTo>
                    <a:pt x="2082" y="6907834"/>
                  </a:moveTo>
                  <a:lnTo>
                    <a:pt x="0" y="0"/>
                  </a:lnTo>
                </a:path>
              </a:pathLst>
            </a:custGeom>
            <a:ln w="9525">
              <a:solidFill>
                <a:schemeClr val="tx1"/>
              </a:solidFill>
              <a:prstDash val="solid"/>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72" name="object 25"/>
            <p:cNvSpPr/>
            <p:nvPr/>
          </p:nvSpPr>
          <p:spPr>
            <a:xfrm>
              <a:off x="4824651" y="2039251"/>
              <a:ext cx="733701" cy="0"/>
            </a:xfrm>
            <a:custGeom>
              <a:avLst/>
              <a:gdLst/>
              <a:ahLst/>
              <a:cxnLst/>
              <a:rect l="l" t="t" r="r" b="b"/>
              <a:pathLst>
                <a:path w="995045">
                  <a:moveTo>
                    <a:pt x="0" y="0"/>
                  </a:moveTo>
                  <a:lnTo>
                    <a:pt x="99494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73" name="object 35"/>
            <p:cNvSpPr/>
            <p:nvPr/>
          </p:nvSpPr>
          <p:spPr>
            <a:xfrm>
              <a:off x="5194124" y="1967662"/>
              <a:ext cx="274845" cy="0"/>
            </a:xfrm>
            <a:custGeom>
              <a:avLst/>
              <a:gdLst/>
              <a:ahLst/>
              <a:cxnLst/>
              <a:rect l="l" t="t" r="r" b="b"/>
              <a:pathLst>
                <a:path w="372744">
                  <a:moveTo>
                    <a:pt x="0" y="0"/>
                  </a:moveTo>
                  <a:lnTo>
                    <a:pt x="37235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74" name="object 58"/>
            <p:cNvSpPr/>
            <p:nvPr/>
          </p:nvSpPr>
          <p:spPr>
            <a:xfrm>
              <a:off x="5305963" y="2327511"/>
              <a:ext cx="607750" cy="0"/>
            </a:xfrm>
            <a:custGeom>
              <a:avLst/>
              <a:gdLst/>
              <a:ahLst/>
              <a:cxnLst/>
              <a:rect l="l" t="t" r="r" b="b"/>
              <a:pathLst>
                <a:path w="824229">
                  <a:moveTo>
                    <a:pt x="0" y="0"/>
                  </a:moveTo>
                  <a:lnTo>
                    <a:pt x="82409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75" name="object 98"/>
            <p:cNvSpPr/>
            <p:nvPr/>
          </p:nvSpPr>
          <p:spPr>
            <a:xfrm>
              <a:off x="5117887" y="5414808"/>
              <a:ext cx="524407" cy="0"/>
            </a:xfrm>
            <a:custGeom>
              <a:avLst/>
              <a:gdLst/>
              <a:ahLst/>
              <a:cxnLst/>
              <a:rect l="l" t="t" r="r" b="b"/>
              <a:pathLst>
                <a:path w="711200">
                  <a:moveTo>
                    <a:pt x="0" y="0"/>
                  </a:moveTo>
                  <a:lnTo>
                    <a:pt x="710693"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76" name="object 175"/>
            <p:cNvSpPr/>
            <p:nvPr/>
          </p:nvSpPr>
          <p:spPr>
            <a:xfrm>
              <a:off x="5140316" y="6105638"/>
              <a:ext cx="123142" cy="0"/>
            </a:xfrm>
            <a:custGeom>
              <a:avLst/>
              <a:gdLst/>
              <a:ahLst/>
              <a:cxnLst/>
              <a:rect l="l" t="t" r="r" b="b"/>
              <a:pathLst>
                <a:path w="167005">
                  <a:moveTo>
                    <a:pt x="0" y="0"/>
                  </a:moveTo>
                  <a:lnTo>
                    <a:pt x="16690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77" name="object 176"/>
            <p:cNvSpPr/>
            <p:nvPr/>
          </p:nvSpPr>
          <p:spPr>
            <a:xfrm>
              <a:off x="4982707" y="6105638"/>
              <a:ext cx="102072" cy="0"/>
            </a:xfrm>
            <a:custGeom>
              <a:avLst/>
              <a:gdLst/>
              <a:ahLst/>
              <a:cxnLst/>
              <a:rect l="l" t="t" r="r" b="b"/>
              <a:pathLst>
                <a:path w="138430">
                  <a:moveTo>
                    <a:pt x="0" y="0"/>
                  </a:moveTo>
                  <a:lnTo>
                    <a:pt x="13839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78" name="object 178"/>
            <p:cNvSpPr/>
            <p:nvPr/>
          </p:nvSpPr>
          <p:spPr>
            <a:xfrm>
              <a:off x="5088269" y="6075826"/>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79" name="object 176"/>
            <p:cNvSpPr/>
            <p:nvPr/>
          </p:nvSpPr>
          <p:spPr>
            <a:xfrm>
              <a:off x="4952858" y="6027874"/>
              <a:ext cx="142958" cy="33711"/>
            </a:xfrm>
            <a:custGeom>
              <a:avLst/>
              <a:gdLst/>
              <a:ahLst/>
              <a:cxnLst/>
              <a:rect l="l" t="t" r="r" b="b"/>
              <a:pathLst>
                <a:path w="138430">
                  <a:moveTo>
                    <a:pt x="0" y="0"/>
                  </a:moveTo>
                  <a:lnTo>
                    <a:pt x="13839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80" name="object 178"/>
            <p:cNvSpPr/>
            <p:nvPr/>
          </p:nvSpPr>
          <p:spPr>
            <a:xfrm>
              <a:off x="5084688" y="5998062"/>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81" name="object 176"/>
            <p:cNvSpPr/>
            <p:nvPr/>
          </p:nvSpPr>
          <p:spPr>
            <a:xfrm>
              <a:off x="5141468" y="6027874"/>
              <a:ext cx="151740" cy="33711"/>
            </a:xfrm>
            <a:custGeom>
              <a:avLst/>
              <a:gdLst/>
              <a:ahLst/>
              <a:cxnLst/>
              <a:rect l="l" t="t" r="r" b="b"/>
              <a:pathLst>
                <a:path w="138430">
                  <a:moveTo>
                    <a:pt x="0" y="0"/>
                  </a:moveTo>
                  <a:lnTo>
                    <a:pt x="13839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82" name="bk object 25"/>
            <p:cNvSpPr/>
            <p:nvPr/>
          </p:nvSpPr>
          <p:spPr>
            <a:xfrm>
              <a:off x="6639189" y="1012324"/>
              <a:ext cx="2468880" cy="0"/>
            </a:xfrm>
            <a:custGeom>
              <a:avLst/>
              <a:gdLst/>
              <a:ahLst/>
              <a:cxnLst/>
              <a:rect l="l" t="t" r="r" b="b"/>
              <a:pathLst>
                <a:path w="2641600">
                  <a:moveTo>
                    <a:pt x="0" y="0"/>
                  </a:moveTo>
                  <a:lnTo>
                    <a:pt x="2641409" y="0"/>
                  </a:lnTo>
                </a:path>
              </a:pathLst>
            </a:custGeom>
            <a:ln w="6350">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83" name="object 2"/>
            <p:cNvSpPr txBox="1"/>
            <p:nvPr/>
          </p:nvSpPr>
          <p:spPr>
            <a:xfrm>
              <a:off x="2963351" y="867266"/>
              <a:ext cx="975041" cy="12054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End</a:t>
              </a:r>
              <a:r>
                <a:rPr kumimoji="0" sz="700" b="1"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Point</a:t>
              </a:r>
              <a:r>
                <a:rPr kumimoji="0" lang="en-US"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/Subgroup</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84" name="object 14"/>
            <p:cNvSpPr txBox="1"/>
            <p:nvPr/>
          </p:nvSpPr>
          <p:spPr>
            <a:xfrm>
              <a:off x="4934065" y="867266"/>
              <a:ext cx="1007850" cy="120546"/>
            </a:xfrm>
            <a:prstGeom prst="rect">
              <a:avLst/>
            </a:prstGeom>
          </p:spPr>
          <p:txBody>
            <a:bodyPr vert="horz" wrap="square" lIns="0" tIns="12700" rIns="0" bIns="0" rtlCol="0">
              <a:spAutoFit/>
            </a:bodyPr>
            <a:lstStyle>
              <a:defPPr>
                <a:defRPr lang="en-US"/>
              </a:defPPr>
              <a:lvl1pPr marL="12700">
                <a:lnSpc>
                  <a:spcPct val="100000"/>
                </a:lnSpc>
                <a:spcBef>
                  <a:spcPts val="100"/>
                </a:spcBef>
                <a:defRPr sz="900" b="1" spc="-5">
                  <a:solidFill>
                    <a:srgbClr val="231F20"/>
                  </a:solidFill>
                  <a:latin typeface="Calibri"/>
                  <a:cs typeface="Calibri"/>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Hazard Ra</a:t>
              </a:r>
              <a:r>
                <a:rPr kumimoji="0" lang="en-US"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a:t>
              </a: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 (95% </a:t>
              </a:r>
              <a:r>
                <a:rPr kumimoji="0" lang="en-US"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a:t>
              </a:r>
              <a:endPar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85" name="object 4"/>
            <p:cNvSpPr txBox="1"/>
            <p:nvPr/>
          </p:nvSpPr>
          <p:spPr>
            <a:xfrm>
              <a:off x="7937501" y="867266"/>
              <a:ext cx="79424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HR (95%</a:t>
              </a:r>
              <a:r>
                <a:rPr kumimoji="0" sz="700" b="1" i="0" u="none" strike="noStrike" kern="1200" cap="none" spc="-8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86" name="object 6"/>
            <p:cNvSpPr txBox="1"/>
            <p:nvPr/>
          </p:nvSpPr>
          <p:spPr>
            <a:xfrm>
              <a:off x="8642351" y="867266"/>
              <a:ext cx="524984"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 </a:t>
              </a:r>
              <a:r>
                <a:rPr kumimoji="0"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sz="700" b="1" i="0" u="none" strike="noStrike" kern="1200" cap="none" spc="-7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2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87" name="object 7"/>
            <p:cNvSpPr txBox="1"/>
            <p:nvPr/>
          </p:nvSpPr>
          <p:spPr>
            <a:xfrm>
              <a:off x="7462124" y="1018927"/>
              <a:ext cx="38760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n/N</a:t>
              </a:r>
              <a:r>
                <a:rPr kumimoji="0" sz="700" b="0" i="0" u="none" strike="noStrike" kern="1200" cap="none" spc="-6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88" name="object 8"/>
            <p:cNvSpPr txBox="1"/>
            <p:nvPr/>
          </p:nvSpPr>
          <p:spPr>
            <a:xfrm>
              <a:off x="7405689" y="867266"/>
              <a:ext cx="50047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Placeb</a:t>
              </a:r>
              <a:r>
                <a:rPr kumimoji="0"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89" name="object 10"/>
            <p:cNvSpPr txBox="1"/>
            <p:nvPr/>
          </p:nvSpPr>
          <p:spPr>
            <a:xfrm>
              <a:off x="6605588" y="867266"/>
              <a:ext cx="803524"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Icosapent</a:t>
              </a:r>
              <a:r>
                <a:rPr kumimoji="0" sz="700" b="1"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Ethyl</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90" name="object 11"/>
            <p:cNvSpPr txBox="1"/>
            <p:nvPr/>
          </p:nvSpPr>
          <p:spPr>
            <a:xfrm>
              <a:off x="6813549" y="1018927"/>
              <a:ext cx="38760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n/N</a:t>
              </a:r>
              <a:r>
                <a:rPr kumimoji="0" sz="700" b="0" i="0" u="none" strike="noStrike" kern="1200" cap="none" spc="-6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91" name="object 132"/>
            <p:cNvSpPr txBox="1"/>
            <p:nvPr/>
          </p:nvSpPr>
          <p:spPr>
            <a:xfrm>
              <a:off x="3041175" y="4549050"/>
              <a:ext cx="1324625"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Triglycerides ≥150 vs &lt;150 mg/dL  Triglycerides ≥150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Triglycerides &lt;150 mg/dL</a:t>
              </a:r>
            </a:p>
          </p:txBody>
        </p:sp>
        <p:sp>
          <p:nvSpPr>
            <p:cNvPr id="892" name="object 134"/>
            <p:cNvSpPr txBox="1"/>
            <p:nvPr/>
          </p:nvSpPr>
          <p:spPr>
            <a:xfrm>
              <a:off x="8726558" y="4548824"/>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0.68</a:t>
              </a:r>
            </a:p>
          </p:txBody>
        </p:sp>
        <p:sp>
          <p:nvSpPr>
            <p:cNvPr id="893" name="object 133"/>
            <p:cNvSpPr txBox="1"/>
            <p:nvPr/>
          </p:nvSpPr>
          <p:spPr>
            <a:xfrm>
              <a:off x="7991415" y="4629713"/>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0.74 (0.65–0.84)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0.66 (0.44–0.99)</a:t>
              </a:r>
            </a:p>
          </p:txBody>
        </p:sp>
        <p:sp>
          <p:nvSpPr>
            <p:cNvPr id="894" name="object 135"/>
            <p:cNvSpPr txBox="1"/>
            <p:nvPr/>
          </p:nvSpPr>
          <p:spPr>
            <a:xfrm>
              <a:off x="7265875" y="4629713"/>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546/3660 (14.9%)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60/429 (14.0%)</a:t>
              </a:r>
            </a:p>
          </p:txBody>
        </p:sp>
        <p:sp>
          <p:nvSpPr>
            <p:cNvPr id="895" name="object 136"/>
            <p:cNvSpPr txBox="1"/>
            <p:nvPr/>
          </p:nvSpPr>
          <p:spPr>
            <a:xfrm>
              <a:off x="6599970" y="4629713"/>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421/3674 (11.5%)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38/412 (9.2%)</a:t>
              </a:r>
            </a:p>
          </p:txBody>
        </p:sp>
        <p:sp>
          <p:nvSpPr>
            <p:cNvPr id="896" name="object 137"/>
            <p:cNvSpPr/>
            <p:nvPr/>
          </p:nvSpPr>
          <p:spPr>
            <a:xfrm>
              <a:off x="5045538" y="4749435"/>
              <a:ext cx="378322" cy="0"/>
            </a:xfrm>
            <a:custGeom>
              <a:avLst/>
              <a:gdLst/>
              <a:ahLst/>
              <a:cxnLst/>
              <a:rect l="l" t="t" r="r" b="b"/>
              <a:pathLst>
                <a:path w="513080">
                  <a:moveTo>
                    <a:pt x="0" y="0"/>
                  </a:moveTo>
                  <a:lnTo>
                    <a:pt x="51271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97" name="object 138"/>
            <p:cNvSpPr/>
            <p:nvPr/>
          </p:nvSpPr>
          <p:spPr>
            <a:xfrm>
              <a:off x="4745926" y="4749435"/>
              <a:ext cx="244411" cy="0"/>
            </a:xfrm>
            <a:custGeom>
              <a:avLst/>
              <a:gdLst/>
              <a:ahLst/>
              <a:cxnLst/>
              <a:rect l="l" t="t" r="r" b="b"/>
              <a:pathLst>
                <a:path w="331469">
                  <a:moveTo>
                    <a:pt x="0" y="0"/>
                  </a:moveTo>
                  <a:lnTo>
                    <a:pt x="33098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98" name="object 139"/>
            <p:cNvSpPr/>
            <p:nvPr/>
          </p:nvSpPr>
          <p:spPr>
            <a:xfrm>
              <a:off x="4993492" y="4719628"/>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99" name="object 140"/>
            <p:cNvSpPr/>
            <p:nvPr/>
          </p:nvSpPr>
          <p:spPr>
            <a:xfrm>
              <a:off x="5141842" y="4669745"/>
              <a:ext cx="98795" cy="0"/>
            </a:xfrm>
            <a:custGeom>
              <a:avLst/>
              <a:gdLst/>
              <a:ahLst/>
              <a:cxnLst/>
              <a:rect l="l" t="t" r="r" b="b"/>
              <a:pathLst>
                <a:path w="133985">
                  <a:moveTo>
                    <a:pt x="0" y="0"/>
                  </a:moveTo>
                  <a:lnTo>
                    <a:pt x="13380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00" name="object 141"/>
            <p:cNvSpPr/>
            <p:nvPr/>
          </p:nvSpPr>
          <p:spPr>
            <a:xfrm>
              <a:off x="5015245" y="4669745"/>
              <a:ext cx="71170" cy="0"/>
            </a:xfrm>
            <a:custGeom>
              <a:avLst/>
              <a:gdLst/>
              <a:ahLst/>
              <a:cxnLst/>
              <a:rect l="l" t="t" r="r" b="b"/>
              <a:pathLst>
                <a:path w="96519">
                  <a:moveTo>
                    <a:pt x="0" y="0"/>
                  </a:moveTo>
                  <a:lnTo>
                    <a:pt x="9634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01" name="object 142"/>
            <p:cNvSpPr/>
            <p:nvPr/>
          </p:nvSpPr>
          <p:spPr>
            <a:xfrm>
              <a:off x="5089795" y="4639924"/>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02" name="object 154"/>
            <p:cNvSpPr txBox="1"/>
            <p:nvPr/>
          </p:nvSpPr>
          <p:spPr>
            <a:xfrm>
              <a:off x="3041175" y="4250343"/>
              <a:ext cx="1324625"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Triglycerides ≥200 vs &lt;200 mg/dL  Triglycerides ≥200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Triglycerides &lt;200 mg/dL</a:t>
              </a:r>
            </a:p>
          </p:txBody>
        </p:sp>
        <p:sp>
          <p:nvSpPr>
            <p:cNvPr id="903" name="object 156"/>
            <p:cNvSpPr txBox="1"/>
            <p:nvPr/>
          </p:nvSpPr>
          <p:spPr>
            <a:xfrm>
              <a:off x="8726558" y="425011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0.62</a:t>
              </a:r>
            </a:p>
          </p:txBody>
        </p:sp>
        <p:sp>
          <p:nvSpPr>
            <p:cNvPr id="904" name="object 155"/>
            <p:cNvSpPr txBox="1"/>
            <p:nvPr/>
          </p:nvSpPr>
          <p:spPr>
            <a:xfrm>
              <a:off x="7991415" y="4331006"/>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0.75 (0.65–0.88)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0.71 (0.58–0.86)</a:t>
              </a:r>
            </a:p>
          </p:txBody>
        </p:sp>
        <p:sp>
          <p:nvSpPr>
            <p:cNvPr id="905" name="object 157"/>
            <p:cNvSpPr txBox="1"/>
            <p:nvPr/>
          </p:nvSpPr>
          <p:spPr>
            <a:xfrm>
              <a:off x="7265875" y="4331006"/>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371/2469 (15.0%)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235/1620 (14.5%)</a:t>
              </a:r>
            </a:p>
          </p:txBody>
        </p:sp>
        <p:sp>
          <p:nvSpPr>
            <p:cNvPr id="906" name="object 158"/>
            <p:cNvSpPr txBox="1"/>
            <p:nvPr/>
          </p:nvSpPr>
          <p:spPr>
            <a:xfrm>
              <a:off x="6599970" y="4331006"/>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290/2481 (11.7%)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169/1605 (10.5%)</a:t>
              </a:r>
            </a:p>
          </p:txBody>
        </p:sp>
        <p:sp>
          <p:nvSpPr>
            <p:cNvPr id="907" name="object 159"/>
            <p:cNvSpPr/>
            <p:nvPr/>
          </p:nvSpPr>
          <p:spPr>
            <a:xfrm>
              <a:off x="5111745" y="4455746"/>
              <a:ext cx="159663" cy="0"/>
            </a:xfrm>
            <a:custGeom>
              <a:avLst/>
              <a:gdLst/>
              <a:ahLst/>
              <a:cxnLst/>
              <a:rect l="l" t="t" r="r" b="b"/>
              <a:pathLst>
                <a:path w="216535">
                  <a:moveTo>
                    <a:pt x="0" y="0"/>
                  </a:moveTo>
                  <a:lnTo>
                    <a:pt x="21633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08" name="object 160"/>
            <p:cNvSpPr/>
            <p:nvPr/>
          </p:nvSpPr>
          <p:spPr>
            <a:xfrm>
              <a:off x="4924591" y="4455746"/>
              <a:ext cx="132038" cy="0"/>
            </a:xfrm>
            <a:custGeom>
              <a:avLst/>
              <a:gdLst/>
              <a:ahLst/>
              <a:cxnLst/>
              <a:rect l="l" t="t" r="r" b="b"/>
              <a:pathLst>
                <a:path w="179069">
                  <a:moveTo>
                    <a:pt x="0" y="0"/>
                  </a:moveTo>
                  <a:lnTo>
                    <a:pt x="17846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09" name="object 161"/>
            <p:cNvSpPr/>
            <p:nvPr/>
          </p:nvSpPr>
          <p:spPr>
            <a:xfrm>
              <a:off x="5059698" y="4425929"/>
              <a:ext cx="55718" cy="55718"/>
            </a:xfrm>
            <a:custGeom>
              <a:avLst/>
              <a:gdLst/>
              <a:ahLst/>
              <a:cxnLst/>
              <a:rect l="l" t="t" r="r" b="b"/>
              <a:pathLst>
                <a:path w="75564" h="75564">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10" name="object 162"/>
            <p:cNvSpPr/>
            <p:nvPr/>
          </p:nvSpPr>
          <p:spPr>
            <a:xfrm>
              <a:off x="5159391" y="4372028"/>
              <a:ext cx="120801" cy="0"/>
            </a:xfrm>
            <a:custGeom>
              <a:avLst/>
              <a:gdLst/>
              <a:ahLst/>
              <a:cxnLst/>
              <a:rect l="l" t="t" r="r" b="b"/>
              <a:pathLst>
                <a:path w="163830">
                  <a:moveTo>
                    <a:pt x="0" y="0"/>
                  </a:moveTo>
                  <a:lnTo>
                    <a:pt x="16378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11" name="object 163"/>
            <p:cNvSpPr/>
            <p:nvPr/>
          </p:nvSpPr>
          <p:spPr>
            <a:xfrm>
              <a:off x="5006571" y="4372028"/>
              <a:ext cx="97390" cy="0"/>
            </a:xfrm>
            <a:custGeom>
              <a:avLst/>
              <a:gdLst/>
              <a:ahLst/>
              <a:cxnLst/>
              <a:rect l="l" t="t" r="r" b="b"/>
              <a:pathLst>
                <a:path w="132080">
                  <a:moveTo>
                    <a:pt x="0" y="0"/>
                  </a:moveTo>
                  <a:lnTo>
                    <a:pt x="13190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12" name="object 164"/>
            <p:cNvSpPr/>
            <p:nvPr/>
          </p:nvSpPr>
          <p:spPr>
            <a:xfrm>
              <a:off x="5107344" y="4342223"/>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13" name="object 143"/>
            <p:cNvSpPr txBox="1"/>
            <p:nvPr/>
          </p:nvSpPr>
          <p:spPr>
            <a:xfrm>
              <a:off x="3041175" y="3583053"/>
              <a:ext cx="628483"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Diabetes  </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Diabetes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Diabetes</a:t>
              </a:r>
            </a:p>
          </p:txBody>
        </p:sp>
        <p:sp>
          <p:nvSpPr>
            <p:cNvPr id="914" name="object 145"/>
            <p:cNvSpPr txBox="1"/>
            <p:nvPr/>
          </p:nvSpPr>
          <p:spPr>
            <a:xfrm>
              <a:off x="8726558" y="3583053"/>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0.29</a:t>
              </a:r>
            </a:p>
          </p:txBody>
        </p:sp>
        <p:sp>
          <p:nvSpPr>
            <p:cNvPr id="915" name="object 144"/>
            <p:cNvSpPr txBox="1"/>
            <p:nvPr/>
          </p:nvSpPr>
          <p:spPr>
            <a:xfrm>
              <a:off x="7991415" y="3663943"/>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0.70 (0.60–0.81)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0.80 (0.65–0.98)</a:t>
              </a:r>
            </a:p>
          </p:txBody>
        </p:sp>
        <p:sp>
          <p:nvSpPr>
            <p:cNvPr id="916" name="object 146"/>
            <p:cNvSpPr txBox="1"/>
            <p:nvPr/>
          </p:nvSpPr>
          <p:spPr>
            <a:xfrm>
              <a:off x="7265875" y="3663943"/>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391/2393 (16.3%)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215/1694 (12.7%)</a:t>
              </a:r>
            </a:p>
          </p:txBody>
        </p:sp>
        <p:sp>
          <p:nvSpPr>
            <p:cNvPr id="917" name="object 147"/>
            <p:cNvSpPr txBox="1"/>
            <p:nvPr/>
          </p:nvSpPr>
          <p:spPr>
            <a:xfrm>
              <a:off x="6599970" y="3663943"/>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286/2394 (11.9%)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173/1695 (10.2%)</a:t>
              </a:r>
            </a:p>
          </p:txBody>
        </p:sp>
        <p:sp>
          <p:nvSpPr>
            <p:cNvPr id="918" name="object 148"/>
            <p:cNvSpPr/>
            <p:nvPr/>
          </p:nvSpPr>
          <p:spPr>
            <a:xfrm>
              <a:off x="5217535" y="3781984"/>
              <a:ext cx="191033" cy="0"/>
            </a:xfrm>
            <a:custGeom>
              <a:avLst/>
              <a:gdLst/>
              <a:ahLst/>
              <a:cxnLst/>
              <a:rect l="l" t="t" r="r" b="b"/>
              <a:pathLst>
                <a:path w="259080">
                  <a:moveTo>
                    <a:pt x="0" y="0"/>
                  </a:moveTo>
                  <a:lnTo>
                    <a:pt x="25847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19" name="object 149"/>
            <p:cNvSpPr/>
            <p:nvPr/>
          </p:nvSpPr>
          <p:spPr>
            <a:xfrm>
              <a:off x="5009159" y="3781984"/>
              <a:ext cx="153108" cy="0"/>
            </a:xfrm>
            <a:custGeom>
              <a:avLst/>
              <a:gdLst/>
              <a:ahLst/>
              <a:cxnLst/>
              <a:rect l="l" t="t" r="r" b="b"/>
              <a:pathLst>
                <a:path w="207644">
                  <a:moveTo>
                    <a:pt x="0" y="0"/>
                  </a:moveTo>
                  <a:lnTo>
                    <a:pt x="20725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0" name="object 150"/>
            <p:cNvSpPr/>
            <p:nvPr/>
          </p:nvSpPr>
          <p:spPr>
            <a:xfrm>
              <a:off x="5165488" y="375218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1" name="object 151"/>
            <p:cNvSpPr/>
            <p:nvPr/>
          </p:nvSpPr>
          <p:spPr>
            <a:xfrm>
              <a:off x="5093157" y="3698291"/>
              <a:ext cx="116119" cy="0"/>
            </a:xfrm>
            <a:custGeom>
              <a:avLst/>
              <a:gdLst/>
              <a:ahLst/>
              <a:cxnLst/>
              <a:rect l="l" t="t" r="r" b="b"/>
              <a:pathLst>
                <a:path w="157480">
                  <a:moveTo>
                    <a:pt x="0" y="0"/>
                  </a:moveTo>
                  <a:lnTo>
                    <a:pt x="157433"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2" name="object 152"/>
            <p:cNvSpPr/>
            <p:nvPr/>
          </p:nvSpPr>
          <p:spPr>
            <a:xfrm>
              <a:off x="4945016" y="3698291"/>
              <a:ext cx="92708" cy="0"/>
            </a:xfrm>
            <a:custGeom>
              <a:avLst/>
              <a:gdLst/>
              <a:ahLst/>
              <a:cxnLst/>
              <a:rect l="l" t="t" r="r" b="b"/>
              <a:pathLst>
                <a:path w="125730">
                  <a:moveTo>
                    <a:pt x="0" y="0"/>
                  </a:moveTo>
                  <a:lnTo>
                    <a:pt x="12555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3" name="object 153"/>
            <p:cNvSpPr/>
            <p:nvPr/>
          </p:nvSpPr>
          <p:spPr>
            <a:xfrm>
              <a:off x="5041110" y="3668478"/>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4" name="object 84"/>
            <p:cNvSpPr txBox="1"/>
            <p:nvPr/>
          </p:nvSpPr>
          <p:spPr>
            <a:xfrm>
              <a:off x="3041175" y="3289894"/>
              <a:ext cx="492927"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 vs Non-US  US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Non-US</a:t>
              </a:r>
            </a:p>
          </p:txBody>
        </p:sp>
        <p:sp>
          <p:nvSpPr>
            <p:cNvPr id="925" name="object 86"/>
            <p:cNvSpPr txBox="1"/>
            <p:nvPr/>
          </p:nvSpPr>
          <p:spPr>
            <a:xfrm>
              <a:off x="8726558" y="3289602"/>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0.38</a:t>
              </a:r>
            </a:p>
          </p:txBody>
        </p:sp>
        <p:sp>
          <p:nvSpPr>
            <p:cNvPr id="926" name="object 85"/>
            <p:cNvSpPr txBox="1"/>
            <p:nvPr/>
          </p:nvSpPr>
          <p:spPr>
            <a:xfrm>
              <a:off x="7991415" y="3370557"/>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0.69 (0.57–0.83)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0.77 (0.66–0.91)</a:t>
              </a:r>
            </a:p>
          </p:txBody>
        </p:sp>
        <p:sp>
          <p:nvSpPr>
            <p:cNvPr id="927" name="object 87"/>
            <p:cNvSpPr txBox="1"/>
            <p:nvPr/>
          </p:nvSpPr>
          <p:spPr>
            <a:xfrm>
              <a:off x="7265875" y="3370557"/>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266/1598 (16.6%)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340/2492 (13.6%)</a:t>
              </a:r>
            </a:p>
          </p:txBody>
        </p:sp>
        <p:sp>
          <p:nvSpPr>
            <p:cNvPr id="928" name="object 88"/>
            <p:cNvSpPr txBox="1"/>
            <p:nvPr/>
          </p:nvSpPr>
          <p:spPr>
            <a:xfrm>
              <a:off x="6599970" y="3370557"/>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187/1548 (12.1%)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272/2541 (10.7%)</a:t>
              </a:r>
            </a:p>
          </p:txBody>
        </p:sp>
        <p:sp>
          <p:nvSpPr>
            <p:cNvPr id="929" name="object 89"/>
            <p:cNvSpPr/>
            <p:nvPr/>
          </p:nvSpPr>
          <p:spPr>
            <a:xfrm>
              <a:off x="5087772" y="3419093"/>
              <a:ext cx="153108" cy="0"/>
            </a:xfrm>
            <a:custGeom>
              <a:avLst/>
              <a:gdLst/>
              <a:ahLst/>
              <a:cxnLst/>
              <a:rect l="l" t="t" r="r" b="b"/>
              <a:pathLst>
                <a:path w="207644">
                  <a:moveTo>
                    <a:pt x="0" y="0"/>
                  </a:moveTo>
                  <a:lnTo>
                    <a:pt x="20748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30" name="object 90"/>
            <p:cNvSpPr/>
            <p:nvPr/>
          </p:nvSpPr>
          <p:spPr>
            <a:xfrm>
              <a:off x="4912131" y="3419093"/>
              <a:ext cx="120333" cy="0"/>
            </a:xfrm>
            <a:custGeom>
              <a:avLst/>
              <a:gdLst/>
              <a:ahLst/>
              <a:cxnLst/>
              <a:rect l="l" t="t" r="r" b="b"/>
              <a:pathLst>
                <a:path w="163194">
                  <a:moveTo>
                    <a:pt x="0" y="0"/>
                  </a:moveTo>
                  <a:lnTo>
                    <a:pt x="16285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31" name="object 91"/>
            <p:cNvSpPr/>
            <p:nvPr/>
          </p:nvSpPr>
          <p:spPr>
            <a:xfrm>
              <a:off x="5035725" y="3389287"/>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32" name="object 92"/>
            <p:cNvSpPr/>
            <p:nvPr/>
          </p:nvSpPr>
          <p:spPr>
            <a:xfrm>
              <a:off x="5188027" y="3503453"/>
              <a:ext cx="143275" cy="0"/>
            </a:xfrm>
            <a:custGeom>
              <a:avLst/>
              <a:gdLst/>
              <a:ahLst/>
              <a:cxnLst/>
              <a:rect l="l" t="t" r="r" b="b"/>
              <a:pathLst>
                <a:path w="194310">
                  <a:moveTo>
                    <a:pt x="0" y="0"/>
                  </a:moveTo>
                  <a:lnTo>
                    <a:pt x="19428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33" name="object 93"/>
            <p:cNvSpPr/>
            <p:nvPr/>
          </p:nvSpPr>
          <p:spPr>
            <a:xfrm>
              <a:off x="5016785" y="3503453"/>
              <a:ext cx="116119" cy="0"/>
            </a:xfrm>
            <a:custGeom>
              <a:avLst/>
              <a:gdLst/>
              <a:ahLst/>
              <a:cxnLst/>
              <a:rect l="l" t="t" r="r" b="b"/>
              <a:pathLst>
                <a:path w="157480">
                  <a:moveTo>
                    <a:pt x="0" y="0"/>
                  </a:moveTo>
                  <a:lnTo>
                    <a:pt x="15688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34" name="object 94"/>
            <p:cNvSpPr/>
            <p:nvPr/>
          </p:nvSpPr>
          <p:spPr>
            <a:xfrm>
              <a:off x="5135980" y="3473647"/>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35" name="object 61"/>
            <p:cNvSpPr txBox="1"/>
            <p:nvPr/>
          </p:nvSpPr>
          <p:spPr>
            <a:xfrm>
              <a:off x="3041175" y="2405250"/>
              <a:ext cx="544757" cy="260199"/>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700" spc="-10">
                  <a:solidFill>
                    <a:srgbClr val="231F2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a:t>
              </a:r>
              <a:endPar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Male</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Female</a:t>
              </a:r>
            </a:p>
          </p:txBody>
        </p:sp>
        <p:sp>
          <p:nvSpPr>
            <p:cNvPr id="936" name="object 64"/>
            <p:cNvSpPr txBox="1"/>
            <p:nvPr/>
          </p:nvSpPr>
          <p:spPr>
            <a:xfrm>
              <a:off x="8726558" y="2411214"/>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0.44</a:t>
              </a:r>
            </a:p>
          </p:txBody>
        </p:sp>
        <p:sp>
          <p:nvSpPr>
            <p:cNvPr id="937" name="object 63"/>
            <p:cNvSpPr txBox="1"/>
            <p:nvPr/>
          </p:nvSpPr>
          <p:spPr>
            <a:xfrm>
              <a:off x="7991415" y="2486138"/>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0.72 (0.62–0.82)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0.80 (0.62–1.03)</a:t>
              </a:r>
            </a:p>
          </p:txBody>
        </p:sp>
        <p:sp>
          <p:nvSpPr>
            <p:cNvPr id="938" name="object 65"/>
            <p:cNvSpPr txBox="1"/>
            <p:nvPr/>
          </p:nvSpPr>
          <p:spPr>
            <a:xfrm>
              <a:off x="7265875" y="2486138"/>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474/2895 (16.4%)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132/1195 (11.0%)</a:t>
              </a:r>
            </a:p>
          </p:txBody>
        </p:sp>
        <p:sp>
          <p:nvSpPr>
            <p:cNvPr id="939" name="object 66"/>
            <p:cNvSpPr txBox="1"/>
            <p:nvPr/>
          </p:nvSpPr>
          <p:spPr>
            <a:xfrm>
              <a:off x="6599970" y="2486138"/>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353/2927 (12.1%)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106/1162 (9.1%)</a:t>
              </a:r>
            </a:p>
          </p:txBody>
        </p:sp>
        <p:sp>
          <p:nvSpPr>
            <p:cNvPr id="940" name="object 67"/>
            <p:cNvSpPr/>
            <p:nvPr/>
          </p:nvSpPr>
          <p:spPr>
            <a:xfrm>
              <a:off x="5121362" y="2534134"/>
              <a:ext cx="110500" cy="0"/>
            </a:xfrm>
            <a:custGeom>
              <a:avLst/>
              <a:gdLst/>
              <a:ahLst/>
              <a:cxnLst/>
              <a:rect l="l" t="t" r="r" b="b"/>
              <a:pathLst>
                <a:path w="149860">
                  <a:moveTo>
                    <a:pt x="0" y="0"/>
                  </a:moveTo>
                  <a:lnTo>
                    <a:pt x="14942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41" name="object 68"/>
            <p:cNvSpPr/>
            <p:nvPr/>
          </p:nvSpPr>
          <p:spPr>
            <a:xfrm>
              <a:off x="4975922" y="2534134"/>
              <a:ext cx="89898" cy="0"/>
            </a:xfrm>
            <a:custGeom>
              <a:avLst/>
              <a:gdLst/>
              <a:ahLst/>
              <a:cxnLst/>
              <a:rect l="l" t="t" r="r" b="b"/>
              <a:pathLst>
                <a:path w="121919">
                  <a:moveTo>
                    <a:pt x="0" y="0"/>
                  </a:moveTo>
                  <a:lnTo>
                    <a:pt x="12189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42" name="object 69"/>
            <p:cNvSpPr/>
            <p:nvPr/>
          </p:nvSpPr>
          <p:spPr>
            <a:xfrm>
              <a:off x="5069315" y="250432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43" name="object 71"/>
            <p:cNvSpPr/>
            <p:nvPr/>
          </p:nvSpPr>
          <p:spPr>
            <a:xfrm>
              <a:off x="4969579" y="2615721"/>
              <a:ext cx="195716" cy="0"/>
            </a:xfrm>
            <a:custGeom>
              <a:avLst/>
              <a:gdLst/>
              <a:ahLst/>
              <a:cxnLst/>
              <a:rect l="l" t="t" r="r" b="b"/>
              <a:pathLst>
                <a:path w="265430">
                  <a:moveTo>
                    <a:pt x="0" y="0"/>
                  </a:moveTo>
                  <a:lnTo>
                    <a:pt x="26519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44" name="object 72"/>
            <p:cNvSpPr/>
            <p:nvPr/>
          </p:nvSpPr>
          <p:spPr>
            <a:xfrm>
              <a:off x="5168634" y="258591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45" name="object 70"/>
            <p:cNvSpPr/>
            <p:nvPr/>
          </p:nvSpPr>
          <p:spPr>
            <a:xfrm>
              <a:off x="5220681" y="2615721"/>
              <a:ext cx="263140" cy="0"/>
            </a:xfrm>
            <a:custGeom>
              <a:avLst/>
              <a:gdLst/>
              <a:ahLst/>
              <a:cxnLst/>
              <a:rect l="l" t="t" r="r" b="b"/>
              <a:pathLst>
                <a:path w="356869">
                  <a:moveTo>
                    <a:pt x="0" y="0"/>
                  </a:moveTo>
                  <a:lnTo>
                    <a:pt x="35630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46" name="object 39"/>
            <p:cNvSpPr txBox="1"/>
            <p:nvPr/>
          </p:nvSpPr>
          <p:spPr>
            <a:xfrm>
              <a:off x="3041175" y="1436189"/>
              <a:ext cx="1171982"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Risk Category</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Secondary Prevention Cohort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Prevention Cohort</a:t>
              </a:r>
            </a:p>
          </p:txBody>
        </p:sp>
        <p:sp>
          <p:nvSpPr>
            <p:cNvPr id="947" name="object 41"/>
            <p:cNvSpPr txBox="1"/>
            <p:nvPr/>
          </p:nvSpPr>
          <p:spPr>
            <a:xfrm>
              <a:off x="8726558" y="144192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0.46</a:t>
              </a:r>
            </a:p>
          </p:txBody>
        </p:sp>
        <p:sp>
          <p:nvSpPr>
            <p:cNvPr id="948" name="object 40"/>
            <p:cNvSpPr txBox="1"/>
            <p:nvPr/>
          </p:nvSpPr>
          <p:spPr>
            <a:xfrm>
              <a:off x="7991415" y="1516852"/>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0.72 (0.63–0.82)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0.81 (0.62–1.06)</a:t>
              </a:r>
            </a:p>
          </p:txBody>
        </p:sp>
        <p:sp>
          <p:nvSpPr>
            <p:cNvPr id="949" name="object 42"/>
            <p:cNvSpPr txBox="1"/>
            <p:nvPr/>
          </p:nvSpPr>
          <p:spPr>
            <a:xfrm>
              <a:off x="7265875" y="1516852"/>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489/2893 (16.9%)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117/1197 (9.8%)</a:t>
              </a:r>
            </a:p>
          </p:txBody>
        </p:sp>
        <p:sp>
          <p:nvSpPr>
            <p:cNvPr id="950" name="object 43"/>
            <p:cNvSpPr txBox="1"/>
            <p:nvPr/>
          </p:nvSpPr>
          <p:spPr>
            <a:xfrm>
              <a:off x="6599970" y="1516852"/>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361/2892 (12.5%)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98/1197 (8.2%)</a:t>
              </a:r>
            </a:p>
          </p:txBody>
        </p:sp>
        <p:sp>
          <p:nvSpPr>
            <p:cNvPr id="951" name="object 44"/>
            <p:cNvSpPr/>
            <p:nvPr/>
          </p:nvSpPr>
          <p:spPr>
            <a:xfrm>
              <a:off x="5121446" y="1573629"/>
              <a:ext cx="108627" cy="0"/>
            </a:xfrm>
            <a:custGeom>
              <a:avLst/>
              <a:gdLst/>
              <a:ahLst/>
              <a:cxnLst/>
              <a:rect l="l" t="t" r="r" b="b"/>
              <a:pathLst>
                <a:path w="147319">
                  <a:moveTo>
                    <a:pt x="0" y="0"/>
                  </a:moveTo>
                  <a:lnTo>
                    <a:pt x="14712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52" name="object 45"/>
            <p:cNvSpPr/>
            <p:nvPr/>
          </p:nvSpPr>
          <p:spPr>
            <a:xfrm>
              <a:off x="4977362" y="1573629"/>
              <a:ext cx="88962" cy="0"/>
            </a:xfrm>
            <a:custGeom>
              <a:avLst/>
              <a:gdLst/>
              <a:ahLst/>
              <a:cxnLst/>
              <a:rect l="l" t="t" r="r" b="b"/>
              <a:pathLst>
                <a:path w="120650">
                  <a:moveTo>
                    <a:pt x="0" y="0"/>
                  </a:moveTo>
                  <a:lnTo>
                    <a:pt x="12005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53" name="object 46"/>
            <p:cNvSpPr/>
            <p:nvPr/>
          </p:nvSpPr>
          <p:spPr>
            <a:xfrm>
              <a:off x="5067644" y="1543824"/>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w="63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54" name="object 48"/>
            <p:cNvSpPr/>
            <p:nvPr/>
          </p:nvSpPr>
          <p:spPr>
            <a:xfrm>
              <a:off x="4973132" y="1653497"/>
              <a:ext cx="208826" cy="0"/>
            </a:xfrm>
            <a:custGeom>
              <a:avLst/>
              <a:gdLst/>
              <a:ahLst/>
              <a:cxnLst/>
              <a:rect l="l" t="t" r="r" b="b"/>
              <a:pathLst>
                <a:path w="283210">
                  <a:moveTo>
                    <a:pt x="0" y="0"/>
                  </a:moveTo>
                  <a:lnTo>
                    <a:pt x="28286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55" name="object 49"/>
            <p:cNvSpPr/>
            <p:nvPr/>
          </p:nvSpPr>
          <p:spPr>
            <a:xfrm>
              <a:off x="5183463" y="162369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w="63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56" name="object 47"/>
            <p:cNvSpPr/>
            <p:nvPr/>
          </p:nvSpPr>
          <p:spPr>
            <a:xfrm>
              <a:off x="5237266" y="1653497"/>
              <a:ext cx="283273" cy="0"/>
            </a:xfrm>
            <a:custGeom>
              <a:avLst/>
              <a:gdLst/>
              <a:ahLst/>
              <a:cxnLst/>
              <a:rect l="l" t="t" r="r" b="b"/>
              <a:pathLst>
                <a:path w="384175">
                  <a:moveTo>
                    <a:pt x="0" y="0"/>
                  </a:moveTo>
                  <a:lnTo>
                    <a:pt x="38395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957" name="Group 956"/>
            <p:cNvGrpSpPr/>
            <p:nvPr/>
          </p:nvGrpSpPr>
          <p:grpSpPr>
            <a:xfrm>
              <a:off x="4329994" y="6283140"/>
              <a:ext cx="2172341" cy="332766"/>
              <a:chOff x="4329994" y="6283140"/>
              <a:chExt cx="2172341" cy="332766"/>
            </a:xfrm>
          </p:grpSpPr>
          <p:sp>
            <p:nvSpPr>
              <p:cNvPr id="958" name="object 17"/>
              <p:cNvSpPr/>
              <p:nvPr/>
            </p:nvSpPr>
            <p:spPr>
              <a:xfrm>
                <a:off x="4481195"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959" name="object 18"/>
              <p:cNvSpPr/>
              <p:nvPr/>
            </p:nvSpPr>
            <p:spPr>
              <a:xfrm>
                <a:off x="4958592"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960" name="object 19"/>
              <p:cNvSpPr/>
              <p:nvPr/>
            </p:nvSpPr>
            <p:spPr>
              <a:xfrm>
                <a:off x="5434170"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961" name="object 20"/>
              <p:cNvSpPr/>
              <p:nvPr/>
            </p:nvSpPr>
            <p:spPr>
              <a:xfrm>
                <a:off x="5913579"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962" name="object 21"/>
              <p:cNvSpPr/>
              <p:nvPr/>
            </p:nvSpPr>
            <p:spPr>
              <a:xfrm>
                <a:off x="6390401"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963" name="object 22"/>
              <p:cNvSpPr/>
              <p:nvPr/>
            </p:nvSpPr>
            <p:spPr>
              <a:xfrm>
                <a:off x="4474717" y="6283140"/>
                <a:ext cx="1920240" cy="0"/>
              </a:xfrm>
              <a:custGeom>
                <a:avLst/>
                <a:gdLst/>
                <a:ahLst/>
                <a:cxnLst/>
                <a:rect l="l" t="t" r="r" b="b"/>
                <a:pathLst>
                  <a:path w="2597785">
                    <a:moveTo>
                      <a:pt x="0" y="0"/>
                    </a:moveTo>
                    <a:lnTo>
                      <a:pt x="2597200" y="0"/>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964" name="object 143"/>
              <p:cNvSpPr txBox="1"/>
              <p:nvPr/>
            </p:nvSpPr>
            <p:spPr>
              <a:xfrm>
                <a:off x="4371394"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0.2</a:t>
                </a:r>
                <a:endParaRPr sz="700" dirty="0">
                  <a:latin typeface="Arial" panose="020B0604020202020204" pitchFamily="34" charset="0"/>
                  <a:cs typeface="Arial" panose="020B0604020202020204" pitchFamily="34" charset="0"/>
                </a:endParaRPr>
              </a:p>
            </p:txBody>
          </p:sp>
          <p:sp>
            <p:nvSpPr>
              <p:cNvPr id="965" name="object 143"/>
              <p:cNvSpPr txBox="1"/>
              <p:nvPr/>
            </p:nvSpPr>
            <p:spPr>
              <a:xfrm>
                <a:off x="4850099"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0.6</a:t>
                </a:r>
                <a:endParaRPr sz="700" dirty="0">
                  <a:latin typeface="Arial" panose="020B0604020202020204" pitchFamily="34" charset="0"/>
                  <a:cs typeface="Arial" panose="020B0604020202020204" pitchFamily="34" charset="0"/>
                </a:endParaRPr>
              </a:p>
            </p:txBody>
          </p:sp>
          <p:sp>
            <p:nvSpPr>
              <p:cNvPr id="966" name="object 143"/>
              <p:cNvSpPr txBox="1"/>
              <p:nvPr/>
            </p:nvSpPr>
            <p:spPr>
              <a:xfrm>
                <a:off x="5324168"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1.0</a:t>
                </a:r>
                <a:endParaRPr sz="700" dirty="0">
                  <a:latin typeface="Arial" panose="020B0604020202020204" pitchFamily="34" charset="0"/>
                  <a:cs typeface="Arial" panose="020B0604020202020204" pitchFamily="34" charset="0"/>
                </a:endParaRPr>
              </a:p>
            </p:txBody>
          </p:sp>
          <p:sp>
            <p:nvSpPr>
              <p:cNvPr id="967" name="object 143"/>
              <p:cNvSpPr txBox="1"/>
              <p:nvPr/>
            </p:nvSpPr>
            <p:spPr>
              <a:xfrm>
                <a:off x="5805274"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1.4</a:t>
                </a:r>
                <a:endParaRPr sz="700" dirty="0">
                  <a:latin typeface="Arial" panose="020B0604020202020204" pitchFamily="34" charset="0"/>
                  <a:cs typeface="Arial" panose="020B0604020202020204" pitchFamily="34" charset="0"/>
                </a:endParaRPr>
              </a:p>
            </p:txBody>
          </p:sp>
          <p:sp>
            <p:nvSpPr>
              <p:cNvPr id="968" name="object 143"/>
              <p:cNvSpPr txBox="1"/>
              <p:nvPr/>
            </p:nvSpPr>
            <p:spPr>
              <a:xfrm>
                <a:off x="6281100"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1.8</a:t>
                </a:r>
                <a:endParaRPr sz="700" dirty="0">
                  <a:latin typeface="Arial" panose="020B0604020202020204" pitchFamily="34" charset="0"/>
                  <a:cs typeface="Arial" panose="020B0604020202020204" pitchFamily="34" charset="0"/>
                </a:endParaRPr>
              </a:p>
            </p:txBody>
          </p:sp>
          <p:sp>
            <p:nvSpPr>
              <p:cNvPr id="969" name="object 143"/>
              <p:cNvSpPr txBox="1"/>
              <p:nvPr/>
            </p:nvSpPr>
            <p:spPr>
              <a:xfrm>
                <a:off x="4329994" y="6478048"/>
                <a:ext cx="1254440" cy="137858"/>
              </a:xfrm>
              <a:prstGeom prst="rect">
                <a:avLst/>
              </a:prstGeom>
            </p:spPr>
            <p:txBody>
              <a:bodyPr vert="horz" wrap="square" lIns="0" tIns="9525" rIns="0" bIns="0" rtlCol="0">
                <a:spAutoFit/>
              </a:bodyPr>
              <a:lstStyle/>
              <a:p>
                <a:pPr marL="3175" algn="ctr">
                  <a:lnSpc>
                    <a:spcPts val="985"/>
                  </a:lnSpc>
                </a:pPr>
                <a:r>
                  <a:rPr lang="en-US" sz="700" b="1" spc="-5" dirty="0" err="1">
                    <a:latin typeface="Arial" panose="020B0604020202020204" pitchFamily="34" charset="0"/>
                    <a:cs typeface="Arial" panose="020B0604020202020204" pitchFamily="34" charset="0"/>
                  </a:rPr>
                  <a:t>Icosapent</a:t>
                </a:r>
                <a:r>
                  <a:rPr lang="en-US" sz="700" b="1" spc="-5" dirty="0">
                    <a:latin typeface="Arial" panose="020B0604020202020204" pitchFamily="34" charset="0"/>
                    <a:cs typeface="Arial" panose="020B0604020202020204" pitchFamily="34" charset="0"/>
                  </a:rPr>
                  <a:t> </a:t>
                </a:r>
                <a:r>
                  <a:rPr lang="en-US" sz="700" b="1" spc="-10" dirty="0">
                    <a:latin typeface="Arial" panose="020B0604020202020204" pitchFamily="34" charset="0"/>
                    <a:cs typeface="Arial" panose="020B0604020202020204" pitchFamily="34" charset="0"/>
                  </a:rPr>
                  <a:t>Ethyl</a:t>
                </a:r>
                <a:r>
                  <a:rPr lang="en-US" sz="700" b="1" spc="-35" dirty="0">
                    <a:latin typeface="Arial" panose="020B0604020202020204" pitchFamily="34" charset="0"/>
                    <a:cs typeface="Arial" panose="020B0604020202020204" pitchFamily="34" charset="0"/>
                  </a:rPr>
                  <a:t> </a:t>
                </a:r>
                <a:r>
                  <a:rPr lang="en-US" sz="700" b="1" spc="5" dirty="0">
                    <a:latin typeface="Arial" panose="020B0604020202020204" pitchFamily="34" charset="0"/>
                    <a:cs typeface="Arial" panose="020B0604020202020204" pitchFamily="34" charset="0"/>
                  </a:rPr>
                  <a:t>Better</a:t>
                </a:r>
                <a:endParaRPr lang="en-US" sz="700" dirty="0">
                  <a:latin typeface="Arial" panose="020B0604020202020204" pitchFamily="34" charset="0"/>
                  <a:cs typeface="Arial" panose="020B0604020202020204" pitchFamily="34" charset="0"/>
                </a:endParaRPr>
              </a:p>
            </p:txBody>
          </p:sp>
          <p:sp>
            <p:nvSpPr>
              <p:cNvPr id="970" name="object 143"/>
              <p:cNvSpPr txBox="1"/>
              <p:nvPr/>
            </p:nvSpPr>
            <p:spPr>
              <a:xfrm>
                <a:off x="5464633" y="6478048"/>
                <a:ext cx="895464" cy="137858"/>
              </a:xfrm>
              <a:prstGeom prst="rect">
                <a:avLst/>
              </a:prstGeom>
            </p:spPr>
            <p:txBody>
              <a:bodyPr vert="horz" wrap="square" lIns="0" tIns="9525" rIns="0" bIns="0" rtlCol="0">
                <a:spAutoFit/>
              </a:bodyPr>
              <a:lstStyle/>
              <a:p>
                <a:pPr marL="3175" algn="ctr">
                  <a:lnSpc>
                    <a:spcPts val="985"/>
                  </a:lnSpc>
                </a:pPr>
                <a:r>
                  <a:rPr lang="en-US" sz="700" b="1" spc="-5" dirty="0">
                    <a:latin typeface="Arial" panose="020B0604020202020204" pitchFamily="34" charset="0"/>
                    <a:cs typeface="Arial" panose="020B0604020202020204" pitchFamily="34" charset="0"/>
                  </a:rPr>
                  <a:t>Placebo</a:t>
                </a:r>
                <a:r>
                  <a:rPr lang="en-US" sz="700" b="1" spc="-35" dirty="0">
                    <a:latin typeface="Arial" panose="020B0604020202020204" pitchFamily="34" charset="0"/>
                    <a:cs typeface="Arial" panose="020B0604020202020204" pitchFamily="34" charset="0"/>
                  </a:rPr>
                  <a:t> </a:t>
                </a:r>
                <a:r>
                  <a:rPr lang="en-US" sz="700" b="1" spc="5" dirty="0">
                    <a:latin typeface="Arial" panose="020B0604020202020204" pitchFamily="34" charset="0"/>
                    <a:cs typeface="Arial" panose="020B0604020202020204" pitchFamily="34" charset="0"/>
                  </a:rPr>
                  <a:t>Better</a:t>
                </a:r>
                <a:endParaRPr lang="en-US" sz="700" dirty="0">
                  <a:latin typeface="Arial" panose="020B0604020202020204" pitchFamily="34" charset="0"/>
                  <a:cs typeface="Arial" panose="020B0604020202020204" pitchFamily="34" charset="0"/>
                </a:endParaRPr>
              </a:p>
            </p:txBody>
          </p:sp>
        </p:grpSp>
      </p:grpSp>
      <p:sp>
        <p:nvSpPr>
          <p:cNvPr id="1008" name="Rectangle 1007"/>
          <p:cNvSpPr/>
          <p:nvPr/>
        </p:nvSpPr>
        <p:spPr>
          <a:xfrm>
            <a:off x="2676034" y="681704"/>
            <a:ext cx="6803356" cy="608076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00" name="Group 499"/>
          <p:cNvGrpSpPr/>
          <p:nvPr/>
        </p:nvGrpSpPr>
        <p:grpSpPr>
          <a:xfrm>
            <a:off x="286079" y="1419420"/>
            <a:ext cx="11616719" cy="2157008"/>
            <a:chOff x="286079" y="4556107"/>
            <a:chExt cx="11616719" cy="2157008"/>
          </a:xfrm>
        </p:grpSpPr>
        <p:sp>
          <p:nvSpPr>
            <p:cNvPr id="501" name="Trapezoid 500"/>
            <p:cNvSpPr/>
            <p:nvPr/>
          </p:nvSpPr>
          <p:spPr>
            <a:xfrm>
              <a:off x="299668" y="4556107"/>
              <a:ext cx="11595797" cy="628856"/>
            </a:xfrm>
            <a:prstGeom prst="trapezoid">
              <a:avLst>
                <a:gd name="adj" fmla="val 424816"/>
              </a:avLst>
            </a:prstGeom>
            <a:gradFill flip="none" rotWithShape="1">
              <a:gsLst>
                <a:gs pos="0">
                  <a:schemeClr val="accent3">
                    <a:tint val="66000"/>
                    <a:satMod val="160000"/>
                  </a:schemeClr>
                </a:gs>
                <a:gs pos="100000">
                  <a:schemeClr val="accent3">
                    <a:tint val="23500"/>
                    <a:satMod val="160000"/>
                    <a:alpha val="0"/>
                  </a:schemeClr>
                </a:gs>
              </a:gsLst>
              <a:lin ang="16200000" scaled="1"/>
              <a:tileRect/>
            </a:gradFill>
            <a:ln w="6350">
              <a:noFill/>
            </a:ln>
          </p:spPr>
          <p:txBody>
            <a:bodyPr wrap="square" lIns="0" tIns="0" rIns="0" bIns="0" rtlCol="0"/>
            <a:lstStyle/>
            <a:p>
              <a:endParaRPr lang="en-US" sz="4800">
                <a:solidFill>
                  <a:schemeClr val="tx1"/>
                </a:solidFill>
                <a:latin typeface="Arial" panose="020B0604020202020204" pitchFamily="34" charset="0"/>
                <a:cs typeface="Arial" panose="020B0604020202020204" pitchFamily="34" charset="0"/>
              </a:endParaRPr>
            </a:p>
          </p:txBody>
        </p:sp>
        <p:sp>
          <p:nvSpPr>
            <p:cNvPr id="502" name="bk object 20"/>
            <p:cNvSpPr/>
            <p:nvPr/>
          </p:nvSpPr>
          <p:spPr>
            <a:xfrm>
              <a:off x="286079" y="5185063"/>
              <a:ext cx="11616719" cy="1523962"/>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a:ln w="19050">
              <a:solidFill>
                <a:schemeClr val="tx1"/>
              </a:solidFill>
            </a:ln>
          </p:spPr>
          <p:txBody>
            <a:bodyPr wrap="square" lIns="0" tIns="0" rIns="0" bIns="0" rtlCol="0"/>
            <a:lstStyle/>
            <a:p>
              <a:endParaRPr sz="4800">
                <a:latin typeface="Arial" panose="020B0604020202020204" pitchFamily="34" charset="0"/>
                <a:cs typeface="Arial" panose="020B0604020202020204" pitchFamily="34" charset="0"/>
              </a:endParaRPr>
            </a:p>
          </p:txBody>
        </p:sp>
        <p:sp>
          <p:nvSpPr>
            <p:cNvPr id="503" name="object 132"/>
            <p:cNvSpPr txBox="1"/>
            <p:nvPr/>
          </p:nvSpPr>
          <p:spPr>
            <a:xfrm>
              <a:off x="398928" y="5867836"/>
              <a:ext cx="4042062" cy="770404"/>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r>
                <a:rPr lang="en-US" sz="1600" dirty="0">
                  <a:solidFill>
                    <a:schemeClr val="tx1"/>
                  </a:solidFill>
                  <a:latin typeface="Arial" panose="020B0604020202020204" pitchFamily="34" charset="0"/>
                  <a:cs typeface="Arial" panose="020B0604020202020204" pitchFamily="34" charset="0"/>
                </a:rPr>
                <a:t>Risk Category</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Secondary Prevention Cohort  </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Primary Prevention Cohort</a:t>
              </a:r>
            </a:p>
          </p:txBody>
        </p:sp>
        <p:sp>
          <p:nvSpPr>
            <p:cNvPr id="504" name="object 134"/>
            <p:cNvSpPr txBox="1"/>
            <p:nvPr/>
          </p:nvSpPr>
          <p:spPr>
            <a:xfrm>
              <a:off x="11247174" y="5867836"/>
              <a:ext cx="518016" cy="259045"/>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lvl="0">
                <a:defRPr/>
              </a:pPr>
              <a:r>
                <a:rPr lang="en-US" sz="1600" dirty="0">
                  <a:solidFill>
                    <a:prstClr val="black"/>
                  </a:solidFill>
                  <a:latin typeface="Arial" panose="020B0604020202020204" pitchFamily="34" charset="0"/>
                  <a:cs typeface="Arial" panose="020B0604020202020204" pitchFamily="34" charset="0"/>
                </a:rPr>
                <a:t>0.46</a:t>
              </a:r>
            </a:p>
          </p:txBody>
        </p:sp>
        <p:cxnSp>
          <p:nvCxnSpPr>
            <p:cNvPr id="505" name="Straight Connector 504"/>
            <p:cNvCxnSpPr/>
            <p:nvPr/>
          </p:nvCxnSpPr>
          <p:spPr>
            <a:xfrm>
              <a:off x="5155115" y="5794625"/>
              <a:ext cx="0" cy="918490"/>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06" name="object 136"/>
            <p:cNvSpPr txBox="1"/>
            <p:nvPr/>
          </p:nvSpPr>
          <p:spPr>
            <a:xfrm>
              <a:off x="5801514" y="6084742"/>
              <a:ext cx="1895798" cy="505267"/>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sz="1600" dirty="0">
                  <a:solidFill>
                    <a:schemeClr val="tx1"/>
                  </a:solidFill>
                  <a:latin typeface="Arial" panose="020B0604020202020204" pitchFamily="34" charset="0"/>
                  <a:cs typeface="Arial" panose="020B0604020202020204" pitchFamily="34" charset="0"/>
                </a:rPr>
                <a:t>361/2892 (12.5%)</a:t>
              </a:r>
            </a:p>
            <a:p>
              <a:r>
                <a:rPr lang="en-US" sz="1600" dirty="0">
                  <a:solidFill>
                    <a:schemeClr val="tx1"/>
                  </a:solidFill>
                  <a:latin typeface="Arial" panose="020B0604020202020204" pitchFamily="34" charset="0"/>
                  <a:cs typeface="Arial" panose="020B0604020202020204" pitchFamily="34" charset="0"/>
                </a:rPr>
                <a:t>98/1197 (8.2%)</a:t>
              </a:r>
            </a:p>
          </p:txBody>
        </p:sp>
        <p:sp>
          <p:nvSpPr>
            <p:cNvPr id="507" name="object 133"/>
            <p:cNvSpPr txBox="1"/>
            <p:nvPr/>
          </p:nvSpPr>
          <p:spPr>
            <a:xfrm>
              <a:off x="9509095" y="6084742"/>
              <a:ext cx="1742911" cy="505267"/>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sz="1600" dirty="0">
                  <a:solidFill>
                    <a:schemeClr val="tx1"/>
                  </a:solidFill>
                  <a:latin typeface="Arial" panose="020B0604020202020204" pitchFamily="34" charset="0"/>
                  <a:cs typeface="Arial" panose="020B0604020202020204" pitchFamily="34" charset="0"/>
                </a:rPr>
                <a:t>0.72 (0.63–0.82)</a:t>
              </a:r>
            </a:p>
            <a:p>
              <a:r>
                <a:rPr lang="en-US" sz="1600" dirty="0">
                  <a:solidFill>
                    <a:schemeClr val="tx1"/>
                  </a:solidFill>
                  <a:latin typeface="Arial" panose="020B0604020202020204" pitchFamily="34" charset="0"/>
                  <a:cs typeface="Arial" panose="020B0604020202020204" pitchFamily="34" charset="0"/>
                </a:rPr>
                <a:t>0.81 (0.62–1.06)</a:t>
              </a:r>
            </a:p>
          </p:txBody>
        </p:sp>
        <p:sp>
          <p:nvSpPr>
            <p:cNvPr id="508" name="object 135"/>
            <p:cNvSpPr txBox="1"/>
            <p:nvPr/>
          </p:nvSpPr>
          <p:spPr>
            <a:xfrm>
              <a:off x="7624755" y="6084742"/>
              <a:ext cx="1895798" cy="505267"/>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sz="1600" dirty="0">
                  <a:solidFill>
                    <a:schemeClr val="tx1"/>
                  </a:solidFill>
                  <a:latin typeface="Arial" panose="020B0604020202020204" pitchFamily="34" charset="0"/>
                  <a:cs typeface="Arial" panose="020B0604020202020204" pitchFamily="34" charset="0"/>
                </a:rPr>
                <a:t>489/2893 (16.9%)</a:t>
              </a:r>
            </a:p>
            <a:p>
              <a:r>
                <a:rPr lang="en-US" sz="1600" dirty="0">
                  <a:solidFill>
                    <a:schemeClr val="tx1"/>
                  </a:solidFill>
                  <a:latin typeface="Arial" panose="020B0604020202020204" pitchFamily="34" charset="0"/>
                  <a:cs typeface="Arial" panose="020B0604020202020204" pitchFamily="34" charset="0"/>
                </a:rPr>
                <a:t>117/1197 (9.8%)</a:t>
              </a:r>
            </a:p>
          </p:txBody>
        </p:sp>
        <p:sp>
          <p:nvSpPr>
            <p:cNvPr id="509" name="object 2"/>
            <p:cNvSpPr txBox="1"/>
            <p:nvPr/>
          </p:nvSpPr>
          <p:spPr>
            <a:xfrm>
              <a:off x="397565" y="5281174"/>
              <a:ext cx="1324401" cy="243656"/>
            </a:xfrm>
            <a:prstGeom prst="rect">
              <a:avLst/>
            </a:prstGeom>
          </p:spPr>
          <p:txBody>
            <a:bodyPr vert="horz" wrap="square" lIns="0" tIns="12700" rIns="0" bIns="0" rtlCol="0">
              <a:spAutoFit/>
            </a:bodyPr>
            <a:lstStyle/>
            <a:p>
              <a:pPr marL="12700">
                <a:lnSpc>
                  <a:spcPct val="100000"/>
                </a:lnSpc>
                <a:spcBef>
                  <a:spcPts val="100"/>
                </a:spcBef>
              </a:pPr>
              <a:r>
                <a:rPr lang="en-US" sz="1500" b="1" spc="-5" dirty="0">
                  <a:latin typeface="Arial" panose="020B0604020202020204" pitchFamily="34" charset="0"/>
                  <a:cs typeface="Arial" panose="020B0604020202020204" pitchFamily="34" charset="0"/>
                </a:rPr>
                <a:t>Subgroup</a:t>
              </a:r>
              <a:endParaRPr sz="1500" dirty="0">
                <a:latin typeface="Arial" panose="020B0604020202020204" pitchFamily="34" charset="0"/>
                <a:cs typeface="Arial" panose="020B0604020202020204" pitchFamily="34" charset="0"/>
              </a:endParaRPr>
            </a:p>
          </p:txBody>
        </p:sp>
        <p:sp>
          <p:nvSpPr>
            <p:cNvPr id="510" name="object 4"/>
            <p:cNvSpPr txBox="1"/>
            <p:nvPr/>
          </p:nvSpPr>
          <p:spPr>
            <a:xfrm>
              <a:off x="9698804" y="5281174"/>
              <a:ext cx="1363492" cy="243656"/>
            </a:xfrm>
            <a:prstGeom prst="rect">
              <a:avLst/>
            </a:prstGeom>
          </p:spPr>
          <p:txBody>
            <a:bodyPr vert="horz" wrap="square" lIns="0" tIns="12700" rIns="0" bIns="0" rtlCol="0">
              <a:spAutoFit/>
            </a:bodyPr>
            <a:lstStyle/>
            <a:p>
              <a:pPr marL="12700" algn="ctr">
                <a:spcBef>
                  <a:spcPts val="100"/>
                </a:spcBef>
              </a:pPr>
              <a:r>
                <a:rPr sz="1500" b="1" dirty="0">
                  <a:latin typeface="Arial" panose="020B0604020202020204" pitchFamily="34" charset="0"/>
                  <a:cs typeface="Arial" panose="020B0604020202020204" pitchFamily="34" charset="0"/>
                </a:rPr>
                <a:t>HR (95%</a:t>
              </a:r>
              <a:r>
                <a:rPr sz="1500" b="1" spc="-85" dirty="0">
                  <a:latin typeface="Arial" panose="020B0604020202020204" pitchFamily="34" charset="0"/>
                  <a:cs typeface="Arial" panose="020B0604020202020204" pitchFamily="34" charset="0"/>
                </a:rPr>
                <a:t> </a:t>
              </a:r>
              <a:r>
                <a:rPr sz="1500" b="1" spc="-5" dirty="0">
                  <a:latin typeface="Arial" panose="020B0604020202020204" pitchFamily="34" charset="0"/>
                  <a:cs typeface="Arial" panose="020B0604020202020204" pitchFamily="34" charset="0"/>
                </a:rPr>
                <a:t>CI)</a:t>
              </a:r>
              <a:endParaRPr sz="1500" dirty="0">
                <a:latin typeface="Arial" panose="020B0604020202020204" pitchFamily="34" charset="0"/>
                <a:cs typeface="Arial" panose="020B0604020202020204" pitchFamily="34" charset="0"/>
              </a:endParaRPr>
            </a:p>
          </p:txBody>
        </p:sp>
        <p:sp>
          <p:nvSpPr>
            <p:cNvPr id="511" name="object 6"/>
            <p:cNvSpPr txBox="1"/>
            <p:nvPr/>
          </p:nvSpPr>
          <p:spPr>
            <a:xfrm>
              <a:off x="11211247" y="5281174"/>
              <a:ext cx="592616" cy="474489"/>
            </a:xfrm>
            <a:prstGeom prst="rect">
              <a:avLst/>
            </a:prstGeom>
          </p:spPr>
          <p:txBody>
            <a:bodyPr vert="horz" wrap="square" lIns="0" tIns="12700" rIns="0" bIns="0" rtlCol="0">
              <a:spAutoFit/>
            </a:bodyPr>
            <a:lstStyle/>
            <a:p>
              <a:pPr marL="12700" algn="ctr">
                <a:lnSpc>
                  <a:spcPct val="100000"/>
                </a:lnSpc>
                <a:spcBef>
                  <a:spcPts val="100"/>
                </a:spcBef>
              </a:pPr>
              <a:r>
                <a:rPr sz="1500" b="1" spc="-5" dirty="0" err="1">
                  <a:latin typeface="Arial" panose="020B0604020202020204" pitchFamily="34" charset="0"/>
                  <a:cs typeface="Arial" panose="020B0604020202020204" pitchFamily="34" charset="0"/>
                </a:rPr>
                <a:t>Int</a:t>
              </a:r>
              <a:br>
                <a:rPr lang="en-US" sz="1500" b="1" spc="-5" dirty="0">
                  <a:latin typeface="Arial" panose="020B0604020202020204" pitchFamily="34" charset="0"/>
                  <a:cs typeface="Arial" panose="020B0604020202020204" pitchFamily="34" charset="0"/>
                </a:rPr>
              </a:br>
              <a:r>
                <a:rPr sz="1500" b="1" dirty="0">
                  <a:latin typeface="Arial" panose="020B0604020202020204" pitchFamily="34" charset="0"/>
                  <a:cs typeface="Arial" panose="020B0604020202020204" pitchFamily="34" charset="0"/>
                </a:rPr>
                <a:t>P</a:t>
              </a:r>
              <a:r>
                <a:rPr sz="1500" b="1" spc="-70" dirty="0">
                  <a:latin typeface="Arial" panose="020B0604020202020204" pitchFamily="34" charset="0"/>
                  <a:cs typeface="Arial" panose="020B0604020202020204" pitchFamily="34" charset="0"/>
                </a:rPr>
                <a:t> </a:t>
              </a:r>
              <a:r>
                <a:rPr sz="1500" b="1" spc="-20" dirty="0">
                  <a:latin typeface="Arial" panose="020B0604020202020204" pitchFamily="34" charset="0"/>
                  <a:cs typeface="Arial" panose="020B0604020202020204" pitchFamily="34" charset="0"/>
                </a:rPr>
                <a:t>Val</a:t>
              </a:r>
              <a:endParaRPr sz="1500" dirty="0">
                <a:latin typeface="Arial" panose="020B0604020202020204" pitchFamily="34" charset="0"/>
                <a:cs typeface="Arial" panose="020B0604020202020204" pitchFamily="34" charset="0"/>
              </a:endParaRPr>
            </a:p>
          </p:txBody>
        </p:sp>
        <p:sp>
          <p:nvSpPr>
            <p:cNvPr id="512" name="object 8"/>
            <p:cNvSpPr txBox="1"/>
            <p:nvPr/>
          </p:nvSpPr>
          <p:spPr>
            <a:xfrm>
              <a:off x="7993293" y="5281174"/>
              <a:ext cx="1158722" cy="487313"/>
            </a:xfrm>
            <a:prstGeom prst="rect">
              <a:avLst/>
            </a:prstGeom>
          </p:spPr>
          <p:txBody>
            <a:bodyPr vert="horz" wrap="square" lIns="0" tIns="12700" rIns="0" bIns="0" rtlCol="0">
              <a:spAutoFit/>
            </a:bodyPr>
            <a:lstStyle/>
            <a:p>
              <a:pPr marL="12700" algn="ctr">
                <a:lnSpc>
                  <a:spcPct val="100000"/>
                </a:lnSpc>
                <a:spcBef>
                  <a:spcPts val="100"/>
                </a:spcBef>
              </a:pPr>
              <a:r>
                <a:rPr sz="1500" b="1" spc="-5" dirty="0">
                  <a:latin typeface="Arial" panose="020B0604020202020204" pitchFamily="34" charset="0"/>
                  <a:cs typeface="Arial" panose="020B0604020202020204" pitchFamily="34" charset="0"/>
                </a:rPr>
                <a:t>Placeb</a:t>
              </a:r>
              <a:r>
                <a:rPr sz="1500" b="1" dirty="0">
                  <a:latin typeface="Arial" panose="020B0604020202020204" pitchFamily="34" charset="0"/>
                  <a:cs typeface="Arial" panose="020B0604020202020204" pitchFamily="34" charset="0"/>
                </a:rPr>
                <a:t>o</a:t>
              </a:r>
              <a:endParaRPr lang="en-US" sz="1500" b="1" dirty="0">
                <a:latin typeface="Arial" panose="020B0604020202020204" pitchFamily="34" charset="0"/>
                <a:cs typeface="Arial" panose="020B0604020202020204" pitchFamily="34" charset="0"/>
              </a:endParaRPr>
            </a:p>
            <a:p>
              <a:pPr marL="12700" algn="ctr">
                <a:spcBef>
                  <a:spcPts val="100"/>
                </a:spcBef>
              </a:pPr>
              <a:r>
                <a:rPr lang="en-US" sz="1500" b="1" spc="-5" dirty="0">
                  <a:latin typeface="Arial" panose="020B0604020202020204" pitchFamily="34" charset="0"/>
                  <a:cs typeface="Arial" panose="020B0604020202020204" pitchFamily="34" charset="0"/>
                </a:rPr>
                <a:t>n/N</a:t>
              </a:r>
              <a:r>
                <a:rPr lang="en-US" sz="1500" b="1" spc="-65" dirty="0">
                  <a:latin typeface="Arial" panose="020B0604020202020204" pitchFamily="34" charset="0"/>
                  <a:cs typeface="Arial" panose="020B0604020202020204" pitchFamily="34" charset="0"/>
                </a:rPr>
                <a:t> </a:t>
              </a:r>
              <a:r>
                <a:rPr lang="en-US" sz="1500" b="1" spc="-5" dirty="0">
                  <a:latin typeface="Arial" panose="020B0604020202020204" pitchFamily="34" charset="0"/>
                  <a:cs typeface="Arial" panose="020B0604020202020204" pitchFamily="34" charset="0"/>
                </a:rPr>
                <a:t>(%)</a:t>
              </a:r>
              <a:endParaRPr lang="en-US" sz="1500" b="1" dirty="0">
                <a:latin typeface="Arial" panose="020B0604020202020204" pitchFamily="34" charset="0"/>
                <a:cs typeface="Arial" panose="020B0604020202020204" pitchFamily="34" charset="0"/>
              </a:endParaRPr>
            </a:p>
          </p:txBody>
        </p:sp>
        <p:sp>
          <p:nvSpPr>
            <p:cNvPr id="513" name="object 10"/>
            <p:cNvSpPr txBox="1"/>
            <p:nvPr/>
          </p:nvSpPr>
          <p:spPr>
            <a:xfrm>
              <a:off x="5917912" y="5281174"/>
              <a:ext cx="1721676" cy="487313"/>
            </a:xfrm>
            <a:prstGeom prst="rect">
              <a:avLst/>
            </a:prstGeom>
          </p:spPr>
          <p:txBody>
            <a:bodyPr vert="horz" wrap="square" lIns="0" tIns="12700" rIns="0" bIns="0" rtlCol="0">
              <a:spAutoFit/>
            </a:bodyPr>
            <a:lstStyle/>
            <a:p>
              <a:pPr marL="12700" algn="ctr">
                <a:lnSpc>
                  <a:spcPct val="100000"/>
                </a:lnSpc>
                <a:spcBef>
                  <a:spcPts val="100"/>
                </a:spcBef>
              </a:pPr>
              <a:r>
                <a:rPr sz="1500" b="1" spc="-5" dirty="0" err="1">
                  <a:latin typeface="Arial" panose="020B0604020202020204" pitchFamily="34" charset="0"/>
                  <a:cs typeface="Arial" panose="020B0604020202020204" pitchFamily="34" charset="0"/>
                </a:rPr>
                <a:t>Icosapent</a:t>
              </a:r>
              <a:r>
                <a:rPr sz="1500" b="1" spc="-40" dirty="0">
                  <a:latin typeface="Arial" panose="020B0604020202020204" pitchFamily="34" charset="0"/>
                  <a:cs typeface="Arial" panose="020B0604020202020204" pitchFamily="34" charset="0"/>
                </a:rPr>
                <a:t> </a:t>
              </a:r>
              <a:r>
                <a:rPr sz="1500" b="1" spc="-10" dirty="0">
                  <a:latin typeface="Arial" panose="020B0604020202020204" pitchFamily="34" charset="0"/>
                  <a:cs typeface="Arial" panose="020B0604020202020204" pitchFamily="34" charset="0"/>
                </a:rPr>
                <a:t>Ethyl</a:t>
              </a:r>
              <a:endParaRPr lang="en-US" sz="1500" b="1" spc="-10" dirty="0">
                <a:latin typeface="Arial" panose="020B0604020202020204" pitchFamily="34" charset="0"/>
                <a:cs typeface="Arial" panose="020B0604020202020204" pitchFamily="34" charset="0"/>
              </a:endParaRPr>
            </a:p>
            <a:p>
              <a:pPr marL="12700" algn="ctr">
                <a:spcBef>
                  <a:spcPts val="100"/>
                </a:spcBef>
              </a:pPr>
              <a:r>
                <a:rPr lang="en-US" sz="1500" b="1" spc="-5" dirty="0">
                  <a:latin typeface="Arial" panose="020B0604020202020204" pitchFamily="34" charset="0"/>
                  <a:cs typeface="Arial" panose="020B0604020202020204" pitchFamily="34" charset="0"/>
                </a:rPr>
                <a:t>n/N</a:t>
              </a:r>
              <a:r>
                <a:rPr lang="en-US" sz="1500" b="1" spc="-65" dirty="0">
                  <a:latin typeface="Arial" panose="020B0604020202020204" pitchFamily="34" charset="0"/>
                  <a:cs typeface="Arial" panose="020B0604020202020204" pitchFamily="34" charset="0"/>
                </a:rPr>
                <a:t> </a:t>
              </a:r>
              <a:r>
                <a:rPr lang="en-US" sz="1500" b="1" spc="-5" dirty="0">
                  <a:latin typeface="Arial" panose="020B0604020202020204" pitchFamily="34" charset="0"/>
                  <a:cs typeface="Arial" panose="020B0604020202020204" pitchFamily="34" charset="0"/>
                </a:rPr>
                <a:t>(%)</a:t>
              </a:r>
              <a:endParaRPr lang="en-US" sz="1500" b="1" dirty="0">
                <a:latin typeface="Arial" panose="020B0604020202020204" pitchFamily="34" charset="0"/>
                <a:cs typeface="Arial" panose="020B0604020202020204" pitchFamily="34" charset="0"/>
              </a:endParaRPr>
            </a:p>
          </p:txBody>
        </p:sp>
        <p:sp>
          <p:nvSpPr>
            <p:cNvPr id="516" name="object 14"/>
            <p:cNvSpPr txBox="1"/>
            <p:nvPr/>
          </p:nvSpPr>
          <p:spPr>
            <a:xfrm>
              <a:off x="4530905" y="5281174"/>
              <a:ext cx="1255528" cy="474489"/>
            </a:xfrm>
            <a:prstGeom prst="rect">
              <a:avLst/>
            </a:prstGeom>
          </p:spPr>
          <p:txBody>
            <a:bodyPr vert="horz" wrap="square" lIns="0" tIns="12700" rIns="0" bIns="0" rtlCol="0">
              <a:spAutoFit/>
            </a:bodyPr>
            <a:lstStyle>
              <a:defPPr>
                <a:defRPr lang="en-US"/>
              </a:defPPr>
              <a:lvl1pPr marL="12700">
                <a:lnSpc>
                  <a:spcPct val="100000"/>
                </a:lnSpc>
                <a:spcBef>
                  <a:spcPts val="100"/>
                </a:spcBef>
                <a:defRPr sz="900" b="1" spc="-5">
                  <a:solidFill>
                    <a:srgbClr val="231F20"/>
                  </a:solidFill>
                  <a:latin typeface="Calibri"/>
                  <a:cs typeface="Calibri"/>
                </a:defRPr>
              </a:lvl1pPr>
            </a:lstStyle>
            <a:p>
              <a:pPr algn="ctr"/>
              <a:r>
                <a:rPr sz="1500" dirty="0">
                  <a:solidFill>
                    <a:schemeClr val="tx1"/>
                  </a:solidFill>
                  <a:latin typeface="Arial" panose="020B0604020202020204" pitchFamily="34" charset="0"/>
                  <a:cs typeface="Arial" panose="020B0604020202020204" pitchFamily="34" charset="0"/>
                </a:rPr>
                <a:t>Hazard Ra</a:t>
              </a:r>
              <a:r>
                <a:rPr lang="en-US" sz="1500" dirty="0">
                  <a:solidFill>
                    <a:schemeClr val="tx1"/>
                  </a:solidFill>
                  <a:latin typeface="Arial" panose="020B0604020202020204" pitchFamily="34" charset="0"/>
                  <a:cs typeface="Arial" panose="020B0604020202020204" pitchFamily="34" charset="0"/>
                </a:rPr>
                <a:t>ti</a:t>
              </a:r>
              <a:r>
                <a:rPr sz="1500" dirty="0">
                  <a:solidFill>
                    <a:schemeClr val="tx1"/>
                  </a:solidFill>
                  <a:latin typeface="Arial" panose="020B0604020202020204" pitchFamily="34" charset="0"/>
                  <a:cs typeface="Arial" panose="020B0604020202020204" pitchFamily="34" charset="0"/>
                </a:rPr>
                <a:t>o (95% </a:t>
              </a:r>
              <a:r>
                <a:rPr lang="en-US" sz="1500" dirty="0">
                  <a:solidFill>
                    <a:schemeClr val="tx1"/>
                  </a:solidFill>
                  <a:latin typeface="Arial" panose="020B0604020202020204" pitchFamily="34" charset="0"/>
                  <a:cs typeface="Arial" panose="020B0604020202020204" pitchFamily="34" charset="0"/>
                </a:rPr>
                <a:t>CI)</a:t>
              </a:r>
              <a:endParaRPr sz="1500" dirty="0">
                <a:solidFill>
                  <a:schemeClr val="tx1"/>
                </a:solidFill>
                <a:latin typeface="Arial" panose="020B0604020202020204" pitchFamily="34" charset="0"/>
                <a:cs typeface="Arial" panose="020B0604020202020204" pitchFamily="34" charset="0"/>
              </a:endParaRPr>
            </a:p>
          </p:txBody>
        </p:sp>
        <p:cxnSp>
          <p:nvCxnSpPr>
            <p:cNvPr id="517" name="Straight Connector 516"/>
            <p:cNvCxnSpPr/>
            <p:nvPr/>
          </p:nvCxnSpPr>
          <p:spPr>
            <a:xfrm>
              <a:off x="416757" y="5790250"/>
              <a:ext cx="113111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4294724" y="2731532"/>
            <a:ext cx="1021327" cy="837807"/>
            <a:chOff x="4397467" y="1183203"/>
            <a:chExt cx="1021327" cy="837807"/>
          </a:xfrm>
        </p:grpSpPr>
        <p:cxnSp>
          <p:nvCxnSpPr>
            <p:cNvPr id="383" name="Straight Connector 382"/>
            <p:cNvCxnSpPr/>
            <p:nvPr/>
          </p:nvCxnSpPr>
          <p:spPr>
            <a:xfrm>
              <a:off x="5257859" y="1183203"/>
              <a:ext cx="0" cy="837807"/>
            </a:xfrm>
            <a:prstGeom prst="line">
              <a:avLst/>
            </a:prstGeom>
            <a:ln w="6350">
              <a:solidFill>
                <a:srgbClr val="808181"/>
              </a:solidFill>
            </a:ln>
          </p:spPr>
          <p:style>
            <a:lnRef idx="1">
              <a:schemeClr val="accent1"/>
            </a:lnRef>
            <a:fillRef idx="0">
              <a:schemeClr val="accent1"/>
            </a:fillRef>
            <a:effectRef idx="0">
              <a:schemeClr val="accent1"/>
            </a:effectRef>
            <a:fontRef idx="minor">
              <a:schemeClr val="tx1"/>
            </a:fontRef>
          </p:style>
        </p:cxnSp>
        <p:grpSp>
          <p:nvGrpSpPr>
            <p:cNvPr id="1058" name="Group 1057"/>
            <p:cNvGrpSpPr/>
            <p:nvPr/>
          </p:nvGrpSpPr>
          <p:grpSpPr>
            <a:xfrm>
              <a:off x="4397467" y="1509733"/>
              <a:ext cx="1021327" cy="345823"/>
              <a:chOff x="4111742" y="1358076"/>
              <a:chExt cx="1009488" cy="341814"/>
            </a:xfrm>
          </p:grpSpPr>
          <p:sp>
            <p:nvSpPr>
              <p:cNvPr id="1059" name="object 44"/>
              <p:cNvSpPr/>
              <p:nvPr/>
            </p:nvSpPr>
            <p:spPr>
              <a:xfrm>
                <a:off x="4385252" y="1413036"/>
                <a:ext cx="200322" cy="0"/>
              </a:xfrm>
              <a:custGeom>
                <a:avLst/>
                <a:gdLst/>
                <a:ahLst/>
                <a:cxnLst/>
                <a:rect l="l" t="t" r="r" b="b"/>
                <a:pathLst>
                  <a:path w="147319">
                    <a:moveTo>
                      <a:pt x="0" y="0"/>
                    </a:moveTo>
                    <a:lnTo>
                      <a:pt x="14712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60" name="object 45"/>
              <p:cNvSpPr/>
              <p:nvPr/>
            </p:nvSpPr>
            <p:spPr>
              <a:xfrm>
                <a:off x="4119543" y="1413037"/>
                <a:ext cx="164057" cy="0"/>
              </a:xfrm>
              <a:custGeom>
                <a:avLst/>
                <a:gdLst/>
                <a:ahLst/>
                <a:cxnLst/>
                <a:rect l="l" t="t" r="r" b="b"/>
                <a:pathLst>
                  <a:path w="120650">
                    <a:moveTo>
                      <a:pt x="0" y="0"/>
                    </a:moveTo>
                    <a:lnTo>
                      <a:pt x="12005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61" name="object 46"/>
              <p:cNvSpPr/>
              <p:nvPr/>
            </p:nvSpPr>
            <p:spPr>
              <a:xfrm>
                <a:off x="4286034" y="1358076"/>
                <a:ext cx="102751" cy="102751"/>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w="63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62" name="object 48"/>
              <p:cNvSpPr/>
              <p:nvPr/>
            </p:nvSpPr>
            <p:spPr>
              <a:xfrm>
                <a:off x="4111742" y="1652107"/>
                <a:ext cx="385102" cy="0"/>
              </a:xfrm>
              <a:custGeom>
                <a:avLst/>
                <a:gdLst/>
                <a:ahLst/>
                <a:cxnLst/>
                <a:rect l="l" t="t" r="r" b="b"/>
                <a:pathLst>
                  <a:path w="283210">
                    <a:moveTo>
                      <a:pt x="0" y="0"/>
                    </a:moveTo>
                    <a:lnTo>
                      <a:pt x="28286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63" name="object 49"/>
              <p:cNvSpPr/>
              <p:nvPr/>
            </p:nvSpPr>
            <p:spPr>
              <a:xfrm>
                <a:off x="4497266" y="1597139"/>
                <a:ext cx="102751" cy="102751"/>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w="63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64" name="object 47"/>
              <p:cNvSpPr/>
              <p:nvPr/>
            </p:nvSpPr>
            <p:spPr>
              <a:xfrm>
                <a:off x="4598839" y="1652107"/>
                <a:ext cx="522391" cy="0"/>
              </a:xfrm>
              <a:custGeom>
                <a:avLst/>
                <a:gdLst/>
                <a:ahLst/>
                <a:cxnLst/>
                <a:rect l="l" t="t" r="r" b="b"/>
                <a:pathLst>
                  <a:path w="384175">
                    <a:moveTo>
                      <a:pt x="0" y="0"/>
                    </a:moveTo>
                    <a:lnTo>
                      <a:pt x="38395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sp>
        <p:nvSpPr>
          <p:cNvPr id="263" name="Title 1">
            <a:extLst>
              <a:ext uri="{FF2B5EF4-FFF2-40B4-BE49-F238E27FC236}">
                <a16:creationId xmlns:a16="http://schemas.microsoft.com/office/drawing/2014/main" id="{A9893B6D-7229-4CFC-BC35-7EC1C0E5C4E5}"/>
              </a:ext>
            </a:extLst>
          </p:cNvPr>
          <p:cNvSpPr>
            <a:spLocks noGrp="1"/>
          </p:cNvSpPr>
          <p:nvPr>
            <p:ph type="title"/>
          </p:nvPr>
        </p:nvSpPr>
        <p:spPr>
          <a:xfrm>
            <a:off x="457200" y="2719"/>
            <a:ext cx="10515600" cy="822960"/>
          </a:xfrm>
        </p:spPr>
        <p:txBody>
          <a:bodyPr>
            <a:normAutofit/>
          </a:bodyPr>
          <a:lstStyle/>
          <a:p>
            <a:r>
              <a:rPr lang="en-US" sz="4000" b="1" dirty="0">
                <a:latin typeface="Arial" panose="020B0604020202020204" pitchFamily="34" charset="0"/>
                <a:cs typeface="Arial" panose="020B0604020202020204" pitchFamily="34" charset="0"/>
              </a:rPr>
              <a:t>Key Secondary End Point in</a:t>
            </a:r>
            <a:r>
              <a:rPr lang="en-US" sz="4000" b="1" dirty="0">
                <a:solidFill>
                  <a:srgbClr val="FF0000"/>
                </a:solidFill>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Subgroups</a:t>
            </a:r>
            <a:endParaRPr lang="en-US" sz="4000" b="1" dirty="0">
              <a:solidFill>
                <a:srgbClr val="FF0000"/>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664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7" name="Group 256"/>
          <p:cNvGrpSpPr/>
          <p:nvPr/>
        </p:nvGrpSpPr>
        <p:grpSpPr>
          <a:xfrm>
            <a:off x="2929026" y="771730"/>
            <a:ext cx="6238309" cy="5748640"/>
            <a:chOff x="2929026" y="867266"/>
            <a:chExt cx="6238309" cy="5748640"/>
          </a:xfrm>
        </p:grpSpPr>
        <p:sp>
          <p:nvSpPr>
            <p:cNvPr id="260" name="bk object 16"/>
            <p:cNvSpPr/>
            <p:nvPr/>
          </p:nvSpPr>
          <p:spPr>
            <a:xfrm>
              <a:off x="2939742" y="3281550"/>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1" name="bk object 20"/>
            <p:cNvSpPr/>
            <p:nvPr/>
          </p:nvSpPr>
          <p:spPr>
            <a:xfrm>
              <a:off x="2939742" y="4539552"/>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2" name="bk object 23"/>
            <p:cNvSpPr/>
            <p:nvPr/>
          </p:nvSpPr>
          <p:spPr>
            <a:xfrm>
              <a:off x="2939742" y="4251452"/>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3" name="bk object 23"/>
            <p:cNvSpPr/>
            <p:nvPr/>
          </p:nvSpPr>
          <p:spPr>
            <a:xfrm>
              <a:off x="2939742" y="3579176"/>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4" name="bk object 23"/>
            <p:cNvSpPr/>
            <p:nvPr/>
          </p:nvSpPr>
          <p:spPr>
            <a:xfrm>
              <a:off x="2939742" y="2407725"/>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5" name="bk object 18"/>
            <p:cNvSpPr/>
            <p:nvPr/>
          </p:nvSpPr>
          <p:spPr>
            <a:xfrm>
              <a:off x="2939742" y="1436548"/>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6" name="bk object 22"/>
            <p:cNvSpPr/>
            <p:nvPr/>
          </p:nvSpPr>
          <p:spPr>
            <a:xfrm>
              <a:off x="2939742" y="1729410"/>
              <a:ext cx="6179772" cy="352102"/>
            </a:xfrm>
            <a:custGeom>
              <a:avLst/>
              <a:gdLst/>
              <a:ahLst/>
              <a:cxnLst/>
              <a:rect l="l" t="t" r="r" b="b"/>
              <a:pathLst>
                <a:path w="6591300" h="477520">
                  <a:moveTo>
                    <a:pt x="6591300" y="477164"/>
                  </a:moveTo>
                  <a:lnTo>
                    <a:pt x="0" y="477164"/>
                  </a:lnTo>
                  <a:lnTo>
                    <a:pt x="0" y="0"/>
                  </a:lnTo>
                  <a:lnTo>
                    <a:pt x="6591300" y="0"/>
                  </a:lnTo>
                  <a:lnTo>
                    <a:pt x="6591300" y="477164"/>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5" name="bk object 19"/>
            <p:cNvSpPr/>
            <p:nvPr/>
          </p:nvSpPr>
          <p:spPr>
            <a:xfrm>
              <a:off x="2939742" y="2112386"/>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7" name="bk object 23"/>
            <p:cNvSpPr/>
            <p:nvPr/>
          </p:nvSpPr>
          <p:spPr>
            <a:xfrm>
              <a:off x="2939742" y="2993450"/>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8" name="bk object 21"/>
            <p:cNvSpPr/>
            <p:nvPr/>
          </p:nvSpPr>
          <p:spPr>
            <a:xfrm>
              <a:off x="2939742" y="5131742"/>
              <a:ext cx="6179772" cy="352102"/>
            </a:xfrm>
            <a:custGeom>
              <a:avLst/>
              <a:gdLst/>
              <a:ahLst/>
              <a:cxnLst/>
              <a:rect l="l" t="t" r="r" b="b"/>
              <a:pathLst>
                <a:path w="6591300" h="477520">
                  <a:moveTo>
                    <a:pt x="6591300" y="477164"/>
                  </a:moveTo>
                  <a:lnTo>
                    <a:pt x="0" y="477164"/>
                  </a:lnTo>
                  <a:lnTo>
                    <a:pt x="0" y="0"/>
                  </a:lnTo>
                  <a:lnTo>
                    <a:pt x="6591300" y="0"/>
                  </a:lnTo>
                  <a:lnTo>
                    <a:pt x="6591300" y="477164"/>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9" name="bk object 23"/>
            <p:cNvSpPr/>
            <p:nvPr/>
          </p:nvSpPr>
          <p:spPr>
            <a:xfrm>
              <a:off x="2939742" y="4838879"/>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0" name="bk object 17"/>
            <p:cNvSpPr/>
            <p:nvPr/>
          </p:nvSpPr>
          <p:spPr>
            <a:xfrm>
              <a:off x="2939742" y="5886397"/>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5" name="bk object 23"/>
            <p:cNvSpPr/>
            <p:nvPr/>
          </p:nvSpPr>
          <p:spPr>
            <a:xfrm>
              <a:off x="2939742" y="2695825"/>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6" name="bk object 22"/>
            <p:cNvSpPr/>
            <p:nvPr/>
          </p:nvSpPr>
          <p:spPr>
            <a:xfrm>
              <a:off x="2939742" y="3872038"/>
              <a:ext cx="6179772" cy="352102"/>
            </a:xfrm>
            <a:custGeom>
              <a:avLst/>
              <a:gdLst/>
              <a:ahLst/>
              <a:cxnLst/>
              <a:rect l="l" t="t" r="r" b="b"/>
              <a:pathLst>
                <a:path w="6591300" h="477520">
                  <a:moveTo>
                    <a:pt x="6591300" y="477164"/>
                  </a:moveTo>
                  <a:lnTo>
                    <a:pt x="0" y="477164"/>
                  </a:lnTo>
                  <a:lnTo>
                    <a:pt x="0" y="0"/>
                  </a:lnTo>
                  <a:lnTo>
                    <a:pt x="6591300" y="0"/>
                  </a:lnTo>
                  <a:lnTo>
                    <a:pt x="6591300" y="477164"/>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7" name="bk object 23"/>
            <p:cNvSpPr/>
            <p:nvPr/>
          </p:nvSpPr>
          <p:spPr>
            <a:xfrm>
              <a:off x="2939742" y="5509821"/>
              <a:ext cx="6179772" cy="350603"/>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0" name="bk object 24"/>
            <p:cNvSpPr/>
            <p:nvPr/>
          </p:nvSpPr>
          <p:spPr>
            <a:xfrm>
              <a:off x="2929026" y="1188208"/>
              <a:ext cx="6179772" cy="117523"/>
            </a:xfrm>
            <a:custGeom>
              <a:avLst/>
              <a:gdLst/>
              <a:ahLst/>
              <a:cxnLst/>
              <a:rect l="l" t="t" r="r" b="b"/>
              <a:pathLst>
                <a:path w="6591300" h="159384">
                  <a:moveTo>
                    <a:pt x="6591300" y="158940"/>
                  </a:moveTo>
                  <a:lnTo>
                    <a:pt x="0" y="158940"/>
                  </a:lnTo>
                  <a:lnTo>
                    <a:pt x="0" y="0"/>
                  </a:lnTo>
                  <a:lnTo>
                    <a:pt x="6591300" y="0"/>
                  </a:lnTo>
                  <a:lnTo>
                    <a:pt x="6591300" y="15894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1" name="object 3"/>
            <p:cNvSpPr txBox="1"/>
            <p:nvPr/>
          </p:nvSpPr>
          <p:spPr>
            <a:xfrm>
              <a:off x="2963351" y="1321294"/>
              <a:ext cx="407790" cy="88870"/>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Subgroup</a:t>
              </a:r>
            </a:p>
          </p:txBody>
        </p:sp>
        <p:sp>
          <p:nvSpPr>
            <p:cNvPr id="522" name="object 13"/>
            <p:cNvSpPr txBox="1"/>
            <p:nvPr/>
          </p:nvSpPr>
          <p:spPr>
            <a:xfrm>
              <a:off x="2963352" y="1193161"/>
              <a:ext cx="1189548" cy="88870"/>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Secondary Composite</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Endpoint </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(ITT)</a:t>
              </a:r>
            </a:p>
          </p:txBody>
        </p:sp>
        <p:sp>
          <p:nvSpPr>
            <p:cNvPr id="523" name="object 27"/>
            <p:cNvSpPr txBox="1"/>
            <p:nvPr/>
          </p:nvSpPr>
          <p:spPr>
            <a:xfrm>
              <a:off x="3041175" y="1736038"/>
              <a:ext cx="576653"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Region</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Western Eastern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Asia Paciﬁc</a:t>
              </a:r>
            </a:p>
          </p:txBody>
        </p:sp>
        <p:sp>
          <p:nvSpPr>
            <p:cNvPr id="524" name="object 50"/>
            <p:cNvSpPr txBox="1"/>
            <p:nvPr/>
          </p:nvSpPr>
          <p:spPr>
            <a:xfrm>
              <a:off x="3041175" y="2107489"/>
              <a:ext cx="510323" cy="273023"/>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Eze</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mibe</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Use</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a:t>
              </a:r>
            </a:p>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a:t>
              </a:r>
            </a:p>
          </p:txBody>
        </p:sp>
        <p:sp>
          <p:nvSpPr>
            <p:cNvPr id="525" name="object 73"/>
            <p:cNvSpPr txBox="1"/>
            <p:nvPr/>
          </p:nvSpPr>
          <p:spPr>
            <a:xfrm>
              <a:off x="3041175" y="2997578"/>
              <a:ext cx="528809"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Age Group</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&lt;65 Years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≥65 Years</a:t>
              </a:r>
            </a:p>
          </p:txBody>
        </p:sp>
        <p:sp>
          <p:nvSpPr>
            <p:cNvPr id="526" name="object 99"/>
            <p:cNvSpPr txBox="1"/>
            <p:nvPr/>
          </p:nvSpPr>
          <p:spPr>
            <a:xfrm>
              <a:off x="3041175" y="5139090"/>
              <a:ext cx="951420"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Sta</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 Intensity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Moderate</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Low</a:t>
              </a:r>
            </a:p>
          </p:txBody>
        </p:sp>
        <p:sp>
          <p:nvSpPr>
            <p:cNvPr id="527" name="object 121"/>
            <p:cNvSpPr txBox="1"/>
            <p:nvPr/>
          </p:nvSpPr>
          <p:spPr>
            <a:xfrm>
              <a:off x="3041175" y="4837404"/>
              <a:ext cx="1505598"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Triglycerides ≥200 and HDL-C ≤35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Yes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a:t>
              </a:r>
            </a:p>
          </p:txBody>
        </p:sp>
        <p:sp>
          <p:nvSpPr>
            <p:cNvPr id="528" name="object 170"/>
            <p:cNvSpPr txBox="1"/>
            <p:nvPr/>
          </p:nvSpPr>
          <p:spPr>
            <a:xfrm>
              <a:off x="3041175" y="5888104"/>
              <a:ext cx="892001"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hsCRP ≤2 vs &gt;2 mg/L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mg/L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&gt;2 mg/L</a:t>
              </a:r>
            </a:p>
          </p:txBody>
        </p:sp>
        <p:sp>
          <p:nvSpPr>
            <p:cNvPr id="529" name="object 165"/>
            <p:cNvSpPr txBox="1"/>
            <p:nvPr/>
          </p:nvSpPr>
          <p:spPr>
            <a:xfrm>
              <a:off x="3041175" y="2704901"/>
              <a:ext cx="716194"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White vs Non-White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White</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Non-White</a:t>
              </a:r>
            </a:p>
          </p:txBody>
        </p:sp>
        <p:sp>
          <p:nvSpPr>
            <p:cNvPr id="530" name="object 111"/>
            <p:cNvSpPr txBox="1"/>
            <p:nvPr/>
          </p:nvSpPr>
          <p:spPr>
            <a:xfrm>
              <a:off x="3041175" y="3879387"/>
              <a:ext cx="911552"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eGFR</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&lt;60 mL/min/1.73m</a:t>
              </a:r>
              <a:r>
                <a:rPr kumimoji="0" sz="500" b="0" i="0" u="none" strike="noStrike" kern="1200" cap="none" spc="-1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60-&lt;90 mL/min/1.73m</a:t>
              </a:r>
              <a:r>
                <a:rPr kumimoji="0" sz="500" b="0" i="0" u="none" strike="noStrike" kern="1200" cap="none" spc="-1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≥90 mL/min/1.73m</a:t>
              </a:r>
              <a:r>
                <a:rPr kumimoji="0" sz="500" b="0" i="0" u="none" strike="noStrike" kern="1200" cap="none" spc="-1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531" name="object 116"/>
            <p:cNvSpPr txBox="1"/>
            <p:nvPr/>
          </p:nvSpPr>
          <p:spPr>
            <a:xfrm>
              <a:off x="3041175" y="5512879"/>
              <a:ext cx="1226515"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LDL-C (Derived) by </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Ter</a:t>
              </a:r>
              <a:r>
                <a:rPr kumimoji="0" lang="en-US"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≤67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&gt;67-≤84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&gt;84 mg/dL</a:t>
              </a:r>
            </a:p>
          </p:txBody>
        </p:sp>
        <p:sp>
          <p:nvSpPr>
            <p:cNvPr id="532" name="object 29"/>
            <p:cNvSpPr txBox="1"/>
            <p:nvPr/>
          </p:nvSpPr>
          <p:spPr>
            <a:xfrm>
              <a:off x="8726558" y="1742133"/>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0.54</a:t>
              </a:r>
            </a:p>
          </p:txBody>
        </p:sp>
        <p:sp>
          <p:nvSpPr>
            <p:cNvPr id="533" name="object 52"/>
            <p:cNvSpPr txBox="1"/>
            <p:nvPr/>
          </p:nvSpPr>
          <p:spPr>
            <a:xfrm>
              <a:off x="8726558" y="2115429"/>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0.41</a:t>
              </a:r>
            </a:p>
          </p:txBody>
        </p:sp>
        <p:sp>
          <p:nvSpPr>
            <p:cNvPr id="534" name="object 75"/>
            <p:cNvSpPr txBox="1"/>
            <p:nvPr/>
          </p:nvSpPr>
          <p:spPr>
            <a:xfrm>
              <a:off x="8726558" y="2997352"/>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0.06</a:t>
              </a:r>
            </a:p>
          </p:txBody>
        </p:sp>
        <p:sp>
          <p:nvSpPr>
            <p:cNvPr id="535" name="object 101"/>
            <p:cNvSpPr txBox="1"/>
            <p:nvPr/>
          </p:nvSpPr>
          <p:spPr>
            <a:xfrm>
              <a:off x="8726558" y="5139091"/>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0.10</a:t>
              </a:r>
            </a:p>
          </p:txBody>
        </p:sp>
        <p:sp>
          <p:nvSpPr>
            <p:cNvPr id="536" name="object 123"/>
            <p:cNvSpPr txBox="1"/>
            <p:nvPr/>
          </p:nvSpPr>
          <p:spPr>
            <a:xfrm>
              <a:off x="8726558" y="4837178"/>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0.50</a:t>
              </a:r>
            </a:p>
          </p:txBody>
        </p:sp>
        <p:sp>
          <p:nvSpPr>
            <p:cNvPr id="537" name="object 172"/>
            <p:cNvSpPr txBox="1"/>
            <p:nvPr/>
          </p:nvSpPr>
          <p:spPr>
            <a:xfrm>
              <a:off x="8726558" y="588789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0.97</a:t>
              </a:r>
            </a:p>
          </p:txBody>
        </p:sp>
        <p:sp>
          <p:nvSpPr>
            <p:cNvPr id="538" name="object 167"/>
            <p:cNvSpPr txBox="1"/>
            <p:nvPr/>
          </p:nvSpPr>
          <p:spPr>
            <a:xfrm>
              <a:off x="8726558" y="2704674"/>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0.13</a:t>
              </a:r>
            </a:p>
          </p:txBody>
        </p:sp>
        <p:sp>
          <p:nvSpPr>
            <p:cNvPr id="539" name="object 113"/>
            <p:cNvSpPr txBox="1"/>
            <p:nvPr/>
          </p:nvSpPr>
          <p:spPr>
            <a:xfrm>
              <a:off x="8726558" y="387938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0.77</a:t>
              </a:r>
            </a:p>
          </p:txBody>
        </p:sp>
        <p:sp>
          <p:nvSpPr>
            <p:cNvPr id="540" name="object 118"/>
            <p:cNvSpPr txBox="1"/>
            <p:nvPr/>
          </p:nvSpPr>
          <p:spPr>
            <a:xfrm>
              <a:off x="8726558" y="5512879"/>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0.90</a:t>
              </a:r>
            </a:p>
          </p:txBody>
        </p:sp>
        <p:sp>
          <p:nvSpPr>
            <p:cNvPr id="541" name="object 5"/>
            <p:cNvSpPr txBox="1"/>
            <p:nvPr/>
          </p:nvSpPr>
          <p:spPr>
            <a:xfrm>
              <a:off x="7991415" y="1197815"/>
              <a:ext cx="686414"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0.74 (0.65–0.83)</a:t>
              </a:r>
            </a:p>
          </p:txBody>
        </p:sp>
        <p:sp>
          <p:nvSpPr>
            <p:cNvPr id="542" name="object 28"/>
            <p:cNvSpPr txBox="1"/>
            <p:nvPr/>
          </p:nvSpPr>
          <p:spPr>
            <a:xfrm>
              <a:off x="7991415" y="1819010"/>
              <a:ext cx="686414" cy="243656"/>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(0.64–0.84)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0.78 (0.59–1.02)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0.47 (0.20–1.10)</a:t>
              </a:r>
            </a:p>
          </p:txBody>
        </p:sp>
        <p:sp>
          <p:nvSpPr>
            <p:cNvPr id="543" name="object 51"/>
            <p:cNvSpPr txBox="1"/>
            <p:nvPr/>
          </p:nvSpPr>
          <p:spPr>
            <a:xfrm>
              <a:off x="7991415" y="2190353"/>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(0.64–0.82)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0.87 (0.5</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–1.39)</a:t>
              </a:r>
            </a:p>
          </p:txBody>
        </p:sp>
        <p:sp>
          <p:nvSpPr>
            <p:cNvPr id="544" name="object 74"/>
            <p:cNvSpPr txBox="1"/>
            <p:nvPr/>
          </p:nvSpPr>
          <p:spPr>
            <a:xfrm>
              <a:off x="7991415" y="3078241"/>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0.65 (0.54–0.78)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0.82 (0.70–0.97)</a:t>
              </a:r>
            </a:p>
          </p:txBody>
        </p:sp>
        <p:sp>
          <p:nvSpPr>
            <p:cNvPr id="545" name="object 100"/>
            <p:cNvSpPr txBox="1"/>
            <p:nvPr/>
          </p:nvSpPr>
          <p:spPr>
            <a:xfrm>
              <a:off x="7991061" y="5222062"/>
              <a:ext cx="68712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0.66 (0.54–0.82)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0.74 (0.63–0.87)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1.20 (0.74–1.9</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46" name="object 122"/>
            <p:cNvSpPr txBox="1"/>
            <p:nvPr/>
          </p:nvSpPr>
          <p:spPr>
            <a:xfrm>
              <a:off x="7991415" y="4918067"/>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0.68 (0.53–0.88)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0.75 (0.65–0.86)</a:t>
              </a:r>
            </a:p>
          </p:txBody>
        </p:sp>
        <p:sp>
          <p:nvSpPr>
            <p:cNvPr id="547" name="object 171"/>
            <p:cNvSpPr txBox="1"/>
            <p:nvPr/>
          </p:nvSpPr>
          <p:spPr>
            <a:xfrm>
              <a:off x="7991415" y="5968767"/>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(0.61–0.89)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(0.63–0.86)</a:t>
              </a:r>
            </a:p>
          </p:txBody>
        </p:sp>
        <p:sp>
          <p:nvSpPr>
            <p:cNvPr id="548" name="object 166"/>
            <p:cNvSpPr txBox="1"/>
            <p:nvPr/>
          </p:nvSpPr>
          <p:spPr>
            <a:xfrm>
              <a:off x="7991415" y="2785564"/>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0.76 (0.67–0.86)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0.55 (0.38–0.82)</a:t>
              </a:r>
            </a:p>
          </p:txBody>
        </p:sp>
        <p:sp>
          <p:nvSpPr>
            <p:cNvPr id="549" name="object 112"/>
            <p:cNvSpPr txBox="1"/>
            <p:nvPr/>
          </p:nvSpPr>
          <p:spPr>
            <a:xfrm>
              <a:off x="7991061" y="3962359"/>
              <a:ext cx="68712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0.71 (0.5</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0.77 (0.64–0.91)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0.70 (0.52–0.94)</a:t>
              </a:r>
            </a:p>
          </p:txBody>
        </p:sp>
        <p:sp>
          <p:nvSpPr>
            <p:cNvPr id="550" name="object 117"/>
            <p:cNvSpPr txBox="1"/>
            <p:nvPr/>
          </p:nvSpPr>
          <p:spPr>
            <a:xfrm>
              <a:off x="7991061" y="5595851"/>
              <a:ext cx="68712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0.71 (0.57–0.89)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(0.59–0.92)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0.69 (0.5</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1" name="object 9"/>
            <p:cNvSpPr txBox="1"/>
            <p:nvPr/>
          </p:nvSpPr>
          <p:spPr>
            <a:xfrm>
              <a:off x="7265875" y="1197815"/>
              <a:ext cx="780101"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606/4090 (14.8%)</a:t>
              </a:r>
            </a:p>
          </p:txBody>
        </p:sp>
        <p:sp>
          <p:nvSpPr>
            <p:cNvPr id="552" name="object 30"/>
            <p:cNvSpPr txBox="1"/>
            <p:nvPr/>
          </p:nvSpPr>
          <p:spPr>
            <a:xfrm>
              <a:off x="7265875" y="1819010"/>
              <a:ext cx="780101" cy="243656"/>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473/2905 (16.3%)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117/1053 (11.1%)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16/132 (12.1%)</a:t>
              </a:r>
            </a:p>
          </p:txBody>
        </p:sp>
        <p:sp>
          <p:nvSpPr>
            <p:cNvPr id="553" name="object 53"/>
            <p:cNvSpPr txBox="1"/>
            <p:nvPr/>
          </p:nvSpPr>
          <p:spPr>
            <a:xfrm>
              <a:off x="7265875" y="2190353"/>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569/3828 (14.9%)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37/262 (14.1%)</a:t>
              </a:r>
            </a:p>
          </p:txBody>
        </p:sp>
        <p:sp>
          <p:nvSpPr>
            <p:cNvPr id="554" name="object 76"/>
            <p:cNvSpPr txBox="1"/>
            <p:nvPr/>
          </p:nvSpPr>
          <p:spPr>
            <a:xfrm>
              <a:off x="7265875" y="3078241"/>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290/2184 (13.3%)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316/1906 (16.6%)</a:t>
              </a:r>
            </a:p>
          </p:txBody>
        </p:sp>
        <p:sp>
          <p:nvSpPr>
            <p:cNvPr id="555" name="object 102"/>
            <p:cNvSpPr txBox="1"/>
            <p:nvPr/>
          </p:nvSpPr>
          <p:spPr>
            <a:xfrm>
              <a:off x="7265875" y="5222062"/>
              <a:ext cx="780101"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210/1226 (17.1%)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361/2575 (14.0%)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32/267 (12.0%)</a:t>
              </a:r>
            </a:p>
          </p:txBody>
        </p:sp>
        <p:sp>
          <p:nvSpPr>
            <p:cNvPr id="556" name="object 124"/>
            <p:cNvSpPr txBox="1"/>
            <p:nvPr/>
          </p:nvSpPr>
          <p:spPr>
            <a:xfrm>
              <a:off x="7265875" y="4918067"/>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136/794 (17.1%)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470/3293 (14.3%)</a:t>
              </a:r>
            </a:p>
          </p:txBody>
        </p:sp>
        <p:sp>
          <p:nvSpPr>
            <p:cNvPr id="557" name="object 173"/>
            <p:cNvSpPr txBox="1"/>
            <p:nvPr/>
          </p:nvSpPr>
          <p:spPr>
            <a:xfrm>
              <a:off x="7265875" y="5968767"/>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245/1942 (12.6%)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361/2147 (16.8%)</a:t>
              </a:r>
            </a:p>
          </p:txBody>
        </p:sp>
        <p:sp>
          <p:nvSpPr>
            <p:cNvPr id="558" name="object 168"/>
            <p:cNvSpPr txBox="1"/>
            <p:nvPr/>
          </p:nvSpPr>
          <p:spPr>
            <a:xfrm>
              <a:off x="7265875" y="2785564"/>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538/3688 (14.6%)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68/401 (17.0%)</a:t>
              </a:r>
            </a:p>
          </p:txBody>
        </p:sp>
        <p:sp>
          <p:nvSpPr>
            <p:cNvPr id="559" name="object 114"/>
            <p:cNvSpPr txBox="1"/>
            <p:nvPr/>
          </p:nvSpPr>
          <p:spPr>
            <a:xfrm>
              <a:off x="7265875" y="3962359"/>
              <a:ext cx="780101"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205/911 (22.5%)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296/2238 (13.2%)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105/939 (11.2%)</a:t>
              </a:r>
            </a:p>
          </p:txBody>
        </p:sp>
        <p:sp>
          <p:nvSpPr>
            <p:cNvPr id="560" name="object 119"/>
            <p:cNvSpPr txBox="1"/>
            <p:nvPr/>
          </p:nvSpPr>
          <p:spPr>
            <a:xfrm>
              <a:off x="7265505" y="5595851"/>
              <a:ext cx="78084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171/1222 (14.0%)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182/1209 (15.1%)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178/1188 (15.0%)</a:t>
              </a:r>
            </a:p>
          </p:txBody>
        </p:sp>
        <p:sp>
          <p:nvSpPr>
            <p:cNvPr id="561" name="object 12"/>
            <p:cNvSpPr txBox="1"/>
            <p:nvPr/>
          </p:nvSpPr>
          <p:spPr>
            <a:xfrm>
              <a:off x="6599970" y="1197815"/>
              <a:ext cx="814760"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459/4089 (11.2%)</a:t>
              </a:r>
            </a:p>
          </p:txBody>
        </p:sp>
        <p:sp>
          <p:nvSpPr>
            <p:cNvPr id="562" name="object 31"/>
            <p:cNvSpPr txBox="1"/>
            <p:nvPr/>
          </p:nvSpPr>
          <p:spPr>
            <a:xfrm>
              <a:off x="6599970" y="1819010"/>
              <a:ext cx="814760"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358/2906 (12.3%)</a:t>
              </a:r>
              <a:endPar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93/1053 (8.8%)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8/130 (6.2%)</a:t>
              </a:r>
            </a:p>
          </p:txBody>
        </p:sp>
        <p:sp>
          <p:nvSpPr>
            <p:cNvPr id="563" name="object 54"/>
            <p:cNvSpPr txBox="1"/>
            <p:nvPr/>
          </p:nvSpPr>
          <p:spPr>
            <a:xfrm>
              <a:off x="6599970" y="2190353"/>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426/3827 (11.1%)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33/262 (12.6%)</a:t>
              </a:r>
            </a:p>
          </p:txBody>
        </p:sp>
        <p:sp>
          <p:nvSpPr>
            <p:cNvPr id="564" name="object 77"/>
            <p:cNvSpPr txBox="1"/>
            <p:nvPr/>
          </p:nvSpPr>
          <p:spPr>
            <a:xfrm>
              <a:off x="6599970" y="3078241"/>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200/2232 (9.0%)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259/1857 (13.9%)</a:t>
              </a:r>
            </a:p>
          </p:txBody>
        </p:sp>
        <p:sp>
          <p:nvSpPr>
            <p:cNvPr id="565" name="object 103"/>
            <p:cNvSpPr txBox="1"/>
            <p:nvPr/>
          </p:nvSpPr>
          <p:spPr>
            <a:xfrm>
              <a:off x="6599970" y="5222062"/>
              <a:ext cx="814760"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151/1290 (11.7%)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270/2533 (10.7%)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37/254 (14.6%)</a:t>
              </a:r>
            </a:p>
          </p:txBody>
        </p:sp>
        <p:sp>
          <p:nvSpPr>
            <p:cNvPr id="566" name="object 125"/>
            <p:cNvSpPr txBox="1"/>
            <p:nvPr/>
          </p:nvSpPr>
          <p:spPr>
            <a:xfrm>
              <a:off x="6599970" y="4918067"/>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101/823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356/3258 (10.9%)</a:t>
              </a:r>
            </a:p>
          </p:txBody>
        </p:sp>
        <p:sp>
          <p:nvSpPr>
            <p:cNvPr id="567" name="object 174"/>
            <p:cNvSpPr txBox="1"/>
            <p:nvPr/>
          </p:nvSpPr>
          <p:spPr>
            <a:xfrm>
              <a:off x="6599970" y="5968767"/>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183/1919 (9.5%)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276/2167 (12.7%)</a:t>
              </a:r>
            </a:p>
          </p:txBody>
        </p:sp>
        <p:sp>
          <p:nvSpPr>
            <p:cNvPr id="568" name="object 169"/>
            <p:cNvSpPr txBox="1"/>
            <p:nvPr/>
          </p:nvSpPr>
          <p:spPr>
            <a:xfrm>
              <a:off x="6599970" y="2785564"/>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418/3691 (11.3%)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41/398 (10.3%)</a:t>
              </a:r>
            </a:p>
          </p:txBody>
        </p:sp>
        <p:sp>
          <p:nvSpPr>
            <p:cNvPr id="569" name="object 115"/>
            <p:cNvSpPr txBox="1"/>
            <p:nvPr/>
          </p:nvSpPr>
          <p:spPr>
            <a:xfrm>
              <a:off x="6599970" y="3962359"/>
              <a:ext cx="814760"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152/905 (16.8%)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229/2217 (10.3%)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78/963 (8.1%)</a:t>
              </a:r>
            </a:p>
          </p:txBody>
        </p:sp>
        <p:sp>
          <p:nvSpPr>
            <p:cNvPr id="570" name="object 120"/>
            <p:cNvSpPr txBox="1"/>
            <p:nvPr/>
          </p:nvSpPr>
          <p:spPr>
            <a:xfrm>
              <a:off x="6599584" y="5595851"/>
              <a:ext cx="815534"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135/1319 (10.2%)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135/1223 (11.0%)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121/1133 (10.7%)</a:t>
              </a:r>
            </a:p>
          </p:txBody>
        </p:sp>
        <p:sp>
          <p:nvSpPr>
            <p:cNvPr id="571" name="object 23"/>
            <p:cNvSpPr/>
            <p:nvPr/>
          </p:nvSpPr>
          <p:spPr>
            <a:xfrm>
              <a:off x="5143697" y="1253822"/>
              <a:ext cx="97390" cy="0"/>
            </a:xfrm>
            <a:custGeom>
              <a:avLst/>
              <a:gdLst/>
              <a:ahLst/>
              <a:cxnLst/>
              <a:rect l="l" t="t" r="r" b="b"/>
              <a:pathLst>
                <a:path w="132080">
                  <a:moveTo>
                    <a:pt x="0" y="0"/>
                  </a:moveTo>
                  <a:lnTo>
                    <a:pt x="13152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2" name="object 24"/>
            <p:cNvSpPr/>
            <p:nvPr/>
          </p:nvSpPr>
          <p:spPr>
            <a:xfrm>
              <a:off x="5008158" y="1253822"/>
              <a:ext cx="80066" cy="0"/>
            </a:xfrm>
            <a:custGeom>
              <a:avLst/>
              <a:gdLst/>
              <a:ahLst/>
              <a:cxnLst/>
              <a:rect l="l" t="t" r="r" b="b"/>
              <a:pathLst>
                <a:path w="108585">
                  <a:moveTo>
                    <a:pt x="0" y="0"/>
                  </a:moveTo>
                  <a:lnTo>
                    <a:pt x="10846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3" name="object 26"/>
            <p:cNvSpPr/>
            <p:nvPr/>
          </p:nvSpPr>
          <p:spPr>
            <a:xfrm>
              <a:off x="4468812" y="2039251"/>
              <a:ext cx="300598" cy="0"/>
            </a:xfrm>
            <a:custGeom>
              <a:avLst/>
              <a:gdLst/>
              <a:ahLst/>
              <a:cxnLst/>
              <a:rect l="l" t="t" r="r" b="b"/>
              <a:pathLst>
                <a:path w="407669">
                  <a:moveTo>
                    <a:pt x="0" y="0"/>
                  </a:moveTo>
                  <a:lnTo>
                    <a:pt x="40723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4" name="object 32"/>
            <p:cNvSpPr/>
            <p:nvPr/>
          </p:nvSpPr>
          <p:spPr>
            <a:xfrm>
              <a:off x="5142338" y="1880540"/>
              <a:ext cx="112841" cy="0"/>
            </a:xfrm>
            <a:custGeom>
              <a:avLst/>
              <a:gdLst/>
              <a:ahLst/>
              <a:cxnLst/>
              <a:rect l="l" t="t" r="r" b="b"/>
              <a:pathLst>
                <a:path w="153035">
                  <a:moveTo>
                    <a:pt x="0" y="0"/>
                  </a:moveTo>
                  <a:lnTo>
                    <a:pt x="15298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5" name="object 33"/>
            <p:cNvSpPr/>
            <p:nvPr/>
          </p:nvSpPr>
          <p:spPr>
            <a:xfrm>
              <a:off x="4994536" y="1880540"/>
              <a:ext cx="92239" cy="0"/>
            </a:xfrm>
            <a:custGeom>
              <a:avLst/>
              <a:gdLst/>
              <a:ahLst/>
              <a:cxnLst/>
              <a:rect l="l" t="t" r="r" b="b"/>
              <a:pathLst>
                <a:path w="125094">
                  <a:moveTo>
                    <a:pt x="0" y="0"/>
                  </a:moveTo>
                  <a:lnTo>
                    <a:pt x="12510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6" name="object 34"/>
            <p:cNvSpPr/>
            <p:nvPr/>
          </p:nvSpPr>
          <p:spPr>
            <a:xfrm>
              <a:off x="5090291" y="185072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7" name="object 36"/>
            <p:cNvSpPr/>
            <p:nvPr/>
          </p:nvSpPr>
          <p:spPr>
            <a:xfrm>
              <a:off x="4937343" y="1967662"/>
              <a:ext cx="201335" cy="0"/>
            </a:xfrm>
            <a:custGeom>
              <a:avLst/>
              <a:gdLst/>
              <a:ahLst/>
              <a:cxnLst/>
              <a:rect l="l" t="t" r="r" b="b"/>
              <a:pathLst>
                <a:path w="273050">
                  <a:moveTo>
                    <a:pt x="0" y="0"/>
                  </a:moveTo>
                  <a:lnTo>
                    <a:pt x="27289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8" name="object 37"/>
            <p:cNvSpPr/>
            <p:nvPr/>
          </p:nvSpPr>
          <p:spPr>
            <a:xfrm>
              <a:off x="5142077" y="1937855"/>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9" name="object 38"/>
            <p:cNvSpPr/>
            <p:nvPr/>
          </p:nvSpPr>
          <p:spPr>
            <a:xfrm>
              <a:off x="4772604" y="2009441"/>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0" name="object 55"/>
            <p:cNvSpPr/>
            <p:nvPr/>
          </p:nvSpPr>
          <p:spPr>
            <a:xfrm>
              <a:off x="5133209" y="2248693"/>
              <a:ext cx="100199" cy="0"/>
            </a:xfrm>
            <a:custGeom>
              <a:avLst/>
              <a:gdLst/>
              <a:ahLst/>
              <a:cxnLst/>
              <a:rect l="l" t="t" r="r" b="b"/>
              <a:pathLst>
                <a:path w="135889">
                  <a:moveTo>
                    <a:pt x="0" y="0"/>
                  </a:moveTo>
                  <a:lnTo>
                    <a:pt x="13542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1" name="object 56"/>
            <p:cNvSpPr/>
            <p:nvPr/>
          </p:nvSpPr>
          <p:spPr>
            <a:xfrm>
              <a:off x="4995552" y="2248693"/>
              <a:ext cx="82407" cy="0"/>
            </a:xfrm>
            <a:custGeom>
              <a:avLst/>
              <a:gdLst/>
              <a:ahLst/>
              <a:cxnLst/>
              <a:rect l="l" t="t" r="r" b="b"/>
              <a:pathLst>
                <a:path w="111760">
                  <a:moveTo>
                    <a:pt x="0" y="0"/>
                  </a:moveTo>
                  <a:lnTo>
                    <a:pt x="11134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2" name="object 57"/>
            <p:cNvSpPr/>
            <p:nvPr/>
          </p:nvSpPr>
          <p:spPr>
            <a:xfrm>
              <a:off x="5081161" y="2218883"/>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3" name="object 59"/>
            <p:cNvSpPr/>
            <p:nvPr/>
          </p:nvSpPr>
          <p:spPr>
            <a:xfrm>
              <a:off x="4880576" y="2327511"/>
              <a:ext cx="369894" cy="0"/>
            </a:xfrm>
            <a:custGeom>
              <a:avLst/>
              <a:gdLst/>
              <a:ahLst/>
              <a:cxnLst/>
              <a:rect l="l" t="t" r="r" b="b"/>
              <a:pathLst>
                <a:path w="501650">
                  <a:moveTo>
                    <a:pt x="0" y="0"/>
                  </a:moveTo>
                  <a:lnTo>
                    <a:pt x="50155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4" name="object 60"/>
            <p:cNvSpPr/>
            <p:nvPr/>
          </p:nvSpPr>
          <p:spPr>
            <a:xfrm>
              <a:off x="5253916" y="229769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5" name="object 78"/>
            <p:cNvSpPr/>
            <p:nvPr/>
          </p:nvSpPr>
          <p:spPr>
            <a:xfrm>
              <a:off x="5044031" y="3119989"/>
              <a:ext cx="138125" cy="0"/>
            </a:xfrm>
            <a:custGeom>
              <a:avLst/>
              <a:gdLst/>
              <a:ahLst/>
              <a:cxnLst/>
              <a:rect l="l" t="t" r="r" b="b"/>
              <a:pathLst>
                <a:path w="187325">
                  <a:moveTo>
                    <a:pt x="0" y="0"/>
                  </a:moveTo>
                  <a:lnTo>
                    <a:pt x="18671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6" name="object 79"/>
            <p:cNvSpPr/>
            <p:nvPr/>
          </p:nvSpPr>
          <p:spPr>
            <a:xfrm>
              <a:off x="4880320" y="3119989"/>
              <a:ext cx="108159" cy="0"/>
            </a:xfrm>
            <a:custGeom>
              <a:avLst/>
              <a:gdLst/>
              <a:ahLst/>
              <a:cxnLst/>
              <a:rect l="l" t="t" r="r" b="b"/>
              <a:pathLst>
                <a:path w="146685">
                  <a:moveTo>
                    <a:pt x="0" y="0"/>
                  </a:moveTo>
                  <a:lnTo>
                    <a:pt x="14667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7" name="object 80"/>
            <p:cNvSpPr/>
            <p:nvPr/>
          </p:nvSpPr>
          <p:spPr>
            <a:xfrm>
              <a:off x="4991984" y="3090183"/>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8" name="object 81"/>
            <p:cNvSpPr/>
            <p:nvPr/>
          </p:nvSpPr>
          <p:spPr>
            <a:xfrm>
              <a:off x="5249955" y="3199569"/>
              <a:ext cx="160131" cy="0"/>
            </a:xfrm>
            <a:custGeom>
              <a:avLst/>
              <a:gdLst/>
              <a:ahLst/>
              <a:cxnLst/>
              <a:rect l="l" t="t" r="r" b="b"/>
              <a:pathLst>
                <a:path w="217169">
                  <a:moveTo>
                    <a:pt x="0" y="0"/>
                  </a:moveTo>
                  <a:lnTo>
                    <a:pt x="21666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9" name="object 82"/>
            <p:cNvSpPr/>
            <p:nvPr/>
          </p:nvSpPr>
          <p:spPr>
            <a:xfrm>
              <a:off x="5065350" y="3199569"/>
              <a:ext cx="129229" cy="0"/>
            </a:xfrm>
            <a:custGeom>
              <a:avLst/>
              <a:gdLst/>
              <a:ahLst/>
              <a:cxnLst/>
              <a:rect l="l" t="t" r="r" b="b"/>
              <a:pathLst>
                <a:path w="175260">
                  <a:moveTo>
                    <a:pt x="0" y="0"/>
                  </a:moveTo>
                  <a:lnTo>
                    <a:pt x="17501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0" name="object 83"/>
            <p:cNvSpPr/>
            <p:nvPr/>
          </p:nvSpPr>
          <p:spPr>
            <a:xfrm>
              <a:off x="5197907" y="3169762"/>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1" name="object 95"/>
            <p:cNvSpPr/>
            <p:nvPr/>
          </p:nvSpPr>
          <p:spPr>
            <a:xfrm>
              <a:off x="5697480" y="5414808"/>
              <a:ext cx="645676" cy="0"/>
            </a:xfrm>
            <a:custGeom>
              <a:avLst/>
              <a:gdLst/>
              <a:ahLst/>
              <a:cxnLst/>
              <a:rect l="l" t="t" r="r" b="b"/>
              <a:pathLst>
                <a:path w="875664">
                  <a:moveTo>
                    <a:pt x="0" y="0"/>
                  </a:moveTo>
                  <a:lnTo>
                    <a:pt x="87523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2" name="object 97"/>
            <p:cNvSpPr/>
            <p:nvPr/>
          </p:nvSpPr>
          <p:spPr>
            <a:xfrm>
              <a:off x="6301630" y="5376670"/>
              <a:ext cx="90834" cy="76320"/>
            </a:xfrm>
            <a:custGeom>
              <a:avLst/>
              <a:gdLst/>
              <a:ahLst/>
              <a:cxnLst/>
              <a:rect l="l" t="t" r="r" b="b"/>
              <a:pathLst>
                <a:path w="123189" h="103504">
                  <a:moveTo>
                    <a:pt x="0" y="0"/>
                  </a:moveTo>
                  <a:lnTo>
                    <a:pt x="21971" y="51727"/>
                  </a:lnTo>
                  <a:lnTo>
                    <a:pt x="0" y="103466"/>
                  </a:lnTo>
                  <a:lnTo>
                    <a:pt x="122631" y="51727"/>
                  </a:lnTo>
                  <a:lnTo>
                    <a:pt x="0" y="0"/>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3" name="object 104"/>
            <p:cNvSpPr/>
            <p:nvPr/>
          </p:nvSpPr>
          <p:spPr>
            <a:xfrm>
              <a:off x="5641920" y="5387379"/>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4" name="object 105"/>
            <p:cNvSpPr/>
            <p:nvPr/>
          </p:nvSpPr>
          <p:spPr>
            <a:xfrm>
              <a:off x="5140934" y="5337424"/>
              <a:ext cx="130633" cy="0"/>
            </a:xfrm>
            <a:custGeom>
              <a:avLst/>
              <a:gdLst/>
              <a:ahLst/>
              <a:cxnLst/>
              <a:rect l="l" t="t" r="r" b="b"/>
              <a:pathLst>
                <a:path w="177164">
                  <a:moveTo>
                    <a:pt x="0" y="0"/>
                  </a:moveTo>
                  <a:lnTo>
                    <a:pt x="17659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5" name="object 106"/>
            <p:cNvSpPr/>
            <p:nvPr/>
          </p:nvSpPr>
          <p:spPr>
            <a:xfrm>
              <a:off x="4990581" y="5337424"/>
              <a:ext cx="95049" cy="0"/>
            </a:xfrm>
            <a:custGeom>
              <a:avLst/>
              <a:gdLst/>
              <a:ahLst/>
              <a:cxnLst/>
              <a:rect l="l" t="t" r="r" b="b"/>
              <a:pathLst>
                <a:path w="128905">
                  <a:moveTo>
                    <a:pt x="0" y="0"/>
                  </a:moveTo>
                  <a:lnTo>
                    <a:pt x="12855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6" name="object 107"/>
            <p:cNvSpPr/>
            <p:nvPr/>
          </p:nvSpPr>
          <p:spPr>
            <a:xfrm>
              <a:off x="5088887" y="5307603"/>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7" name="object 108"/>
            <p:cNvSpPr/>
            <p:nvPr/>
          </p:nvSpPr>
          <p:spPr>
            <a:xfrm>
              <a:off x="5054135" y="5254695"/>
              <a:ext cx="159195" cy="0"/>
            </a:xfrm>
            <a:custGeom>
              <a:avLst/>
              <a:gdLst/>
              <a:ahLst/>
              <a:cxnLst/>
              <a:rect l="l" t="t" r="r" b="b"/>
              <a:pathLst>
                <a:path w="215900">
                  <a:moveTo>
                    <a:pt x="0" y="0"/>
                  </a:moveTo>
                  <a:lnTo>
                    <a:pt x="21589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8" name="object 109"/>
            <p:cNvSpPr/>
            <p:nvPr/>
          </p:nvSpPr>
          <p:spPr>
            <a:xfrm>
              <a:off x="4878464" y="5254695"/>
              <a:ext cx="120333" cy="0"/>
            </a:xfrm>
            <a:custGeom>
              <a:avLst/>
              <a:gdLst/>
              <a:ahLst/>
              <a:cxnLst/>
              <a:rect l="l" t="t" r="r" b="b"/>
              <a:pathLst>
                <a:path w="163194">
                  <a:moveTo>
                    <a:pt x="0" y="0"/>
                  </a:moveTo>
                  <a:lnTo>
                    <a:pt x="16289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9" name="object 110"/>
            <p:cNvSpPr/>
            <p:nvPr/>
          </p:nvSpPr>
          <p:spPr>
            <a:xfrm>
              <a:off x="5002088" y="5224883"/>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0" name="object 126"/>
            <p:cNvSpPr/>
            <p:nvPr/>
          </p:nvSpPr>
          <p:spPr>
            <a:xfrm>
              <a:off x="5159906" y="5035214"/>
              <a:ext cx="101604" cy="0"/>
            </a:xfrm>
            <a:custGeom>
              <a:avLst/>
              <a:gdLst/>
              <a:ahLst/>
              <a:cxnLst/>
              <a:rect l="l" t="t" r="r" b="b"/>
              <a:pathLst>
                <a:path w="137794">
                  <a:moveTo>
                    <a:pt x="0" y="0"/>
                  </a:moveTo>
                  <a:lnTo>
                    <a:pt x="13774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1" name="object 127"/>
            <p:cNvSpPr/>
            <p:nvPr/>
          </p:nvSpPr>
          <p:spPr>
            <a:xfrm>
              <a:off x="5009794" y="5035214"/>
              <a:ext cx="94581" cy="0"/>
            </a:xfrm>
            <a:custGeom>
              <a:avLst/>
              <a:gdLst/>
              <a:ahLst/>
              <a:cxnLst/>
              <a:rect l="l" t="t" r="r" b="b"/>
              <a:pathLst>
                <a:path w="128269">
                  <a:moveTo>
                    <a:pt x="0" y="0"/>
                  </a:moveTo>
                  <a:lnTo>
                    <a:pt x="12823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2" name="object 128"/>
            <p:cNvSpPr/>
            <p:nvPr/>
          </p:nvSpPr>
          <p:spPr>
            <a:xfrm>
              <a:off x="5107859" y="5005405"/>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3" name="object 129"/>
            <p:cNvSpPr/>
            <p:nvPr/>
          </p:nvSpPr>
          <p:spPr>
            <a:xfrm>
              <a:off x="5076001" y="4958546"/>
              <a:ext cx="218659" cy="0"/>
            </a:xfrm>
            <a:custGeom>
              <a:avLst/>
              <a:gdLst/>
              <a:ahLst/>
              <a:cxnLst/>
              <a:rect l="l" t="t" r="r" b="b"/>
              <a:pathLst>
                <a:path w="296544">
                  <a:moveTo>
                    <a:pt x="0" y="0"/>
                  </a:moveTo>
                  <a:lnTo>
                    <a:pt x="296313"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4" name="object 130"/>
            <p:cNvSpPr/>
            <p:nvPr/>
          </p:nvSpPr>
          <p:spPr>
            <a:xfrm>
              <a:off x="4855875" y="4958546"/>
              <a:ext cx="164814" cy="0"/>
            </a:xfrm>
            <a:custGeom>
              <a:avLst/>
              <a:gdLst/>
              <a:ahLst/>
              <a:cxnLst/>
              <a:rect l="l" t="t" r="r" b="b"/>
              <a:pathLst>
                <a:path w="223519">
                  <a:moveTo>
                    <a:pt x="0" y="0"/>
                  </a:moveTo>
                  <a:lnTo>
                    <a:pt x="22318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5" name="object 131"/>
            <p:cNvSpPr/>
            <p:nvPr/>
          </p:nvSpPr>
          <p:spPr>
            <a:xfrm>
              <a:off x="5023954" y="492874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6" name="object 179"/>
            <p:cNvSpPr/>
            <p:nvPr/>
          </p:nvSpPr>
          <p:spPr>
            <a:xfrm>
              <a:off x="5087512" y="1224008"/>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w="63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7" name="object 181"/>
            <p:cNvSpPr/>
            <p:nvPr/>
          </p:nvSpPr>
          <p:spPr>
            <a:xfrm>
              <a:off x="4926274" y="2906328"/>
              <a:ext cx="290765" cy="0"/>
            </a:xfrm>
            <a:custGeom>
              <a:avLst/>
              <a:gdLst/>
              <a:ahLst/>
              <a:cxnLst/>
              <a:rect l="l" t="t" r="r" b="b"/>
              <a:pathLst>
                <a:path w="394335">
                  <a:moveTo>
                    <a:pt x="0" y="0"/>
                  </a:moveTo>
                  <a:lnTo>
                    <a:pt x="39398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8" name="object 182"/>
            <p:cNvSpPr/>
            <p:nvPr/>
          </p:nvSpPr>
          <p:spPr>
            <a:xfrm>
              <a:off x="4686124" y="2906328"/>
              <a:ext cx="184947" cy="0"/>
            </a:xfrm>
            <a:custGeom>
              <a:avLst/>
              <a:gdLst/>
              <a:ahLst/>
              <a:cxnLst/>
              <a:rect l="l" t="t" r="r" b="b"/>
              <a:pathLst>
                <a:path w="250825">
                  <a:moveTo>
                    <a:pt x="0" y="0"/>
                  </a:moveTo>
                  <a:lnTo>
                    <a:pt x="25034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9" name="object 183"/>
            <p:cNvSpPr/>
            <p:nvPr/>
          </p:nvSpPr>
          <p:spPr>
            <a:xfrm>
              <a:off x="5170638" y="2832183"/>
              <a:ext cx="98326" cy="0"/>
            </a:xfrm>
            <a:custGeom>
              <a:avLst/>
              <a:gdLst/>
              <a:ahLst/>
              <a:cxnLst/>
              <a:rect l="l" t="t" r="r" b="b"/>
              <a:pathLst>
                <a:path w="133350">
                  <a:moveTo>
                    <a:pt x="0" y="0"/>
                  </a:moveTo>
                  <a:lnTo>
                    <a:pt x="13313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0" name="object 184"/>
            <p:cNvSpPr/>
            <p:nvPr/>
          </p:nvSpPr>
          <p:spPr>
            <a:xfrm>
              <a:off x="5035739" y="2832183"/>
              <a:ext cx="79597" cy="0"/>
            </a:xfrm>
            <a:custGeom>
              <a:avLst/>
              <a:gdLst/>
              <a:ahLst/>
              <a:cxnLst/>
              <a:rect l="l" t="t" r="r" b="b"/>
              <a:pathLst>
                <a:path w="107950">
                  <a:moveTo>
                    <a:pt x="0" y="0"/>
                  </a:moveTo>
                  <a:lnTo>
                    <a:pt x="10760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1" name="object 185"/>
            <p:cNvSpPr/>
            <p:nvPr/>
          </p:nvSpPr>
          <p:spPr>
            <a:xfrm>
              <a:off x="5132664" y="2822341"/>
              <a:ext cx="20602" cy="20602"/>
            </a:xfrm>
            <a:custGeom>
              <a:avLst/>
              <a:gdLst/>
              <a:ahLst/>
              <a:cxnLst/>
              <a:rect l="l" t="t" r="r" b="b"/>
              <a:pathLst>
                <a:path w="27939" h="27939">
                  <a:moveTo>
                    <a:pt x="13817" y="0"/>
                  </a:moveTo>
                  <a:lnTo>
                    <a:pt x="27622" y="0"/>
                  </a:lnTo>
                  <a:lnTo>
                    <a:pt x="27622" y="27622"/>
                  </a:lnTo>
                  <a:lnTo>
                    <a:pt x="0" y="27622"/>
                  </a:lnTo>
                  <a:lnTo>
                    <a:pt x="0" y="0"/>
                  </a:lnTo>
                  <a:lnTo>
                    <a:pt x="13817" y="0"/>
                  </a:lnTo>
                </a:path>
              </a:pathLst>
            </a:custGeom>
            <a:solidFill>
              <a:srgbClr val="000000"/>
            </a:solidFill>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2" name="object 187"/>
            <p:cNvSpPr/>
            <p:nvPr/>
          </p:nvSpPr>
          <p:spPr>
            <a:xfrm>
              <a:off x="4874227" y="2875725"/>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3" name="object 188"/>
            <p:cNvSpPr/>
            <p:nvPr/>
          </p:nvSpPr>
          <p:spPr>
            <a:xfrm>
              <a:off x="5118590" y="2801534"/>
              <a:ext cx="55718" cy="55718"/>
            </a:xfrm>
            <a:custGeom>
              <a:avLst/>
              <a:gdLst/>
              <a:ahLst/>
              <a:cxnLst/>
              <a:rect l="l" t="t" r="r" b="b"/>
              <a:pathLst>
                <a:path w="75564" h="75564">
                  <a:moveTo>
                    <a:pt x="0" y="0"/>
                  </a:moveTo>
                  <a:lnTo>
                    <a:pt x="75349" y="0"/>
                  </a:lnTo>
                  <a:lnTo>
                    <a:pt x="75349" y="75349"/>
                  </a:lnTo>
                  <a:lnTo>
                    <a:pt x="0" y="75349"/>
                  </a:lnTo>
                  <a:lnTo>
                    <a:pt x="0" y="0"/>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 name="object 189"/>
            <p:cNvSpPr/>
            <p:nvPr/>
          </p:nvSpPr>
          <p:spPr>
            <a:xfrm>
              <a:off x="5179290" y="4079644"/>
              <a:ext cx="147489" cy="0"/>
            </a:xfrm>
            <a:custGeom>
              <a:avLst/>
              <a:gdLst/>
              <a:ahLst/>
              <a:cxnLst/>
              <a:rect l="l" t="t" r="r" b="b"/>
              <a:pathLst>
                <a:path w="200025">
                  <a:moveTo>
                    <a:pt x="0" y="0"/>
                  </a:moveTo>
                  <a:lnTo>
                    <a:pt x="19968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5" name="object 190"/>
            <p:cNvSpPr/>
            <p:nvPr/>
          </p:nvSpPr>
          <p:spPr>
            <a:xfrm>
              <a:off x="5007984" y="4079644"/>
              <a:ext cx="116119" cy="0"/>
            </a:xfrm>
            <a:custGeom>
              <a:avLst/>
              <a:gdLst/>
              <a:ahLst/>
              <a:cxnLst/>
              <a:rect l="l" t="t" r="r" b="b"/>
              <a:pathLst>
                <a:path w="157480">
                  <a:moveTo>
                    <a:pt x="0" y="0"/>
                  </a:moveTo>
                  <a:lnTo>
                    <a:pt x="15697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6" name="object 192"/>
            <p:cNvSpPr/>
            <p:nvPr/>
          </p:nvSpPr>
          <p:spPr>
            <a:xfrm>
              <a:off x="5127243" y="4049831"/>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7" name="object 193"/>
            <p:cNvSpPr/>
            <p:nvPr/>
          </p:nvSpPr>
          <p:spPr>
            <a:xfrm>
              <a:off x="5102362" y="4165338"/>
              <a:ext cx="261735" cy="0"/>
            </a:xfrm>
            <a:custGeom>
              <a:avLst/>
              <a:gdLst/>
              <a:ahLst/>
              <a:cxnLst/>
              <a:rect l="l" t="t" r="r" b="b"/>
              <a:pathLst>
                <a:path w="354964">
                  <a:moveTo>
                    <a:pt x="0" y="0"/>
                  </a:moveTo>
                  <a:lnTo>
                    <a:pt x="35443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8" name="object 194"/>
            <p:cNvSpPr/>
            <p:nvPr/>
          </p:nvSpPr>
          <p:spPr>
            <a:xfrm>
              <a:off x="4862671" y="4165338"/>
              <a:ext cx="184479" cy="0"/>
            </a:xfrm>
            <a:custGeom>
              <a:avLst/>
              <a:gdLst/>
              <a:ahLst/>
              <a:cxnLst/>
              <a:rect l="l" t="t" r="r" b="b"/>
              <a:pathLst>
                <a:path w="250189">
                  <a:moveTo>
                    <a:pt x="0" y="0"/>
                  </a:moveTo>
                  <a:lnTo>
                    <a:pt x="24972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9" name="object 195"/>
            <p:cNvSpPr/>
            <p:nvPr/>
          </p:nvSpPr>
          <p:spPr>
            <a:xfrm>
              <a:off x="5064430" y="4157878"/>
              <a:ext cx="20602" cy="20602"/>
            </a:xfrm>
            <a:custGeom>
              <a:avLst/>
              <a:gdLst/>
              <a:ahLst/>
              <a:cxnLst/>
              <a:rect l="l" t="t" r="r" b="b"/>
              <a:pathLst>
                <a:path w="27939" h="27939">
                  <a:moveTo>
                    <a:pt x="13804" y="0"/>
                  </a:moveTo>
                  <a:lnTo>
                    <a:pt x="27622" y="0"/>
                  </a:lnTo>
                  <a:lnTo>
                    <a:pt x="27622" y="27622"/>
                  </a:lnTo>
                  <a:lnTo>
                    <a:pt x="0" y="27622"/>
                  </a:lnTo>
                  <a:lnTo>
                    <a:pt x="0" y="0"/>
                  </a:lnTo>
                  <a:lnTo>
                    <a:pt x="13804" y="0"/>
                  </a:lnTo>
                </a:path>
              </a:pathLst>
            </a:custGeom>
            <a:solidFill>
              <a:srgbClr val="000000"/>
            </a:solidFill>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0" name="object 196"/>
            <p:cNvSpPr/>
            <p:nvPr/>
          </p:nvSpPr>
          <p:spPr>
            <a:xfrm>
              <a:off x="5050315" y="413552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1" name="object 197"/>
            <p:cNvSpPr/>
            <p:nvPr/>
          </p:nvSpPr>
          <p:spPr>
            <a:xfrm>
              <a:off x="5111745" y="4001000"/>
              <a:ext cx="173710" cy="0"/>
            </a:xfrm>
            <a:custGeom>
              <a:avLst/>
              <a:gdLst/>
              <a:ahLst/>
              <a:cxnLst/>
              <a:rect l="l" t="t" r="r" b="b"/>
              <a:pathLst>
                <a:path w="235585">
                  <a:moveTo>
                    <a:pt x="0" y="0"/>
                  </a:moveTo>
                  <a:lnTo>
                    <a:pt x="23556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2" name="object 198"/>
            <p:cNvSpPr/>
            <p:nvPr/>
          </p:nvSpPr>
          <p:spPr>
            <a:xfrm>
              <a:off x="4925057" y="4001000"/>
              <a:ext cx="131570" cy="0"/>
            </a:xfrm>
            <a:custGeom>
              <a:avLst/>
              <a:gdLst/>
              <a:ahLst/>
              <a:cxnLst/>
              <a:rect l="l" t="t" r="r" b="b"/>
              <a:pathLst>
                <a:path w="178435">
                  <a:moveTo>
                    <a:pt x="0" y="0"/>
                  </a:moveTo>
                  <a:lnTo>
                    <a:pt x="17783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3" name="object 200"/>
            <p:cNvSpPr/>
            <p:nvPr/>
          </p:nvSpPr>
          <p:spPr>
            <a:xfrm>
              <a:off x="5059698" y="397322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4" name="object 201"/>
            <p:cNvSpPr/>
            <p:nvPr/>
          </p:nvSpPr>
          <p:spPr>
            <a:xfrm>
              <a:off x="5112541" y="5632142"/>
              <a:ext cx="191502" cy="0"/>
            </a:xfrm>
            <a:custGeom>
              <a:avLst/>
              <a:gdLst/>
              <a:ahLst/>
              <a:cxnLst/>
              <a:rect l="l" t="t" r="r" b="b"/>
              <a:pathLst>
                <a:path w="259714">
                  <a:moveTo>
                    <a:pt x="0" y="0"/>
                  </a:moveTo>
                  <a:lnTo>
                    <a:pt x="25970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5" name="object 202"/>
            <p:cNvSpPr/>
            <p:nvPr/>
          </p:nvSpPr>
          <p:spPr>
            <a:xfrm>
              <a:off x="4915633" y="5632142"/>
              <a:ext cx="141403" cy="0"/>
            </a:xfrm>
            <a:custGeom>
              <a:avLst/>
              <a:gdLst/>
              <a:ahLst/>
              <a:cxnLst/>
              <a:rect l="l" t="t" r="r" b="b"/>
              <a:pathLst>
                <a:path w="191769">
                  <a:moveTo>
                    <a:pt x="0" y="0"/>
                  </a:moveTo>
                  <a:lnTo>
                    <a:pt x="19169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6" name="object 204"/>
            <p:cNvSpPr/>
            <p:nvPr/>
          </p:nvSpPr>
          <p:spPr>
            <a:xfrm>
              <a:off x="5139651" y="5716247"/>
              <a:ext cx="193843" cy="0"/>
            </a:xfrm>
            <a:custGeom>
              <a:avLst/>
              <a:gdLst/>
              <a:ahLst/>
              <a:cxnLst/>
              <a:rect l="l" t="t" r="r" b="b"/>
              <a:pathLst>
                <a:path w="262889">
                  <a:moveTo>
                    <a:pt x="0" y="0"/>
                  </a:moveTo>
                  <a:lnTo>
                    <a:pt x="26264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7" name="object 205"/>
            <p:cNvSpPr/>
            <p:nvPr/>
          </p:nvSpPr>
          <p:spPr>
            <a:xfrm>
              <a:off x="4938295" y="5716247"/>
              <a:ext cx="146085" cy="0"/>
            </a:xfrm>
            <a:custGeom>
              <a:avLst/>
              <a:gdLst/>
              <a:ahLst/>
              <a:cxnLst/>
              <a:rect l="l" t="t" r="r" b="b"/>
              <a:pathLst>
                <a:path w="198119">
                  <a:moveTo>
                    <a:pt x="0" y="0"/>
                  </a:moveTo>
                  <a:lnTo>
                    <a:pt x="19773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8" name="object 207"/>
            <p:cNvSpPr/>
            <p:nvPr/>
          </p:nvSpPr>
          <p:spPr>
            <a:xfrm>
              <a:off x="5084570" y="5794300"/>
              <a:ext cx="188692" cy="0"/>
            </a:xfrm>
            <a:custGeom>
              <a:avLst/>
              <a:gdLst/>
              <a:ahLst/>
              <a:cxnLst/>
              <a:rect l="l" t="t" r="r" b="b"/>
              <a:pathLst>
                <a:path w="255905">
                  <a:moveTo>
                    <a:pt x="0" y="0"/>
                  </a:moveTo>
                  <a:lnTo>
                    <a:pt x="25539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9" name="object 208"/>
            <p:cNvSpPr/>
            <p:nvPr/>
          </p:nvSpPr>
          <p:spPr>
            <a:xfrm>
              <a:off x="4888985" y="5794300"/>
              <a:ext cx="140466" cy="0"/>
            </a:xfrm>
            <a:custGeom>
              <a:avLst/>
              <a:gdLst/>
              <a:ahLst/>
              <a:cxnLst/>
              <a:rect l="l" t="t" r="r" b="b"/>
              <a:pathLst>
                <a:path w="190500">
                  <a:moveTo>
                    <a:pt x="0" y="0"/>
                  </a:moveTo>
                  <a:lnTo>
                    <a:pt x="18990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0" name="object 210"/>
            <p:cNvSpPr/>
            <p:nvPr/>
          </p:nvSpPr>
          <p:spPr>
            <a:xfrm>
              <a:off x="5060494" y="5602318"/>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1" name="object 211"/>
            <p:cNvSpPr/>
            <p:nvPr/>
          </p:nvSpPr>
          <p:spPr>
            <a:xfrm>
              <a:off x="5087604" y="5684256"/>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2" name="object 212"/>
            <p:cNvSpPr/>
            <p:nvPr/>
          </p:nvSpPr>
          <p:spPr>
            <a:xfrm>
              <a:off x="5032523" y="5764489"/>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3" name="object 15"/>
            <p:cNvSpPr/>
            <p:nvPr/>
          </p:nvSpPr>
          <p:spPr>
            <a:xfrm>
              <a:off x="5432533" y="1189614"/>
              <a:ext cx="1873" cy="5093770"/>
            </a:xfrm>
            <a:custGeom>
              <a:avLst/>
              <a:gdLst/>
              <a:ahLst/>
              <a:cxnLst/>
              <a:rect l="l" t="t" r="r" b="b"/>
              <a:pathLst>
                <a:path w="2539" h="6908165">
                  <a:moveTo>
                    <a:pt x="2082" y="6907834"/>
                  </a:moveTo>
                  <a:lnTo>
                    <a:pt x="0" y="0"/>
                  </a:lnTo>
                </a:path>
              </a:pathLst>
            </a:custGeom>
            <a:ln w="9525">
              <a:solidFill>
                <a:schemeClr val="tx1"/>
              </a:solidFill>
              <a:prstDash val="solid"/>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4" name="object 25"/>
            <p:cNvSpPr/>
            <p:nvPr/>
          </p:nvSpPr>
          <p:spPr>
            <a:xfrm>
              <a:off x="4824651" y="2039251"/>
              <a:ext cx="733701" cy="0"/>
            </a:xfrm>
            <a:custGeom>
              <a:avLst/>
              <a:gdLst/>
              <a:ahLst/>
              <a:cxnLst/>
              <a:rect l="l" t="t" r="r" b="b"/>
              <a:pathLst>
                <a:path w="995045">
                  <a:moveTo>
                    <a:pt x="0" y="0"/>
                  </a:moveTo>
                  <a:lnTo>
                    <a:pt x="99494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5" name="object 35"/>
            <p:cNvSpPr/>
            <p:nvPr/>
          </p:nvSpPr>
          <p:spPr>
            <a:xfrm>
              <a:off x="5194124" y="1967662"/>
              <a:ext cx="274845" cy="0"/>
            </a:xfrm>
            <a:custGeom>
              <a:avLst/>
              <a:gdLst/>
              <a:ahLst/>
              <a:cxnLst/>
              <a:rect l="l" t="t" r="r" b="b"/>
              <a:pathLst>
                <a:path w="372744">
                  <a:moveTo>
                    <a:pt x="0" y="0"/>
                  </a:moveTo>
                  <a:lnTo>
                    <a:pt x="37235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6" name="object 58"/>
            <p:cNvSpPr/>
            <p:nvPr/>
          </p:nvSpPr>
          <p:spPr>
            <a:xfrm>
              <a:off x="5305963" y="2327511"/>
              <a:ext cx="607750" cy="0"/>
            </a:xfrm>
            <a:custGeom>
              <a:avLst/>
              <a:gdLst/>
              <a:ahLst/>
              <a:cxnLst/>
              <a:rect l="l" t="t" r="r" b="b"/>
              <a:pathLst>
                <a:path w="824229">
                  <a:moveTo>
                    <a:pt x="0" y="0"/>
                  </a:moveTo>
                  <a:lnTo>
                    <a:pt x="82409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7" name="object 98"/>
            <p:cNvSpPr/>
            <p:nvPr/>
          </p:nvSpPr>
          <p:spPr>
            <a:xfrm>
              <a:off x="5117887" y="5414808"/>
              <a:ext cx="524407" cy="0"/>
            </a:xfrm>
            <a:custGeom>
              <a:avLst/>
              <a:gdLst/>
              <a:ahLst/>
              <a:cxnLst/>
              <a:rect l="l" t="t" r="r" b="b"/>
              <a:pathLst>
                <a:path w="711200">
                  <a:moveTo>
                    <a:pt x="0" y="0"/>
                  </a:moveTo>
                  <a:lnTo>
                    <a:pt x="710693"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8" name="object 175"/>
            <p:cNvSpPr/>
            <p:nvPr/>
          </p:nvSpPr>
          <p:spPr>
            <a:xfrm>
              <a:off x="5140316" y="6105638"/>
              <a:ext cx="123142" cy="0"/>
            </a:xfrm>
            <a:custGeom>
              <a:avLst/>
              <a:gdLst/>
              <a:ahLst/>
              <a:cxnLst/>
              <a:rect l="l" t="t" r="r" b="b"/>
              <a:pathLst>
                <a:path w="167005">
                  <a:moveTo>
                    <a:pt x="0" y="0"/>
                  </a:moveTo>
                  <a:lnTo>
                    <a:pt x="16690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9" name="object 176"/>
            <p:cNvSpPr/>
            <p:nvPr/>
          </p:nvSpPr>
          <p:spPr>
            <a:xfrm>
              <a:off x="4982707" y="6105638"/>
              <a:ext cx="102072" cy="0"/>
            </a:xfrm>
            <a:custGeom>
              <a:avLst/>
              <a:gdLst/>
              <a:ahLst/>
              <a:cxnLst/>
              <a:rect l="l" t="t" r="r" b="b"/>
              <a:pathLst>
                <a:path w="138430">
                  <a:moveTo>
                    <a:pt x="0" y="0"/>
                  </a:moveTo>
                  <a:lnTo>
                    <a:pt x="13839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0" name="object 178"/>
            <p:cNvSpPr/>
            <p:nvPr/>
          </p:nvSpPr>
          <p:spPr>
            <a:xfrm>
              <a:off x="5088269" y="6075826"/>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1" name="object 176"/>
            <p:cNvSpPr/>
            <p:nvPr/>
          </p:nvSpPr>
          <p:spPr>
            <a:xfrm>
              <a:off x="4952858" y="6027874"/>
              <a:ext cx="142958" cy="33711"/>
            </a:xfrm>
            <a:custGeom>
              <a:avLst/>
              <a:gdLst/>
              <a:ahLst/>
              <a:cxnLst/>
              <a:rect l="l" t="t" r="r" b="b"/>
              <a:pathLst>
                <a:path w="138430">
                  <a:moveTo>
                    <a:pt x="0" y="0"/>
                  </a:moveTo>
                  <a:lnTo>
                    <a:pt x="13839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2" name="object 178"/>
            <p:cNvSpPr/>
            <p:nvPr/>
          </p:nvSpPr>
          <p:spPr>
            <a:xfrm>
              <a:off x="5084688" y="5998062"/>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3" name="object 176"/>
            <p:cNvSpPr/>
            <p:nvPr/>
          </p:nvSpPr>
          <p:spPr>
            <a:xfrm>
              <a:off x="5141468" y="6027874"/>
              <a:ext cx="151740" cy="33711"/>
            </a:xfrm>
            <a:custGeom>
              <a:avLst/>
              <a:gdLst/>
              <a:ahLst/>
              <a:cxnLst/>
              <a:rect l="l" t="t" r="r" b="b"/>
              <a:pathLst>
                <a:path w="138430">
                  <a:moveTo>
                    <a:pt x="0" y="0"/>
                  </a:moveTo>
                  <a:lnTo>
                    <a:pt x="13839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4" name="bk object 25"/>
            <p:cNvSpPr/>
            <p:nvPr/>
          </p:nvSpPr>
          <p:spPr>
            <a:xfrm>
              <a:off x="6639189" y="1012324"/>
              <a:ext cx="2468880" cy="0"/>
            </a:xfrm>
            <a:custGeom>
              <a:avLst/>
              <a:gdLst/>
              <a:ahLst/>
              <a:cxnLst/>
              <a:rect l="l" t="t" r="r" b="b"/>
              <a:pathLst>
                <a:path w="2641600">
                  <a:moveTo>
                    <a:pt x="0" y="0"/>
                  </a:moveTo>
                  <a:lnTo>
                    <a:pt x="2641409" y="0"/>
                  </a:lnTo>
                </a:path>
              </a:pathLst>
            </a:custGeom>
            <a:ln w="6350">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5" name="object 2"/>
            <p:cNvSpPr txBox="1"/>
            <p:nvPr/>
          </p:nvSpPr>
          <p:spPr>
            <a:xfrm>
              <a:off x="2963351" y="867266"/>
              <a:ext cx="975041" cy="12054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End</a:t>
              </a:r>
              <a:r>
                <a:rPr kumimoji="0" sz="700" b="1"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Point</a:t>
              </a:r>
              <a:r>
                <a:rPr kumimoji="0" lang="en-US"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/Subgroup</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6" name="object 14"/>
            <p:cNvSpPr txBox="1"/>
            <p:nvPr/>
          </p:nvSpPr>
          <p:spPr>
            <a:xfrm>
              <a:off x="4934065" y="867266"/>
              <a:ext cx="1007850" cy="120546"/>
            </a:xfrm>
            <a:prstGeom prst="rect">
              <a:avLst/>
            </a:prstGeom>
          </p:spPr>
          <p:txBody>
            <a:bodyPr vert="horz" wrap="square" lIns="0" tIns="12700" rIns="0" bIns="0" rtlCol="0">
              <a:spAutoFit/>
            </a:bodyPr>
            <a:lstStyle>
              <a:defPPr>
                <a:defRPr lang="en-US"/>
              </a:defPPr>
              <a:lvl1pPr marL="12700">
                <a:lnSpc>
                  <a:spcPct val="100000"/>
                </a:lnSpc>
                <a:spcBef>
                  <a:spcPts val="100"/>
                </a:spcBef>
                <a:defRPr sz="900" b="1" spc="-5">
                  <a:solidFill>
                    <a:srgbClr val="231F20"/>
                  </a:solidFill>
                  <a:latin typeface="Calibri"/>
                  <a:cs typeface="Calibri"/>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Hazard Ra</a:t>
              </a:r>
              <a:r>
                <a:rPr kumimoji="0" lang="en-US"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a:t>
              </a: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 (95% </a:t>
              </a:r>
              <a:r>
                <a:rPr kumimoji="0" lang="en-US"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a:t>
              </a:r>
              <a:endPar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7" name="object 4"/>
            <p:cNvSpPr txBox="1"/>
            <p:nvPr/>
          </p:nvSpPr>
          <p:spPr>
            <a:xfrm>
              <a:off x="7937501" y="867266"/>
              <a:ext cx="79424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HR (95%</a:t>
              </a:r>
              <a:r>
                <a:rPr kumimoji="0" sz="700" b="1" i="0" u="none" strike="noStrike" kern="1200" cap="none" spc="-8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8" name="object 6"/>
            <p:cNvSpPr txBox="1"/>
            <p:nvPr/>
          </p:nvSpPr>
          <p:spPr>
            <a:xfrm>
              <a:off x="8642351" y="867266"/>
              <a:ext cx="524984"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 </a:t>
              </a:r>
              <a:r>
                <a:rPr kumimoji="0"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sz="700" b="1" i="0" u="none" strike="noStrike" kern="1200" cap="none" spc="-7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2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9" name="object 7"/>
            <p:cNvSpPr txBox="1"/>
            <p:nvPr/>
          </p:nvSpPr>
          <p:spPr>
            <a:xfrm>
              <a:off x="7462124" y="1018927"/>
              <a:ext cx="38760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n/N</a:t>
              </a:r>
              <a:r>
                <a:rPr kumimoji="0" sz="700" b="0" i="0" u="none" strike="noStrike" kern="1200" cap="none" spc="-6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0" name="object 8"/>
            <p:cNvSpPr txBox="1"/>
            <p:nvPr/>
          </p:nvSpPr>
          <p:spPr>
            <a:xfrm>
              <a:off x="7405689" y="867266"/>
              <a:ext cx="50047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Placeb</a:t>
              </a:r>
              <a:r>
                <a:rPr kumimoji="0"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1" name="object 10"/>
            <p:cNvSpPr txBox="1"/>
            <p:nvPr/>
          </p:nvSpPr>
          <p:spPr>
            <a:xfrm>
              <a:off x="6605588" y="867266"/>
              <a:ext cx="803524"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Icosapent</a:t>
              </a:r>
              <a:r>
                <a:rPr kumimoji="0" sz="700" b="1"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Ethyl</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2" name="object 11"/>
            <p:cNvSpPr txBox="1"/>
            <p:nvPr/>
          </p:nvSpPr>
          <p:spPr>
            <a:xfrm>
              <a:off x="6813549" y="1018927"/>
              <a:ext cx="38760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n/N</a:t>
              </a:r>
              <a:r>
                <a:rPr kumimoji="0" sz="700" b="0" i="0" u="none" strike="noStrike" kern="1200" cap="none" spc="-6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3" name="object 132"/>
            <p:cNvSpPr txBox="1"/>
            <p:nvPr/>
          </p:nvSpPr>
          <p:spPr>
            <a:xfrm>
              <a:off x="3041175" y="4549050"/>
              <a:ext cx="1324625"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Triglycerides ≥150 vs &lt;150 mg/dL  Triglycerides ≥150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Triglycerides &lt;150 mg/dL</a:t>
              </a:r>
            </a:p>
          </p:txBody>
        </p:sp>
        <p:sp>
          <p:nvSpPr>
            <p:cNvPr id="654" name="object 134"/>
            <p:cNvSpPr txBox="1"/>
            <p:nvPr/>
          </p:nvSpPr>
          <p:spPr>
            <a:xfrm>
              <a:off x="8726558" y="4548824"/>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0.68</a:t>
              </a:r>
            </a:p>
          </p:txBody>
        </p:sp>
        <p:sp>
          <p:nvSpPr>
            <p:cNvPr id="655" name="object 133"/>
            <p:cNvSpPr txBox="1"/>
            <p:nvPr/>
          </p:nvSpPr>
          <p:spPr>
            <a:xfrm>
              <a:off x="7991415" y="4629713"/>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0.74 (0.65–0.84)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0.66 (0.44–0.99)</a:t>
              </a:r>
            </a:p>
          </p:txBody>
        </p:sp>
        <p:sp>
          <p:nvSpPr>
            <p:cNvPr id="656" name="object 135"/>
            <p:cNvSpPr txBox="1"/>
            <p:nvPr/>
          </p:nvSpPr>
          <p:spPr>
            <a:xfrm>
              <a:off x="7265875" y="4629713"/>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546/3660 (14.9%)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60/429 (14.0%)</a:t>
              </a:r>
            </a:p>
          </p:txBody>
        </p:sp>
        <p:sp>
          <p:nvSpPr>
            <p:cNvPr id="657" name="object 136"/>
            <p:cNvSpPr txBox="1"/>
            <p:nvPr/>
          </p:nvSpPr>
          <p:spPr>
            <a:xfrm>
              <a:off x="6599970" y="4629713"/>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421/3674 (11.5%)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38/412 (9.2%)</a:t>
              </a:r>
            </a:p>
          </p:txBody>
        </p:sp>
        <p:sp>
          <p:nvSpPr>
            <p:cNvPr id="658" name="object 137"/>
            <p:cNvSpPr/>
            <p:nvPr/>
          </p:nvSpPr>
          <p:spPr>
            <a:xfrm>
              <a:off x="5045538" y="4749435"/>
              <a:ext cx="378322" cy="0"/>
            </a:xfrm>
            <a:custGeom>
              <a:avLst/>
              <a:gdLst/>
              <a:ahLst/>
              <a:cxnLst/>
              <a:rect l="l" t="t" r="r" b="b"/>
              <a:pathLst>
                <a:path w="513080">
                  <a:moveTo>
                    <a:pt x="0" y="0"/>
                  </a:moveTo>
                  <a:lnTo>
                    <a:pt x="51271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9" name="object 138"/>
            <p:cNvSpPr/>
            <p:nvPr/>
          </p:nvSpPr>
          <p:spPr>
            <a:xfrm>
              <a:off x="4745926" y="4749435"/>
              <a:ext cx="244411" cy="0"/>
            </a:xfrm>
            <a:custGeom>
              <a:avLst/>
              <a:gdLst/>
              <a:ahLst/>
              <a:cxnLst/>
              <a:rect l="l" t="t" r="r" b="b"/>
              <a:pathLst>
                <a:path w="331469">
                  <a:moveTo>
                    <a:pt x="0" y="0"/>
                  </a:moveTo>
                  <a:lnTo>
                    <a:pt x="33098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0" name="object 139"/>
            <p:cNvSpPr/>
            <p:nvPr/>
          </p:nvSpPr>
          <p:spPr>
            <a:xfrm>
              <a:off x="4993492" y="4719628"/>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1" name="object 140"/>
            <p:cNvSpPr/>
            <p:nvPr/>
          </p:nvSpPr>
          <p:spPr>
            <a:xfrm>
              <a:off x="5141842" y="4669745"/>
              <a:ext cx="98795" cy="0"/>
            </a:xfrm>
            <a:custGeom>
              <a:avLst/>
              <a:gdLst/>
              <a:ahLst/>
              <a:cxnLst/>
              <a:rect l="l" t="t" r="r" b="b"/>
              <a:pathLst>
                <a:path w="133985">
                  <a:moveTo>
                    <a:pt x="0" y="0"/>
                  </a:moveTo>
                  <a:lnTo>
                    <a:pt x="13380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2" name="object 141"/>
            <p:cNvSpPr/>
            <p:nvPr/>
          </p:nvSpPr>
          <p:spPr>
            <a:xfrm>
              <a:off x="5015245" y="4669745"/>
              <a:ext cx="71170" cy="0"/>
            </a:xfrm>
            <a:custGeom>
              <a:avLst/>
              <a:gdLst/>
              <a:ahLst/>
              <a:cxnLst/>
              <a:rect l="l" t="t" r="r" b="b"/>
              <a:pathLst>
                <a:path w="96519">
                  <a:moveTo>
                    <a:pt x="0" y="0"/>
                  </a:moveTo>
                  <a:lnTo>
                    <a:pt x="9634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3" name="object 142"/>
            <p:cNvSpPr/>
            <p:nvPr/>
          </p:nvSpPr>
          <p:spPr>
            <a:xfrm>
              <a:off x="5089795" y="4639924"/>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4" name="object 154"/>
            <p:cNvSpPr txBox="1"/>
            <p:nvPr/>
          </p:nvSpPr>
          <p:spPr>
            <a:xfrm>
              <a:off x="3041175" y="4250343"/>
              <a:ext cx="1324625"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Triglycerides ≥200 vs &lt;200 mg/dL  Triglycerides ≥200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Triglycerides &lt;200 mg/dL</a:t>
              </a:r>
            </a:p>
          </p:txBody>
        </p:sp>
        <p:sp>
          <p:nvSpPr>
            <p:cNvPr id="665" name="object 156"/>
            <p:cNvSpPr txBox="1"/>
            <p:nvPr/>
          </p:nvSpPr>
          <p:spPr>
            <a:xfrm>
              <a:off x="8726558" y="425011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0.62</a:t>
              </a:r>
            </a:p>
          </p:txBody>
        </p:sp>
        <p:sp>
          <p:nvSpPr>
            <p:cNvPr id="666" name="object 155"/>
            <p:cNvSpPr txBox="1"/>
            <p:nvPr/>
          </p:nvSpPr>
          <p:spPr>
            <a:xfrm>
              <a:off x="7991415" y="4331006"/>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0.75 (0.65–0.88)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0.71 (0.58–0.86)</a:t>
              </a:r>
            </a:p>
          </p:txBody>
        </p:sp>
        <p:sp>
          <p:nvSpPr>
            <p:cNvPr id="667" name="object 157"/>
            <p:cNvSpPr txBox="1"/>
            <p:nvPr/>
          </p:nvSpPr>
          <p:spPr>
            <a:xfrm>
              <a:off x="7265875" y="4331006"/>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371/2469 (15.0%)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235/1620 (14.5%)</a:t>
              </a:r>
            </a:p>
          </p:txBody>
        </p:sp>
        <p:sp>
          <p:nvSpPr>
            <p:cNvPr id="668" name="object 158"/>
            <p:cNvSpPr txBox="1"/>
            <p:nvPr/>
          </p:nvSpPr>
          <p:spPr>
            <a:xfrm>
              <a:off x="6599970" y="4331006"/>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290/2481 (11.7%)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169/1605 (10.5%)</a:t>
              </a:r>
            </a:p>
          </p:txBody>
        </p:sp>
        <p:sp>
          <p:nvSpPr>
            <p:cNvPr id="669" name="object 159"/>
            <p:cNvSpPr/>
            <p:nvPr/>
          </p:nvSpPr>
          <p:spPr>
            <a:xfrm>
              <a:off x="5111745" y="4455746"/>
              <a:ext cx="159663" cy="0"/>
            </a:xfrm>
            <a:custGeom>
              <a:avLst/>
              <a:gdLst/>
              <a:ahLst/>
              <a:cxnLst/>
              <a:rect l="l" t="t" r="r" b="b"/>
              <a:pathLst>
                <a:path w="216535">
                  <a:moveTo>
                    <a:pt x="0" y="0"/>
                  </a:moveTo>
                  <a:lnTo>
                    <a:pt x="21633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0" name="object 160"/>
            <p:cNvSpPr/>
            <p:nvPr/>
          </p:nvSpPr>
          <p:spPr>
            <a:xfrm>
              <a:off x="4924591" y="4455746"/>
              <a:ext cx="132038" cy="0"/>
            </a:xfrm>
            <a:custGeom>
              <a:avLst/>
              <a:gdLst/>
              <a:ahLst/>
              <a:cxnLst/>
              <a:rect l="l" t="t" r="r" b="b"/>
              <a:pathLst>
                <a:path w="179069">
                  <a:moveTo>
                    <a:pt x="0" y="0"/>
                  </a:moveTo>
                  <a:lnTo>
                    <a:pt x="17846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1" name="object 161"/>
            <p:cNvSpPr/>
            <p:nvPr/>
          </p:nvSpPr>
          <p:spPr>
            <a:xfrm>
              <a:off x="5059698" y="4425929"/>
              <a:ext cx="55718" cy="55718"/>
            </a:xfrm>
            <a:custGeom>
              <a:avLst/>
              <a:gdLst/>
              <a:ahLst/>
              <a:cxnLst/>
              <a:rect l="l" t="t" r="r" b="b"/>
              <a:pathLst>
                <a:path w="75564" h="75564">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2" name="object 162"/>
            <p:cNvSpPr/>
            <p:nvPr/>
          </p:nvSpPr>
          <p:spPr>
            <a:xfrm>
              <a:off x="5159391" y="4372028"/>
              <a:ext cx="120801" cy="0"/>
            </a:xfrm>
            <a:custGeom>
              <a:avLst/>
              <a:gdLst/>
              <a:ahLst/>
              <a:cxnLst/>
              <a:rect l="l" t="t" r="r" b="b"/>
              <a:pathLst>
                <a:path w="163830">
                  <a:moveTo>
                    <a:pt x="0" y="0"/>
                  </a:moveTo>
                  <a:lnTo>
                    <a:pt x="16378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3" name="object 163"/>
            <p:cNvSpPr/>
            <p:nvPr/>
          </p:nvSpPr>
          <p:spPr>
            <a:xfrm>
              <a:off x="5006571" y="4372028"/>
              <a:ext cx="97390" cy="0"/>
            </a:xfrm>
            <a:custGeom>
              <a:avLst/>
              <a:gdLst/>
              <a:ahLst/>
              <a:cxnLst/>
              <a:rect l="l" t="t" r="r" b="b"/>
              <a:pathLst>
                <a:path w="132080">
                  <a:moveTo>
                    <a:pt x="0" y="0"/>
                  </a:moveTo>
                  <a:lnTo>
                    <a:pt x="13190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4" name="object 164"/>
            <p:cNvSpPr/>
            <p:nvPr/>
          </p:nvSpPr>
          <p:spPr>
            <a:xfrm>
              <a:off x="5107344" y="4342223"/>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5" name="object 143"/>
            <p:cNvSpPr txBox="1"/>
            <p:nvPr/>
          </p:nvSpPr>
          <p:spPr>
            <a:xfrm>
              <a:off x="3041175" y="3583053"/>
              <a:ext cx="628483"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Diabetes  </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Diabetes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Diabetes</a:t>
              </a:r>
            </a:p>
          </p:txBody>
        </p:sp>
        <p:sp>
          <p:nvSpPr>
            <p:cNvPr id="676" name="object 145"/>
            <p:cNvSpPr txBox="1"/>
            <p:nvPr/>
          </p:nvSpPr>
          <p:spPr>
            <a:xfrm>
              <a:off x="8726558" y="3583053"/>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0.29</a:t>
              </a:r>
            </a:p>
          </p:txBody>
        </p:sp>
        <p:sp>
          <p:nvSpPr>
            <p:cNvPr id="677" name="object 144"/>
            <p:cNvSpPr txBox="1"/>
            <p:nvPr/>
          </p:nvSpPr>
          <p:spPr>
            <a:xfrm>
              <a:off x="7991415" y="3663943"/>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0.70 (0.60–0.81)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0.80 (0.65–0.98)</a:t>
              </a:r>
            </a:p>
          </p:txBody>
        </p:sp>
        <p:sp>
          <p:nvSpPr>
            <p:cNvPr id="678" name="object 146"/>
            <p:cNvSpPr txBox="1"/>
            <p:nvPr/>
          </p:nvSpPr>
          <p:spPr>
            <a:xfrm>
              <a:off x="7265875" y="3663943"/>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391/2393 (16.3%)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215/1694 (12.7%)</a:t>
              </a:r>
            </a:p>
          </p:txBody>
        </p:sp>
        <p:sp>
          <p:nvSpPr>
            <p:cNvPr id="679" name="object 147"/>
            <p:cNvSpPr txBox="1"/>
            <p:nvPr/>
          </p:nvSpPr>
          <p:spPr>
            <a:xfrm>
              <a:off x="6599970" y="3663943"/>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286/2394 (11.9%)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173/1695 (10.2%)</a:t>
              </a:r>
            </a:p>
          </p:txBody>
        </p:sp>
        <p:sp>
          <p:nvSpPr>
            <p:cNvPr id="680" name="object 148"/>
            <p:cNvSpPr/>
            <p:nvPr/>
          </p:nvSpPr>
          <p:spPr>
            <a:xfrm>
              <a:off x="5217535" y="3781984"/>
              <a:ext cx="191033" cy="0"/>
            </a:xfrm>
            <a:custGeom>
              <a:avLst/>
              <a:gdLst/>
              <a:ahLst/>
              <a:cxnLst/>
              <a:rect l="l" t="t" r="r" b="b"/>
              <a:pathLst>
                <a:path w="259080">
                  <a:moveTo>
                    <a:pt x="0" y="0"/>
                  </a:moveTo>
                  <a:lnTo>
                    <a:pt x="25847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1" name="object 149"/>
            <p:cNvSpPr/>
            <p:nvPr/>
          </p:nvSpPr>
          <p:spPr>
            <a:xfrm>
              <a:off x="5009159" y="3781984"/>
              <a:ext cx="153108" cy="0"/>
            </a:xfrm>
            <a:custGeom>
              <a:avLst/>
              <a:gdLst/>
              <a:ahLst/>
              <a:cxnLst/>
              <a:rect l="l" t="t" r="r" b="b"/>
              <a:pathLst>
                <a:path w="207644">
                  <a:moveTo>
                    <a:pt x="0" y="0"/>
                  </a:moveTo>
                  <a:lnTo>
                    <a:pt x="20725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2" name="object 150"/>
            <p:cNvSpPr/>
            <p:nvPr/>
          </p:nvSpPr>
          <p:spPr>
            <a:xfrm>
              <a:off x="5165488" y="375218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3" name="object 151"/>
            <p:cNvSpPr/>
            <p:nvPr/>
          </p:nvSpPr>
          <p:spPr>
            <a:xfrm>
              <a:off x="5093157" y="3698291"/>
              <a:ext cx="116119" cy="0"/>
            </a:xfrm>
            <a:custGeom>
              <a:avLst/>
              <a:gdLst/>
              <a:ahLst/>
              <a:cxnLst/>
              <a:rect l="l" t="t" r="r" b="b"/>
              <a:pathLst>
                <a:path w="157480">
                  <a:moveTo>
                    <a:pt x="0" y="0"/>
                  </a:moveTo>
                  <a:lnTo>
                    <a:pt x="157433"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4" name="object 152"/>
            <p:cNvSpPr/>
            <p:nvPr/>
          </p:nvSpPr>
          <p:spPr>
            <a:xfrm>
              <a:off x="4945016" y="3698291"/>
              <a:ext cx="92708" cy="0"/>
            </a:xfrm>
            <a:custGeom>
              <a:avLst/>
              <a:gdLst/>
              <a:ahLst/>
              <a:cxnLst/>
              <a:rect l="l" t="t" r="r" b="b"/>
              <a:pathLst>
                <a:path w="125730">
                  <a:moveTo>
                    <a:pt x="0" y="0"/>
                  </a:moveTo>
                  <a:lnTo>
                    <a:pt x="12555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5" name="object 153"/>
            <p:cNvSpPr/>
            <p:nvPr/>
          </p:nvSpPr>
          <p:spPr>
            <a:xfrm>
              <a:off x="5041110" y="3668478"/>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6" name="object 84"/>
            <p:cNvSpPr txBox="1"/>
            <p:nvPr/>
          </p:nvSpPr>
          <p:spPr>
            <a:xfrm>
              <a:off x="3041175" y="3289894"/>
              <a:ext cx="492927"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 vs Non-US  US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Non-US</a:t>
              </a:r>
            </a:p>
          </p:txBody>
        </p:sp>
        <p:sp>
          <p:nvSpPr>
            <p:cNvPr id="687" name="object 86"/>
            <p:cNvSpPr txBox="1"/>
            <p:nvPr/>
          </p:nvSpPr>
          <p:spPr>
            <a:xfrm>
              <a:off x="8726558" y="3289602"/>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0.38</a:t>
              </a:r>
            </a:p>
          </p:txBody>
        </p:sp>
        <p:sp>
          <p:nvSpPr>
            <p:cNvPr id="688" name="object 85"/>
            <p:cNvSpPr txBox="1"/>
            <p:nvPr/>
          </p:nvSpPr>
          <p:spPr>
            <a:xfrm>
              <a:off x="7991415" y="3370557"/>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0.69 (0.57–0.83)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0.77 (0.66–0.91)</a:t>
              </a:r>
            </a:p>
          </p:txBody>
        </p:sp>
        <p:sp>
          <p:nvSpPr>
            <p:cNvPr id="689" name="object 87"/>
            <p:cNvSpPr txBox="1"/>
            <p:nvPr/>
          </p:nvSpPr>
          <p:spPr>
            <a:xfrm>
              <a:off x="7265875" y="3370557"/>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266/1598 (16.6%)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340/2492 (13.6%)</a:t>
              </a:r>
            </a:p>
          </p:txBody>
        </p:sp>
        <p:sp>
          <p:nvSpPr>
            <p:cNvPr id="690" name="object 88"/>
            <p:cNvSpPr txBox="1"/>
            <p:nvPr/>
          </p:nvSpPr>
          <p:spPr>
            <a:xfrm>
              <a:off x="6599970" y="3370557"/>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187/1548 (12.1%)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272/2541 (10.7%)</a:t>
              </a:r>
            </a:p>
          </p:txBody>
        </p:sp>
        <p:sp>
          <p:nvSpPr>
            <p:cNvPr id="691" name="object 89"/>
            <p:cNvSpPr/>
            <p:nvPr/>
          </p:nvSpPr>
          <p:spPr>
            <a:xfrm>
              <a:off x="5087772" y="3419093"/>
              <a:ext cx="153108" cy="0"/>
            </a:xfrm>
            <a:custGeom>
              <a:avLst/>
              <a:gdLst/>
              <a:ahLst/>
              <a:cxnLst/>
              <a:rect l="l" t="t" r="r" b="b"/>
              <a:pathLst>
                <a:path w="207644">
                  <a:moveTo>
                    <a:pt x="0" y="0"/>
                  </a:moveTo>
                  <a:lnTo>
                    <a:pt x="20748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2" name="object 90"/>
            <p:cNvSpPr/>
            <p:nvPr/>
          </p:nvSpPr>
          <p:spPr>
            <a:xfrm>
              <a:off x="4912131" y="3419093"/>
              <a:ext cx="120333" cy="0"/>
            </a:xfrm>
            <a:custGeom>
              <a:avLst/>
              <a:gdLst/>
              <a:ahLst/>
              <a:cxnLst/>
              <a:rect l="l" t="t" r="r" b="b"/>
              <a:pathLst>
                <a:path w="163194">
                  <a:moveTo>
                    <a:pt x="0" y="0"/>
                  </a:moveTo>
                  <a:lnTo>
                    <a:pt x="16285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3" name="object 91"/>
            <p:cNvSpPr/>
            <p:nvPr/>
          </p:nvSpPr>
          <p:spPr>
            <a:xfrm>
              <a:off x="5035725" y="3389287"/>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4" name="object 92"/>
            <p:cNvSpPr/>
            <p:nvPr/>
          </p:nvSpPr>
          <p:spPr>
            <a:xfrm>
              <a:off x="5188027" y="3503453"/>
              <a:ext cx="143275" cy="0"/>
            </a:xfrm>
            <a:custGeom>
              <a:avLst/>
              <a:gdLst/>
              <a:ahLst/>
              <a:cxnLst/>
              <a:rect l="l" t="t" r="r" b="b"/>
              <a:pathLst>
                <a:path w="194310">
                  <a:moveTo>
                    <a:pt x="0" y="0"/>
                  </a:moveTo>
                  <a:lnTo>
                    <a:pt x="19428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5" name="object 93"/>
            <p:cNvSpPr/>
            <p:nvPr/>
          </p:nvSpPr>
          <p:spPr>
            <a:xfrm>
              <a:off x="5016785" y="3503453"/>
              <a:ext cx="116119" cy="0"/>
            </a:xfrm>
            <a:custGeom>
              <a:avLst/>
              <a:gdLst/>
              <a:ahLst/>
              <a:cxnLst/>
              <a:rect l="l" t="t" r="r" b="b"/>
              <a:pathLst>
                <a:path w="157480">
                  <a:moveTo>
                    <a:pt x="0" y="0"/>
                  </a:moveTo>
                  <a:lnTo>
                    <a:pt x="15688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 name="object 94"/>
            <p:cNvSpPr/>
            <p:nvPr/>
          </p:nvSpPr>
          <p:spPr>
            <a:xfrm>
              <a:off x="5135980" y="3473647"/>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 name="object 61"/>
            <p:cNvSpPr txBox="1"/>
            <p:nvPr/>
          </p:nvSpPr>
          <p:spPr>
            <a:xfrm>
              <a:off x="3041175" y="2405250"/>
              <a:ext cx="544757" cy="260199"/>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700" spc="-10">
                  <a:solidFill>
                    <a:srgbClr val="231F2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a:t>
              </a:r>
              <a:endPar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Male</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Female</a:t>
              </a:r>
            </a:p>
          </p:txBody>
        </p:sp>
        <p:sp>
          <p:nvSpPr>
            <p:cNvPr id="698" name="object 64"/>
            <p:cNvSpPr txBox="1"/>
            <p:nvPr/>
          </p:nvSpPr>
          <p:spPr>
            <a:xfrm>
              <a:off x="8726558" y="2411214"/>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0.44</a:t>
              </a:r>
            </a:p>
          </p:txBody>
        </p:sp>
        <p:sp>
          <p:nvSpPr>
            <p:cNvPr id="699" name="object 63"/>
            <p:cNvSpPr txBox="1"/>
            <p:nvPr/>
          </p:nvSpPr>
          <p:spPr>
            <a:xfrm>
              <a:off x="7991415" y="2486138"/>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0.72 (0.62–0.82)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0.80 (0.62–1.03)</a:t>
              </a:r>
            </a:p>
          </p:txBody>
        </p:sp>
        <p:sp>
          <p:nvSpPr>
            <p:cNvPr id="700" name="object 65"/>
            <p:cNvSpPr txBox="1"/>
            <p:nvPr/>
          </p:nvSpPr>
          <p:spPr>
            <a:xfrm>
              <a:off x="7265875" y="2486138"/>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474/2895 (16.4%)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132/1195 (11.0%)</a:t>
              </a:r>
            </a:p>
          </p:txBody>
        </p:sp>
        <p:sp>
          <p:nvSpPr>
            <p:cNvPr id="701" name="object 66"/>
            <p:cNvSpPr txBox="1"/>
            <p:nvPr/>
          </p:nvSpPr>
          <p:spPr>
            <a:xfrm>
              <a:off x="6599970" y="2486138"/>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353/2927 (12.1%)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106/1162 (9.1%)</a:t>
              </a:r>
            </a:p>
          </p:txBody>
        </p:sp>
        <p:sp>
          <p:nvSpPr>
            <p:cNvPr id="702" name="object 67"/>
            <p:cNvSpPr/>
            <p:nvPr/>
          </p:nvSpPr>
          <p:spPr>
            <a:xfrm>
              <a:off x="5121362" y="2534134"/>
              <a:ext cx="110500" cy="0"/>
            </a:xfrm>
            <a:custGeom>
              <a:avLst/>
              <a:gdLst/>
              <a:ahLst/>
              <a:cxnLst/>
              <a:rect l="l" t="t" r="r" b="b"/>
              <a:pathLst>
                <a:path w="149860">
                  <a:moveTo>
                    <a:pt x="0" y="0"/>
                  </a:moveTo>
                  <a:lnTo>
                    <a:pt x="14942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3" name="object 68"/>
            <p:cNvSpPr/>
            <p:nvPr/>
          </p:nvSpPr>
          <p:spPr>
            <a:xfrm>
              <a:off x="4975922" y="2534134"/>
              <a:ext cx="89898" cy="0"/>
            </a:xfrm>
            <a:custGeom>
              <a:avLst/>
              <a:gdLst/>
              <a:ahLst/>
              <a:cxnLst/>
              <a:rect l="l" t="t" r="r" b="b"/>
              <a:pathLst>
                <a:path w="121919">
                  <a:moveTo>
                    <a:pt x="0" y="0"/>
                  </a:moveTo>
                  <a:lnTo>
                    <a:pt x="12189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4" name="object 69"/>
            <p:cNvSpPr/>
            <p:nvPr/>
          </p:nvSpPr>
          <p:spPr>
            <a:xfrm>
              <a:off x="5069315" y="250432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5" name="object 71"/>
            <p:cNvSpPr/>
            <p:nvPr/>
          </p:nvSpPr>
          <p:spPr>
            <a:xfrm>
              <a:off x="4969579" y="2615721"/>
              <a:ext cx="195716" cy="0"/>
            </a:xfrm>
            <a:custGeom>
              <a:avLst/>
              <a:gdLst/>
              <a:ahLst/>
              <a:cxnLst/>
              <a:rect l="l" t="t" r="r" b="b"/>
              <a:pathLst>
                <a:path w="265430">
                  <a:moveTo>
                    <a:pt x="0" y="0"/>
                  </a:moveTo>
                  <a:lnTo>
                    <a:pt x="26519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6" name="object 72"/>
            <p:cNvSpPr/>
            <p:nvPr/>
          </p:nvSpPr>
          <p:spPr>
            <a:xfrm>
              <a:off x="5168634" y="258591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7" name="object 70"/>
            <p:cNvSpPr/>
            <p:nvPr/>
          </p:nvSpPr>
          <p:spPr>
            <a:xfrm>
              <a:off x="5220681" y="2615721"/>
              <a:ext cx="263140" cy="0"/>
            </a:xfrm>
            <a:custGeom>
              <a:avLst/>
              <a:gdLst/>
              <a:ahLst/>
              <a:cxnLst/>
              <a:rect l="l" t="t" r="r" b="b"/>
              <a:pathLst>
                <a:path w="356869">
                  <a:moveTo>
                    <a:pt x="0" y="0"/>
                  </a:moveTo>
                  <a:lnTo>
                    <a:pt x="35630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8" name="object 39"/>
            <p:cNvSpPr txBox="1"/>
            <p:nvPr/>
          </p:nvSpPr>
          <p:spPr>
            <a:xfrm>
              <a:off x="3041175" y="1436189"/>
              <a:ext cx="1171982"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Risk Category</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Secondary Prevention Cohort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Prevention Cohort</a:t>
              </a:r>
            </a:p>
          </p:txBody>
        </p:sp>
        <p:sp>
          <p:nvSpPr>
            <p:cNvPr id="709" name="object 41"/>
            <p:cNvSpPr txBox="1"/>
            <p:nvPr/>
          </p:nvSpPr>
          <p:spPr>
            <a:xfrm>
              <a:off x="8726558" y="144192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0.46</a:t>
              </a:r>
            </a:p>
          </p:txBody>
        </p:sp>
        <p:sp>
          <p:nvSpPr>
            <p:cNvPr id="710" name="object 40"/>
            <p:cNvSpPr txBox="1"/>
            <p:nvPr/>
          </p:nvSpPr>
          <p:spPr>
            <a:xfrm>
              <a:off x="7991415" y="1516852"/>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0.72 (0.63–0.82)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0.81 (0.62–1.06)</a:t>
              </a:r>
            </a:p>
          </p:txBody>
        </p:sp>
        <p:sp>
          <p:nvSpPr>
            <p:cNvPr id="711" name="object 42"/>
            <p:cNvSpPr txBox="1"/>
            <p:nvPr/>
          </p:nvSpPr>
          <p:spPr>
            <a:xfrm>
              <a:off x="7265875" y="1516852"/>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489/2893 (16.9%)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117/1197 (9.8%)</a:t>
              </a:r>
            </a:p>
          </p:txBody>
        </p:sp>
        <p:sp>
          <p:nvSpPr>
            <p:cNvPr id="712" name="object 43"/>
            <p:cNvSpPr txBox="1"/>
            <p:nvPr/>
          </p:nvSpPr>
          <p:spPr>
            <a:xfrm>
              <a:off x="6599970" y="1516852"/>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361/2892 (12.5%)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98/1197 (8.2%)</a:t>
              </a:r>
            </a:p>
          </p:txBody>
        </p:sp>
        <p:sp>
          <p:nvSpPr>
            <p:cNvPr id="713" name="object 44"/>
            <p:cNvSpPr/>
            <p:nvPr/>
          </p:nvSpPr>
          <p:spPr>
            <a:xfrm>
              <a:off x="5121446" y="1573629"/>
              <a:ext cx="108627" cy="0"/>
            </a:xfrm>
            <a:custGeom>
              <a:avLst/>
              <a:gdLst/>
              <a:ahLst/>
              <a:cxnLst/>
              <a:rect l="l" t="t" r="r" b="b"/>
              <a:pathLst>
                <a:path w="147319">
                  <a:moveTo>
                    <a:pt x="0" y="0"/>
                  </a:moveTo>
                  <a:lnTo>
                    <a:pt x="14712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4" name="object 45"/>
            <p:cNvSpPr/>
            <p:nvPr/>
          </p:nvSpPr>
          <p:spPr>
            <a:xfrm>
              <a:off x="4977362" y="1573629"/>
              <a:ext cx="88962" cy="0"/>
            </a:xfrm>
            <a:custGeom>
              <a:avLst/>
              <a:gdLst/>
              <a:ahLst/>
              <a:cxnLst/>
              <a:rect l="l" t="t" r="r" b="b"/>
              <a:pathLst>
                <a:path w="120650">
                  <a:moveTo>
                    <a:pt x="0" y="0"/>
                  </a:moveTo>
                  <a:lnTo>
                    <a:pt x="12005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5" name="object 46"/>
            <p:cNvSpPr/>
            <p:nvPr/>
          </p:nvSpPr>
          <p:spPr>
            <a:xfrm>
              <a:off x="5067644" y="1543824"/>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w="63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6" name="object 48"/>
            <p:cNvSpPr/>
            <p:nvPr/>
          </p:nvSpPr>
          <p:spPr>
            <a:xfrm>
              <a:off x="4973132" y="1653497"/>
              <a:ext cx="208826" cy="0"/>
            </a:xfrm>
            <a:custGeom>
              <a:avLst/>
              <a:gdLst/>
              <a:ahLst/>
              <a:cxnLst/>
              <a:rect l="l" t="t" r="r" b="b"/>
              <a:pathLst>
                <a:path w="283210">
                  <a:moveTo>
                    <a:pt x="0" y="0"/>
                  </a:moveTo>
                  <a:lnTo>
                    <a:pt x="28286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7" name="object 49"/>
            <p:cNvSpPr/>
            <p:nvPr/>
          </p:nvSpPr>
          <p:spPr>
            <a:xfrm>
              <a:off x="5183463" y="162369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w="63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8" name="object 47"/>
            <p:cNvSpPr/>
            <p:nvPr/>
          </p:nvSpPr>
          <p:spPr>
            <a:xfrm>
              <a:off x="5237266" y="1653497"/>
              <a:ext cx="283273" cy="0"/>
            </a:xfrm>
            <a:custGeom>
              <a:avLst/>
              <a:gdLst/>
              <a:ahLst/>
              <a:cxnLst/>
              <a:rect l="l" t="t" r="r" b="b"/>
              <a:pathLst>
                <a:path w="384175">
                  <a:moveTo>
                    <a:pt x="0" y="0"/>
                  </a:moveTo>
                  <a:lnTo>
                    <a:pt x="38395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19" name="Group 718"/>
            <p:cNvGrpSpPr/>
            <p:nvPr/>
          </p:nvGrpSpPr>
          <p:grpSpPr>
            <a:xfrm>
              <a:off x="4329994" y="6283140"/>
              <a:ext cx="2172341" cy="332766"/>
              <a:chOff x="4329994" y="6283140"/>
              <a:chExt cx="2172341" cy="332766"/>
            </a:xfrm>
          </p:grpSpPr>
          <p:sp>
            <p:nvSpPr>
              <p:cNvPr id="720" name="object 17"/>
              <p:cNvSpPr/>
              <p:nvPr/>
            </p:nvSpPr>
            <p:spPr>
              <a:xfrm>
                <a:off x="4481195"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21" name="object 18"/>
              <p:cNvSpPr/>
              <p:nvPr/>
            </p:nvSpPr>
            <p:spPr>
              <a:xfrm>
                <a:off x="4958592"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22" name="object 19"/>
              <p:cNvSpPr/>
              <p:nvPr/>
            </p:nvSpPr>
            <p:spPr>
              <a:xfrm>
                <a:off x="5434170"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23" name="object 20"/>
              <p:cNvSpPr/>
              <p:nvPr/>
            </p:nvSpPr>
            <p:spPr>
              <a:xfrm>
                <a:off x="5913579"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24" name="object 21"/>
              <p:cNvSpPr/>
              <p:nvPr/>
            </p:nvSpPr>
            <p:spPr>
              <a:xfrm>
                <a:off x="6390401"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25" name="object 22"/>
              <p:cNvSpPr/>
              <p:nvPr/>
            </p:nvSpPr>
            <p:spPr>
              <a:xfrm>
                <a:off x="4474717" y="6283140"/>
                <a:ext cx="1920240" cy="0"/>
              </a:xfrm>
              <a:custGeom>
                <a:avLst/>
                <a:gdLst/>
                <a:ahLst/>
                <a:cxnLst/>
                <a:rect l="l" t="t" r="r" b="b"/>
                <a:pathLst>
                  <a:path w="2597785">
                    <a:moveTo>
                      <a:pt x="0" y="0"/>
                    </a:moveTo>
                    <a:lnTo>
                      <a:pt x="2597200" y="0"/>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26" name="object 143"/>
              <p:cNvSpPr txBox="1"/>
              <p:nvPr/>
            </p:nvSpPr>
            <p:spPr>
              <a:xfrm>
                <a:off x="4371394"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0.2</a:t>
                </a:r>
                <a:endParaRPr sz="700" dirty="0">
                  <a:latin typeface="Arial" panose="020B0604020202020204" pitchFamily="34" charset="0"/>
                  <a:cs typeface="Arial" panose="020B0604020202020204" pitchFamily="34" charset="0"/>
                </a:endParaRPr>
              </a:p>
            </p:txBody>
          </p:sp>
          <p:sp>
            <p:nvSpPr>
              <p:cNvPr id="727" name="object 143"/>
              <p:cNvSpPr txBox="1"/>
              <p:nvPr/>
            </p:nvSpPr>
            <p:spPr>
              <a:xfrm>
                <a:off x="4850099"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0.6</a:t>
                </a:r>
                <a:endParaRPr sz="700" dirty="0">
                  <a:latin typeface="Arial" panose="020B0604020202020204" pitchFamily="34" charset="0"/>
                  <a:cs typeface="Arial" panose="020B0604020202020204" pitchFamily="34" charset="0"/>
                </a:endParaRPr>
              </a:p>
            </p:txBody>
          </p:sp>
          <p:sp>
            <p:nvSpPr>
              <p:cNvPr id="728" name="object 143"/>
              <p:cNvSpPr txBox="1"/>
              <p:nvPr/>
            </p:nvSpPr>
            <p:spPr>
              <a:xfrm>
                <a:off x="5324168"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1.0</a:t>
                </a:r>
                <a:endParaRPr sz="700" dirty="0">
                  <a:latin typeface="Arial" panose="020B0604020202020204" pitchFamily="34" charset="0"/>
                  <a:cs typeface="Arial" panose="020B0604020202020204" pitchFamily="34" charset="0"/>
                </a:endParaRPr>
              </a:p>
            </p:txBody>
          </p:sp>
          <p:sp>
            <p:nvSpPr>
              <p:cNvPr id="729" name="object 143"/>
              <p:cNvSpPr txBox="1"/>
              <p:nvPr/>
            </p:nvSpPr>
            <p:spPr>
              <a:xfrm>
                <a:off x="5805274"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1.4</a:t>
                </a:r>
                <a:endParaRPr sz="700" dirty="0">
                  <a:latin typeface="Arial" panose="020B0604020202020204" pitchFamily="34" charset="0"/>
                  <a:cs typeface="Arial" panose="020B0604020202020204" pitchFamily="34" charset="0"/>
                </a:endParaRPr>
              </a:p>
            </p:txBody>
          </p:sp>
          <p:sp>
            <p:nvSpPr>
              <p:cNvPr id="730" name="object 143"/>
              <p:cNvSpPr txBox="1"/>
              <p:nvPr/>
            </p:nvSpPr>
            <p:spPr>
              <a:xfrm>
                <a:off x="6281100"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1.8</a:t>
                </a:r>
                <a:endParaRPr sz="700" dirty="0">
                  <a:latin typeface="Arial" panose="020B0604020202020204" pitchFamily="34" charset="0"/>
                  <a:cs typeface="Arial" panose="020B0604020202020204" pitchFamily="34" charset="0"/>
                </a:endParaRPr>
              </a:p>
            </p:txBody>
          </p:sp>
          <p:sp>
            <p:nvSpPr>
              <p:cNvPr id="731" name="object 143"/>
              <p:cNvSpPr txBox="1"/>
              <p:nvPr/>
            </p:nvSpPr>
            <p:spPr>
              <a:xfrm>
                <a:off x="4329994" y="6478048"/>
                <a:ext cx="1254440" cy="137858"/>
              </a:xfrm>
              <a:prstGeom prst="rect">
                <a:avLst/>
              </a:prstGeom>
            </p:spPr>
            <p:txBody>
              <a:bodyPr vert="horz" wrap="square" lIns="0" tIns="9525" rIns="0" bIns="0" rtlCol="0">
                <a:spAutoFit/>
              </a:bodyPr>
              <a:lstStyle/>
              <a:p>
                <a:pPr marL="3175" algn="ctr">
                  <a:lnSpc>
                    <a:spcPts val="985"/>
                  </a:lnSpc>
                </a:pPr>
                <a:r>
                  <a:rPr lang="en-US" sz="700" b="1" spc="-5" dirty="0" err="1">
                    <a:latin typeface="Arial" panose="020B0604020202020204" pitchFamily="34" charset="0"/>
                    <a:cs typeface="Arial" panose="020B0604020202020204" pitchFamily="34" charset="0"/>
                  </a:rPr>
                  <a:t>Icosapent</a:t>
                </a:r>
                <a:r>
                  <a:rPr lang="en-US" sz="700" b="1" spc="-5" dirty="0">
                    <a:latin typeface="Arial" panose="020B0604020202020204" pitchFamily="34" charset="0"/>
                    <a:cs typeface="Arial" panose="020B0604020202020204" pitchFamily="34" charset="0"/>
                  </a:rPr>
                  <a:t> </a:t>
                </a:r>
                <a:r>
                  <a:rPr lang="en-US" sz="700" b="1" spc="-10" dirty="0">
                    <a:latin typeface="Arial" panose="020B0604020202020204" pitchFamily="34" charset="0"/>
                    <a:cs typeface="Arial" panose="020B0604020202020204" pitchFamily="34" charset="0"/>
                  </a:rPr>
                  <a:t>Ethyl</a:t>
                </a:r>
                <a:r>
                  <a:rPr lang="en-US" sz="700" b="1" spc="-35" dirty="0">
                    <a:latin typeface="Arial" panose="020B0604020202020204" pitchFamily="34" charset="0"/>
                    <a:cs typeface="Arial" panose="020B0604020202020204" pitchFamily="34" charset="0"/>
                  </a:rPr>
                  <a:t> </a:t>
                </a:r>
                <a:r>
                  <a:rPr lang="en-US" sz="700" b="1" spc="5" dirty="0">
                    <a:latin typeface="Arial" panose="020B0604020202020204" pitchFamily="34" charset="0"/>
                    <a:cs typeface="Arial" panose="020B0604020202020204" pitchFamily="34" charset="0"/>
                  </a:rPr>
                  <a:t>Better</a:t>
                </a:r>
                <a:endParaRPr lang="en-US" sz="700" dirty="0">
                  <a:latin typeface="Arial" panose="020B0604020202020204" pitchFamily="34" charset="0"/>
                  <a:cs typeface="Arial" panose="020B0604020202020204" pitchFamily="34" charset="0"/>
                </a:endParaRPr>
              </a:p>
            </p:txBody>
          </p:sp>
          <p:sp>
            <p:nvSpPr>
              <p:cNvPr id="732" name="object 143"/>
              <p:cNvSpPr txBox="1"/>
              <p:nvPr/>
            </p:nvSpPr>
            <p:spPr>
              <a:xfrm>
                <a:off x="5464633" y="6478048"/>
                <a:ext cx="895464" cy="137858"/>
              </a:xfrm>
              <a:prstGeom prst="rect">
                <a:avLst/>
              </a:prstGeom>
            </p:spPr>
            <p:txBody>
              <a:bodyPr vert="horz" wrap="square" lIns="0" tIns="9525" rIns="0" bIns="0" rtlCol="0">
                <a:spAutoFit/>
              </a:bodyPr>
              <a:lstStyle/>
              <a:p>
                <a:pPr marL="3175" algn="ctr">
                  <a:lnSpc>
                    <a:spcPts val="985"/>
                  </a:lnSpc>
                </a:pPr>
                <a:r>
                  <a:rPr lang="en-US" sz="700" b="1" spc="-5" dirty="0">
                    <a:latin typeface="Arial" panose="020B0604020202020204" pitchFamily="34" charset="0"/>
                    <a:cs typeface="Arial" panose="020B0604020202020204" pitchFamily="34" charset="0"/>
                  </a:rPr>
                  <a:t>Placebo</a:t>
                </a:r>
                <a:r>
                  <a:rPr lang="en-US" sz="700" b="1" spc="-35" dirty="0">
                    <a:latin typeface="Arial" panose="020B0604020202020204" pitchFamily="34" charset="0"/>
                    <a:cs typeface="Arial" panose="020B0604020202020204" pitchFamily="34" charset="0"/>
                  </a:rPr>
                  <a:t> </a:t>
                </a:r>
                <a:r>
                  <a:rPr lang="en-US" sz="700" b="1" spc="5" dirty="0">
                    <a:latin typeface="Arial" panose="020B0604020202020204" pitchFamily="34" charset="0"/>
                    <a:cs typeface="Arial" panose="020B0604020202020204" pitchFamily="34" charset="0"/>
                  </a:rPr>
                  <a:t>Better</a:t>
                </a:r>
                <a:endParaRPr lang="en-US" sz="700" dirty="0">
                  <a:latin typeface="Arial" panose="020B0604020202020204" pitchFamily="34" charset="0"/>
                  <a:cs typeface="Arial" panose="020B0604020202020204" pitchFamily="34" charset="0"/>
                </a:endParaRPr>
              </a:p>
            </p:txBody>
          </p:sp>
        </p:grpSp>
      </p:grpSp>
      <p:sp>
        <p:nvSpPr>
          <p:cNvPr id="1008" name="Rectangle 1007"/>
          <p:cNvSpPr/>
          <p:nvPr/>
        </p:nvSpPr>
        <p:spPr>
          <a:xfrm>
            <a:off x="2694322" y="681704"/>
            <a:ext cx="6803356" cy="608076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04" name="Group 503"/>
          <p:cNvGrpSpPr/>
          <p:nvPr/>
        </p:nvGrpSpPr>
        <p:grpSpPr>
          <a:xfrm>
            <a:off x="286079" y="2374917"/>
            <a:ext cx="11616719" cy="2157008"/>
            <a:chOff x="286079" y="4556107"/>
            <a:chExt cx="11616719" cy="2157008"/>
          </a:xfrm>
        </p:grpSpPr>
        <p:sp>
          <p:nvSpPr>
            <p:cNvPr id="505" name="Trapezoid 504"/>
            <p:cNvSpPr/>
            <p:nvPr/>
          </p:nvSpPr>
          <p:spPr>
            <a:xfrm>
              <a:off x="299668" y="4556107"/>
              <a:ext cx="11595797" cy="628856"/>
            </a:xfrm>
            <a:prstGeom prst="trapezoid">
              <a:avLst>
                <a:gd name="adj" fmla="val 424816"/>
              </a:avLst>
            </a:prstGeom>
            <a:gradFill flip="none" rotWithShape="1">
              <a:gsLst>
                <a:gs pos="0">
                  <a:schemeClr val="accent3">
                    <a:tint val="66000"/>
                    <a:satMod val="160000"/>
                  </a:schemeClr>
                </a:gs>
                <a:gs pos="100000">
                  <a:schemeClr val="accent3">
                    <a:tint val="23500"/>
                    <a:satMod val="160000"/>
                    <a:alpha val="0"/>
                  </a:schemeClr>
                </a:gs>
              </a:gsLst>
              <a:lin ang="16200000" scaled="1"/>
              <a:tileRect/>
            </a:gradFill>
            <a:ln w="6350">
              <a:noFill/>
            </a:ln>
          </p:spPr>
          <p:txBody>
            <a:bodyPr wrap="square" lIns="0" tIns="0" rIns="0" bIns="0" rtlCol="0"/>
            <a:lstStyle/>
            <a:p>
              <a:endParaRPr lang="en-US" sz="4800">
                <a:solidFill>
                  <a:schemeClr val="tx1"/>
                </a:solidFill>
                <a:latin typeface="Arial" panose="020B0604020202020204" pitchFamily="34" charset="0"/>
                <a:cs typeface="Arial" panose="020B0604020202020204" pitchFamily="34" charset="0"/>
              </a:endParaRPr>
            </a:p>
          </p:txBody>
        </p:sp>
        <p:sp>
          <p:nvSpPr>
            <p:cNvPr id="506" name="bk object 20"/>
            <p:cNvSpPr/>
            <p:nvPr/>
          </p:nvSpPr>
          <p:spPr>
            <a:xfrm>
              <a:off x="286079" y="5185063"/>
              <a:ext cx="11616719" cy="1523962"/>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a:ln w="19050">
              <a:solidFill>
                <a:schemeClr val="tx1"/>
              </a:solidFill>
            </a:ln>
          </p:spPr>
          <p:txBody>
            <a:bodyPr wrap="square" lIns="0" tIns="0" rIns="0" bIns="0" rtlCol="0"/>
            <a:lstStyle/>
            <a:p>
              <a:endParaRPr sz="4800">
                <a:latin typeface="Arial" panose="020B0604020202020204" pitchFamily="34" charset="0"/>
                <a:cs typeface="Arial" panose="020B0604020202020204" pitchFamily="34" charset="0"/>
              </a:endParaRPr>
            </a:p>
          </p:txBody>
        </p:sp>
        <p:sp>
          <p:nvSpPr>
            <p:cNvPr id="507" name="object 132"/>
            <p:cNvSpPr txBox="1"/>
            <p:nvPr/>
          </p:nvSpPr>
          <p:spPr>
            <a:xfrm>
              <a:off x="398928" y="5867836"/>
              <a:ext cx="4042062" cy="770404"/>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r>
                <a:rPr lang="en-US" sz="1600" dirty="0">
                  <a:solidFill>
                    <a:schemeClr val="tx1"/>
                  </a:solidFill>
                  <a:latin typeface="Arial" panose="020B0604020202020204" pitchFamily="34" charset="0"/>
                  <a:cs typeface="Arial" panose="020B0604020202020204" pitchFamily="34" charset="0"/>
                </a:rPr>
                <a:t>Sex</a:t>
              </a:r>
            </a:p>
            <a:p>
              <a:r>
                <a:rPr lang="en-US" sz="1600" dirty="0">
                  <a:solidFill>
                    <a:schemeClr val="tx1"/>
                  </a:solidFill>
                  <a:latin typeface="Arial" panose="020B0604020202020204" pitchFamily="34" charset="0"/>
                  <a:cs typeface="Arial" panose="020B0604020202020204" pitchFamily="34" charset="0"/>
                </a:rPr>
                <a:t>	Male</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Female</a:t>
              </a:r>
            </a:p>
          </p:txBody>
        </p:sp>
        <p:sp>
          <p:nvSpPr>
            <p:cNvPr id="508" name="object 134"/>
            <p:cNvSpPr txBox="1"/>
            <p:nvPr/>
          </p:nvSpPr>
          <p:spPr>
            <a:xfrm>
              <a:off x="11247174" y="5867836"/>
              <a:ext cx="518016" cy="259045"/>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lvl="0">
                <a:defRPr/>
              </a:pPr>
              <a:r>
                <a:rPr lang="en-US" sz="1600" dirty="0">
                  <a:solidFill>
                    <a:prstClr val="black"/>
                  </a:solidFill>
                  <a:latin typeface="Arial" panose="020B0604020202020204" pitchFamily="34" charset="0"/>
                  <a:cs typeface="Arial" panose="020B0604020202020204" pitchFamily="34" charset="0"/>
                </a:rPr>
                <a:t>0.44</a:t>
              </a:r>
            </a:p>
          </p:txBody>
        </p:sp>
        <p:cxnSp>
          <p:nvCxnSpPr>
            <p:cNvPr id="509" name="Straight Connector 508"/>
            <p:cNvCxnSpPr/>
            <p:nvPr/>
          </p:nvCxnSpPr>
          <p:spPr>
            <a:xfrm>
              <a:off x="5155115" y="5794625"/>
              <a:ext cx="0" cy="918490"/>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10" name="object 136"/>
            <p:cNvSpPr txBox="1"/>
            <p:nvPr/>
          </p:nvSpPr>
          <p:spPr>
            <a:xfrm>
              <a:off x="5801514" y="6084742"/>
              <a:ext cx="1895798" cy="505267"/>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sz="1600" dirty="0">
                  <a:solidFill>
                    <a:schemeClr val="tx1"/>
                  </a:solidFill>
                  <a:latin typeface="Arial" panose="020B0604020202020204" pitchFamily="34" charset="0"/>
                  <a:cs typeface="Arial" panose="020B0604020202020204" pitchFamily="34" charset="0"/>
                </a:rPr>
                <a:t>353/2927 (12.1%)</a:t>
              </a:r>
            </a:p>
            <a:p>
              <a:r>
                <a:rPr lang="en-US" sz="1600" dirty="0">
                  <a:solidFill>
                    <a:schemeClr val="tx1"/>
                  </a:solidFill>
                  <a:latin typeface="Arial" panose="020B0604020202020204" pitchFamily="34" charset="0"/>
                  <a:cs typeface="Arial" panose="020B0604020202020204" pitchFamily="34" charset="0"/>
                </a:rPr>
                <a:t>106/1162 (9.1%)</a:t>
              </a:r>
            </a:p>
          </p:txBody>
        </p:sp>
        <p:sp>
          <p:nvSpPr>
            <p:cNvPr id="511" name="object 133"/>
            <p:cNvSpPr txBox="1"/>
            <p:nvPr/>
          </p:nvSpPr>
          <p:spPr>
            <a:xfrm>
              <a:off x="9509095" y="6084742"/>
              <a:ext cx="1742911" cy="505267"/>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sz="1600" dirty="0">
                  <a:solidFill>
                    <a:schemeClr val="tx1"/>
                  </a:solidFill>
                  <a:latin typeface="Arial" panose="020B0604020202020204" pitchFamily="34" charset="0"/>
                  <a:cs typeface="Arial" panose="020B0604020202020204" pitchFamily="34" charset="0"/>
                </a:rPr>
                <a:t>0.72 (0.62–0.82)</a:t>
              </a:r>
            </a:p>
            <a:p>
              <a:r>
                <a:rPr lang="en-US" sz="1600" dirty="0">
                  <a:solidFill>
                    <a:schemeClr val="tx1"/>
                  </a:solidFill>
                  <a:latin typeface="Arial" panose="020B0604020202020204" pitchFamily="34" charset="0"/>
                  <a:cs typeface="Arial" panose="020B0604020202020204" pitchFamily="34" charset="0"/>
                </a:rPr>
                <a:t>0.80 (0.62–1.03)</a:t>
              </a:r>
            </a:p>
          </p:txBody>
        </p:sp>
        <p:sp>
          <p:nvSpPr>
            <p:cNvPr id="512" name="object 135"/>
            <p:cNvSpPr txBox="1"/>
            <p:nvPr/>
          </p:nvSpPr>
          <p:spPr>
            <a:xfrm>
              <a:off x="7624755" y="6084742"/>
              <a:ext cx="1895798" cy="505267"/>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sz="1600" dirty="0">
                  <a:solidFill>
                    <a:schemeClr val="tx1"/>
                  </a:solidFill>
                  <a:latin typeface="Arial" panose="020B0604020202020204" pitchFamily="34" charset="0"/>
                  <a:cs typeface="Arial" panose="020B0604020202020204" pitchFamily="34" charset="0"/>
                </a:rPr>
                <a:t>474/2895 (16.4%)</a:t>
              </a:r>
            </a:p>
            <a:p>
              <a:r>
                <a:rPr lang="en-US" sz="1600" dirty="0">
                  <a:solidFill>
                    <a:schemeClr val="tx1"/>
                  </a:solidFill>
                  <a:latin typeface="Arial" panose="020B0604020202020204" pitchFamily="34" charset="0"/>
                  <a:cs typeface="Arial" panose="020B0604020202020204" pitchFamily="34" charset="0"/>
                </a:rPr>
                <a:t>132/1195 (11.0%)</a:t>
              </a:r>
            </a:p>
          </p:txBody>
        </p:sp>
        <p:sp>
          <p:nvSpPr>
            <p:cNvPr id="513" name="object 2"/>
            <p:cNvSpPr txBox="1"/>
            <p:nvPr/>
          </p:nvSpPr>
          <p:spPr>
            <a:xfrm>
              <a:off x="397565" y="5281174"/>
              <a:ext cx="1324401" cy="243656"/>
            </a:xfrm>
            <a:prstGeom prst="rect">
              <a:avLst/>
            </a:prstGeom>
          </p:spPr>
          <p:txBody>
            <a:bodyPr vert="horz" wrap="square" lIns="0" tIns="12700" rIns="0" bIns="0" rtlCol="0">
              <a:spAutoFit/>
            </a:bodyPr>
            <a:lstStyle/>
            <a:p>
              <a:pPr marL="12700">
                <a:lnSpc>
                  <a:spcPct val="100000"/>
                </a:lnSpc>
                <a:spcBef>
                  <a:spcPts val="100"/>
                </a:spcBef>
              </a:pPr>
              <a:r>
                <a:rPr lang="en-US" sz="1500" b="1" spc="-5" dirty="0">
                  <a:latin typeface="Arial" panose="020B0604020202020204" pitchFamily="34" charset="0"/>
                  <a:cs typeface="Arial" panose="020B0604020202020204" pitchFamily="34" charset="0"/>
                </a:rPr>
                <a:t>Subgroup</a:t>
              </a:r>
              <a:endParaRPr sz="1500" dirty="0">
                <a:latin typeface="Arial" panose="020B0604020202020204" pitchFamily="34" charset="0"/>
                <a:cs typeface="Arial" panose="020B0604020202020204" pitchFamily="34" charset="0"/>
              </a:endParaRPr>
            </a:p>
          </p:txBody>
        </p:sp>
        <p:sp>
          <p:nvSpPr>
            <p:cNvPr id="514" name="object 4"/>
            <p:cNvSpPr txBox="1"/>
            <p:nvPr/>
          </p:nvSpPr>
          <p:spPr>
            <a:xfrm>
              <a:off x="9698804" y="5281174"/>
              <a:ext cx="1363492" cy="243656"/>
            </a:xfrm>
            <a:prstGeom prst="rect">
              <a:avLst/>
            </a:prstGeom>
          </p:spPr>
          <p:txBody>
            <a:bodyPr vert="horz" wrap="square" lIns="0" tIns="12700" rIns="0" bIns="0" rtlCol="0">
              <a:spAutoFit/>
            </a:bodyPr>
            <a:lstStyle/>
            <a:p>
              <a:pPr marL="12700" algn="ctr">
                <a:spcBef>
                  <a:spcPts val="100"/>
                </a:spcBef>
              </a:pPr>
              <a:r>
                <a:rPr sz="1500" b="1" dirty="0">
                  <a:latin typeface="Arial" panose="020B0604020202020204" pitchFamily="34" charset="0"/>
                  <a:cs typeface="Arial" panose="020B0604020202020204" pitchFamily="34" charset="0"/>
                </a:rPr>
                <a:t>HR (95%</a:t>
              </a:r>
              <a:r>
                <a:rPr sz="1500" b="1" spc="-85" dirty="0">
                  <a:latin typeface="Arial" panose="020B0604020202020204" pitchFamily="34" charset="0"/>
                  <a:cs typeface="Arial" panose="020B0604020202020204" pitchFamily="34" charset="0"/>
                </a:rPr>
                <a:t> </a:t>
              </a:r>
              <a:r>
                <a:rPr sz="1500" b="1" spc="-5" dirty="0">
                  <a:latin typeface="Arial" panose="020B0604020202020204" pitchFamily="34" charset="0"/>
                  <a:cs typeface="Arial" panose="020B0604020202020204" pitchFamily="34" charset="0"/>
                </a:rPr>
                <a:t>CI)</a:t>
              </a:r>
              <a:endParaRPr sz="1500" dirty="0">
                <a:latin typeface="Arial" panose="020B0604020202020204" pitchFamily="34" charset="0"/>
                <a:cs typeface="Arial" panose="020B0604020202020204" pitchFamily="34" charset="0"/>
              </a:endParaRPr>
            </a:p>
          </p:txBody>
        </p:sp>
        <p:sp>
          <p:nvSpPr>
            <p:cNvPr id="515" name="object 6"/>
            <p:cNvSpPr txBox="1"/>
            <p:nvPr/>
          </p:nvSpPr>
          <p:spPr>
            <a:xfrm>
              <a:off x="11211247" y="5281174"/>
              <a:ext cx="592616" cy="474489"/>
            </a:xfrm>
            <a:prstGeom prst="rect">
              <a:avLst/>
            </a:prstGeom>
          </p:spPr>
          <p:txBody>
            <a:bodyPr vert="horz" wrap="square" lIns="0" tIns="12700" rIns="0" bIns="0" rtlCol="0">
              <a:spAutoFit/>
            </a:bodyPr>
            <a:lstStyle/>
            <a:p>
              <a:pPr marL="12700" algn="ctr">
                <a:lnSpc>
                  <a:spcPct val="100000"/>
                </a:lnSpc>
                <a:spcBef>
                  <a:spcPts val="100"/>
                </a:spcBef>
              </a:pPr>
              <a:r>
                <a:rPr sz="1500" b="1" spc="-5" dirty="0" err="1">
                  <a:latin typeface="Arial" panose="020B0604020202020204" pitchFamily="34" charset="0"/>
                  <a:cs typeface="Arial" panose="020B0604020202020204" pitchFamily="34" charset="0"/>
                </a:rPr>
                <a:t>Int</a:t>
              </a:r>
              <a:br>
                <a:rPr lang="en-US" sz="1500" b="1" spc="-5" dirty="0">
                  <a:latin typeface="Arial" panose="020B0604020202020204" pitchFamily="34" charset="0"/>
                  <a:cs typeface="Arial" panose="020B0604020202020204" pitchFamily="34" charset="0"/>
                </a:rPr>
              </a:br>
              <a:r>
                <a:rPr sz="1500" b="1" dirty="0">
                  <a:latin typeface="Arial" panose="020B0604020202020204" pitchFamily="34" charset="0"/>
                  <a:cs typeface="Arial" panose="020B0604020202020204" pitchFamily="34" charset="0"/>
                </a:rPr>
                <a:t>P</a:t>
              </a:r>
              <a:r>
                <a:rPr sz="1500" b="1" spc="-70" dirty="0">
                  <a:latin typeface="Arial" panose="020B0604020202020204" pitchFamily="34" charset="0"/>
                  <a:cs typeface="Arial" panose="020B0604020202020204" pitchFamily="34" charset="0"/>
                </a:rPr>
                <a:t> </a:t>
              </a:r>
              <a:r>
                <a:rPr sz="1500" b="1" spc="-20" dirty="0">
                  <a:latin typeface="Arial" panose="020B0604020202020204" pitchFamily="34" charset="0"/>
                  <a:cs typeface="Arial" panose="020B0604020202020204" pitchFamily="34" charset="0"/>
                </a:rPr>
                <a:t>Val</a:t>
              </a:r>
              <a:endParaRPr sz="1500" dirty="0">
                <a:latin typeface="Arial" panose="020B0604020202020204" pitchFamily="34" charset="0"/>
                <a:cs typeface="Arial" panose="020B0604020202020204" pitchFamily="34" charset="0"/>
              </a:endParaRPr>
            </a:p>
          </p:txBody>
        </p:sp>
        <p:sp>
          <p:nvSpPr>
            <p:cNvPr id="516" name="object 8"/>
            <p:cNvSpPr txBox="1"/>
            <p:nvPr/>
          </p:nvSpPr>
          <p:spPr>
            <a:xfrm>
              <a:off x="7993293" y="5281174"/>
              <a:ext cx="1158722" cy="487313"/>
            </a:xfrm>
            <a:prstGeom prst="rect">
              <a:avLst/>
            </a:prstGeom>
          </p:spPr>
          <p:txBody>
            <a:bodyPr vert="horz" wrap="square" lIns="0" tIns="12700" rIns="0" bIns="0" rtlCol="0">
              <a:spAutoFit/>
            </a:bodyPr>
            <a:lstStyle/>
            <a:p>
              <a:pPr marL="12700" algn="ctr">
                <a:lnSpc>
                  <a:spcPct val="100000"/>
                </a:lnSpc>
                <a:spcBef>
                  <a:spcPts val="100"/>
                </a:spcBef>
              </a:pPr>
              <a:r>
                <a:rPr sz="1500" b="1" spc="-5" dirty="0">
                  <a:latin typeface="Arial" panose="020B0604020202020204" pitchFamily="34" charset="0"/>
                  <a:cs typeface="Arial" panose="020B0604020202020204" pitchFamily="34" charset="0"/>
                </a:rPr>
                <a:t>Placeb</a:t>
              </a:r>
              <a:r>
                <a:rPr sz="1500" b="1" dirty="0">
                  <a:latin typeface="Arial" panose="020B0604020202020204" pitchFamily="34" charset="0"/>
                  <a:cs typeface="Arial" panose="020B0604020202020204" pitchFamily="34" charset="0"/>
                </a:rPr>
                <a:t>o</a:t>
              </a:r>
              <a:endParaRPr lang="en-US" sz="1500" b="1" dirty="0">
                <a:latin typeface="Arial" panose="020B0604020202020204" pitchFamily="34" charset="0"/>
                <a:cs typeface="Arial" panose="020B0604020202020204" pitchFamily="34" charset="0"/>
              </a:endParaRPr>
            </a:p>
            <a:p>
              <a:pPr marL="12700" algn="ctr">
                <a:spcBef>
                  <a:spcPts val="100"/>
                </a:spcBef>
              </a:pPr>
              <a:r>
                <a:rPr lang="en-US" sz="1500" b="1" spc="-5" dirty="0">
                  <a:latin typeface="Arial" panose="020B0604020202020204" pitchFamily="34" charset="0"/>
                  <a:cs typeface="Arial" panose="020B0604020202020204" pitchFamily="34" charset="0"/>
                </a:rPr>
                <a:t>n/N</a:t>
              </a:r>
              <a:r>
                <a:rPr lang="en-US" sz="1500" b="1" spc="-65" dirty="0">
                  <a:latin typeface="Arial" panose="020B0604020202020204" pitchFamily="34" charset="0"/>
                  <a:cs typeface="Arial" panose="020B0604020202020204" pitchFamily="34" charset="0"/>
                </a:rPr>
                <a:t> </a:t>
              </a:r>
              <a:r>
                <a:rPr lang="en-US" sz="1500" b="1" spc="-5" dirty="0">
                  <a:latin typeface="Arial" panose="020B0604020202020204" pitchFamily="34" charset="0"/>
                  <a:cs typeface="Arial" panose="020B0604020202020204" pitchFamily="34" charset="0"/>
                </a:rPr>
                <a:t>(%)</a:t>
              </a:r>
              <a:endParaRPr lang="en-US" sz="1500" b="1" dirty="0">
                <a:latin typeface="Arial" panose="020B0604020202020204" pitchFamily="34" charset="0"/>
                <a:cs typeface="Arial" panose="020B0604020202020204" pitchFamily="34" charset="0"/>
              </a:endParaRPr>
            </a:p>
          </p:txBody>
        </p:sp>
        <p:sp>
          <p:nvSpPr>
            <p:cNvPr id="517" name="object 10"/>
            <p:cNvSpPr txBox="1"/>
            <p:nvPr/>
          </p:nvSpPr>
          <p:spPr>
            <a:xfrm>
              <a:off x="5917912" y="5281174"/>
              <a:ext cx="1721676" cy="487313"/>
            </a:xfrm>
            <a:prstGeom prst="rect">
              <a:avLst/>
            </a:prstGeom>
          </p:spPr>
          <p:txBody>
            <a:bodyPr vert="horz" wrap="square" lIns="0" tIns="12700" rIns="0" bIns="0" rtlCol="0">
              <a:spAutoFit/>
            </a:bodyPr>
            <a:lstStyle/>
            <a:p>
              <a:pPr marL="12700" algn="ctr">
                <a:lnSpc>
                  <a:spcPct val="100000"/>
                </a:lnSpc>
                <a:spcBef>
                  <a:spcPts val="100"/>
                </a:spcBef>
              </a:pPr>
              <a:r>
                <a:rPr sz="1500" b="1" spc="-5" dirty="0" err="1">
                  <a:latin typeface="Arial" panose="020B0604020202020204" pitchFamily="34" charset="0"/>
                  <a:cs typeface="Arial" panose="020B0604020202020204" pitchFamily="34" charset="0"/>
                </a:rPr>
                <a:t>Icosapent</a:t>
              </a:r>
              <a:r>
                <a:rPr sz="1500" b="1" spc="-40" dirty="0">
                  <a:latin typeface="Arial" panose="020B0604020202020204" pitchFamily="34" charset="0"/>
                  <a:cs typeface="Arial" panose="020B0604020202020204" pitchFamily="34" charset="0"/>
                </a:rPr>
                <a:t> </a:t>
              </a:r>
              <a:r>
                <a:rPr sz="1500" b="1" spc="-10" dirty="0">
                  <a:latin typeface="Arial" panose="020B0604020202020204" pitchFamily="34" charset="0"/>
                  <a:cs typeface="Arial" panose="020B0604020202020204" pitchFamily="34" charset="0"/>
                </a:rPr>
                <a:t>Ethyl</a:t>
              </a:r>
              <a:endParaRPr lang="en-US" sz="1500" b="1" spc="-10" dirty="0">
                <a:latin typeface="Arial" panose="020B0604020202020204" pitchFamily="34" charset="0"/>
                <a:cs typeface="Arial" panose="020B0604020202020204" pitchFamily="34" charset="0"/>
              </a:endParaRPr>
            </a:p>
            <a:p>
              <a:pPr marL="12700" algn="ctr">
                <a:spcBef>
                  <a:spcPts val="100"/>
                </a:spcBef>
              </a:pPr>
              <a:r>
                <a:rPr lang="en-US" sz="1500" b="1" spc="-5" dirty="0">
                  <a:latin typeface="Arial" panose="020B0604020202020204" pitchFamily="34" charset="0"/>
                  <a:cs typeface="Arial" panose="020B0604020202020204" pitchFamily="34" charset="0"/>
                </a:rPr>
                <a:t>n/N</a:t>
              </a:r>
              <a:r>
                <a:rPr lang="en-US" sz="1500" b="1" spc="-65" dirty="0">
                  <a:latin typeface="Arial" panose="020B0604020202020204" pitchFamily="34" charset="0"/>
                  <a:cs typeface="Arial" panose="020B0604020202020204" pitchFamily="34" charset="0"/>
                </a:rPr>
                <a:t> </a:t>
              </a:r>
              <a:r>
                <a:rPr lang="en-US" sz="1500" b="1" spc="-5" dirty="0">
                  <a:latin typeface="Arial" panose="020B0604020202020204" pitchFamily="34" charset="0"/>
                  <a:cs typeface="Arial" panose="020B0604020202020204" pitchFamily="34" charset="0"/>
                </a:rPr>
                <a:t>(%)</a:t>
              </a:r>
              <a:endParaRPr lang="en-US" sz="1500" b="1" dirty="0">
                <a:latin typeface="Arial" panose="020B0604020202020204" pitchFamily="34" charset="0"/>
                <a:cs typeface="Arial" panose="020B0604020202020204" pitchFamily="34" charset="0"/>
              </a:endParaRPr>
            </a:p>
          </p:txBody>
        </p:sp>
        <p:sp>
          <p:nvSpPr>
            <p:cNvPr id="518" name="object 14"/>
            <p:cNvSpPr txBox="1"/>
            <p:nvPr/>
          </p:nvSpPr>
          <p:spPr>
            <a:xfrm>
              <a:off x="4530905" y="5281174"/>
              <a:ext cx="1255528" cy="474489"/>
            </a:xfrm>
            <a:prstGeom prst="rect">
              <a:avLst/>
            </a:prstGeom>
          </p:spPr>
          <p:txBody>
            <a:bodyPr vert="horz" wrap="square" lIns="0" tIns="12700" rIns="0" bIns="0" rtlCol="0">
              <a:spAutoFit/>
            </a:bodyPr>
            <a:lstStyle>
              <a:defPPr>
                <a:defRPr lang="en-US"/>
              </a:defPPr>
              <a:lvl1pPr marL="12700">
                <a:lnSpc>
                  <a:spcPct val="100000"/>
                </a:lnSpc>
                <a:spcBef>
                  <a:spcPts val="100"/>
                </a:spcBef>
                <a:defRPr sz="900" b="1" spc="-5">
                  <a:solidFill>
                    <a:srgbClr val="231F20"/>
                  </a:solidFill>
                  <a:latin typeface="Calibri"/>
                  <a:cs typeface="Calibri"/>
                </a:defRPr>
              </a:lvl1pPr>
            </a:lstStyle>
            <a:p>
              <a:pPr algn="ctr"/>
              <a:r>
                <a:rPr sz="1500" dirty="0">
                  <a:solidFill>
                    <a:schemeClr val="tx1"/>
                  </a:solidFill>
                  <a:latin typeface="Arial" panose="020B0604020202020204" pitchFamily="34" charset="0"/>
                  <a:cs typeface="Arial" panose="020B0604020202020204" pitchFamily="34" charset="0"/>
                </a:rPr>
                <a:t>Hazard Ra</a:t>
              </a:r>
              <a:r>
                <a:rPr lang="en-US" sz="1500" dirty="0">
                  <a:solidFill>
                    <a:schemeClr val="tx1"/>
                  </a:solidFill>
                  <a:latin typeface="Arial" panose="020B0604020202020204" pitchFamily="34" charset="0"/>
                  <a:cs typeface="Arial" panose="020B0604020202020204" pitchFamily="34" charset="0"/>
                </a:rPr>
                <a:t>ti</a:t>
              </a:r>
              <a:r>
                <a:rPr sz="1500" dirty="0">
                  <a:solidFill>
                    <a:schemeClr val="tx1"/>
                  </a:solidFill>
                  <a:latin typeface="Arial" panose="020B0604020202020204" pitchFamily="34" charset="0"/>
                  <a:cs typeface="Arial" panose="020B0604020202020204" pitchFamily="34" charset="0"/>
                </a:rPr>
                <a:t>o (95% </a:t>
              </a:r>
              <a:r>
                <a:rPr lang="en-US" sz="1500" dirty="0">
                  <a:solidFill>
                    <a:schemeClr val="tx1"/>
                  </a:solidFill>
                  <a:latin typeface="Arial" panose="020B0604020202020204" pitchFamily="34" charset="0"/>
                  <a:cs typeface="Arial" panose="020B0604020202020204" pitchFamily="34" charset="0"/>
                </a:rPr>
                <a:t>CI)</a:t>
              </a:r>
              <a:endParaRPr sz="1500" dirty="0">
                <a:solidFill>
                  <a:schemeClr val="tx1"/>
                </a:solidFill>
                <a:latin typeface="Arial" panose="020B0604020202020204" pitchFamily="34" charset="0"/>
                <a:cs typeface="Arial" panose="020B0604020202020204" pitchFamily="34" charset="0"/>
              </a:endParaRPr>
            </a:p>
          </p:txBody>
        </p:sp>
        <p:cxnSp>
          <p:nvCxnSpPr>
            <p:cNvPr id="519" name="Straight Connector 518"/>
            <p:cNvCxnSpPr/>
            <p:nvPr/>
          </p:nvCxnSpPr>
          <p:spPr>
            <a:xfrm>
              <a:off x="416757" y="5790250"/>
              <a:ext cx="113111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16" name="Group 1015"/>
          <p:cNvGrpSpPr/>
          <p:nvPr/>
        </p:nvGrpSpPr>
        <p:grpSpPr>
          <a:xfrm>
            <a:off x="4309144" y="4026333"/>
            <a:ext cx="936554" cy="347700"/>
            <a:chOff x="4299915" y="1622298"/>
            <a:chExt cx="936554" cy="347700"/>
          </a:xfrm>
        </p:grpSpPr>
        <p:sp>
          <p:nvSpPr>
            <p:cNvPr id="1017" name="object 67"/>
            <p:cNvSpPr/>
            <p:nvPr/>
          </p:nvSpPr>
          <p:spPr>
            <a:xfrm>
              <a:off x="4576347" y="1676586"/>
              <a:ext cx="201246" cy="0"/>
            </a:xfrm>
            <a:custGeom>
              <a:avLst/>
              <a:gdLst/>
              <a:ahLst/>
              <a:cxnLst/>
              <a:rect l="l" t="t" r="r" b="b"/>
              <a:pathLst>
                <a:path w="149860">
                  <a:moveTo>
                    <a:pt x="0" y="0"/>
                  </a:moveTo>
                  <a:lnTo>
                    <a:pt x="149428" y="0"/>
                  </a:lnTo>
                </a:path>
              </a:pathLst>
            </a:custGeom>
            <a:ln w="254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18" name="object 68"/>
            <p:cNvSpPr/>
            <p:nvPr/>
          </p:nvSpPr>
          <p:spPr>
            <a:xfrm>
              <a:off x="4311467" y="1676586"/>
              <a:ext cx="163725" cy="0"/>
            </a:xfrm>
            <a:custGeom>
              <a:avLst/>
              <a:gdLst/>
              <a:ahLst/>
              <a:cxnLst/>
              <a:rect l="l" t="t" r="r" b="b"/>
              <a:pathLst>
                <a:path w="121919">
                  <a:moveTo>
                    <a:pt x="0" y="0"/>
                  </a:moveTo>
                  <a:lnTo>
                    <a:pt x="121897" y="0"/>
                  </a:lnTo>
                </a:path>
              </a:pathLst>
            </a:custGeom>
            <a:ln w="254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19" name="object 69"/>
            <p:cNvSpPr/>
            <p:nvPr/>
          </p:nvSpPr>
          <p:spPr>
            <a:xfrm>
              <a:off x="4468903" y="1622298"/>
              <a:ext cx="101475" cy="101475"/>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20" name="object 71"/>
            <p:cNvSpPr/>
            <p:nvPr/>
          </p:nvSpPr>
          <p:spPr>
            <a:xfrm>
              <a:off x="4299915" y="1922804"/>
              <a:ext cx="356444" cy="0"/>
            </a:xfrm>
            <a:custGeom>
              <a:avLst/>
              <a:gdLst/>
              <a:ahLst/>
              <a:cxnLst/>
              <a:rect l="l" t="t" r="r" b="b"/>
              <a:pathLst>
                <a:path w="265430">
                  <a:moveTo>
                    <a:pt x="0" y="0"/>
                  </a:moveTo>
                  <a:lnTo>
                    <a:pt x="265195" y="0"/>
                  </a:lnTo>
                </a:path>
              </a:pathLst>
            </a:custGeom>
            <a:ln w="254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21" name="object 72"/>
            <p:cNvSpPr/>
            <p:nvPr/>
          </p:nvSpPr>
          <p:spPr>
            <a:xfrm>
              <a:off x="4660060" y="1868523"/>
              <a:ext cx="101475" cy="101475"/>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22" name="object 70"/>
            <p:cNvSpPr/>
            <p:nvPr/>
          </p:nvSpPr>
          <p:spPr>
            <a:xfrm>
              <a:off x="4757230" y="1922804"/>
              <a:ext cx="479239" cy="0"/>
            </a:xfrm>
            <a:custGeom>
              <a:avLst/>
              <a:gdLst/>
              <a:ahLst/>
              <a:cxnLst/>
              <a:rect l="l" t="t" r="r" b="b"/>
              <a:pathLst>
                <a:path w="356869">
                  <a:moveTo>
                    <a:pt x="0" y="0"/>
                  </a:moveTo>
                  <a:lnTo>
                    <a:pt x="356304" y="0"/>
                  </a:lnTo>
                </a:path>
              </a:pathLst>
            </a:custGeom>
            <a:ln w="254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58" name="Title 1">
            <a:extLst>
              <a:ext uri="{FF2B5EF4-FFF2-40B4-BE49-F238E27FC236}">
                <a16:creationId xmlns:a16="http://schemas.microsoft.com/office/drawing/2014/main" id="{D65CF769-3F78-4990-A23F-9662C6D33D40}"/>
              </a:ext>
            </a:extLst>
          </p:cNvPr>
          <p:cNvSpPr>
            <a:spLocks noGrp="1"/>
          </p:cNvSpPr>
          <p:nvPr>
            <p:ph type="title"/>
          </p:nvPr>
        </p:nvSpPr>
        <p:spPr>
          <a:xfrm>
            <a:off x="457200" y="2719"/>
            <a:ext cx="10515600" cy="822960"/>
          </a:xfrm>
        </p:spPr>
        <p:txBody>
          <a:bodyPr>
            <a:normAutofit/>
          </a:bodyPr>
          <a:lstStyle/>
          <a:p>
            <a:r>
              <a:rPr lang="en-US" sz="4000" b="1" dirty="0">
                <a:latin typeface="Arial" panose="020B0604020202020204" pitchFamily="34" charset="0"/>
                <a:cs typeface="Arial" panose="020B0604020202020204" pitchFamily="34" charset="0"/>
              </a:rPr>
              <a:t>Key Secondary End Point in</a:t>
            </a:r>
            <a:r>
              <a:rPr lang="en-US" sz="4000" b="1" dirty="0">
                <a:solidFill>
                  <a:srgbClr val="FF0000"/>
                </a:solidFill>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Subgroups</a:t>
            </a:r>
            <a:endParaRPr lang="en-US" sz="4000" b="1" dirty="0">
              <a:solidFill>
                <a:srgbClr val="FF0000"/>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1400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64B9C-80BE-4134-8FC5-5F4D4F033BE0}"/>
              </a:ext>
            </a:extLst>
          </p:cNvPr>
          <p:cNvSpPr>
            <a:spLocks noGrp="1"/>
          </p:cNvSpPr>
          <p:nvPr>
            <p:ph type="title"/>
          </p:nvPr>
        </p:nvSpPr>
        <p:spPr>
          <a:xfrm>
            <a:off x="457200" y="-11235"/>
            <a:ext cx="10515600" cy="822960"/>
          </a:xfrm>
        </p:spPr>
        <p:txBody>
          <a:bodyPr>
            <a:normAutofit/>
          </a:bodyPr>
          <a:lstStyle/>
          <a:p>
            <a:r>
              <a:rPr lang="en-US" sz="4000" b="1" dirty="0">
                <a:latin typeface="Arial" panose="020B0604020202020204" pitchFamily="34" charset="0"/>
                <a:cs typeface="Arial" panose="020B0604020202020204" pitchFamily="34" charset="0"/>
              </a:rPr>
              <a:t>Triglycerides a Causal Risk Factor?</a:t>
            </a:r>
          </a:p>
        </p:txBody>
      </p:sp>
      <p:sp>
        <p:nvSpPr>
          <p:cNvPr id="4" name="TextBox 3">
            <a:extLst>
              <a:ext uri="{FF2B5EF4-FFF2-40B4-BE49-F238E27FC236}">
                <a16:creationId xmlns:a16="http://schemas.microsoft.com/office/drawing/2014/main" id="{53B36C32-6415-4085-B5EC-31F217080A13}"/>
              </a:ext>
            </a:extLst>
          </p:cNvPr>
          <p:cNvSpPr txBox="1"/>
          <p:nvPr/>
        </p:nvSpPr>
        <p:spPr>
          <a:xfrm>
            <a:off x="202263" y="6512662"/>
            <a:ext cx="92202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Adapted with permission from Libby P. Triglycerides on the rise: should we swap seats on the seesaw? </a:t>
            </a:r>
            <a:r>
              <a:rPr lang="en-US" sz="1200" i="1" dirty="0" err="1">
                <a:latin typeface="Arial" panose="020B0604020202020204" pitchFamily="34" charset="0"/>
                <a:cs typeface="Arial" panose="020B0604020202020204" pitchFamily="34" charset="0"/>
              </a:rPr>
              <a:t>Eur</a:t>
            </a:r>
            <a:r>
              <a:rPr lang="en-US" sz="1200" i="1" dirty="0">
                <a:latin typeface="Arial" panose="020B0604020202020204" pitchFamily="34" charset="0"/>
                <a:cs typeface="Arial" panose="020B0604020202020204" pitchFamily="34" charset="0"/>
              </a:rPr>
              <a:t> Heart J</a:t>
            </a:r>
            <a:r>
              <a:rPr lang="en-US" sz="1200" dirty="0">
                <a:latin typeface="Arial" panose="020B0604020202020204" pitchFamily="34" charset="0"/>
                <a:cs typeface="Arial" panose="020B0604020202020204" pitchFamily="34" charset="0"/>
              </a:rPr>
              <a:t>. 2015;36:774-776. </a:t>
            </a:r>
            <a:endParaRPr lang="en-US" sz="1200" dirty="0">
              <a:solidFill>
                <a:srgbClr val="FF0000"/>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9F7B929E-03D7-4FA4-B1C0-65B3416D6E46}"/>
              </a:ext>
            </a:extLst>
          </p:cNvPr>
          <p:cNvGrpSpPr/>
          <p:nvPr/>
        </p:nvGrpSpPr>
        <p:grpSpPr>
          <a:xfrm>
            <a:off x="1986821" y="1204372"/>
            <a:ext cx="8218357" cy="4684888"/>
            <a:chOff x="2194296" y="1204372"/>
            <a:chExt cx="8218357" cy="4684888"/>
          </a:xfrm>
        </p:grpSpPr>
        <p:pic>
          <p:nvPicPr>
            <p:cNvPr id="11" name="Picture 4" descr="C:\Users\Dawn\Documents\Amarin\new files - Monday\Thur- Oct 25\Picture1a.png">
              <a:extLst>
                <a:ext uri="{FF2B5EF4-FFF2-40B4-BE49-F238E27FC236}">
                  <a16:creationId xmlns:a16="http://schemas.microsoft.com/office/drawing/2014/main" id="{DEB0275A-581D-4E21-8A43-5DDB5A3579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0462" y="1204372"/>
              <a:ext cx="6967728" cy="35118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512D0EE-3424-48E8-86B7-F37E1802354A}"/>
                </a:ext>
              </a:extLst>
            </p:cNvPr>
            <p:cNvSpPr txBox="1"/>
            <p:nvPr/>
          </p:nvSpPr>
          <p:spPr>
            <a:xfrm>
              <a:off x="2194296" y="5412206"/>
              <a:ext cx="3226432" cy="477054"/>
            </a:xfrm>
            <a:prstGeom prst="rect">
              <a:avLst/>
            </a:prstGeom>
            <a:noFill/>
          </p:spPr>
          <p:txBody>
            <a:bodyPr wrap="square" rtlCol="0">
              <a:spAutoFit/>
            </a:bodyPr>
            <a:lstStyle/>
            <a:p>
              <a:pPr algn="ctr"/>
              <a:r>
                <a:rPr lang="en-US" sz="2500" b="1" i="1" dirty="0">
                  <a:solidFill>
                    <a:srgbClr val="0000FF"/>
                  </a:solidFill>
                  <a:latin typeface="Arial" panose="020B0604020202020204" pitchFamily="34" charset="0"/>
                  <a:cs typeface="Arial" panose="020B0604020202020204" pitchFamily="34" charset="0"/>
                </a:rPr>
                <a:t>Causal risk factors? </a:t>
              </a:r>
            </a:p>
          </p:txBody>
        </p:sp>
        <p:sp>
          <p:nvSpPr>
            <p:cNvPr id="13" name="TextBox 12">
              <a:extLst>
                <a:ext uri="{FF2B5EF4-FFF2-40B4-BE49-F238E27FC236}">
                  <a16:creationId xmlns:a16="http://schemas.microsoft.com/office/drawing/2014/main" id="{7D871192-6ABA-4E38-890E-CC4B33A0BBDC}"/>
                </a:ext>
              </a:extLst>
            </p:cNvPr>
            <p:cNvSpPr txBox="1"/>
            <p:nvPr/>
          </p:nvSpPr>
          <p:spPr>
            <a:xfrm>
              <a:off x="8068562" y="3698711"/>
              <a:ext cx="2344091" cy="477054"/>
            </a:xfrm>
            <a:prstGeom prst="rect">
              <a:avLst/>
            </a:prstGeom>
            <a:noFill/>
          </p:spPr>
          <p:txBody>
            <a:bodyPr wrap="square" rtlCol="0">
              <a:spAutoFit/>
            </a:bodyPr>
            <a:lstStyle/>
            <a:p>
              <a:pPr algn="ctr"/>
              <a:r>
                <a:rPr lang="en-US" sz="2500" b="1" i="1" dirty="0">
                  <a:solidFill>
                    <a:srgbClr val="0000FF"/>
                  </a:solidFill>
                  <a:latin typeface="Arial" panose="020B0604020202020204" pitchFamily="34" charset="0"/>
                  <a:cs typeface="Arial" panose="020B0604020202020204" pitchFamily="34" charset="0"/>
                </a:rPr>
                <a:t>Bystanders? </a:t>
              </a:r>
            </a:p>
          </p:txBody>
        </p:sp>
        <p:sp>
          <p:nvSpPr>
            <p:cNvPr id="14" name="TextBox 13">
              <a:extLst>
                <a:ext uri="{FF2B5EF4-FFF2-40B4-BE49-F238E27FC236}">
                  <a16:creationId xmlns:a16="http://schemas.microsoft.com/office/drawing/2014/main" id="{6CF051A0-34C4-4C1F-9A69-FD7FA4458039}"/>
                </a:ext>
              </a:extLst>
            </p:cNvPr>
            <p:cNvSpPr txBox="1"/>
            <p:nvPr/>
          </p:nvSpPr>
          <p:spPr>
            <a:xfrm>
              <a:off x="2317982" y="4248174"/>
              <a:ext cx="2979060" cy="1169551"/>
            </a:xfrm>
            <a:prstGeom prst="rect">
              <a:avLst/>
            </a:prstGeom>
            <a:noFill/>
          </p:spPr>
          <p:txBody>
            <a:bodyPr wrap="square" rtlCol="0">
              <a:spAutoFit/>
            </a:bodyPr>
            <a:lstStyle/>
            <a:p>
              <a:pPr algn="ctr">
                <a:lnSpc>
                  <a:spcPts val="2800"/>
                </a:lnSpc>
              </a:pPr>
              <a:r>
                <a:rPr lang="en-US" sz="2600" b="1" dirty="0">
                  <a:latin typeface="Arial" panose="020B0604020202020204" pitchFamily="34" charset="0"/>
                  <a:cs typeface="Arial" panose="020B0604020202020204" pitchFamily="34" charset="0"/>
                </a:rPr>
                <a:t>Triglyceride-rich</a:t>
              </a:r>
              <a:br>
                <a:rPr lang="en-US" sz="2600" b="1" dirty="0">
                  <a:latin typeface="Arial" panose="020B0604020202020204" pitchFamily="34" charset="0"/>
                  <a:cs typeface="Arial" panose="020B0604020202020204" pitchFamily="34" charset="0"/>
                </a:rPr>
              </a:br>
              <a:r>
                <a:rPr lang="en-US" sz="2600" b="1" dirty="0">
                  <a:latin typeface="Arial" panose="020B0604020202020204" pitchFamily="34" charset="0"/>
                  <a:cs typeface="Arial" panose="020B0604020202020204" pitchFamily="34" charset="0"/>
                </a:rPr>
                <a:t>lipoproteins</a:t>
              </a:r>
            </a:p>
            <a:p>
              <a:pPr algn="ctr">
                <a:lnSpc>
                  <a:spcPts val="2800"/>
                </a:lnSpc>
              </a:pPr>
              <a:r>
                <a:rPr lang="en-US" sz="2600" b="1" dirty="0">
                  <a:latin typeface="Arial" panose="020B0604020202020204" pitchFamily="34" charset="0"/>
                  <a:cs typeface="Arial" panose="020B0604020202020204" pitchFamily="34" charset="0"/>
                </a:rPr>
                <a:t>ApoC3</a:t>
              </a:r>
            </a:p>
          </p:txBody>
        </p:sp>
        <p:sp>
          <p:nvSpPr>
            <p:cNvPr id="15" name="TextBox 14">
              <a:extLst>
                <a:ext uri="{FF2B5EF4-FFF2-40B4-BE49-F238E27FC236}">
                  <a16:creationId xmlns:a16="http://schemas.microsoft.com/office/drawing/2014/main" id="{F64DC3FF-C173-4067-A61C-C30B0E194CFF}"/>
                </a:ext>
              </a:extLst>
            </p:cNvPr>
            <p:cNvSpPr txBox="1"/>
            <p:nvPr/>
          </p:nvSpPr>
          <p:spPr>
            <a:xfrm>
              <a:off x="8372719" y="2887676"/>
              <a:ext cx="1735776" cy="810478"/>
            </a:xfrm>
            <a:prstGeom prst="rect">
              <a:avLst/>
            </a:prstGeom>
            <a:noFill/>
          </p:spPr>
          <p:txBody>
            <a:bodyPr wrap="square" rtlCol="0">
              <a:spAutoFit/>
            </a:bodyPr>
            <a:lstStyle/>
            <a:p>
              <a:pPr algn="ctr">
                <a:lnSpc>
                  <a:spcPts val="2800"/>
                </a:lnSpc>
              </a:pPr>
              <a:r>
                <a:rPr lang="en-US" sz="2600" b="1" dirty="0">
                  <a:latin typeface="Arial" panose="020B0604020202020204" pitchFamily="34" charset="0"/>
                  <a:cs typeface="Arial" panose="020B0604020202020204" pitchFamily="34" charset="0"/>
                </a:rPr>
                <a:t>HDL-C</a:t>
              </a:r>
            </a:p>
            <a:p>
              <a:pPr algn="ctr">
                <a:lnSpc>
                  <a:spcPts val="2800"/>
                </a:lnSpc>
              </a:pPr>
              <a:r>
                <a:rPr lang="en-US" sz="2600" b="1" dirty="0">
                  <a:latin typeface="Arial" panose="020B0604020202020204" pitchFamily="34" charset="0"/>
                  <a:cs typeface="Arial" panose="020B0604020202020204" pitchFamily="34" charset="0"/>
                </a:rPr>
                <a:t>ApoA1</a:t>
              </a:r>
            </a:p>
          </p:txBody>
        </p:sp>
      </p:grpSp>
    </p:spTree>
    <p:extLst>
      <p:ext uri="{BB962C8B-B14F-4D97-AF65-F5344CB8AC3E}">
        <p14:creationId xmlns:p14="http://schemas.microsoft.com/office/powerpoint/2010/main" val="1824571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7" name="Group 256"/>
          <p:cNvGrpSpPr/>
          <p:nvPr/>
        </p:nvGrpSpPr>
        <p:grpSpPr>
          <a:xfrm>
            <a:off x="2929026" y="771730"/>
            <a:ext cx="6238309" cy="5748640"/>
            <a:chOff x="2929026" y="867266"/>
            <a:chExt cx="6238309" cy="5748640"/>
          </a:xfrm>
        </p:grpSpPr>
        <p:sp>
          <p:nvSpPr>
            <p:cNvPr id="260" name="bk object 16"/>
            <p:cNvSpPr/>
            <p:nvPr/>
          </p:nvSpPr>
          <p:spPr>
            <a:xfrm>
              <a:off x="2939742" y="3281550"/>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1" name="bk object 20"/>
            <p:cNvSpPr/>
            <p:nvPr/>
          </p:nvSpPr>
          <p:spPr>
            <a:xfrm>
              <a:off x="2939742" y="4539552"/>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2" name="bk object 23"/>
            <p:cNvSpPr/>
            <p:nvPr/>
          </p:nvSpPr>
          <p:spPr>
            <a:xfrm>
              <a:off x="2939742" y="4251452"/>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3" name="bk object 23"/>
            <p:cNvSpPr/>
            <p:nvPr/>
          </p:nvSpPr>
          <p:spPr>
            <a:xfrm>
              <a:off x="2939742" y="3579176"/>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4" name="bk object 23"/>
            <p:cNvSpPr/>
            <p:nvPr/>
          </p:nvSpPr>
          <p:spPr>
            <a:xfrm>
              <a:off x="2939742" y="2407725"/>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5" name="bk object 18"/>
            <p:cNvSpPr/>
            <p:nvPr/>
          </p:nvSpPr>
          <p:spPr>
            <a:xfrm>
              <a:off x="2939742" y="1436548"/>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6" name="bk object 22"/>
            <p:cNvSpPr/>
            <p:nvPr/>
          </p:nvSpPr>
          <p:spPr>
            <a:xfrm>
              <a:off x="2939742" y="1729410"/>
              <a:ext cx="6179772" cy="352102"/>
            </a:xfrm>
            <a:custGeom>
              <a:avLst/>
              <a:gdLst/>
              <a:ahLst/>
              <a:cxnLst/>
              <a:rect l="l" t="t" r="r" b="b"/>
              <a:pathLst>
                <a:path w="6591300" h="477520">
                  <a:moveTo>
                    <a:pt x="6591300" y="477164"/>
                  </a:moveTo>
                  <a:lnTo>
                    <a:pt x="0" y="477164"/>
                  </a:lnTo>
                  <a:lnTo>
                    <a:pt x="0" y="0"/>
                  </a:lnTo>
                  <a:lnTo>
                    <a:pt x="6591300" y="0"/>
                  </a:lnTo>
                  <a:lnTo>
                    <a:pt x="6591300" y="477164"/>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5" name="bk object 19"/>
            <p:cNvSpPr/>
            <p:nvPr/>
          </p:nvSpPr>
          <p:spPr>
            <a:xfrm>
              <a:off x="2939742" y="2112386"/>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2" name="bk object 23"/>
            <p:cNvSpPr/>
            <p:nvPr/>
          </p:nvSpPr>
          <p:spPr>
            <a:xfrm>
              <a:off x="2939742" y="2993450"/>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3" name="bk object 21"/>
            <p:cNvSpPr/>
            <p:nvPr/>
          </p:nvSpPr>
          <p:spPr>
            <a:xfrm>
              <a:off x="2939742" y="5131742"/>
              <a:ext cx="6179772" cy="352102"/>
            </a:xfrm>
            <a:custGeom>
              <a:avLst/>
              <a:gdLst/>
              <a:ahLst/>
              <a:cxnLst/>
              <a:rect l="l" t="t" r="r" b="b"/>
              <a:pathLst>
                <a:path w="6591300" h="477520">
                  <a:moveTo>
                    <a:pt x="6591300" y="477164"/>
                  </a:moveTo>
                  <a:lnTo>
                    <a:pt x="0" y="477164"/>
                  </a:lnTo>
                  <a:lnTo>
                    <a:pt x="0" y="0"/>
                  </a:lnTo>
                  <a:lnTo>
                    <a:pt x="6591300" y="0"/>
                  </a:lnTo>
                  <a:lnTo>
                    <a:pt x="6591300" y="477164"/>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4" name="bk object 23"/>
            <p:cNvSpPr/>
            <p:nvPr/>
          </p:nvSpPr>
          <p:spPr>
            <a:xfrm>
              <a:off x="2939742" y="4838879"/>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9" name="bk object 17"/>
            <p:cNvSpPr/>
            <p:nvPr/>
          </p:nvSpPr>
          <p:spPr>
            <a:xfrm>
              <a:off x="2939742" y="5886397"/>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0" name="bk object 23"/>
            <p:cNvSpPr/>
            <p:nvPr/>
          </p:nvSpPr>
          <p:spPr>
            <a:xfrm>
              <a:off x="2939742" y="2695825"/>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1" name="bk object 22"/>
            <p:cNvSpPr/>
            <p:nvPr/>
          </p:nvSpPr>
          <p:spPr>
            <a:xfrm>
              <a:off x="2939742" y="3872038"/>
              <a:ext cx="6179772" cy="352102"/>
            </a:xfrm>
            <a:custGeom>
              <a:avLst/>
              <a:gdLst/>
              <a:ahLst/>
              <a:cxnLst/>
              <a:rect l="l" t="t" r="r" b="b"/>
              <a:pathLst>
                <a:path w="6591300" h="477520">
                  <a:moveTo>
                    <a:pt x="6591300" y="477164"/>
                  </a:moveTo>
                  <a:lnTo>
                    <a:pt x="0" y="477164"/>
                  </a:lnTo>
                  <a:lnTo>
                    <a:pt x="0" y="0"/>
                  </a:lnTo>
                  <a:lnTo>
                    <a:pt x="6591300" y="0"/>
                  </a:lnTo>
                  <a:lnTo>
                    <a:pt x="6591300" y="477164"/>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2" name="bk object 23"/>
            <p:cNvSpPr/>
            <p:nvPr/>
          </p:nvSpPr>
          <p:spPr>
            <a:xfrm>
              <a:off x="2939742" y="5509821"/>
              <a:ext cx="6179772" cy="350603"/>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0" name="bk object 24"/>
            <p:cNvSpPr/>
            <p:nvPr/>
          </p:nvSpPr>
          <p:spPr>
            <a:xfrm>
              <a:off x="2929026" y="1188208"/>
              <a:ext cx="6179772" cy="117523"/>
            </a:xfrm>
            <a:custGeom>
              <a:avLst/>
              <a:gdLst/>
              <a:ahLst/>
              <a:cxnLst/>
              <a:rect l="l" t="t" r="r" b="b"/>
              <a:pathLst>
                <a:path w="6591300" h="159384">
                  <a:moveTo>
                    <a:pt x="6591300" y="158940"/>
                  </a:moveTo>
                  <a:lnTo>
                    <a:pt x="0" y="158940"/>
                  </a:lnTo>
                  <a:lnTo>
                    <a:pt x="0" y="0"/>
                  </a:lnTo>
                  <a:lnTo>
                    <a:pt x="6591300" y="0"/>
                  </a:lnTo>
                  <a:lnTo>
                    <a:pt x="6591300" y="15894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1" name="object 3"/>
            <p:cNvSpPr txBox="1"/>
            <p:nvPr/>
          </p:nvSpPr>
          <p:spPr>
            <a:xfrm>
              <a:off x="2963351" y="1321294"/>
              <a:ext cx="407790" cy="88870"/>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Subgroup</a:t>
              </a:r>
            </a:p>
          </p:txBody>
        </p:sp>
        <p:sp>
          <p:nvSpPr>
            <p:cNvPr id="522" name="object 13"/>
            <p:cNvSpPr txBox="1"/>
            <p:nvPr/>
          </p:nvSpPr>
          <p:spPr>
            <a:xfrm>
              <a:off x="2963352" y="1193161"/>
              <a:ext cx="1189548" cy="88870"/>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Secondary Composite</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Endpoint </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(ITT)</a:t>
              </a:r>
            </a:p>
          </p:txBody>
        </p:sp>
        <p:sp>
          <p:nvSpPr>
            <p:cNvPr id="523" name="object 27"/>
            <p:cNvSpPr txBox="1"/>
            <p:nvPr/>
          </p:nvSpPr>
          <p:spPr>
            <a:xfrm>
              <a:off x="3041175" y="1736038"/>
              <a:ext cx="576653"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Region</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Western Eastern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Asia Paciﬁc</a:t>
              </a:r>
            </a:p>
          </p:txBody>
        </p:sp>
        <p:sp>
          <p:nvSpPr>
            <p:cNvPr id="524" name="object 50"/>
            <p:cNvSpPr txBox="1"/>
            <p:nvPr/>
          </p:nvSpPr>
          <p:spPr>
            <a:xfrm>
              <a:off x="3041175" y="2107489"/>
              <a:ext cx="510323" cy="273023"/>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Eze</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mibe</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Use</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a:t>
              </a:r>
            </a:p>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a:t>
              </a:r>
            </a:p>
          </p:txBody>
        </p:sp>
        <p:sp>
          <p:nvSpPr>
            <p:cNvPr id="525" name="object 73"/>
            <p:cNvSpPr txBox="1"/>
            <p:nvPr/>
          </p:nvSpPr>
          <p:spPr>
            <a:xfrm>
              <a:off x="3041175" y="2997578"/>
              <a:ext cx="528809"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Age Group</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&lt;65 Years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≥65 Years</a:t>
              </a:r>
            </a:p>
          </p:txBody>
        </p:sp>
        <p:sp>
          <p:nvSpPr>
            <p:cNvPr id="526" name="object 99"/>
            <p:cNvSpPr txBox="1"/>
            <p:nvPr/>
          </p:nvSpPr>
          <p:spPr>
            <a:xfrm>
              <a:off x="3041175" y="5139090"/>
              <a:ext cx="951420"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Sta</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 Intensity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Moderate</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Low</a:t>
              </a:r>
            </a:p>
          </p:txBody>
        </p:sp>
        <p:sp>
          <p:nvSpPr>
            <p:cNvPr id="527" name="object 121"/>
            <p:cNvSpPr txBox="1"/>
            <p:nvPr/>
          </p:nvSpPr>
          <p:spPr>
            <a:xfrm>
              <a:off x="3041175" y="4837404"/>
              <a:ext cx="1505598"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Triglycerides ≥200 and HDL-C ≤35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Yes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a:t>
              </a:r>
            </a:p>
          </p:txBody>
        </p:sp>
        <p:sp>
          <p:nvSpPr>
            <p:cNvPr id="528" name="object 170"/>
            <p:cNvSpPr txBox="1"/>
            <p:nvPr/>
          </p:nvSpPr>
          <p:spPr>
            <a:xfrm>
              <a:off x="3041175" y="5888104"/>
              <a:ext cx="892001"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hsCRP ≤2 vs &gt;2 mg/L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mg/L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&gt;2 mg/L</a:t>
              </a:r>
            </a:p>
          </p:txBody>
        </p:sp>
        <p:sp>
          <p:nvSpPr>
            <p:cNvPr id="529" name="object 165"/>
            <p:cNvSpPr txBox="1"/>
            <p:nvPr/>
          </p:nvSpPr>
          <p:spPr>
            <a:xfrm>
              <a:off x="3041175" y="2704901"/>
              <a:ext cx="716194"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White vs Non-White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White</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Non-White</a:t>
              </a:r>
            </a:p>
          </p:txBody>
        </p:sp>
        <p:sp>
          <p:nvSpPr>
            <p:cNvPr id="537" name="object 111"/>
            <p:cNvSpPr txBox="1"/>
            <p:nvPr/>
          </p:nvSpPr>
          <p:spPr>
            <a:xfrm>
              <a:off x="3041175" y="3879387"/>
              <a:ext cx="911552"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eGFR</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&lt;60 mL/min/1.73m</a:t>
              </a:r>
              <a:r>
                <a:rPr kumimoji="0" sz="500" b="0" i="0" u="none" strike="noStrike" kern="1200" cap="none" spc="-1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60-&lt;90 mL/min/1.73m</a:t>
              </a:r>
              <a:r>
                <a:rPr kumimoji="0" sz="500" b="0" i="0" u="none" strike="noStrike" kern="1200" cap="none" spc="-1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≥90 mL/min/1.73m</a:t>
              </a:r>
              <a:r>
                <a:rPr kumimoji="0" sz="500" b="0" i="0" u="none" strike="noStrike" kern="1200" cap="none" spc="-1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538" name="object 116"/>
            <p:cNvSpPr txBox="1"/>
            <p:nvPr/>
          </p:nvSpPr>
          <p:spPr>
            <a:xfrm>
              <a:off x="3041175" y="5512879"/>
              <a:ext cx="1226515"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LDL-C (Derived) by </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Ter</a:t>
              </a:r>
              <a:r>
                <a:rPr kumimoji="0" lang="en-US"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≤67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&gt;67-≤84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&gt;84 mg/dL</a:t>
              </a:r>
            </a:p>
          </p:txBody>
        </p:sp>
        <p:sp>
          <p:nvSpPr>
            <p:cNvPr id="539" name="object 29"/>
            <p:cNvSpPr txBox="1"/>
            <p:nvPr/>
          </p:nvSpPr>
          <p:spPr>
            <a:xfrm>
              <a:off x="8726558" y="1742133"/>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0.54</a:t>
              </a:r>
            </a:p>
          </p:txBody>
        </p:sp>
        <p:sp>
          <p:nvSpPr>
            <p:cNvPr id="540" name="object 52"/>
            <p:cNvSpPr txBox="1"/>
            <p:nvPr/>
          </p:nvSpPr>
          <p:spPr>
            <a:xfrm>
              <a:off x="8726558" y="2115429"/>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0.41</a:t>
              </a:r>
            </a:p>
          </p:txBody>
        </p:sp>
        <p:sp>
          <p:nvSpPr>
            <p:cNvPr id="541" name="object 75"/>
            <p:cNvSpPr txBox="1"/>
            <p:nvPr/>
          </p:nvSpPr>
          <p:spPr>
            <a:xfrm>
              <a:off x="8726558" y="2997352"/>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0.06</a:t>
              </a:r>
            </a:p>
          </p:txBody>
        </p:sp>
        <p:sp>
          <p:nvSpPr>
            <p:cNvPr id="542" name="object 101"/>
            <p:cNvSpPr txBox="1"/>
            <p:nvPr/>
          </p:nvSpPr>
          <p:spPr>
            <a:xfrm>
              <a:off x="8726558" y="5139091"/>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0.10</a:t>
              </a:r>
            </a:p>
          </p:txBody>
        </p:sp>
        <p:sp>
          <p:nvSpPr>
            <p:cNvPr id="543" name="object 123"/>
            <p:cNvSpPr txBox="1"/>
            <p:nvPr/>
          </p:nvSpPr>
          <p:spPr>
            <a:xfrm>
              <a:off x="8726558" y="4837178"/>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0.50</a:t>
              </a:r>
            </a:p>
          </p:txBody>
        </p:sp>
        <p:sp>
          <p:nvSpPr>
            <p:cNvPr id="544" name="object 172"/>
            <p:cNvSpPr txBox="1"/>
            <p:nvPr/>
          </p:nvSpPr>
          <p:spPr>
            <a:xfrm>
              <a:off x="8726558" y="588789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0.97</a:t>
              </a:r>
            </a:p>
          </p:txBody>
        </p:sp>
        <p:sp>
          <p:nvSpPr>
            <p:cNvPr id="545" name="object 167"/>
            <p:cNvSpPr txBox="1"/>
            <p:nvPr/>
          </p:nvSpPr>
          <p:spPr>
            <a:xfrm>
              <a:off x="8726558" y="2704674"/>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0.13</a:t>
              </a:r>
            </a:p>
          </p:txBody>
        </p:sp>
        <p:sp>
          <p:nvSpPr>
            <p:cNvPr id="546" name="object 113"/>
            <p:cNvSpPr txBox="1"/>
            <p:nvPr/>
          </p:nvSpPr>
          <p:spPr>
            <a:xfrm>
              <a:off x="8726558" y="387938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0.77</a:t>
              </a:r>
            </a:p>
          </p:txBody>
        </p:sp>
        <p:sp>
          <p:nvSpPr>
            <p:cNvPr id="547" name="object 118"/>
            <p:cNvSpPr txBox="1"/>
            <p:nvPr/>
          </p:nvSpPr>
          <p:spPr>
            <a:xfrm>
              <a:off x="8726558" y="5512879"/>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0.90</a:t>
              </a:r>
            </a:p>
          </p:txBody>
        </p:sp>
        <p:sp>
          <p:nvSpPr>
            <p:cNvPr id="548" name="object 5"/>
            <p:cNvSpPr txBox="1"/>
            <p:nvPr/>
          </p:nvSpPr>
          <p:spPr>
            <a:xfrm>
              <a:off x="7991415" y="1197815"/>
              <a:ext cx="686414"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0.74 (0.65–0.83)</a:t>
              </a:r>
            </a:p>
          </p:txBody>
        </p:sp>
        <p:sp>
          <p:nvSpPr>
            <p:cNvPr id="549" name="object 28"/>
            <p:cNvSpPr txBox="1"/>
            <p:nvPr/>
          </p:nvSpPr>
          <p:spPr>
            <a:xfrm>
              <a:off x="7991415" y="1819010"/>
              <a:ext cx="686414" cy="243656"/>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(0.64–0.84)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0.78 (0.59–1.02)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0.47 (0.20–1.10)</a:t>
              </a:r>
            </a:p>
          </p:txBody>
        </p:sp>
        <p:sp>
          <p:nvSpPr>
            <p:cNvPr id="550" name="object 51"/>
            <p:cNvSpPr txBox="1"/>
            <p:nvPr/>
          </p:nvSpPr>
          <p:spPr>
            <a:xfrm>
              <a:off x="7991415" y="2190353"/>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(0.64–0.82)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0.87 (0.5</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–1.39)</a:t>
              </a:r>
            </a:p>
          </p:txBody>
        </p:sp>
        <p:sp>
          <p:nvSpPr>
            <p:cNvPr id="551" name="object 74"/>
            <p:cNvSpPr txBox="1"/>
            <p:nvPr/>
          </p:nvSpPr>
          <p:spPr>
            <a:xfrm>
              <a:off x="7991415" y="3078241"/>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0.65 (0.54–0.78)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0.82 (0.70–0.97)</a:t>
              </a:r>
            </a:p>
          </p:txBody>
        </p:sp>
        <p:sp>
          <p:nvSpPr>
            <p:cNvPr id="552" name="object 100"/>
            <p:cNvSpPr txBox="1"/>
            <p:nvPr/>
          </p:nvSpPr>
          <p:spPr>
            <a:xfrm>
              <a:off x="7991061" y="5222062"/>
              <a:ext cx="68712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0.66 (0.54–0.82)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0.74 (0.63–0.87)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1.20 (0.74–1.9</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3" name="object 122"/>
            <p:cNvSpPr txBox="1"/>
            <p:nvPr/>
          </p:nvSpPr>
          <p:spPr>
            <a:xfrm>
              <a:off x="7991415" y="4918067"/>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0.68 (0.53–0.88)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0.75 (0.65–0.86)</a:t>
              </a:r>
            </a:p>
          </p:txBody>
        </p:sp>
        <p:sp>
          <p:nvSpPr>
            <p:cNvPr id="554" name="object 171"/>
            <p:cNvSpPr txBox="1"/>
            <p:nvPr/>
          </p:nvSpPr>
          <p:spPr>
            <a:xfrm>
              <a:off x="7991415" y="5968767"/>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(0.61–0.89)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(0.63–0.86)</a:t>
              </a:r>
            </a:p>
          </p:txBody>
        </p:sp>
        <p:sp>
          <p:nvSpPr>
            <p:cNvPr id="555" name="object 166"/>
            <p:cNvSpPr txBox="1"/>
            <p:nvPr/>
          </p:nvSpPr>
          <p:spPr>
            <a:xfrm>
              <a:off x="7991415" y="2785564"/>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0.76 (0.67–0.86)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0.55 (0.38–0.82)</a:t>
              </a:r>
            </a:p>
          </p:txBody>
        </p:sp>
        <p:sp>
          <p:nvSpPr>
            <p:cNvPr id="556" name="object 112"/>
            <p:cNvSpPr txBox="1"/>
            <p:nvPr/>
          </p:nvSpPr>
          <p:spPr>
            <a:xfrm>
              <a:off x="7991061" y="3962359"/>
              <a:ext cx="68712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0.71 (0.5</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0.77 (0.64–0.91)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0.70 (0.52–0.94)</a:t>
              </a:r>
            </a:p>
          </p:txBody>
        </p:sp>
        <p:sp>
          <p:nvSpPr>
            <p:cNvPr id="557" name="object 117"/>
            <p:cNvSpPr txBox="1"/>
            <p:nvPr/>
          </p:nvSpPr>
          <p:spPr>
            <a:xfrm>
              <a:off x="7991061" y="5595851"/>
              <a:ext cx="68712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0.71 (0.57–0.89)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(0.59–0.92)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0.69 (0.5</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8" name="object 9"/>
            <p:cNvSpPr txBox="1"/>
            <p:nvPr/>
          </p:nvSpPr>
          <p:spPr>
            <a:xfrm>
              <a:off x="7265875" y="1197815"/>
              <a:ext cx="780101"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606/4090 (14.8%)</a:t>
              </a:r>
            </a:p>
          </p:txBody>
        </p:sp>
        <p:sp>
          <p:nvSpPr>
            <p:cNvPr id="559" name="object 30"/>
            <p:cNvSpPr txBox="1"/>
            <p:nvPr/>
          </p:nvSpPr>
          <p:spPr>
            <a:xfrm>
              <a:off x="7265875" y="1819010"/>
              <a:ext cx="780101" cy="243656"/>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473/2905 (16.3%)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117/1053 (11.1%)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16/132 (12.1%)</a:t>
              </a:r>
            </a:p>
          </p:txBody>
        </p:sp>
        <p:sp>
          <p:nvSpPr>
            <p:cNvPr id="560" name="object 53"/>
            <p:cNvSpPr txBox="1"/>
            <p:nvPr/>
          </p:nvSpPr>
          <p:spPr>
            <a:xfrm>
              <a:off x="7265875" y="2190353"/>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569/3828 (14.9%)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37/262 (14.1%)</a:t>
              </a:r>
            </a:p>
          </p:txBody>
        </p:sp>
        <p:sp>
          <p:nvSpPr>
            <p:cNvPr id="561" name="object 76"/>
            <p:cNvSpPr txBox="1"/>
            <p:nvPr/>
          </p:nvSpPr>
          <p:spPr>
            <a:xfrm>
              <a:off x="7265875" y="3078241"/>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290/2184 (13.3%)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316/1906 (16.6%)</a:t>
              </a:r>
            </a:p>
          </p:txBody>
        </p:sp>
        <p:sp>
          <p:nvSpPr>
            <p:cNvPr id="562" name="object 102"/>
            <p:cNvSpPr txBox="1"/>
            <p:nvPr/>
          </p:nvSpPr>
          <p:spPr>
            <a:xfrm>
              <a:off x="7265875" y="5222062"/>
              <a:ext cx="780101"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210/1226 (17.1%)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361/2575 (14.0%)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32/267 (12.0%)</a:t>
              </a:r>
            </a:p>
          </p:txBody>
        </p:sp>
        <p:sp>
          <p:nvSpPr>
            <p:cNvPr id="563" name="object 124"/>
            <p:cNvSpPr txBox="1"/>
            <p:nvPr/>
          </p:nvSpPr>
          <p:spPr>
            <a:xfrm>
              <a:off x="7265875" y="4918067"/>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136/794 (17.1%)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470/3293 (14.3%)</a:t>
              </a:r>
            </a:p>
          </p:txBody>
        </p:sp>
        <p:sp>
          <p:nvSpPr>
            <p:cNvPr id="564" name="object 173"/>
            <p:cNvSpPr txBox="1"/>
            <p:nvPr/>
          </p:nvSpPr>
          <p:spPr>
            <a:xfrm>
              <a:off x="7265875" y="5968767"/>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245/1942 (12.6%)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361/2147 (16.8%)</a:t>
              </a:r>
            </a:p>
          </p:txBody>
        </p:sp>
        <p:sp>
          <p:nvSpPr>
            <p:cNvPr id="565" name="object 168"/>
            <p:cNvSpPr txBox="1"/>
            <p:nvPr/>
          </p:nvSpPr>
          <p:spPr>
            <a:xfrm>
              <a:off x="7265875" y="2785564"/>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538/3688 (14.6%)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68/401 (17.0%)</a:t>
              </a:r>
            </a:p>
          </p:txBody>
        </p:sp>
        <p:sp>
          <p:nvSpPr>
            <p:cNvPr id="566" name="object 114"/>
            <p:cNvSpPr txBox="1"/>
            <p:nvPr/>
          </p:nvSpPr>
          <p:spPr>
            <a:xfrm>
              <a:off x="7265875" y="3962359"/>
              <a:ext cx="780101"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205/911 (22.5%)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296/2238 (13.2%)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105/939 (11.2%)</a:t>
              </a:r>
            </a:p>
          </p:txBody>
        </p:sp>
        <p:sp>
          <p:nvSpPr>
            <p:cNvPr id="567" name="object 119"/>
            <p:cNvSpPr txBox="1"/>
            <p:nvPr/>
          </p:nvSpPr>
          <p:spPr>
            <a:xfrm>
              <a:off x="7265505" y="5595851"/>
              <a:ext cx="78084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171/1222 (14.0%)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182/1209 (15.1%)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178/1188 (15.0%)</a:t>
              </a:r>
            </a:p>
          </p:txBody>
        </p:sp>
        <p:sp>
          <p:nvSpPr>
            <p:cNvPr id="568" name="object 12"/>
            <p:cNvSpPr txBox="1"/>
            <p:nvPr/>
          </p:nvSpPr>
          <p:spPr>
            <a:xfrm>
              <a:off x="6599970" y="1197815"/>
              <a:ext cx="814760"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459/4089 (11.2%)</a:t>
              </a:r>
            </a:p>
          </p:txBody>
        </p:sp>
        <p:sp>
          <p:nvSpPr>
            <p:cNvPr id="569" name="object 31"/>
            <p:cNvSpPr txBox="1"/>
            <p:nvPr/>
          </p:nvSpPr>
          <p:spPr>
            <a:xfrm>
              <a:off x="6599970" y="1819010"/>
              <a:ext cx="814760"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358/2906 (12.3%)</a:t>
              </a:r>
              <a:endPar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93/1053 (8.8%)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8/130 (6.2%)</a:t>
              </a:r>
            </a:p>
          </p:txBody>
        </p:sp>
        <p:sp>
          <p:nvSpPr>
            <p:cNvPr id="570" name="object 54"/>
            <p:cNvSpPr txBox="1"/>
            <p:nvPr/>
          </p:nvSpPr>
          <p:spPr>
            <a:xfrm>
              <a:off x="6599970" y="2190353"/>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426/3827 (11.1%)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33/262 (12.6%)</a:t>
              </a:r>
            </a:p>
          </p:txBody>
        </p:sp>
        <p:sp>
          <p:nvSpPr>
            <p:cNvPr id="571" name="object 77"/>
            <p:cNvSpPr txBox="1"/>
            <p:nvPr/>
          </p:nvSpPr>
          <p:spPr>
            <a:xfrm>
              <a:off x="6599970" y="3078241"/>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200/2232 (9.0%)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259/1857 (13.9%)</a:t>
              </a:r>
            </a:p>
          </p:txBody>
        </p:sp>
        <p:sp>
          <p:nvSpPr>
            <p:cNvPr id="572" name="object 103"/>
            <p:cNvSpPr txBox="1"/>
            <p:nvPr/>
          </p:nvSpPr>
          <p:spPr>
            <a:xfrm>
              <a:off x="6599970" y="5222062"/>
              <a:ext cx="814760"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151/1290 (11.7%)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270/2533 (10.7%)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37/254 (14.6%)</a:t>
              </a:r>
            </a:p>
          </p:txBody>
        </p:sp>
        <p:sp>
          <p:nvSpPr>
            <p:cNvPr id="573" name="object 125"/>
            <p:cNvSpPr txBox="1"/>
            <p:nvPr/>
          </p:nvSpPr>
          <p:spPr>
            <a:xfrm>
              <a:off x="6599970" y="4918067"/>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101/823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356/3258 (10.9%)</a:t>
              </a:r>
            </a:p>
          </p:txBody>
        </p:sp>
        <p:sp>
          <p:nvSpPr>
            <p:cNvPr id="574" name="object 174"/>
            <p:cNvSpPr txBox="1"/>
            <p:nvPr/>
          </p:nvSpPr>
          <p:spPr>
            <a:xfrm>
              <a:off x="6599970" y="5968767"/>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183/1919 (9.5%)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276/2167 (12.7%)</a:t>
              </a:r>
            </a:p>
          </p:txBody>
        </p:sp>
        <p:sp>
          <p:nvSpPr>
            <p:cNvPr id="575" name="object 169"/>
            <p:cNvSpPr txBox="1"/>
            <p:nvPr/>
          </p:nvSpPr>
          <p:spPr>
            <a:xfrm>
              <a:off x="6599970" y="2785564"/>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418/3691 (11.3%)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41/398 (10.3%)</a:t>
              </a:r>
            </a:p>
          </p:txBody>
        </p:sp>
        <p:sp>
          <p:nvSpPr>
            <p:cNvPr id="576" name="object 115"/>
            <p:cNvSpPr txBox="1"/>
            <p:nvPr/>
          </p:nvSpPr>
          <p:spPr>
            <a:xfrm>
              <a:off x="6599970" y="3962359"/>
              <a:ext cx="814760"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152/905 (16.8%)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229/2217 (10.3%)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78/963 (8.1%)</a:t>
              </a:r>
            </a:p>
          </p:txBody>
        </p:sp>
        <p:sp>
          <p:nvSpPr>
            <p:cNvPr id="577" name="object 120"/>
            <p:cNvSpPr txBox="1"/>
            <p:nvPr/>
          </p:nvSpPr>
          <p:spPr>
            <a:xfrm>
              <a:off x="6599584" y="5595851"/>
              <a:ext cx="815534"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135/1319 (10.2%)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135/1223 (11.0%)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121/1133 (10.7%)</a:t>
              </a:r>
            </a:p>
          </p:txBody>
        </p:sp>
        <p:sp>
          <p:nvSpPr>
            <p:cNvPr id="578" name="object 23"/>
            <p:cNvSpPr/>
            <p:nvPr/>
          </p:nvSpPr>
          <p:spPr>
            <a:xfrm>
              <a:off x="5143697" y="1253822"/>
              <a:ext cx="97390" cy="0"/>
            </a:xfrm>
            <a:custGeom>
              <a:avLst/>
              <a:gdLst/>
              <a:ahLst/>
              <a:cxnLst/>
              <a:rect l="l" t="t" r="r" b="b"/>
              <a:pathLst>
                <a:path w="132080">
                  <a:moveTo>
                    <a:pt x="0" y="0"/>
                  </a:moveTo>
                  <a:lnTo>
                    <a:pt x="13152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9" name="object 24"/>
            <p:cNvSpPr/>
            <p:nvPr/>
          </p:nvSpPr>
          <p:spPr>
            <a:xfrm>
              <a:off x="5008158" y="1253822"/>
              <a:ext cx="80066" cy="0"/>
            </a:xfrm>
            <a:custGeom>
              <a:avLst/>
              <a:gdLst/>
              <a:ahLst/>
              <a:cxnLst/>
              <a:rect l="l" t="t" r="r" b="b"/>
              <a:pathLst>
                <a:path w="108585">
                  <a:moveTo>
                    <a:pt x="0" y="0"/>
                  </a:moveTo>
                  <a:lnTo>
                    <a:pt x="10846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0" name="object 26"/>
            <p:cNvSpPr/>
            <p:nvPr/>
          </p:nvSpPr>
          <p:spPr>
            <a:xfrm>
              <a:off x="4468812" y="2039251"/>
              <a:ext cx="300598" cy="0"/>
            </a:xfrm>
            <a:custGeom>
              <a:avLst/>
              <a:gdLst/>
              <a:ahLst/>
              <a:cxnLst/>
              <a:rect l="l" t="t" r="r" b="b"/>
              <a:pathLst>
                <a:path w="407669">
                  <a:moveTo>
                    <a:pt x="0" y="0"/>
                  </a:moveTo>
                  <a:lnTo>
                    <a:pt x="40723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1" name="object 32"/>
            <p:cNvSpPr/>
            <p:nvPr/>
          </p:nvSpPr>
          <p:spPr>
            <a:xfrm>
              <a:off x="5142338" y="1880540"/>
              <a:ext cx="112841" cy="0"/>
            </a:xfrm>
            <a:custGeom>
              <a:avLst/>
              <a:gdLst/>
              <a:ahLst/>
              <a:cxnLst/>
              <a:rect l="l" t="t" r="r" b="b"/>
              <a:pathLst>
                <a:path w="153035">
                  <a:moveTo>
                    <a:pt x="0" y="0"/>
                  </a:moveTo>
                  <a:lnTo>
                    <a:pt x="15298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2" name="object 33"/>
            <p:cNvSpPr/>
            <p:nvPr/>
          </p:nvSpPr>
          <p:spPr>
            <a:xfrm>
              <a:off x="4994536" y="1880540"/>
              <a:ext cx="92239" cy="0"/>
            </a:xfrm>
            <a:custGeom>
              <a:avLst/>
              <a:gdLst/>
              <a:ahLst/>
              <a:cxnLst/>
              <a:rect l="l" t="t" r="r" b="b"/>
              <a:pathLst>
                <a:path w="125094">
                  <a:moveTo>
                    <a:pt x="0" y="0"/>
                  </a:moveTo>
                  <a:lnTo>
                    <a:pt x="12510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3" name="object 34"/>
            <p:cNvSpPr/>
            <p:nvPr/>
          </p:nvSpPr>
          <p:spPr>
            <a:xfrm>
              <a:off x="5090291" y="185072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4" name="object 36"/>
            <p:cNvSpPr/>
            <p:nvPr/>
          </p:nvSpPr>
          <p:spPr>
            <a:xfrm>
              <a:off x="4937343" y="1967662"/>
              <a:ext cx="201335" cy="0"/>
            </a:xfrm>
            <a:custGeom>
              <a:avLst/>
              <a:gdLst/>
              <a:ahLst/>
              <a:cxnLst/>
              <a:rect l="l" t="t" r="r" b="b"/>
              <a:pathLst>
                <a:path w="273050">
                  <a:moveTo>
                    <a:pt x="0" y="0"/>
                  </a:moveTo>
                  <a:lnTo>
                    <a:pt x="27289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5" name="object 37"/>
            <p:cNvSpPr/>
            <p:nvPr/>
          </p:nvSpPr>
          <p:spPr>
            <a:xfrm>
              <a:off x="5142077" y="1937855"/>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6" name="object 38"/>
            <p:cNvSpPr/>
            <p:nvPr/>
          </p:nvSpPr>
          <p:spPr>
            <a:xfrm>
              <a:off x="4772604" y="2009441"/>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7" name="object 55"/>
            <p:cNvSpPr/>
            <p:nvPr/>
          </p:nvSpPr>
          <p:spPr>
            <a:xfrm>
              <a:off x="5133209" y="2248693"/>
              <a:ext cx="100199" cy="0"/>
            </a:xfrm>
            <a:custGeom>
              <a:avLst/>
              <a:gdLst/>
              <a:ahLst/>
              <a:cxnLst/>
              <a:rect l="l" t="t" r="r" b="b"/>
              <a:pathLst>
                <a:path w="135889">
                  <a:moveTo>
                    <a:pt x="0" y="0"/>
                  </a:moveTo>
                  <a:lnTo>
                    <a:pt x="13542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8" name="object 56"/>
            <p:cNvSpPr/>
            <p:nvPr/>
          </p:nvSpPr>
          <p:spPr>
            <a:xfrm>
              <a:off x="4995552" y="2248693"/>
              <a:ext cx="82407" cy="0"/>
            </a:xfrm>
            <a:custGeom>
              <a:avLst/>
              <a:gdLst/>
              <a:ahLst/>
              <a:cxnLst/>
              <a:rect l="l" t="t" r="r" b="b"/>
              <a:pathLst>
                <a:path w="111760">
                  <a:moveTo>
                    <a:pt x="0" y="0"/>
                  </a:moveTo>
                  <a:lnTo>
                    <a:pt x="11134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9" name="object 57"/>
            <p:cNvSpPr/>
            <p:nvPr/>
          </p:nvSpPr>
          <p:spPr>
            <a:xfrm>
              <a:off x="5081161" y="2218883"/>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0" name="object 59"/>
            <p:cNvSpPr/>
            <p:nvPr/>
          </p:nvSpPr>
          <p:spPr>
            <a:xfrm>
              <a:off x="4880576" y="2327511"/>
              <a:ext cx="369894" cy="0"/>
            </a:xfrm>
            <a:custGeom>
              <a:avLst/>
              <a:gdLst/>
              <a:ahLst/>
              <a:cxnLst/>
              <a:rect l="l" t="t" r="r" b="b"/>
              <a:pathLst>
                <a:path w="501650">
                  <a:moveTo>
                    <a:pt x="0" y="0"/>
                  </a:moveTo>
                  <a:lnTo>
                    <a:pt x="50155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1" name="object 60"/>
            <p:cNvSpPr/>
            <p:nvPr/>
          </p:nvSpPr>
          <p:spPr>
            <a:xfrm>
              <a:off x="5253916" y="229769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2" name="object 78"/>
            <p:cNvSpPr/>
            <p:nvPr/>
          </p:nvSpPr>
          <p:spPr>
            <a:xfrm>
              <a:off x="5044031" y="3119989"/>
              <a:ext cx="138125" cy="0"/>
            </a:xfrm>
            <a:custGeom>
              <a:avLst/>
              <a:gdLst/>
              <a:ahLst/>
              <a:cxnLst/>
              <a:rect l="l" t="t" r="r" b="b"/>
              <a:pathLst>
                <a:path w="187325">
                  <a:moveTo>
                    <a:pt x="0" y="0"/>
                  </a:moveTo>
                  <a:lnTo>
                    <a:pt x="18671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3" name="object 79"/>
            <p:cNvSpPr/>
            <p:nvPr/>
          </p:nvSpPr>
          <p:spPr>
            <a:xfrm>
              <a:off x="4880320" y="3119989"/>
              <a:ext cx="108159" cy="0"/>
            </a:xfrm>
            <a:custGeom>
              <a:avLst/>
              <a:gdLst/>
              <a:ahLst/>
              <a:cxnLst/>
              <a:rect l="l" t="t" r="r" b="b"/>
              <a:pathLst>
                <a:path w="146685">
                  <a:moveTo>
                    <a:pt x="0" y="0"/>
                  </a:moveTo>
                  <a:lnTo>
                    <a:pt x="14667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4" name="object 80"/>
            <p:cNvSpPr/>
            <p:nvPr/>
          </p:nvSpPr>
          <p:spPr>
            <a:xfrm>
              <a:off x="4991984" y="3090183"/>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5" name="object 81"/>
            <p:cNvSpPr/>
            <p:nvPr/>
          </p:nvSpPr>
          <p:spPr>
            <a:xfrm>
              <a:off x="5249955" y="3199569"/>
              <a:ext cx="160131" cy="0"/>
            </a:xfrm>
            <a:custGeom>
              <a:avLst/>
              <a:gdLst/>
              <a:ahLst/>
              <a:cxnLst/>
              <a:rect l="l" t="t" r="r" b="b"/>
              <a:pathLst>
                <a:path w="217169">
                  <a:moveTo>
                    <a:pt x="0" y="0"/>
                  </a:moveTo>
                  <a:lnTo>
                    <a:pt x="21666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6" name="object 82"/>
            <p:cNvSpPr/>
            <p:nvPr/>
          </p:nvSpPr>
          <p:spPr>
            <a:xfrm>
              <a:off x="5065350" y="3199569"/>
              <a:ext cx="129229" cy="0"/>
            </a:xfrm>
            <a:custGeom>
              <a:avLst/>
              <a:gdLst/>
              <a:ahLst/>
              <a:cxnLst/>
              <a:rect l="l" t="t" r="r" b="b"/>
              <a:pathLst>
                <a:path w="175260">
                  <a:moveTo>
                    <a:pt x="0" y="0"/>
                  </a:moveTo>
                  <a:lnTo>
                    <a:pt x="17501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7" name="object 83"/>
            <p:cNvSpPr/>
            <p:nvPr/>
          </p:nvSpPr>
          <p:spPr>
            <a:xfrm>
              <a:off x="5197907" y="3169762"/>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8" name="object 95"/>
            <p:cNvSpPr/>
            <p:nvPr/>
          </p:nvSpPr>
          <p:spPr>
            <a:xfrm>
              <a:off x="5697480" y="5414808"/>
              <a:ext cx="645676" cy="0"/>
            </a:xfrm>
            <a:custGeom>
              <a:avLst/>
              <a:gdLst/>
              <a:ahLst/>
              <a:cxnLst/>
              <a:rect l="l" t="t" r="r" b="b"/>
              <a:pathLst>
                <a:path w="875664">
                  <a:moveTo>
                    <a:pt x="0" y="0"/>
                  </a:moveTo>
                  <a:lnTo>
                    <a:pt x="87523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9" name="object 97"/>
            <p:cNvSpPr/>
            <p:nvPr/>
          </p:nvSpPr>
          <p:spPr>
            <a:xfrm>
              <a:off x="6301630" y="5376670"/>
              <a:ext cx="90834" cy="76320"/>
            </a:xfrm>
            <a:custGeom>
              <a:avLst/>
              <a:gdLst/>
              <a:ahLst/>
              <a:cxnLst/>
              <a:rect l="l" t="t" r="r" b="b"/>
              <a:pathLst>
                <a:path w="123189" h="103504">
                  <a:moveTo>
                    <a:pt x="0" y="0"/>
                  </a:moveTo>
                  <a:lnTo>
                    <a:pt x="21971" y="51727"/>
                  </a:lnTo>
                  <a:lnTo>
                    <a:pt x="0" y="103466"/>
                  </a:lnTo>
                  <a:lnTo>
                    <a:pt x="122631" y="51727"/>
                  </a:lnTo>
                  <a:lnTo>
                    <a:pt x="0" y="0"/>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0" name="object 104"/>
            <p:cNvSpPr/>
            <p:nvPr/>
          </p:nvSpPr>
          <p:spPr>
            <a:xfrm>
              <a:off x="5641920" y="5387379"/>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1" name="object 105"/>
            <p:cNvSpPr/>
            <p:nvPr/>
          </p:nvSpPr>
          <p:spPr>
            <a:xfrm>
              <a:off x="5140934" y="5337424"/>
              <a:ext cx="130633" cy="0"/>
            </a:xfrm>
            <a:custGeom>
              <a:avLst/>
              <a:gdLst/>
              <a:ahLst/>
              <a:cxnLst/>
              <a:rect l="l" t="t" r="r" b="b"/>
              <a:pathLst>
                <a:path w="177164">
                  <a:moveTo>
                    <a:pt x="0" y="0"/>
                  </a:moveTo>
                  <a:lnTo>
                    <a:pt x="17659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2" name="object 106"/>
            <p:cNvSpPr/>
            <p:nvPr/>
          </p:nvSpPr>
          <p:spPr>
            <a:xfrm>
              <a:off x="4990581" y="5337424"/>
              <a:ext cx="95049" cy="0"/>
            </a:xfrm>
            <a:custGeom>
              <a:avLst/>
              <a:gdLst/>
              <a:ahLst/>
              <a:cxnLst/>
              <a:rect l="l" t="t" r="r" b="b"/>
              <a:pathLst>
                <a:path w="128905">
                  <a:moveTo>
                    <a:pt x="0" y="0"/>
                  </a:moveTo>
                  <a:lnTo>
                    <a:pt x="12855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3" name="object 107"/>
            <p:cNvSpPr/>
            <p:nvPr/>
          </p:nvSpPr>
          <p:spPr>
            <a:xfrm>
              <a:off x="5088887" y="5307603"/>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4" name="object 108"/>
            <p:cNvSpPr/>
            <p:nvPr/>
          </p:nvSpPr>
          <p:spPr>
            <a:xfrm>
              <a:off x="5054135" y="5254695"/>
              <a:ext cx="159195" cy="0"/>
            </a:xfrm>
            <a:custGeom>
              <a:avLst/>
              <a:gdLst/>
              <a:ahLst/>
              <a:cxnLst/>
              <a:rect l="l" t="t" r="r" b="b"/>
              <a:pathLst>
                <a:path w="215900">
                  <a:moveTo>
                    <a:pt x="0" y="0"/>
                  </a:moveTo>
                  <a:lnTo>
                    <a:pt x="21589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5" name="object 109"/>
            <p:cNvSpPr/>
            <p:nvPr/>
          </p:nvSpPr>
          <p:spPr>
            <a:xfrm>
              <a:off x="4878464" y="5254695"/>
              <a:ext cx="120333" cy="0"/>
            </a:xfrm>
            <a:custGeom>
              <a:avLst/>
              <a:gdLst/>
              <a:ahLst/>
              <a:cxnLst/>
              <a:rect l="l" t="t" r="r" b="b"/>
              <a:pathLst>
                <a:path w="163194">
                  <a:moveTo>
                    <a:pt x="0" y="0"/>
                  </a:moveTo>
                  <a:lnTo>
                    <a:pt x="16289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6" name="object 110"/>
            <p:cNvSpPr/>
            <p:nvPr/>
          </p:nvSpPr>
          <p:spPr>
            <a:xfrm>
              <a:off x="5002088" y="5224883"/>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7" name="object 126"/>
            <p:cNvSpPr/>
            <p:nvPr/>
          </p:nvSpPr>
          <p:spPr>
            <a:xfrm>
              <a:off x="5159906" y="5035214"/>
              <a:ext cx="101604" cy="0"/>
            </a:xfrm>
            <a:custGeom>
              <a:avLst/>
              <a:gdLst/>
              <a:ahLst/>
              <a:cxnLst/>
              <a:rect l="l" t="t" r="r" b="b"/>
              <a:pathLst>
                <a:path w="137794">
                  <a:moveTo>
                    <a:pt x="0" y="0"/>
                  </a:moveTo>
                  <a:lnTo>
                    <a:pt x="13774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8" name="object 127"/>
            <p:cNvSpPr/>
            <p:nvPr/>
          </p:nvSpPr>
          <p:spPr>
            <a:xfrm>
              <a:off x="5009794" y="5035214"/>
              <a:ext cx="94581" cy="0"/>
            </a:xfrm>
            <a:custGeom>
              <a:avLst/>
              <a:gdLst/>
              <a:ahLst/>
              <a:cxnLst/>
              <a:rect l="l" t="t" r="r" b="b"/>
              <a:pathLst>
                <a:path w="128269">
                  <a:moveTo>
                    <a:pt x="0" y="0"/>
                  </a:moveTo>
                  <a:lnTo>
                    <a:pt x="12823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9" name="object 128"/>
            <p:cNvSpPr/>
            <p:nvPr/>
          </p:nvSpPr>
          <p:spPr>
            <a:xfrm>
              <a:off x="5107859" y="5005405"/>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0" name="object 129"/>
            <p:cNvSpPr/>
            <p:nvPr/>
          </p:nvSpPr>
          <p:spPr>
            <a:xfrm>
              <a:off x="5076001" y="4958546"/>
              <a:ext cx="218659" cy="0"/>
            </a:xfrm>
            <a:custGeom>
              <a:avLst/>
              <a:gdLst/>
              <a:ahLst/>
              <a:cxnLst/>
              <a:rect l="l" t="t" r="r" b="b"/>
              <a:pathLst>
                <a:path w="296544">
                  <a:moveTo>
                    <a:pt x="0" y="0"/>
                  </a:moveTo>
                  <a:lnTo>
                    <a:pt x="296313"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1" name="object 130"/>
            <p:cNvSpPr/>
            <p:nvPr/>
          </p:nvSpPr>
          <p:spPr>
            <a:xfrm>
              <a:off x="4855875" y="4958546"/>
              <a:ext cx="164814" cy="0"/>
            </a:xfrm>
            <a:custGeom>
              <a:avLst/>
              <a:gdLst/>
              <a:ahLst/>
              <a:cxnLst/>
              <a:rect l="l" t="t" r="r" b="b"/>
              <a:pathLst>
                <a:path w="223519">
                  <a:moveTo>
                    <a:pt x="0" y="0"/>
                  </a:moveTo>
                  <a:lnTo>
                    <a:pt x="22318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2" name="object 131"/>
            <p:cNvSpPr/>
            <p:nvPr/>
          </p:nvSpPr>
          <p:spPr>
            <a:xfrm>
              <a:off x="5023954" y="492874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3" name="object 179"/>
            <p:cNvSpPr/>
            <p:nvPr/>
          </p:nvSpPr>
          <p:spPr>
            <a:xfrm>
              <a:off x="5087512" y="1224008"/>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w="63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 name="object 181"/>
            <p:cNvSpPr/>
            <p:nvPr/>
          </p:nvSpPr>
          <p:spPr>
            <a:xfrm>
              <a:off x="4926274" y="2906328"/>
              <a:ext cx="290765" cy="0"/>
            </a:xfrm>
            <a:custGeom>
              <a:avLst/>
              <a:gdLst/>
              <a:ahLst/>
              <a:cxnLst/>
              <a:rect l="l" t="t" r="r" b="b"/>
              <a:pathLst>
                <a:path w="394335">
                  <a:moveTo>
                    <a:pt x="0" y="0"/>
                  </a:moveTo>
                  <a:lnTo>
                    <a:pt x="39398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5" name="object 182"/>
            <p:cNvSpPr/>
            <p:nvPr/>
          </p:nvSpPr>
          <p:spPr>
            <a:xfrm>
              <a:off x="4686124" y="2906328"/>
              <a:ext cx="184947" cy="0"/>
            </a:xfrm>
            <a:custGeom>
              <a:avLst/>
              <a:gdLst/>
              <a:ahLst/>
              <a:cxnLst/>
              <a:rect l="l" t="t" r="r" b="b"/>
              <a:pathLst>
                <a:path w="250825">
                  <a:moveTo>
                    <a:pt x="0" y="0"/>
                  </a:moveTo>
                  <a:lnTo>
                    <a:pt x="25034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6" name="object 183"/>
            <p:cNvSpPr/>
            <p:nvPr/>
          </p:nvSpPr>
          <p:spPr>
            <a:xfrm>
              <a:off x="5170638" y="2832183"/>
              <a:ext cx="98326" cy="0"/>
            </a:xfrm>
            <a:custGeom>
              <a:avLst/>
              <a:gdLst/>
              <a:ahLst/>
              <a:cxnLst/>
              <a:rect l="l" t="t" r="r" b="b"/>
              <a:pathLst>
                <a:path w="133350">
                  <a:moveTo>
                    <a:pt x="0" y="0"/>
                  </a:moveTo>
                  <a:lnTo>
                    <a:pt x="13313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7" name="object 184"/>
            <p:cNvSpPr/>
            <p:nvPr/>
          </p:nvSpPr>
          <p:spPr>
            <a:xfrm>
              <a:off x="5035739" y="2832183"/>
              <a:ext cx="79597" cy="0"/>
            </a:xfrm>
            <a:custGeom>
              <a:avLst/>
              <a:gdLst/>
              <a:ahLst/>
              <a:cxnLst/>
              <a:rect l="l" t="t" r="r" b="b"/>
              <a:pathLst>
                <a:path w="107950">
                  <a:moveTo>
                    <a:pt x="0" y="0"/>
                  </a:moveTo>
                  <a:lnTo>
                    <a:pt x="10760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8" name="object 185"/>
            <p:cNvSpPr/>
            <p:nvPr/>
          </p:nvSpPr>
          <p:spPr>
            <a:xfrm>
              <a:off x="5132664" y="2822341"/>
              <a:ext cx="20602" cy="20602"/>
            </a:xfrm>
            <a:custGeom>
              <a:avLst/>
              <a:gdLst/>
              <a:ahLst/>
              <a:cxnLst/>
              <a:rect l="l" t="t" r="r" b="b"/>
              <a:pathLst>
                <a:path w="27939" h="27939">
                  <a:moveTo>
                    <a:pt x="13817" y="0"/>
                  </a:moveTo>
                  <a:lnTo>
                    <a:pt x="27622" y="0"/>
                  </a:lnTo>
                  <a:lnTo>
                    <a:pt x="27622" y="27622"/>
                  </a:lnTo>
                  <a:lnTo>
                    <a:pt x="0" y="27622"/>
                  </a:lnTo>
                  <a:lnTo>
                    <a:pt x="0" y="0"/>
                  </a:lnTo>
                  <a:lnTo>
                    <a:pt x="13817" y="0"/>
                  </a:lnTo>
                </a:path>
              </a:pathLst>
            </a:custGeom>
            <a:solidFill>
              <a:srgbClr val="000000"/>
            </a:solidFill>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9" name="object 187"/>
            <p:cNvSpPr/>
            <p:nvPr/>
          </p:nvSpPr>
          <p:spPr>
            <a:xfrm>
              <a:off x="4874227" y="2875725"/>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0" name="object 188"/>
            <p:cNvSpPr/>
            <p:nvPr/>
          </p:nvSpPr>
          <p:spPr>
            <a:xfrm>
              <a:off x="5118590" y="2801534"/>
              <a:ext cx="55718" cy="55718"/>
            </a:xfrm>
            <a:custGeom>
              <a:avLst/>
              <a:gdLst/>
              <a:ahLst/>
              <a:cxnLst/>
              <a:rect l="l" t="t" r="r" b="b"/>
              <a:pathLst>
                <a:path w="75564" h="75564">
                  <a:moveTo>
                    <a:pt x="0" y="0"/>
                  </a:moveTo>
                  <a:lnTo>
                    <a:pt x="75349" y="0"/>
                  </a:lnTo>
                  <a:lnTo>
                    <a:pt x="75349" y="75349"/>
                  </a:lnTo>
                  <a:lnTo>
                    <a:pt x="0" y="75349"/>
                  </a:lnTo>
                  <a:lnTo>
                    <a:pt x="0" y="0"/>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1" name="object 189"/>
            <p:cNvSpPr/>
            <p:nvPr/>
          </p:nvSpPr>
          <p:spPr>
            <a:xfrm>
              <a:off x="5179290" y="4079644"/>
              <a:ext cx="147489" cy="0"/>
            </a:xfrm>
            <a:custGeom>
              <a:avLst/>
              <a:gdLst/>
              <a:ahLst/>
              <a:cxnLst/>
              <a:rect l="l" t="t" r="r" b="b"/>
              <a:pathLst>
                <a:path w="200025">
                  <a:moveTo>
                    <a:pt x="0" y="0"/>
                  </a:moveTo>
                  <a:lnTo>
                    <a:pt x="19968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2" name="object 190"/>
            <p:cNvSpPr/>
            <p:nvPr/>
          </p:nvSpPr>
          <p:spPr>
            <a:xfrm>
              <a:off x="5007984" y="4079644"/>
              <a:ext cx="116119" cy="0"/>
            </a:xfrm>
            <a:custGeom>
              <a:avLst/>
              <a:gdLst/>
              <a:ahLst/>
              <a:cxnLst/>
              <a:rect l="l" t="t" r="r" b="b"/>
              <a:pathLst>
                <a:path w="157480">
                  <a:moveTo>
                    <a:pt x="0" y="0"/>
                  </a:moveTo>
                  <a:lnTo>
                    <a:pt x="15697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3" name="object 192"/>
            <p:cNvSpPr/>
            <p:nvPr/>
          </p:nvSpPr>
          <p:spPr>
            <a:xfrm>
              <a:off x="5127243" y="4049831"/>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4" name="object 193"/>
            <p:cNvSpPr/>
            <p:nvPr/>
          </p:nvSpPr>
          <p:spPr>
            <a:xfrm>
              <a:off x="5102362" y="4165338"/>
              <a:ext cx="261735" cy="0"/>
            </a:xfrm>
            <a:custGeom>
              <a:avLst/>
              <a:gdLst/>
              <a:ahLst/>
              <a:cxnLst/>
              <a:rect l="l" t="t" r="r" b="b"/>
              <a:pathLst>
                <a:path w="354964">
                  <a:moveTo>
                    <a:pt x="0" y="0"/>
                  </a:moveTo>
                  <a:lnTo>
                    <a:pt x="35443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5" name="object 194"/>
            <p:cNvSpPr/>
            <p:nvPr/>
          </p:nvSpPr>
          <p:spPr>
            <a:xfrm>
              <a:off x="4862671" y="4165338"/>
              <a:ext cx="184479" cy="0"/>
            </a:xfrm>
            <a:custGeom>
              <a:avLst/>
              <a:gdLst/>
              <a:ahLst/>
              <a:cxnLst/>
              <a:rect l="l" t="t" r="r" b="b"/>
              <a:pathLst>
                <a:path w="250189">
                  <a:moveTo>
                    <a:pt x="0" y="0"/>
                  </a:moveTo>
                  <a:lnTo>
                    <a:pt x="24972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6" name="object 195"/>
            <p:cNvSpPr/>
            <p:nvPr/>
          </p:nvSpPr>
          <p:spPr>
            <a:xfrm>
              <a:off x="5064430" y="4157878"/>
              <a:ext cx="20602" cy="20602"/>
            </a:xfrm>
            <a:custGeom>
              <a:avLst/>
              <a:gdLst/>
              <a:ahLst/>
              <a:cxnLst/>
              <a:rect l="l" t="t" r="r" b="b"/>
              <a:pathLst>
                <a:path w="27939" h="27939">
                  <a:moveTo>
                    <a:pt x="13804" y="0"/>
                  </a:moveTo>
                  <a:lnTo>
                    <a:pt x="27622" y="0"/>
                  </a:lnTo>
                  <a:lnTo>
                    <a:pt x="27622" y="27622"/>
                  </a:lnTo>
                  <a:lnTo>
                    <a:pt x="0" y="27622"/>
                  </a:lnTo>
                  <a:lnTo>
                    <a:pt x="0" y="0"/>
                  </a:lnTo>
                  <a:lnTo>
                    <a:pt x="13804" y="0"/>
                  </a:lnTo>
                </a:path>
              </a:pathLst>
            </a:custGeom>
            <a:solidFill>
              <a:srgbClr val="000000"/>
            </a:solidFill>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7" name="object 196"/>
            <p:cNvSpPr/>
            <p:nvPr/>
          </p:nvSpPr>
          <p:spPr>
            <a:xfrm>
              <a:off x="5050315" y="413552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8" name="object 197"/>
            <p:cNvSpPr/>
            <p:nvPr/>
          </p:nvSpPr>
          <p:spPr>
            <a:xfrm>
              <a:off x="5111745" y="4001000"/>
              <a:ext cx="173710" cy="0"/>
            </a:xfrm>
            <a:custGeom>
              <a:avLst/>
              <a:gdLst/>
              <a:ahLst/>
              <a:cxnLst/>
              <a:rect l="l" t="t" r="r" b="b"/>
              <a:pathLst>
                <a:path w="235585">
                  <a:moveTo>
                    <a:pt x="0" y="0"/>
                  </a:moveTo>
                  <a:lnTo>
                    <a:pt x="23556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9" name="object 198"/>
            <p:cNvSpPr/>
            <p:nvPr/>
          </p:nvSpPr>
          <p:spPr>
            <a:xfrm>
              <a:off x="4925057" y="4001000"/>
              <a:ext cx="131570" cy="0"/>
            </a:xfrm>
            <a:custGeom>
              <a:avLst/>
              <a:gdLst/>
              <a:ahLst/>
              <a:cxnLst/>
              <a:rect l="l" t="t" r="r" b="b"/>
              <a:pathLst>
                <a:path w="178435">
                  <a:moveTo>
                    <a:pt x="0" y="0"/>
                  </a:moveTo>
                  <a:lnTo>
                    <a:pt x="17783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0" name="object 200"/>
            <p:cNvSpPr/>
            <p:nvPr/>
          </p:nvSpPr>
          <p:spPr>
            <a:xfrm>
              <a:off x="5059698" y="397322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1" name="object 201"/>
            <p:cNvSpPr/>
            <p:nvPr/>
          </p:nvSpPr>
          <p:spPr>
            <a:xfrm>
              <a:off x="5112541" y="5632142"/>
              <a:ext cx="191502" cy="0"/>
            </a:xfrm>
            <a:custGeom>
              <a:avLst/>
              <a:gdLst/>
              <a:ahLst/>
              <a:cxnLst/>
              <a:rect l="l" t="t" r="r" b="b"/>
              <a:pathLst>
                <a:path w="259714">
                  <a:moveTo>
                    <a:pt x="0" y="0"/>
                  </a:moveTo>
                  <a:lnTo>
                    <a:pt x="25970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2" name="object 202"/>
            <p:cNvSpPr/>
            <p:nvPr/>
          </p:nvSpPr>
          <p:spPr>
            <a:xfrm>
              <a:off x="4915633" y="5632142"/>
              <a:ext cx="141403" cy="0"/>
            </a:xfrm>
            <a:custGeom>
              <a:avLst/>
              <a:gdLst/>
              <a:ahLst/>
              <a:cxnLst/>
              <a:rect l="l" t="t" r="r" b="b"/>
              <a:pathLst>
                <a:path w="191769">
                  <a:moveTo>
                    <a:pt x="0" y="0"/>
                  </a:moveTo>
                  <a:lnTo>
                    <a:pt x="19169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3" name="object 204"/>
            <p:cNvSpPr/>
            <p:nvPr/>
          </p:nvSpPr>
          <p:spPr>
            <a:xfrm>
              <a:off x="5139651" y="5716247"/>
              <a:ext cx="193843" cy="0"/>
            </a:xfrm>
            <a:custGeom>
              <a:avLst/>
              <a:gdLst/>
              <a:ahLst/>
              <a:cxnLst/>
              <a:rect l="l" t="t" r="r" b="b"/>
              <a:pathLst>
                <a:path w="262889">
                  <a:moveTo>
                    <a:pt x="0" y="0"/>
                  </a:moveTo>
                  <a:lnTo>
                    <a:pt x="26264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4" name="object 205"/>
            <p:cNvSpPr/>
            <p:nvPr/>
          </p:nvSpPr>
          <p:spPr>
            <a:xfrm>
              <a:off x="4938295" y="5716247"/>
              <a:ext cx="146085" cy="0"/>
            </a:xfrm>
            <a:custGeom>
              <a:avLst/>
              <a:gdLst/>
              <a:ahLst/>
              <a:cxnLst/>
              <a:rect l="l" t="t" r="r" b="b"/>
              <a:pathLst>
                <a:path w="198119">
                  <a:moveTo>
                    <a:pt x="0" y="0"/>
                  </a:moveTo>
                  <a:lnTo>
                    <a:pt x="19773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5" name="object 207"/>
            <p:cNvSpPr/>
            <p:nvPr/>
          </p:nvSpPr>
          <p:spPr>
            <a:xfrm>
              <a:off x="5084570" y="5794300"/>
              <a:ext cx="188692" cy="0"/>
            </a:xfrm>
            <a:custGeom>
              <a:avLst/>
              <a:gdLst/>
              <a:ahLst/>
              <a:cxnLst/>
              <a:rect l="l" t="t" r="r" b="b"/>
              <a:pathLst>
                <a:path w="255905">
                  <a:moveTo>
                    <a:pt x="0" y="0"/>
                  </a:moveTo>
                  <a:lnTo>
                    <a:pt x="25539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6" name="object 208"/>
            <p:cNvSpPr/>
            <p:nvPr/>
          </p:nvSpPr>
          <p:spPr>
            <a:xfrm>
              <a:off x="4888985" y="5794300"/>
              <a:ext cx="140466" cy="0"/>
            </a:xfrm>
            <a:custGeom>
              <a:avLst/>
              <a:gdLst/>
              <a:ahLst/>
              <a:cxnLst/>
              <a:rect l="l" t="t" r="r" b="b"/>
              <a:pathLst>
                <a:path w="190500">
                  <a:moveTo>
                    <a:pt x="0" y="0"/>
                  </a:moveTo>
                  <a:lnTo>
                    <a:pt x="18990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7" name="object 210"/>
            <p:cNvSpPr/>
            <p:nvPr/>
          </p:nvSpPr>
          <p:spPr>
            <a:xfrm>
              <a:off x="5060494" y="5602318"/>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8" name="object 211"/>
            <p:cNvSpPr/>
            <p:nvPr/>
          </p:nvSpPr>
          <p:spPr>
            <a:xfrm>
              <a:off x="5087604" y="5684256"/>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9" name="object 212"/>
            <p:cNvSpPr/>
            <p:nvPr/>
          </p:nvSpPr>
          <p:spPr>
            <a:xfrm>
              <a:off x="5032523" y="5764489"/>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0" name="object 15"/>
            <p:cNvSpPr/>
            <p:nvPr/>
          </p:nvSpPr>
          <p:spPr>
            <a:xfrm>
              <a:off x="5432533" y="1189614"/>
              <a:ext cx="1873" cy="5093770"/>
            </a:xfrm>
            <a:custGeom>
              <a:avLst/>
              <a:gdLst/>
              <a:ahLst/>
              <a:cxnLst/>
              <a:rect l="l" t="t" r="r" b="b"/>
              <a:pathLst>
                <a:path w="2539" h="6908165">
                  <a:moveTo>
                    <a:pt x="2082" y="6907834"/>
                  </a:moveTo>
                  <a:lnTo>
                    <a:pt x="0" y="0"/>
                  </a:lnTo>
                </a:path>
              </a:pathLst>
            </a:custGeom>
            <a:ln w="9525">
              <a:solidFill>
                <a:schemeClr val="tx1"/>
              </a:solidFill>
              <a:prstDash val="solid"/>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1" name="object 25"/>
            <p:cNvSpPr/>
            <p:nvPr/>
          </p:nvSpPr>
          <p:spPr>
            <a:xfrm>
              <a:off x="4824651" y="2039251"/>
              <a:ext cx="733701" cy="0"/>
            </a:xfrm>
            <a:custGeom>
              <a:avLst/>
              <a:gdLst/>
              <a:ahLst/>
              <a:cxnLst/>
              <a:rect l="l" t="t" r="r" b="b"/>
              <a:pathLst>
                <a:path w="995045">
                  <a:moveTo>
                    <a:pt x="0" y="0"/>
                  </a:moveTo>
                  <a:lnTo>
                    <a:pt x="99494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2" name="object 35"/>
            <p:cNvSpPr/>
            <p:nvPr/>
          </p:nvSpPr>
          <p:spPr>
            <a:xfrm>
              <a:off x="5194124" y="1967662"/>
              <a:ext cx="274845" cy="0"/>
            </a:xfrm>
            <a:custGeom>
              <a:avLst/>
              <a:gdLst/>
              <a:ahLst/>
              <a:cxnLst/>
              <a:rect l="l" t="t" r="r" b="b"/>
              <a:pathLst>
                <a:path w="372744">
                  <a:moveTo>
                    <a:pt x="0" y="0"/>
                  </a:moveTo>
                  <a:lnTo>
                    <a:pt x="37235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3" name="object 58"/>
            <p:cNvSpPr/>
            <p:nvPr/>
          </p:nvSpPr>
          <p:spPr>
            <a:xfrm>
              <a:off x="5305963" y="2327511"/>
              <a:ext cx="607750" cy="0"/>
            </a:xfrm>
            <a:custGeom>
              <a:avLst/>
              <a:gdLst/>
              <a:ahLst/>
              <a:cxnLst/>
              <a:rect l="l" t="t" r="r" b="b"/>
              <a:pathLst>
                <a:path w="824229">
                  <a:moveTo>
                    <a:pt x="0" y="0"/>
                  </a:moveTo>
                  <a:lnTo>
                    <a:pt x="82409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4" name="object 98"/>
            <p:cNvSpPr/>
            <p:nvPr/>
          </p:nvSpPr>
          <p:spPr>
            <a:xfrm>
              <a:off x="5117887" y="5414808"/>
              <a:ext cx="524407" cy="0"/>
            </a:xfrm>
            <a:custGeom>
              <a:avLst/>
              <a:gdLst/>
              <a:ahLst/>
              <a:cxnLst/>
              <a:rect l="l" t="t" r="r" b="b"/>
              <a:pathLst>
                <a:path w="711200">
                  <a:moveTo>
                    <a:pt x="0" y="0"/>
                  </a:moveTo>
                  <a:lnTo>
                    <a:pt x="710693"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5" name="object 175"/>
            <p:cNvSpPr/>
            <p:nvPr/>
          </p:nvSpPr>
          <p:spPr>
            <a:xfrm>
              <a:off x="5140316" y="6105638"/>
              <a:ext cx="123142" cy="0"/>
            </a:xfrm>
            <a:custGeom>
              <a:avLst/>
              <a:gdLst/>
              <a:ahLst/>
              <a:cxnLst/>
              <a:rect l="l" t="t" r="r" b="b"/>
              <a:pathLst>
                <a:path w="167005">
                  <a:moveTo>
                    <a:pt x="0" y="0"/>
                  </a:moveTo>
                  <a:lnTo>
                    <a:pt x="16690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6" name="object 176"/>
            <p:cNvSpPr/>
            <p:nvPr/>
          </p:nvSpPr>
          <p:spPr>
            <a:xfrm>
              <a:off x="4982707" y="6105638"/>
              <a:ext cx="102072" cy="0"/>
            </a:xfrm>
            <a:custGeom>
              <a:avLst/>
              <a:gdLst/>
              <a:ahLst/>
              <a:cxnLst/>
              <a:rect l="l" t="t" r="r" b="b"/>
              <a:pathLst>
                <a:path w="138430">
                  <a:moveTo>
                    <a:pt x="0" y="0"/>
                  </a:moveTo>
                  <a:lnTo>
                    <a:pt x="13839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7" name="object 178"/>
            <p:cNvSpPr/>
            <p:nvPr/>
          </p:nvSpPr>
          <p:spPr>
            <a:xfrm>
              <a:off x="5088269" y="6075826"/>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8" name="object 176"/>
            <p:cNvSpPr/>
            <p:nvPr/>
          </p:nvSpPr>
          <p:spPr>
            <a:xfrm>
              <a:off x="4952858" y="6027874"/>
              <a:ext cx="142958" cy="33711"/>
            </a:xfrm>
            <a:custGeom>
              <a:avLst/>
              <a:gdLst/>
              <a:ahLst/>
              <a:cxnLst/>
              <a:rect l="l" t="t" r="r" b="b"/>
              <a:pathLst>
                <a:path w="138430">
                  <a:moveTo>
                    <a:pt x="0" y="0"/>
                  </a:moveTo>
                  <a:lnTo>
                    <a:pt x="13839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9" name="object 178"/>
            <p:cNvSpPr/>
            <p:nvPr/>
          </p:nvSpPr>
          <p:spPr>
            <a:xfrm>
              <a:off x="5084688" y="5998062"/>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0" name="object 176"/>
            <p:cNvSpPr/>
            <p:nvPr/>
          </p:nvSpPr>
          <p:spPr>
            <a:xfrm>
              <a:off x="5141468" y="6027874"/>
              <a:ext cx="151740" cy="33711"/>
            </a:xfrm>
            <a:custGeom>
              <a:avLst/>
              <a:gdLst/>
              <a:ahLst/>
              <a:cxnLst/>
              <a:rect l="l" t="t" r="r" b="b"/>
              <a:pathLst>
                <a:path w="138430">
                  <a:moveTo>
                    <a:pt x="0" y="0"/>
                  </a:moveTo>
                  <a:lnTo>
                    <a:pt x="13839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1" name="bk object 25"/>
            <p:cNvSpPr/>
            <p:nvPr/>
          </p:nvSpPr>
          <p:spPr>
            <a:xfrm>
              <a:off x="6639189" y="1012324"/>
              <a:ext cx="2468880" cy="0"/>
            </a:xfrm>
            <a:custGeom>
              <a:avLst/>
              <a:gdLst/>
              <a:ahLst/>
              <a:cxnLst/>
              <a:rect l="l" t="t" r="r" b="b"/>
              <a:pathLst>
                <a:path w="2641600">
                  <a:moveTo>
                    <a:pt x="0" y="0"/>
                  </a:moveTo>
                  <a:lnTo>
                    <a:pt x="2641409" y="0"/>
                  </a:lnTo>
                </a:path>
              </a:pathLst>
            </a:custGeom>
            <a:ln w="6350">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2" name="object 2"/>
            <p:cNvSpPr txBox="1"/>
            <p:nvPr/>
          </p:nvSpPr>
          <p:spPr>
            <a:xfrm>
              <a:off x="2963351" y="867266"/>
              <a:ext cx="975041" cy="12054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End</a:t>
              </a:r>
              <a:r>
                <a:rPr kumimoji="0" sz="700" b="1"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Point</a:t>
              </a:r>
              <a:r>
                <a:rPr kumimoji="0" lang="en-US"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/Subgroup</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3" name="object 14"/>
            <p:cNvSpPr txBox="1"/>
            <p:nvPr/>
          </p:nvSpPr>
          <p:spPr>
            <a:xfrm>
              <a:off x="4934065" y="867266"/>
              <a:ext cx="1007850" cy="120546"/>
            </a:xfrm>
            <a:prstGeom prst="rect">
              <a:avLst/>
            </a:prstGeom>
          </p:spPr>
          <p:txBody>
            <a:bodyPr vert="horz" wrap="square" lIns="0" tIns="12700" rIns="0" bIns="0" rtlCol="0">
              <a:spAutoFit/>
            </a:bodyPr>
            <a:lstStyle>
              <a:defPPr>
                <a:defRPr lang="en-US"/>
              </a:defPPr>
              <a:lvl1pPr marL="12700">
                <a:lnSpc>
                  <a:spcPct val="100000"/>
                </a:lnSpc>
                <a:spcBef>
                  <a:spcPts val="100"/>
                </a:spcBef>
                <a:defRPr sz="900" b="1" spc="-5">
                  <a:solidFill>
                    <a:srgbClr val="231F20"/>
                  </a:solidFill>
                  <a:latin typeface="Calibri"/>
                  <a:cs typeface="Calibri"/>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Hazard Ra</a:t>
              </a:r>
              <a:r>
                <a:rPr kumimoji="0" lang="en-US"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a:t>
              </a: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 (95% </a:t>
              </a:r>
              <a:r>
                <a:rPr kumimoji="0" lang="en-US"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a:t>
              </a:r>
              <a:endPar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4" name="object 4"/>
            <p:cNvSpPr txBox="1"/>
            <p:nvPr/>
          </p:nvSpPr>
          <p:spPr>
            <a:xfrm>
              <a:off x="7937501" y="867266"/>
              <a:ext cx="79424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HR (95%</a:t>
              </a:r>
              <a:r>
                <a:rPr kumimoji="0" sz="700" b="1" i="0" u="none" strike="noStrike" kern="1200" cap="none" spc="-8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5" name="object 6"/>
            <p:cNvSpPr txBox="1"/>
            <p:nvPr/>
          </p:nvSpPr>
          <p:spPr>
            <a:xfrm>
              <a:off x="8642351" y="867266"/>
              <a:ext cx="524984"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 </a:t>
              </a:r>
              <a:r>
                <a:rPr kumimoji="0"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sz="700" b="1" i="0" u="none" strike="noStrike" kern="1200" cap="none" spc="-7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2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6" name="object 7"/>
            <p:cNvSpPr txBox="1"/>
            <p:nvPr/>
          </p:nvSpPr>
          <p:spPr>
            <a:xfrm>
              <a:off x="7462124" y="1018927"/>
              <a:ext cx="38760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n/N</a:t>
              </a:r>
              <a:r>
                <a:rPr kumimoji="0" sz="700" b="0" i="0" u="none" strike="noStrike" kern="1200" cap="none" spc="-6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7" name="object 8"/>
            <p:cNvSpPr txBox="1"/>
            <p:nvPr/>
          </p:nvSpPr>
          <p:spPr>
            <a:xfrm>
              <a:off x="7405689" y="867266"/>
              <a:ext cx="50047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Placeb</a:t>
              </a:r>
              <a:r>
                <a:rPr kumimoji="0"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8" name="object 10"/>
            <p:cNvSpPr txBox="1"/>
            <p:nvPr/>
          </p:nvSpPr>
          <p:spPr>
            <a:xfrm>
              <a:off x="6605588" y="867266"/>
              <a:ext cx="803524"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Icosapent</a:t>
              </a:r>
              <a:r>
                <a:rPr kumimoji="0" sz="700" b="1"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Ethyl</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9" name="object 11"/>
            <p:cNvSpPr txBox="1"/>
            <p:nvPr/>
          </p:nvSpPr>
          <p:spPr>
            <a:xfrm>
              <a:off x="6813549" y="1018927"/>
              <a:ext cx="38760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n/N</a:t>
              </a:r>
              <a:r>
                <a:rPr kumimoji="0" sz="700" b="0" i="0" u="none" strike="noStrike" kern="1200" cap="none" spc="-6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0" name="object 132"/>
            <p:cNvSpPr txBox="1"/>
            <p:nvPr/>
          </p:nvSpPr>
          <p:spPr>
            <a:xfrm>
              <a:off x="3041175" y="4549050"/>
              <a:ext cx="1324625"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Triglycerides ≥150 vs &lt;150 mg/dL  Triglycerides ≥150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Triglycerides &lt;150 mg/dL</a:t>
              </a:r>
            </a:p>
          </p:txBody>
        </p:sp>
        <p:sp>
          <p:nvSpPr>
            <p:cNvPr id="661" name="object 134"/>
            <p:cNvSpPr txBox="1"/>
            <p:nvPr/>
          </p:nvSpPr>
          <p:spPr>
            <a:xfrm>
              <a:off x="8726558" y="4548824"/>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0.68</a:t>
              </a:r>
            </a:p>
          </p:txBody>
        </p:sp>
        <p:sp>
          <p:nvSpPr>
            <p:cNvPr id="662" name="object 133"/>
            <p:cNvSpPr txBox="1"/>
            <p:nvPr/>
          </p:nvSpPr>
          <p:spPr>
            <a:xfrm>
              <a:off x="7991415" y="4629713"/>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0.74 (0.65–0.84)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0.66 (0.44–0.99)</a:t>
              </a:r>
            </a:p>
          </p:txBody>
        </p:sp>
        <p:sp>
          <p:nvSpPr>
            <p:cNvPr id="663" name="object 135"/>
            <p:cNvSpPr txBox="1"/>
            <p:nvPr/>
          </p:nvSpPr>
          <p:spPr>
            <a:xfrm>
              <a:off x="7265875" y="4629713"/>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546/3660 (14.9%)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60/429 (14.0%)</a:t>
              </a:r>
            </a:p>
          </p:txBody>
        </p:sp>
        <p:sp>
          <p:nvSpPr>
            <p:cNvPr id="664" name="object 136"/>
            <p:cNvSpPr txBox="1"/>
            <p:nvPr/>
          </p:nvSpPr>
          <p:spPr>
            <a:xfrm>
              <a:off x="6599970" y="4629713"/>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421/3674 (11.5%)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38/412 (9.2%)</a:t>
              </a:r>
            </a:p>
          </p:txBody>
        </p:sp>
        <p:sp>
          <p:nvSpPr>
            <p:cNvPr id="665" name="object 137"/>
            <p:cNvSpPr/>
            <p:nvPr/>
          </p:nvSpPr>
          <p:spPr>
            <a:xfrm>
              <a:off x="5045538" y="4749435"/>
              <a:ext cx="378322" cy="0"/>
            </a:xfrm>
            <a:custGeom>
              <a:avLst/>
              <a:gdLst/>
              <a:ahLst/>
              <a:cxnLst/>
              <a:rect l="l" t="t" r="r" b="b"/>
              <a:pathLst>
                <a:path w="513080">
                  <a:moveTo>
                    <a:pt x="0" y="0"/>
                  </a:moveTo>
                  <a:lnTo>
                    <a:pt x="51271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6" name="object 138"/>
            <p:cNvSpPr/>
            <p:nvPr/>
          </p:nvSpPr>
          <p:spPr>
            <a:xfrm>
              <a:off x="4745926" y="4749435"/>
              <a:ext cx="244411" cy="0"/>
            </a:xfrm>
            <a:custGeom>
              <a:avLst/>
              <a:gdLst/>
              <a:ahLst/>
              <a:cxnLst/>
              <a:rect l="l" t="t" r="r" b="b"/>
              <a:pathLst>
                <a:path w="331469">
                  <a:moveTo>
                    <a:pt x="0" y="0"/>
                  </a:moveTo>
                  <a:lnTo>
                    <a:pt x="33098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7" name="object 139"/>
            <p:cNvSpPr/>
            <p:nvPr/>
          </p:nvSpPr>
          <p:spPr>
            <a:xfrm>
              <a:off x="4993492" y="4719628"/>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8" name="object 140"/>
            <p:cNvSpPr/>
            <p:nvPr/>
          </p:nvSpPr>
          <p:spPr>
            <a:xfrm>
              <a:off x="5141842" y="4669745"/>
              <a:ext cx="98795" cy="0"/>
            </a:xfrm>
            <a:custGeom>
              <a:avLst/>
              <a:gdLst/>
              <a:ahLst/>
              <a:cxnLst/>
              <a:rect l="l" t="t" r="r" b="b"/>
              <a:pathLst>
                <a:path w="133985">
                  <a:moveTo>
                    <a:pt x="0" y="0"/>
                  </a:moveTo>
                  <a:lnTo>
                    <a:pt x="13380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9" name="object 141"/>
            <p:cNvSpPr/>
            <p:nvPr/>
          </p:nvSpPr>
          <p:spPr>
            <a:xfrm>
              <a:off x="5015245" y="4669745"/>
              <a:ext cx="71170" cy="0"/>
            </a:xfrm>
            <a:custGeom>
              <a:avLst/>
              <a:gdLst/>
              <a:ahLst/>
              <a:cxnLst/>
              <a:rect l="l" t="t" r="r" b="b"/>
              <a:pathLst>
                <a:path w="96519">
                  <a:moveTo>
                    <a:pt x="0" y="0"/>
                  </a:moveTo>
                  <a:lnTo>
                    <a:pt x="9634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0" name="object 142"/>
            <p:cNvSpPr/>
            <p:nvPr/>
          </p:nvSpPr>
          <p:spPr>
            <a:xfrm>
              <a:off x="5089795" y="4639924"/>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1" name="object 154"/>
            <p:cNvSpPr txBox="1"/>
            <p:nvPr/>
          </p:nvSpPr>
          <p:spPr>
            <a:xfrm>
              <a:off x="3041175" y="4250343"/>
              <a:ext cx="1324625"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Triglycerides ≥200 vs &lt;200 mg/dL  Triglycerides ≥200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Triglycerides &lt;200 mg/dL</a:t>
              </a:r>
            </a:p>
          </p:txBody>
        </p:sp>
        <p:sp>
          <p:nvSpPr>
            <p:cNvPr id="672" name="object 156"/>
            <p:cNvSpPr txBox="1"/>
            <p:nvPr/>
          </p:nvSpPr>
          <p:spPr>
            <a:xfrm>
              <a:off x="8726558" y="425011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0.62</a:t>
              </a:r>
            </a:p>
          </p:txBody>
        </p:sp>
        <p:sp>
          <p:nvSpPr>
            <p:cNvPr id="673" name="object 155"/>
            <p:cNvSpPr txBox="1"/>
            <p:nvPr/>
          </p:nvSpPr>
          <p:spPr>
            <a:xfrm>
              <a:off x="7991415" y="4331006"/>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0.75 (0.65–0.88)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0.71 (0.58–0.86)</a:t>
              </a:r>
            </a:p>
          </p:txBody>
        </p:sp>
        <p:sp>
          <p:nvSpPr>
            <p:cNvPr id="674" name="object 157"/>
            <p:cNvSpPr txBox="1"/>
            <p:nvPr/>
          </p:nvSpPr>
          <p:spPr>
            <a:xfrm>
              <a:off x="7265875" y="4331006"/>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371/2469 (15.0%)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235/1620 (14.5%)</a:t>
              </a:r>
            </a:p>
          </p:txBody>
        </p:sp>
        <p:sp>
          <p:nvSpPr>
            <p:cNvPr id="675" name="object 158"/>
            <p:cNvSpPr txBox="1"/>
            <p:nvPr/>
          </p:nvSpPr>
          <p:spPr>
            <a:xfrm>
              <a:off x="6599970" y="4331006"/>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290/2481 (11.7%)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169/1605 (10.5%)</a:t>
              </a:r>
            </a:p>
          </p:txBody>
        </p:sp>
        <p:sp>
          <p:nvSpPr>
            <p:cNvPr id="676" name="object 159"/>
            <p:cNvSpPr/>
            <p:nvPr/>
          </p:nvSpPr>
          <p:spPr>
            <a:xfrm>
              <a:off x="5111745" y="4455746"/>
              <a:ext cx="159663" cy="0"/>
            </a:xfrm>
            <a:custGeom>
              <a:avLst/>
              <a:gdLst/>
              <a:ahLst/>
              <a:cxnLst/>
              <a:rect l="l" t="t" r="r" b="b"/>
              <a:pathLst>
                <a:path w="216535">
                  <a:moveTo>
                    <a:pt x="0" y="0"/>
                  </a:moveTo>
                  <a:lnTo>
                    <a:pt x="21633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7" name="object 160"/>
            <p:cNvSpPr/>
            <p:nvPr/>
          </p:nvSpPr>
          <p:spPr>
            <a:xfrm>
              <a:off x="4924591" y="4455746"/>
              <a:ext cx="132038" cy="0"/>
            </a:xfrm>
            <a:custGeom>
              <a:avLst/>
              <a:gdLst/>
              <a:ahLst/>
              <a:cxnLst/>
              <a:rect l="l" t="t" r="r" b="b"/>
              <a:pathLst>
                <a:path w="179069">
                  <a:moveTo>
                    <a:pt x="0" y="0"/>
                  </a:moveTo>
                  <a:lnTo>
                    <a:pt x="17846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8" name="object 161"/>
            <p:cNvSpPr/>
            <p:nvPr/>
          </p:nvSpPr>
          <p:spPr>
            <a:xfrm>
              <a:off x="5059698" y="4425929"/>
              <a:ext cx="55718" cy="55718"/>
            </a:xfrm>
            <a:custGeom>
              <a:avLst/>
              <a:gdLst/>
              <a:ahLst/>
              <a:cxnLst/>
              <a:rect l="l" t="t" r="r" b="b"/>
              <a:pathLst>
                <a:path w="75564" h="75564">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9" name="object 162"/>
            <p:cNvSpPr/>
            <p:nvPr/>
          </p:nvSpPr>
          <p:spPr>
            <a:xfrm>
              <a:off x="5159391" y="4372028"/>
              <a:ext cx="120801" cy="0"/>
            </a:xfrm>
            <a:custGeom>
              <a:avLst/>
              <a:gdLst/>
              <a:ahLst/>
              <a:cxnLst/>
              <a:rect l="l" t="t" r="r" b="b"/>
              <a:pathLst>
                <a:path w="163830">
                  <a:moveTo>
                    <a:pt x="0" y="0"/>
                  </a:moveTo>
                  <a:lnTo>
                    <a:pt x="16378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0" name="object 163"/>
            <p:cNvSpPr/>
            <p:nvPr/>
          </p:nvSpPr>
          <p:spPr>
            <a:xfrm>
              <a:off x="5006571" y="4372028"/>
              <a:ext cx="97390" cy="0"/>
            </a:xfrm>
            <a:custGeom>
              <a:avLst/>
              <a:gdLst/>
              <a:ahLst/>
              <a:cxnLst/>
              <a:rect l="l" t="t" r="r" b="b"/>
              <a:pathLst>
                <a:path w="132080">
                  <a:moveTo>
                    <a:pt x="0" y="0"/>
                  </a:moveTo>
                  <a:lnTo>
                    <a:pt x="13190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1" name="object 164"/>
            <p:cNvSpPr/>
            <p:nvPr/>
          </p:nvSpPr>
          <p:spPr>
            <a:xfrm>
              <a:off x="5107344" y="4342223"/>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2" name="object 143"/>
            <p:cNvSpPr txBox="1"/>
            <p:nvPr/>
          </p:nvSpPr>
          <p:spPr>
            <a:xfrm>
              <a:off x="3041175" y="3583053"/>
              <a:ext cx="628483"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Diabetes  </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Diabetes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Diabetes</a:t>
              </a:r>
            </a:p>
          </p:txBody>
        </p:sp>
        <p:sp>
          <p:nvSpPr>
            <p:cNvPr id="683" name="object 145"/>
            <p:cNvSpPr txBox="1"/>
            <p:nvPr/>
          </p:nvSpPr>
          <p:spPr>
            <a:xfrm>
              <a:off x="8726558" y="3583053"/>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0.29</a:t>
              </a:r>
            </a:p>
          </p:txBody>
        </p:sp>
        <p:sp>
          <p:nvSpPr>
            <p:cNvPr id="684" name="object 144"/>
            <p:cNvSpPr txBox="1"/>
            <p:nvPr/>
          </p:nvSpPr>
          <p:spPr>
            <a:xfrm>
              <a:off x="7991415" y="3663943"/>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0.70 (0.60–0.81)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0.80 (0.65–0.98)</a:t>
              </a:r>
            </a:p>
          </p:txBody>
        </p:sp>
        <p:sp>
          <p:nvSpPr>
            <p:cNvPr id="685" name="object 146"/>
            <p:cNvSpPr txBox="1"/>
            <p:nvPr/>
          </p:nvSpPr>
          <p:spPr>
            <a:xfrm>
              <a:off x="7265875" y="3663943"/>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391/2393 (16.3%)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215/1694 (12.7%)</a:t>
              </a:r>
            </a:p>
          </p:txBody>
        </p:sp>
        <p:sp>
          <p:nvSpPr>
            <p:cNvPr id="686" name="object 147"/>
            <p:cNvSpPr txBox="1"/>
            <p:nvPr/>
          </p:nvSpPr>
          <p:spPr>
            <a:xfrm>
              <a:off x="6599970" y="3663943"/>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286/2394 (11.9%)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173/1695 (10.2%)</a:t>
              </a:r>
            </a:p>
          </p:txBody>
        </p:sp>
        <p:sp>
          <p:nvSpPr>
            <p:cNvPr id="687" name="object 148"/>
            <p:cNvSpPr/>
            <p:nvPr/>
          </p:nvSpPr>
          <p:spPr>
            <a:xfrm>
              <a:off x="5217535" y="3781984"/>
              <a:ext cx="191033" cy="0"/>
            </a:xfrm>
            <a:custGeom>
              <a:avLst/>
              <a:gdLst/>
              <a:ahLst/>
              <a:cxnLst/>
              <a:rect l="l" t="t" r="r" b="b"/>
              <a:pathLst>
                <a:path w="259080">
                  <a:moveTo>
                    <a:pt x="0" y="0"/>
                  </a:moveTo>
                  <a:lnTo>
                    <a:pt x="25847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8" name="object 149"/>
            <p:cNvSpPr/>
            <p:nvPr/>
          </p:nvSpPr>
          <p:spPr>
            <a:xfrm>
              <a:off x="5009159" y="3781984"/>
              <a:ext cx="153108" cy="0"/>
            </a:xfrm>
            <a:custGeom>
              <a:avLst/>
              <a:gdLst/>
              <a:ahLst/>
              <a:cxnLst/>
              <a:rect l="l" t="t" r="r" b="b"/>
              <a:pathLst>
                <a:path w="207644">
                  <a:moveTo>
                    <a:pt x="0" y="0"/>
                  </a:moveTo>
                  <a:lnTo>
                    <a:pt x="20725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9" name="object 150"/>
            <p:cNvSpPr/>
            <p:nvPr/>
          </p:nvSpPr>
          <p:spPr>
            <a:xfrm>
              <a:off x="5165488" y="375218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0" name="object 151"/>
            <p:cNvSpPr/>
            <p:nvPr/>
          </p:nvSpPr>
          <p:spPr>
            <a:xfrm>
              <a:off x="5093157" y="3698291"/>
              <a:ext cx="116119" cy="0"/>
            </a:xfrm>
            <a:custGeom>
              <a:avLst/>
              <a:gdLst/>
              <a:ahLst/>
              <a:cxnLst/>
              <a:rect l="l" t="t" r="r" b="b"/>
              <a:pathLst>
                <a:path w="157480">
                  <a:moveTo>
                    <a:pt x="0" y="0"/>
                  </a:moveTo>
                  <a:lnTo>
                    <a:pt x="157433"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1" name="object 152"/>
            <p:cNvSpPr/>
            <p:nvPr/>
          </p:nvSpPr>
          <p:spPr>
            <a:xfrm>
              <a:off x="4945016" y="3698291"/>
              <a:ext cx="92708" cy="0"/>
            </a:xfrm>
            <a:custGeom>
              <a:avLst/>
              <a:gdLst/>
              <a:ahLst/>
              <a:cxnLst/>
              <a:rect l="l" t="t" r="r" b="b"/>
              <a:pathLst>
                <a:path w="125730">
                  <a:moveTo>
                    <a:pt x="0" y="0"/>
                  </a:moveTo>
                  <a:lnTo>
                    <a:pt x="12555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2" name="object 153"/>
            <p:cNvSpPr/>
            <p:nvPr/>
          </p:nvSpPr>
          <p:spPr>
            <a:xfrm>
              <a:off x="5041110" y="3668478"/>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3" name="object 84"/>
            <p:cNvSpPr txBox="1"/>
            <p:nvPr/>
          </p:nvSpPr>
          <p:spPr>
            <a:xfrm>
              <a:off x="3041175" y="3289894"/>
              <a:ext cx="492927"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 vs Non-US  US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Non-US</a:t>
              </a:r>
            </a:p>
          </p:txBody>
        </p:sp>
        <p:sp>
          <p:nvSpPr>
            <p:cNvPr id="694" name="object 86"/>
            <p:cNvSpPr txBox="1"/>
            <p:nvPr/>
          </p:nvSpPr>
          <p:spPr>
            <a:xfrm>
              <a:off x="8726558" y="3289602"/>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0.38</a:t>
              </a:r>
            </a:p>
          </p:txBody>
        </p:sp>
        <p:sp>
          <p:nvSpPr>
            <p:cNvPr id="695" name="object 85"/>
            <p:cNvSpPr txBox="1"/>
            <p:nvPr/>
          </p:nvSpPr>
          <p:spPr>
            <a:xfrm>
              <a:off x="7991415" y="3370557"/>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0.69 (0.57–0.83)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0.77 (0.66–0.91)</a:t>
              </a:r>
            </a:p>
          </p:txBody>
        </p:sp>
        <p:sp>
          <p:nvSpPr>
            <p:cNvPr id="696" name="object 87"/>
            <p:cNvSpPr txBox="1"/>
            <p:nvPr/>
          </p:nvSpPr>
          <p:spPr>
            <a:xfrm>
              <a:off x="7265875" y="3370557"/>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266/1598 (16.6%)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340/2492 (13.6%)</a:t>
              </a:r>
            </a:p>
          </p:txBody>
        </p:sp>
        <p:sp>
          <p:nvSpPr>
            <p:cNvPr id="697" name="object 88"/>
            <p:cNvSpPr txBox="1"/>
            <p:nvPr/>
          </p:nvSpPr>
          <p:spPr>
            <a:xfrm>
              <a:off x="6599970" y="3370557"/>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187/1548 (12.1%)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272/2541 (10.7%)</a:t>
              </a:r>
            </a:p>
          </p:txBody>
        </p:sp>
        <p:sp>
          <p:nvSpPr>
            <p:cNvPr id="698" name="object 89"/>
            <p:cNvSpPr/>
            <p:nvPr/>
          </p:nvSpPr>
          <p:spPr>
            <a:xfrm>
              <a:off x="5087772" y="3419093"/>
              <a:ext cx="153108" cy="0"/>
            </a:xfrm>
            <a:custGeom>
              <a:avLst/>
              <a:gdLst/>
              <a:ahLst/>
              <a:cxnLst/>
              <a:rect l="l" t="t" r="r" b="b"/>
              <a:pathLst>
                <a:path w="207644">
                  <a:moveTo>
                    <a:pt x="0" y="0"/>
                  </a:moveTo>
                  <a:lnTo>
                    <a:pt x="20748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9" name="object 90"/>
            <p:cNvSpPr/>
            <p:nvPr/>
          </p:nvSpPr>
          <p:spPr>
            <a:xfrm>
              <a:off x="4912131" y="3419093"/>
              <a:ext cx="120333" cy="0"/>
            </a:xfrm>
            <a:custGeom>
              <a:avLst/>
              <a:gdLst/>
              <a:ahLst/>
              <a:cxnLst/>
              <a:rect l="l" t="t" r="r" b="b"/>
              <a:pathLst>
                <a:path w="163194">
                  <a:moveTo>
                    <a:pt x="0" y="0"/>
                  </a:moveTo>
                  <a:lnTo>
                    <a:pt x="16285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0" name="object 91"/>
            <p:cNvSpPr/>
            <p:nvPr/>
          </p:nvSpPr>
          <p:spPr>
            <a:xfrm>
              <a:off x="5035725" y="3389287"/>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1" name="object 92"/>
            <p:cNvSpPr/>
            <p:nvPr/>
          </p:nvSpPr>
          <p:spPr>
            <a:xfrm>
              <a:off x="5188027" y="3503453"/>
              <a:ext cx="143275" cy="0"/>
            </a:xfrm>
            <a:custGeom>
              <a:avLst/>
              <a:gdLst/>
              <a:ahLst/>
              <a:cxnLst/>
              <a:rect l="l" t="t" r="r" b="b"/>
              <a:pathLst>
                <a:path w="194310">
                  <a:moveTo>
                    <a:pt x="0" y="0"/>
                  </a:moveTo>
                  <a:lnTo>
                    <a:pt x="19428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2" name="object 93"/>
            <p:cNvSpPr/>
            <p:nvPr/>
          </p:nvSpPr>
          <p:spPr>
            <a:xfrm>
              <a:off x="5016785" y="3503453"/>
              <a:ext cx="116119" cy="0"/>
            </a:xfrm>
            <a:custGeom>
              <a:avLst/>
              <a:gdLst/>
              <a:ahLst/>
              <a:cxnLst/>
              <a:rect l="l" t="t" r="r" b="b"/>
              <a:pathLst>
                <a:path w="157480">
                  <a:moveTo>
                    <a:pt x="0" y="0"/>
                  </a:moveTo>
                  <a:lnTo>
                    <a:pt x="15688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3" name="object 94"/>
            <p:cNvSpPr/>
            <p:nvPr/>
          </p:nvSpPr>
          <p:spPr>
            <a:xfrm>
              <a:off x="5135980" y="3473647"/>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4" name="object 61"/>
            <p:cNvSpPr txBox="1"/>
            <p:nvPr/>
          </p:nvSpPr>
          <p:spPr>
            <a:xfrm>
              <a:off x="3041175" y="2405250"/>
              <a:ext cx="544757" cy="260199"/>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700" spc="-10">
                  <a:solidFill>
                    <a:srgbClr val="231F2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a:t>
              </a:r>
              <a:endPar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Male</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Female</a:t>
              </a:r>
            </a:p>
          </p:txBody>
        </p:sp>
        <p:sp>
          <p:nvSpPr>
            <p:cNvPr id="705" name="object 64"/>
            <p:cNvSpPr txBox="1"/>
            <p:nvPr/>
          </p:nvSpPr>
          <p:spPr>
            <a:xfrm>
              <a:off x="8726558" y="2411214"/>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0.44</a:t>
              </a:r>
            </a:p>
          </p:txBody>
        </p:sp>
        <p:sp>
          <p:nvSpPr>
            <p:cNvPr id="706" name="object 63"/>
            <p:cNvSpPr txBox="1"/>
            <p:nvPr/>
          </p:nvSpPr>
          <p:spPr>
            <a:xfrm>
              <a:off x="7991415" y="2486138"/>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0.72 (0.62–0.82)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0.80 (0.62–1.03)</a:t>
              </a:r>
            </a:p>
          </p:txBody>
        </p:sp>
        <p:sp>
          <p:nvSpPr>
            <p:cNvPr id="707" name="object 65"/>
            <p:cNvSpPr txBox="1"/>
            <p:nvPr/>
          </p:nvSpPr>
          <p:spPr>
            <a:xfrm>
              <a:off x="7265875" y="2486138"/>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474/2895 (16.4%)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132/1195 (11.0%)</a:t>
              </a:r>
            </a:p>
          </p:txBody>
        </p:sp>
        <p:sp>
          <p:nvSpPr>
            <p:cNvPr id="708" name="object 66"/>
            <p:cNvSpPr txBox="1"/>
            <p:nvPr/>
          </p:nvSpPr>
          <p:spPr>
            <a:xfrm>
              <a:off x="6599970" y="2486138"/>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353/2927 (12.1%)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106/1162 (9.1%)</a:t>
              </a:r>
            </a:p>
          </p:txBody>
        </p:sp>
        <p:sp>
          <p:nvSpPr>
            <p:cNvPr id="709" name="object 67"/>
            <p:cNvSpPr/>
            <p:nvPr/>
          </p:nvSpPr>
          <p:spPr>
            <a:xfrm>
              <a:off x="5121362" y="2534134"/>
              <a:ext cx="110500" cy="0"/>
            </a:xfrm>
            <a:custGeom>
              <a:avLst/>
              <a:gdLst/>
              <a:ahLst/>
              <a:cxnLst/>
              <a:rect l="l" t="t" r="r" b="b"/>
              <a:pathLst>
                <a:path w="149860">
                  <a:moveTo>
                    <a:pt x="0" y="0"/>
                  </a:moveTo>
                  <a:lnTo>
                    <a:pt x="14942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0" name="object 68"/>
            <p:cNvSpPr/>
            <p:nvPr/>
          </p:nvSpPr>
          <p:spPr>
            <a:xfrm>
              <a:off x="4975922" y="2534134"/>
              <a:ext cx="89898" cy="0"/>
            </a:xfrm>
            <a:custGeom>
              <a:avLst/>
              <a:gdLst/>
              <a:ahLst/>
              <a:cxnLst/>
              <a:rect l="l" t="t" r="r" b="b"/>
              <a:pathLst>
                <a:path w="121919">
                  <a:moveTo>
                    <a:pt x="0" y="0"/>
                  </a:moveTo>
                  <a:lnTo>
                    <a:pt x="12189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1" name="object 69"/>
            <p:cNvSpPr/>
            <p:nvPr/>
          </p:nvSpPr>
          <p:spPr>
            <a:xfrm>
              <a:off x="5069315" y="250432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2" name="object 71"/>
            <p:cNvSpPr/>
            <p:nvPr/>
          </p:nvSpPr>
          <p:spPr>
            <a:xfrm>
              <a:off x="4969579" y="2615721"/>
              <a:ext cx="195716" cy="0"/>
            </a:xfrm>
            <a:custGeom>
              <a:avLst/>
              <a:gdLst/>
              <a:ahLst/>
              <a:cxnLst/>
              <a:rect l="l" t="t" r="r" b="b"/>
              <a:pathLst>
                <a:path w="265430">
                  <a:moveTo>
                    <a:pt x="0" y="0"/>
                  </a:moveTo>
                  <a:lnTo>
                    <a:pt x="26519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3" name="object 72"/>
            <p:cNvSpPr/>
            <p:nvPr/>
          </p:nvSpPr>
          <p:spPr>
            <a:xfrm>
              <a:off x="5168634" y="258591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4" name="object 70"/>
            <p:cNvSpPr/>
            <p:nvPr/>
          </p:nvSpPr>
          <p:spPr>
            <a:xfrm>
              <a:off x="5220681" y="2615721"/>
              <a:ext cx="263140" cy="0"/>
            </a:xfrm>
            <a:custGeom>
              <a:avLst/>
              <a:gdLst/>
              <a:ahLst/>
              <a:cxnLst/>
              <a:rect l="l" t="t" r="r" b="b"/>
              <a:pathLst>
                <a:path w="356869">
                  <a:moveTo>
                    <a:pt x="0" y="0"/>
                  </a:moveTo>
                  <a:lnTo>
                    <a:pt x="35630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5" name="object 39"/>
            <p:cNvSpPr txBox="1"/>
            <p:nvPr/>
          </p:nvSpPr>
          <p:spPr>
            <a:xfrm>
              <a:off x="3041175" y="1436189"/>
              <a:ext cx="1171982"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Risk Category</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Secondary Prevention Cohort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Prevention Cohort</a:t>
              </a:r>
            </a:p>
          </p:txBody>
        </p:sp>
        <p:sp>
          <p:nvSpPr>
            <p:cNvPr id="716" name="object 41"/>
            <p:cNvSpPr txBox="1"/>
            <p:nvPr/>
          </p:nvSpPr>
          <p:spPr>
            <a:xfrm>
              <a:off x="8726558" y="144192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0.46</a:t>
              </a:r>
            </a:p>
          </p:txBody>
        </p:sp>
        <p:sp>
          <p:nvSpPr>
            <p:cNvPr id="717" name="object 40"/>
            <p:cNvSpPr txBox="1"/>
            <p:nvPr/>
          </p:nvSpPr>
          <p:spPr>
            <a:xfrm>
              <a:off x="7991415" y="1516852"/>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0.72 (0.63–0.82)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0.81 (0.62–1.06)</a:t>
              </a:r>
            </a:p>
          </p:txBody>
        </p:sp>
        <p:sp>
          <p:nvSpPr>
            <p:cNvPr id="718" name="object 42"/>
            <p:cNvSpPr txBox="1"/>
            <p:nvPr/>
          </p:nvSpPr>
          <p:spPr>
            <a:xfrm>
              <a:off x="7265875" y="1516852"/>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489/2893 (16.9%)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117/1197 (9.8%)</a:t>
              </a:r>
            </a:p>
          </p:txBody>
        </p:sp>
        <p:sp>
          <p:nvSpPr>
            <p:cNvPr id="719" name="object 43"/>
            <p:cNvSpPr txBox="1"/>
            <p:nvPr/>
          </p:nvSpPr>
          <p:spPr>
            <a:xfrm>
              <a:off x="6599970" y="1516852"/>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361/2892 (12.5%)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98/1197 (8.2%)</a:t>
              </a:r>
            </a:p>
          </p:txBody>
        </p:sp>
        <p:sp>
          <p:nvSpPr>
            <p:cNvPr id="720" name="object 44"/>
            <p:cNvSpPr/>
            <p:nvPr/>
          </p:nvSpPr>
          <p:spPr>
            <a:xfrm>
              <a:off x="5121446" y="1573629"/>
              <a:ext cx="108627" cy="0"/>
            </a:xfrm>
            <a:custGeom>
              <a:avLst/>
              <a:gdLst/>
              <a:ahLst/>
              <a:cxnLst/>
              <a:rect l="l" t="t" r="r" b="b"/>
              <a:pathLst>
                <a:path w="147319">
                  <a:moveTo>
                    <a:pt x="0" y="0"/>
                  </a:moveTo>
                  <a:lnTo>
                    <a:pt x="14712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1" name="object 45"/>
            <p:cNvSpPr/>
            <p:nvPr/>
          </p:nvSpPr>
          <p:spPr>
            <a:xfrm>
              <a:off x="4977362" y="1573629"/>
              <a:ext cx="88962" cy="0"/>
            </a:xfrm>
            <a:custGeom>
              <a:avLst/>
              <a:gdLst/>
              <a:ahLst/>
              <a:cxnLst/>
              <a:rect l="l" t="t" r="r" b="b"/>
              <a:pathLst>
                <a:path w="120650">
                  <a:moveTo>
                    <a:pt x="0" y="0"/>
                  </a:moveTo>
                  <a:lnTo>
                    <a:pt x="12005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2" name="object 46"/>
            <p:cNvSpPr/>
            <p:nvPr/>
          </p:nvSpPr>
          <p:spPr>
            <a:xfrm>
              <a:off x="5067644" y="1543824"/>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w="63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3" name="object 48"/>
            <p:cNvSpPr/>
            <p:nvPr/>
          </p:nvSpPr>
          <p:spPr>
            <a:xfrm>
              <a:off x="4973132" y="1653497"/>
              <a:ext cx="208826" cy="0"/>
            </a:xfrm>
            <a:custGeom>
              <a:avLst/>
              <a:gdLst/>
              <a:ahLst/>
              <a:cxnLst/>
              <a:rect l="l" t="t" r="r" b="b"/>
              <a:pathLst>
                <a:path w="283210">
                  <a:moveTo>
                    <a:pt x="0" y="0"/>
                  </a:moveTo>
                  <a:lnTo>
                    <a:pt x="28286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4" name="object 49"/>
            <p:cNvSpPr/>
            <p:nvPr/>
          </p:nvSpPr>
          <p:spPr>
            <a:xfrm>
              <a:off x="5183463" y="162369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w="63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5" name="object 47"/>
            <p:cNvSpPr/>
            <p:nvPr/>
          </p:nvSpPr>
          <p:spPr>
            <a:xfrm>
              <a:off x="5237266" y="1653497"/>
              <a:ext cx="283273" cy="0"/>
            </a:xfrm>
            <a:custGeom>
              <a:avLst/>
              <a:gdLst/>
              <a:ahLst/>
              <a:cxnLst/>
              <a:rect l="l" t="t" r="r" b="b"/>
              <a:pathLst>
                <a:path w="384175">
                  <a:moveTo>
                    <a:pt x="0" y="0"/>
                  </a:moveTo>
                  <a:lnTo>
                    <a:pt x="38395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26" name="Group 725"/>
            <p:cNvGrpSpPr/>
            <p:nvPr/>
          </p:nvGrpSpPr>
          <p:grpSpPr>
            <a:xfrm>
              <a:off x="4329994" y="6283140"/>
              <a:ext cx="2172341" cy="332766"/>
              <a:chOff x="4329994" y="6283140"/>
              <a:chExt cx="2172341" cy="332766"/>
            </a:xfrm>
          </p:grpSpPr>
          <p:sp>
            <p:nvSpPr>
              <p:cNvPr id="727" name="object 17"/>
              <p:cNvSpPr/>
              <p:nvPr/>
            </p:nvSpPr>
            <p:spPr>
              <a:xfrm>
                <a:off x="4481195"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28" name="object 18"/>
              <p:cNvSpPr/>
              <p:nvPr/>
            </p:nvSpPr>
            <p:spPr>
              <a:xfrm>
                <a:off x="4958592"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29" name="object 19"/>
              <p:cNvSpPr/>
              <p:nvPr/>
            </p:nvSpPr>
            <p:spPr>
              <a:xfrm>
                <a:off x="5434170"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30" name="object 20"/>
              <p:cNvSpPr/>
              <p:nvPr/>
            </p:nvSpPr>
            <p:spPr>
              <a:xfrm>
                <a:off x="5913579"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31" name="object 21"/>
              <p:cNvSpPr/>
              <p:nvPr/>
            </p:nvSpPr>
            <p:spPr>
              <a:xfrm>
                <a:off x="6390401"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32" name="object 22"/>
              <p:cNvSpPr/>
              <p:nvPr/>
            </p:nvSpPr>
            <p:spPr>
              <a:xfrm>
                <a:off x="4474717" y="6283140"/>
                <a:ext cx="1920240" cy="0"/>
              </a:xfrm>
              <a:custGeom>
                <a:avLst/>
                <a:gdLst/>
                <a:ahLst/>
                <a:cxnLst/>
                <a:rect l="l" t="t" r="r" b="b"/>
                <a:pathLst>
                  <a:path w="2597785">
                    <a:moveTo>
                      <a:pt x="0" y="0"/>
                    </a:moveTo>
                    <a:lnTo>
                      <a:pt x="2597200" y="0"/>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33" name="object 143"/>
              <p:cNvSpPr txBox="1"/>
              <p:nvPr/>
            </p:nvSpPr>
            <p:spPr>
              <a:xfrm>
                <a:off x="4371394"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0.2</a:t>
                </a:r>
                <a:endParaRPr sz="700" dirty="0">
                  <a:latin typeface="Arial" panose="020B0604020202020204" pitchFamily="34" charset="0"/>
                  <a:cs typeface="Arial" panose="020B0604020202020204" pitchFamily="34" charset="0"/>
                </a:endParaRPr>
              </a:p>
            </p:txBody>
          </p:sp>
          <p:sp>
            <p:nvSpPr>
              <p:cNvPr id="734" name="object 143"/>
              <p:cNvSpPr txBox="1"/>
              <p:nvPr/>
            </p:nvSpPr>
            <p:spPr>
              <a:xfrm>
                <a:off x="4850099"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0.6</a:t>
                </a:r>
                <a:endParaRPr sz="700" dirty="0">
                  <a:latin typeface="Arial" panose="020B0604020202020204" pitchFamily="34" charset="0"/>
                  <a:cs typeface="Arial" panose="020B0604020202020204" pitchFamily="34" charset="0"/>
                </a:endParaRPr>
              </a:p>
            </p:txBody>
          </p:sp>
          <p:sp>
            <p:nvSpPr>
              <p:cNvPr id="735" name="object 143"/>
              <p:cNvSpPr txBox="1"/>
              <p:nvPr/>
            </p:nvSpPr>
            <p:spPr>
              <a:xfrm>
                <a:off x="5324168"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1.0</a:t>
                </a:r>
                <a:endParaRPr sz="700" dirty="0">
                  <a:latin typeface="Arial" panose="020B0604020202020204" pitchFamily="34" charset="0"/>
                  <a:cs typeface="Arial" panose="020B0604020202020204" pitchFamily="34" charset="0"/>
                </a:endParaRPr>
              </a:p>
            </p:txBody>
          </p:sp>
          <p:sp>
            <p:nvSpPr>
              <p:cNvPr id="736" name="object 143"/>
              <p:cNvSpPr txBox="1"/>
              <p:nvPr/>
            </p:nvSpPr>
            <p:spPr>
              <a:xfrm>
                <a:off x="5805274"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1.4</a:t>
                </a:r>
                <a:endParaRPr sz="700" dirty="0">
                  <a:latin typeface="Arial" panose="020B0604020202020204" pitchFamily="34" charset="0"/>
                  <a:cs typeface="Arial" panose="020B0604020202020204" pitchFamily="34" charset="0"/>
                </a:endParaRPr>
              </a:p>
            </p:txBody>
          </p:sp>
          <p:sp>
            <p:nvSpPr>
              <p:cNvPr id="737" name="object 143"/>
              <p:cNvSpPr txBox="1"/>
              <p:nvPr/>
            </p:nvSpPr>
            <p:spPr>
              <a:xfrm>
                <a:off x="6281100"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1.8</a:t>
                </a:r>
                <a:endParaRPr sz="700" dirty="0">
                  <a:latin typeface="Arial" panose="020B0604020202020204" pitchFamily="34" charset="0"/>
                  <a:cs typeface="Arial" panose="020B0604020202020204" pitchFamily="34" charset="0"/>
                </a:endParaRPr>
              </a:p>
            </p:txBody>
          </p:sp>
          <p:sp>
            <p:nvSpPr>
              <p:cNvPr id="738" name="object 143"/>
              <p:cNvSpPr txBox="1"/>
              <p:nvPr/>
            </p:nvSpPr>
            <p:spPr>
              <a:xfrm>
                <a:off x="4329994" y="6478048"/>
                <a:ext cx="1254440" cy="137858"/>
              </a:xfrm>
              <a:prstGeom prst="rect">
                <a:avLst/>
              </a:prstGeom>
            </p:spPr>
            <p:txBody>
              <a:bodyPr vert="horz" wrap="square" lIns="0" tIns="9525" rIns="0" bIns="0" rtlCol="0">
                <a:spAutoFit/>
              </a:bodyPr>
              <a:lstStyle/>
              <a:p>
                <a:pPr marL="3175" algn="ctr">
                  <a:lnSpc>
                    <a:spcPts val="985"/>
                  </a:lnSpc>
                </a:pPr>
                <a:r>
                  <a:rPr lang="en-US" sz="700" b="1" spc="-5" dirty="0" err="1">
                    <a:latin typeface="Arial" panose="020B0604020202020204" pitchFamily="34" charset="0"/>
                    <a:cs typeface="Arial" panose="020B0604020202020204" pitchFamily="34" charset="0"/>
                  </a:rPr>
                  <a:t>Icosapent</a:t>
                </a:r>
                <a:r>
                  <a:rPr lang="en-US" sz="700" b="1" spc="-5" dirty="0">
                    <a:latin typeface="Arial" panose="020B0604020202020204" pitchFamily="34" charset="0"/>
                    <a:cs typeface="Arial" panose="020B0604020202020204" pitchFamily="34" charset="0"/>
                  </a:rPr>
                  <a:t> </a:t>
                </a:r>
                <a:r>
                  <a:rPr lang="en-US" sz="700" b="1" spc="-10" dirty="0">
                    <a:latin typeface="Arial" panose="020B0604020202020204" pitchFamily="34" charset="0"/>
                    <a:cs typeface="Arial" panose="020B0604020202020204" pitchFamily="34" charset="0"/>
                  </a:rPr>
                  <a:t>Ethyl</a:t>
                </a:r>
                <a:r>
                  <a:rPr lang="en-US" sz="700" b="1" spc="-35" dirty="0">
                    <a:latin typeface="Arial" panose="020B0604020202020204" pitchFamily="34" charset="0"/>
                    <a:cs typeface="Arial" panose="020B0604020202020204" pitchFamily="34" charset="0"/>
                  </a:rPr>
                  <a:t> </a:t>
                </a:r>
                <a:r>
                  <a:rPr lang="en-US" sz="700" b="1" spc="5" dirty="0">
                    <a:latin typeface="Arial" panose="020B0604020202020204" pitchFamily="34" charset="0"/>
                    <a:cs typeface="Arial" panose="020B0604020202020204" pitchFamily="34" charset="0"/>
                  </a:rPr>
                  <a:t>Better</a:t>
                </a:r>
                <a:endParaRPr lang="en-US" sz="700" dirty="0">
                  <a:latin typeface="Arial" panose="020B0604020202020204" pitchFamily="34" charset="0"/>
                  <a:cs typeface="Arial" panose="020B0604020202020204" pitchFamily="34" charset="0"/>
                </a:endParaRPr>
              </a:p>
            </p:txBody>
          </p:sp>
          <p:sp>
            <p:nvSpPr>
              <p:cNvPr id="739" name="object 143"/>
              <p:cNvSpPr txBox="1"/>
              <p:nvPr/>
            </p:nvSpPr>
            <p:spPr>
              <a:xfrm>
                <a:off x="5464633" y="6478048"/>
                <a:ext cx="895464" cy="137858"/>
              </a:xfrm>
              <a:prstGeom prst="rect">
                <a:avLst/>
              </a:prstGeom>
            </p:spPr>
            <p:txBody>
              <a:bodyPr vert="horz" wrap="square" lIns="0" tIns="9525" rIns="0" bIns="0" rtlCol="0">
                <a:spAutoFit/>
              </a:bodyPr>
              <a:lstStyle/>
              <a:p>
                <a:pPr marL="3175" algn="ctr">
                  <a:lnSpc>
                    <a:spcPts val="985"/>
                  </a:lnSpc>
                </a:pPr>
                <a:r>
                  <a:rPr lang="en-US" sz="700" b="1" spc="-5" dirty="0">
                    <a:latin typeface="Arial" panose="020B0604020202020204" pitchFamily="34" charset="0"/>
                    <a:cs typeface="Arial" panose="020B0604020202020204" pitchFamily="34" charset="0"/>
                  </a:rPr>
                  <a:t>Placebo</a:t>
                </a:r>
                <a:r>
                  <a:rPr lang="en-US" sz="700" b="1" spc="-35" dirty="0">
                    <a:latin typeface="Arial" panose="020B0604020202020204" pitchFamily="34" charset="0"/>
                    <a:cs typeface="Arial" panose="020B0604020202020204" pitchFamily="34" charset="0"/>
                  </a:rPr>
                  <a:t> </a:t>
                </a:r>
                <a:r>
                  <a:rPr lang="en-US" sz="700" b="1" spc="5" dirty="0">
                    <a:latin typeface="Arial" panose="020B0604020202020204" pitchFamily="34" charset="0"/>
                    <a:cs typeface="Arial" panose="020B0604020202020204" pitchFamily="34" charset="0"/>
                  </a:rPr>
                  <a:t>Better</a:t>
                </a:r>
                <a:endParaRPr lang="en-US" sz="700" dirty="0">
                  <a:latin typeface="Arial" panose="020B0604020202020204" pitchFamily="34" charset="0"/>
                  <a:cs typeface="Arial" panose="020B0604020202020204" pitchFamily="34" charset="0"/>
                </a:endParaRPr>
              </a:p>
            </p:txBody>
          </p:sp>
        </p:grpSp>
      </p:grpSp>
      <p:sp>
        <p:nvSpPr>
          <p:cNvPr id="1008" name="Rectangle 1007"/>
          <p:cNvSpPr/>
          <p:nvPr/>
        </p:nvSpPr>
        <p:spPr>
          <a:xfrm>
            <a:off x="2694322" y="681704"/>
            <a:ext cx="6803356" cy="608076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04" name="Group 503"/>
          <p:cNvGrpSpPr/>
          <p:nvPr/>
        </p:nvGrpSpPr>
        <p:grpSpPr>
          <a:xfrm>
            <a:off x="286079" y="3176302"/>
            <a:ext cx="11616719" cy="2157008"/>
            <a:chOff x="286079" y="3261564"/>
            <a:chExt cx="11616719" cy="2157008"/>
          </a:xfrm>
        </p:grpSpPr>
        <p:sp>
          <p:nvSpPr>
            <p:cNvPr id="505" name="Trapezoid 504"/>
            <p:cNvSpPr/>
            <p:nvPr/>
          </p:nvSpPr>
          <p:spPr>
            <a:xfrm>
              <a:off x="299668" y="3261564"/>
              <a:ext cx="11595797" cy="628856"/>
            </a:xfrm>
            <a:prstGeom prst="trapezoid">
              <a:avLst>
                <a:gd name="adj" fmla="val 424816"/>
              </a:avLst>
            </a:prstGeom>
            <a:gradFill flip="none" rotWithShape="1">
              <a:gsLst>
                <a:gs pos="0">
                  <a:schemeClr val="accent3">
                    <a:tint val="66000"/>
                    <a:satMod val="160000"/>
                  </a:schemeClr>
                </a:gs>
                <a:gs pos="100000">
                  <a:schemeClr val="accent3">
                    <a:tint val="23500"/>
                    <a:satMod val="160000"/>
                    <a:alpha val="0"/>
                  </a:schemeClr>
                </a:gs>
              </a:gsLst>
              <a:lin ang="16200000" scaled="1"/>
              <a:tileRect/>
            </a:gradFill>
            <a:ln w="6350">
              <a:noFill/>
            </a:ln>
          </p:spPr>
          <p:txBody>
            <a:bodyPr wrap="square" lIns="0" tIns="0" rIns="0" bIns="0" rtlCol="0"/>
            <a:lstStyle/>
            <a:p>
              <a:endParaRPr lang="en-US" sz="4800">
                <a:solidFill>
                  <a:schemeClr val="tx1"/>
                </a:solidFill>
                <a:latin typeface="Arial" panose="020B0604020202020204" pitchFamily="34" charset="0"/>
                <a:cs typeface="Arial" panose="020B0604020202020204" pitchFamily="34" charset="0"/>
              </a:endParaRPr>
            </a:p>
          </p:txBody>
        </p:sp>
        <p:sp>
          <p:nvSpPr>
            <p:cNvPr id="506" name="bk object 20"/>
            <p:cNvSpPr/>
            <p:nvPr/>
          </p:nvSpPr>
          <p:spPr>
            <a:xfrm>
              <a:off x="286079" y="3890520"/>
              <a:ext cx="11616719" cy="1523962"/>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a:ln w="19050">
              <a:solidFill>
                <a:schemeClr val="tx1"/>
              </a:solidFill>
            </a:ln>
          </p:spPr>
          <p:txBody>
            <a:bodyPr wrap="square" lIns="0" tIns="0" rIns="0" bIns="0" rtlCol="0"/>
            <a:lstStyle/>
            <a:p>
              <a:endParaRPr sz="4800">
                <a:latin typeface="Arial" panose="020B0604020202020204" pitchFamily="34" charset="0"/>
                <a:cs typeface="Arial" panose="020B0604020202020204" pitchFamily="34" charset="0"/>
              </a:endParaRPr>
            </a:p>
          </p:txBody>
        </p:sp>
        <p:sp>
          <p:nvSpPr>
            <p:cNvPr id="507" name="object 132"/>
            <p:cNvSpPr txBox="1"/>
            <p:nvPr/>
          </p:nvSpPr>
          <p:spPr>
            <a:xfrm>
              <a:off x="398928" y="4573293"/>
              <a:ext cx="4042062" cy="770404"/>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r>
                <a:rPr lang="en-US" sz="1600" dirty="0">
                  <a:solidFill>
                    <a:schemeClr val="tx1"/>
                  </a:solidFill>
                  <a:latin typeface="Arial" panose="020B0604020202020204" pitchFamily="34" charset="0"/>
                  <a:cs typeface="Arial" panose="020B0604020202020204" pitchFamily="34" charset="0"/>
                </a:rPr>
                <a:t>US vs Non-US</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US</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Non-US</a:t>
              </a:r>
            </a:p>
          </p:txBody>
        </p:sp>
        <p:sp>
          <p:nvSpPr>
            <p:cNvPr id="508" name="object 134"/>
            <p:cNvSpPr txBox="1"/>
            <p:nvPr/>
          </p:nvSpPr>
          <p:spPr>
            <a:xfrm>
              <a:off x="11247174" y="4573293"/>
              <a:ext cx="518016" cy="259045"/>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lvl="0">
                <a:defRPr/>
              </a:pPr>
              <a:r>
                <a:rPr lang="en-US" sz="1600" dirty="0">
                  <a:solidFill>
                    <a:prstClr val="black"/>
                  </a:solidFill>
                  <a:latin typeface="Arial" panose="020B0604020202020204" pitchFamily="34" charset="0"/>
                  <a:cs typeface="Arial" panose="020B0604020202020204" pitchFamily="34" charset="0"/>
                </a:rPr>
                <a:t>0.38</a:t>
              </a:r>
            </a:p>
          </p:txBody>
        </p:sp>
        <p:cxnSp>
          <p:nvCxnSpPr>
            <p:cNvPr id="509" name="Straight Connector 508"/>
            <p:cNvCxnSpPr/>
            <p:nvPr/>
          </p:nvCxnSpPr>
          <p:spPr>
            <a:xfrm>
              <a:off x="5155115" y="4500082"/>
              <a:ext cx="0" cy="918490"/>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10" name="object 136"/>
            <p:cNvSpPr txBox="1"/>
            <p:nvPr/>
          </p:nvSpPr>
          <p:spPr>
            <a:xfrm>
              <a:off x="5801514" y="4790199"/>
              <a:ext cx="1895798" cy="505267"/>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sz="1600" dirty="0">
                  <a:solidFill>
                    <a:schemeClr val="tx1"/>
                  </a:solidFill>
                  <a:latin typeface="Arial" panose="020B0604020202020204" pitchFamily="34" charset="0"/>
                  <a:cs typeface="Arial" panose="020B0604020202020204" pitchFamily="34" charset="0"/>
                </a:rPr>
                <a:t>187/1548 (12.1%)</a:t>
              </a:r>
            </a:p>
            <a:p>
              <a:r>
                <a:rPr lang="en-US" sz="1600" dirty="0">
                  <a:solidFill>
                    <a:schemeClr val="tx1"/>
                  </a:solidFill>
                  <a:latin typeface="Arial" panose="020B0604020202020204" pitchFamily="34" charset="0"/>
                  <a:cs typeface="Arial" panose="020B0604020202020204" pitchFamily="34" charset="0"/>
                </a:rPr>
                <a:t>272/2541 (10.7%)</a:t>
              </a:r>
            </a:p>
          </p:txBody>
        </p:sp>
        <p:sp>
          <p:nvSpPr>
            <p:cNvPr id="511" name="object 133"/>
            <p:cNvSpPr txBox="1"/>
            <p:nvPr/>
          </p:nvSpPr>
          <p:spPr>
            <a:xfrm>
              <a:off x="9509095" y="4790199"/>
              <a:ext cx="1742911" cy="505267"/>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lvl="0">
                <a:defRPr/>
              </a:pPr>
              <a:r>
                <a:rPr lang="en-US" sz="1600" dirty="0">
                  <a:solidFill>
                    <a:prstClr val="black"/>
                  </a:solidFill>
                  <a:latin typeface="Arial" panose="020B0604020202020204" pitchFamily="34" charset="0"/>
                  <a:cs typeface="Arial" panose="020B0604020202020204" pitchFamily="34" charset="0"/>
                </a:rPr>
                <a:t>0.69 (0.57–0.83)</a:t>
              </a:r>
            </a:p>
            <a:p>
              <a:pPr lvl="0">
                <a:defRPr/>
              </a:pPr>
              <a:r>
                <a:rPr lang="en-US" sz="1600" dirty="0">
                  <a:solidFill>
                    <a:prstClr val="black"/>
                  </a:solidFill>
                  <a:latin typeface="Arial" panose="020B0604020202020204" pitchFamily="34" charset="0"/>
                  <a:cs typeface="Arial" panose="020B0604020202020204" pitchFamily="34" charset="0"/>
                </a:rPr>
                <a:t>0.77 (0.66–0.91)</a:t>
              </a:r>
            </a:p>
          </p:txBody>
        </p:sp>
        <p:sp>
          <p:nvSpPr>
            <p:cNvPr id="512" name="object 135"/>
            <p:cNvSpPr txBox="1"/>
            <p:nvPr/>
          </p:nvSpPr>
          <p:spPr>
            <a:xfrm>
              <a:off x="7624755" y="4790199"/>
              <a:ext cx="1895798" cy="505267"/>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r>
                <a:rPr lang="en-US" sz="1600" dirty="0">
                  <a:solidFill>
                    <a:schemeClr val="tx1"/>
                  </a:solidFill>
                  <a:latin typeface="Arial" panose="020B0604020202020204" pitchFamily="34" charset="0"/>
                  <a:cs typeface="Arial" panose="020B0604020202020204" pitchFamily="34" charset="0"/>
                </a:rPr>
                <a:t>266/1598 (16.6%)</a:t>
              </a:r>
            </a:p>
            <a:p>
              <a:r>
                <a:rPr lang="en-US" sz="1600" dirty="0">
                  <a:solidFill>
                    <a:schemeClr val="tx1"/>
                  </a:solidFill>
                  <a:latin typeface="Arial" panose="020B0604020202020204" pitchFamily="34" charset="0"/>
                  <a:cs typeface="Arial" panose="020B0604020202020204" pitchFamily="34" charset="0"/>
                </a:rPr>
                <a:t>340/2492 (13.6%)</a:t>
              </a:r>
            </a:p>
          </p:txBody>
        </p:sp>
        <p:sp>
          <p:nvSpPr>
            <p:cNvPr id="513" name="object 2"/>
            <p:cNvSpPr txBox="1"/>
            <p:nvPr/>
          </p:nvSpPr>
          <p:spPr>
            <a:xfrm>
              <a:off x="397565" y="3986631"/>
              <a:ext cx="1324401" cy="243656"/>
            </a:xfrm>
            <a:prstGeom prst="rect">
              <a:avLst/>
            </a:prstGeom>
          </p:spPr>
          <p:txBody>
            <a:bodyPr vert="horz" wrap="square" lIns="0" tIns="12700" rIns="0" bIns="0" rtlCol="0">
              <a:spAutoFit/>
            </a:bodyPr>
            <a:lstStyle/>
            <a:p>
              <a:pPr marL="12700">
                <a:lnSpc>
                  <a:spcPct val="100000"/>
                </a:lnSpc>
                <a:spcBef>
                  <a:spcPts val="100"/>
                </a:spcBef>
              </a:pPr>
              <a:r>
                <a:rPr lang="en-US" sz="1500" b="1" spc="-5" dirty="0">
                  <a:latin typeface="Arial" panose="020B0604020202020204" pitchFamily="34" charset="0"/>
                  <a:cs typeface="Arial" panose="020B0604020202020204" pitchFamily="34" charset="0"/>
                </a:rPr>
                <a:t>Subgroup</a:t>
              </a:r>
              <a:endParaRPr sz="1500" dirty="0">
                <a:latin typeface="Arial" panose="020B0604020202020204" pitchFamily="34" charset="0"/>
                <a:cs typeface="Arial" panose="020B0604020202020204" pitchFamily="34" charset="0"/>
              </a:endParaRPr>
            </a:p>
          </p:txBody>
        </p:sp>
        <p:sp>
          <p:nvSpPr>
            <p:cNvPr id="514" name="object 4"/>
            <p:cNvSpPr txBox="1"/>
            <p:nvPr/>
          </p:nvSpPr>
          <p:spPr>
            <a:xfrm>
              <a:off x="9698804" y="3986631"/>
              <a:ext cx="1363492" cy="243656"/>
            </a:xfrm>
            <a:prstGeom prst="rect">
              <a:avLst/>
            </a:prstGeom>
          </p:spPr>
          <p:txBody>
            <a:bodyPr vert="horz" wrap="square" lIns="0" tIns="12700" rIns="0" bIns="0" rtlCol="0">
              <a:spAutoFit/>
            </a:bodyPr>
            <a:lstStyle/>
            <a:p>
              <a:pPr marL="12700" algn="ctr">
                <a:spcBef>
                  <a:spcPts val="100"/>
                </a:spcBef>
              </a:pPr>
              <a:r>
                <a:rPr sz="1500" b="1" dirty="0">
                  <a:latin typeface="Arial" panose="020B0604020202020204" pitchFamily="34" charset="0"/>
                  <a:cs typeface="Arial" panose="020B0604020202020204" pitchFamily="34" charset="0"/>
                </a:rPr>
                <a:t>HR (95%</a:t>
              </a:r>
              <a:r>
                <a:rPr sz="1500" b="1" spc="-85" dirty="0">
                  <a:latin typeface="Arial" panose="020B0604020202020204" pitchFamily="34" charset="0"/>
                  <a:cs typeface="Arial" panose="020B0604020202020204" pitchFamily="34" charset="0"/>
                </a:rPr>
                <a:t> </a:t>
              </a:r>
              <a:r>
                <a:rPr sz="1500" b="1" spc="-5" dirty="0">
                  <a:latin typeface="Arial" panose="020B0604020202020204" pitchFamily="34" charset="0"/>
                  <a:cs typeface="Arial" panose="020B0604020202020204" pitchFamily="34" charset="0"/>
                </a:rPr>
                <a:t>CI)</a:t>
              </a:r>
              <a:endParaRPr sz="1500" dirty="0">
                <a:latin typeface="Arial" panose="020B0604020202020204" pitchFamily="34" charset="0"/>
                <a:cs typeface="Arial" panose="020B0604020202020204" pitchFamily="34" charset="0"/>
              </a:endParaRPr>
            </a:p>
          </p:txBody>
        </p:sp>
        <p:sp>
          <p:nvSpPr>
            <p:cNvPr id="515" name="object 6"/>
            <p:cNvSpPr txBox="1"/>
            <p:nvPr/>
          </p:nvSpPr>
          <p:spPr>
            <a:xfrm>
              <a:off x="11211247" y="3986631"/>
              <a:ext cx="592616" cy="474489"/>
            </a:xfrm>
            <a:prstGeom prst="rect">
              <a:avLst/>
            </a:prstGeom>
          </p:spPr>
          <p:txBody>
            <a:bodyPr vert="horz" wrap="square" lIns="0" tIns="12700" rIns="0" bIns="0" rtlCol="0">
              <a:spAutoFit/>
            </a:bodyPr>
            <a:lstStyle/>
            <a:p>
              <a:pPr marL="12700" algn="ctr">
                <a:lnSpc>
                  <a:spcPct val="100000"/>
                </a:lnSpc>
                <a:spcBef>
                  <a:spcPts val="100"/>
                </a:spcBef>
              </a:pPr>
              <a:r>
                <a:rPr sz="1500" b="1" spc="-5" dirty="0" err="1">
                  <a:latin typeface="Arial" panose="020B0604020202020204" pitchFamily="34" charset="0"/>
                  <a:cs typeface="Arial" panose="020B0604020202020204" pitchFamily="34" charset="0"/>
                </a:rPr>
                <a:t>Int</a:t>
              </a:r>
              <a:br>
                <a:rPr lang="en-US" sz="1500" b="1" spc="-5" dirty="0">
                  <a:latin typeface="Arial" panose="020B0604020202020204" pitchFamily="34" charset="0"/>
                  <a:cs typeface="Arial" panose="020B0604020202020204" pitchFamily="34" charset="0"/>
                </a:rPr>
              </a:br>
              <a:r>
                <a:rPr sz="1500" b="1" dirty="0">
                  <a:latin typeface="Arial" panose="020B0604020202020204" pitchFamily="34" charset="0"/>
                  <a:cs typeface="Arial" panose="020B0604020202020204" pitchFamily="34" charset="0"/>
                </a:rPr>
                <a:t>P</a:t>
              </a:r>
              <a:r>
                <a:rPr sz="1500" b="1" spc="-70" dirty="0">
                  <a:latin typeface="Arial" panose="020B0604020202020204" pitchFamily="34" charset="0"/>
                  <a:cs typeface="Arial" panose="020B0604020202020204" pitchFamily="34" charset="0"/>
                </a:rPr>
                <a:t> </a:t>
              </a:r>
              <a:r>
                <a:rPr sz="1500" b="1" spc="-20" dirty="0">
                  <a:latin typeface="Arial" panose="020B0604020202020204" pitchFamily="34" charset="0"/>
                  <a:cs typeface="Arial" panose="020B0604020202020204" pitchFamily="34" charset="0"/>
                </a:rPr>
                <a:t>Val</a:t>
              </a:r>
              <a:endParaRPr sz="1500" dirty="0">
                <a:latin typeface="Arial" panose="020B0604020202020204" pitchFamily="34" charset="0"/>
                <a:cs typeface="Arial" panose="020B0604020202020204" pitchFamily="34" charset="0"/>
              </a:endParaRPr>
            </a:p>
          </p:txBody>
        </p:sp>
        <p:sp>
          <p:nvSpPr>
            <p:cNvPr id="516" name="object 8"/>
            <p:cNvSpPr txBox="1"/>
            <p:nvPr/>
          </p:nvSpPr>
          <p:spPr>
            <a:xfrm>
              <a:off x="7993293" y="3986631"/>
              <a:ext cx="1158722" cy="487313"/>
            </a:xfrm>
            <a:prstGeom prst="rect">
              <a:avLst/>
            </a:prstGeom>
          </p:spPr>
          <p:txBody>
            <a:bodyPr vert="horz" wrap="square" lIns="0" tIns="12700" rIns="0" bIns="0" rtlCol="0">
              <a:spAutoFit/>
            </a:bodyPr>
            <a:lstStyle/>
            <a:p>
              <a:pPr marL="12700" algn="ctr">
                <a:lnSpc>
                  <a:spcPct val="100000"/>
                </a:lnSpc>
                <a:spcBef>
                  <a:spcPts val="100"/>
                </a:spcBef>
              </a:pPr>
              <a:r>
                <a:rPr sz="1500" b="1" spc="-5" dirty="0">
                  <a:latin typeface="Arial" panose="020B0604020202020204" pitchFamily="34" charset="0"/>
                  <a:cs typeface="Arial" panose="020B0604020202020204" pitchFamily="34" charset="0"/>
                </a:rPr>
                <a:t>Placeb</a:t>
              </a:r>
              <a:r>
                <a:rPr sz="1500" b="1" dirty="0">
                  <a:latin typeface="Arial" panose="020B0604020202020204" pitchFamily="34" charset="0"/>
                  <a:cs typeface="Arial" panose="020B0604020202020204" pitchFamily="34" charset="0"/>
                </a:rPr>
                <a:t>o</a:t>
              </a:r>
              <a:endParaRPr lang="en-US" sz="1500" b="1" dirty="0">
                <a:latin typeface="Arial" panose="020B0604020202020204" pitchFamily="34" charset="0"/>
                <a:cs typeface="Arial" panose="020B0604020202020204" pitchFamily="34" charset="0"/>
              </a:endParaRPr>
            </a:p>
            <a:p>
              <a:pPr marL="12700" algn="ctr">
                <a:spcBef>
                  <a:spcPts val="100"/>
                </a:spcBef>
              </a:pPr>
              <a:r>
                <a:rPr lang="en-US" sz="1500" b="1" spc="-5" dirty="0">
                  <a:latin typeface="Arial" panose="020B0604020202020204" pitchFamily="34" charset="0"/>
                  <a:cs typeface="Arial" panose="020B0604020202020204" pitchFamily="34" charset="0"/>
                </a:rPr>
                <a:t>n/N</a:t>
              </a:r>
              <a:r>
                <a:rPr lang="en-US" sz="1500" b="1" spc="-65" dirty="0">
                  <a:latin typeface="Arial" panose="020B0604020202020204" pitchFamily="34" charset="0"/>
                  <a:cs typeface="Arial" panose="020B0604020202020204" pitchFamily="34" charset="0"/>
                </a:rPr>
                <a:t> </a:t>
              </a:r>
              <a:r>
                <a:rPr lang="en-US" sz="1500" b="1" spc="-5" dirty="0">
                  <a:latin typeface="Arial" panose="020B0604020202020204" pitchFamily="34" charset="0"/>
                  <a:cs typeface="Arial" panose="020B0604020202020204" pitchFamily="34" charset="0"/>
                </a:rPr>
                <a:t>(%)</a:t>
              </a:r>
              <a:endParaRPr lang="en-US" sz="1500" b="1" dirty="0">
                <a:latin typeface="Arial" panose="020B0604020202020204" pitchFamily="34" charset="0"/>
                <a:cs typeface="Arial" panose="020B0604020202020204" pitchFamily="34" charset="0"/>
              </a:endParaRPr>
            </a:p>
          </p:txBody>
        </p:sp>
        <p:sp>
          <p:nvSpPr>
            <p:cNvPr id="517" name="object 10"/>
            <p:cNvSpPr txBox="1"/>
            <p:nvPr/>
          </p:nvSpPr>
          <p:spPr>
            <a:xfrm>
              <a:off x="5917912" y="3986631"/>
              <a:ext cx="1721676" cy="487313"/>
            </a:xfrm>
            <a:prstGeom prst="rect">
              <a:avLst/>
            </a:prstGeom>
          </p:spPr>
          <p:txBody>
            <a:bodyPr vert="horz" wrap="square" lIns="0" tIns="12700" rIns="0" bIns="0" rtlCol="0">
              <a:spAutoFit/>
            </a:bodyPr>
            <a:lstStyle/>
            <a:p>
              <a:pPr marL="12700" algn="ctr">
                <a:lnSpc>
                  <a:spcPct val="100000"/>
                </a:lnSpc>
                <a:spcBef>
                  <a:spcPts val="100"/>
                </a:spcBef>
              </a:pPr>
              <a:r>
                <a:rPr sz="1500" b="1" spc="-5" dirty="0" err="1">
                  <a:latin typeface="Arial" panose="020B0604020202020204" pitchFamily="34" charset="0"/>
                  <a:cs typeface="Arial" panose="020B0604020202020204" pitchFamily="34" charset="0"/>
                </a:rPr>
                <a:t>Icosapent</a:t>
              </a:r>
              <a:r>
                <a:rPr sz="1500" b="1" spc="-40" dirty="0">
                  <a:latin typeface="Arial" panose="020B0604020202020204" pitchFamily="34" charset="0"/>
                  <a:cs typeface="Arial" panose="020B0604020202020204" pitchFamily="34" charset="0"/>
                </a:rPr>
                <a:t> </a:t>
              </a:r>
              <a:r>
                <a:rPr sz="1500" b="1" spc="-10" dirty="0">
                  <a:latin typeface="Arial" panose="020B0604020202020204" pitchFamily="34" charset="0"/>
                  <a:cs typeface="Arial" panose="020B0604020202020204" pitchFamily="34" charset="0"/>
                </a:rPr>
                <a:t>Ethyl</a:t>
              </a:r>
              <a:endParaRPr lang="en-US" sz="1500" b="1" spc="-10" dirty="0">
                <a:latin typeface="Arial" panose="020B0604020202020204" pitchFamily="34" charset="0"/>
                <a:cs typeface="Arial" panose="020B0604020202020204" pitchFamily="34" charset="0"/>
              </a:endParaRPr>
            </a:p>
            <a:p>
              <a:pPr marL="12700" algn="ctr">
                <a:spcBef>
                  <a:spcPts val="100"/>
                </a:spcBef>
              </a:pPr>
              <a:r>
                <a:rPr lang="en-US" sz="1500" b="1" spc="-5" dirty="0">
                  <a:latin typeface="Arial" panose="020B0604020202020204" pitchFamily="34" charset="0"/>
                  <a:cs typeface="Arial" panose="020B0604020202020204" pitchFamily="34" charset="0"/>
                </a:rPr>
                <a:t>n/N</a:t>
              </a:r>
              <a:r>
                <a:rPr lang="en-US" sz="1500" b="1" spc="-65" dirty="0">
                  <a:latin typeface="Arial" panose="020B0604020202020204" pitchFamily="34" charset="0"/>
                  <a:cs typeface="Arial" panose="020B0604020202020204" pitchFamily="34" charset="0"/>
                </a:rPr>
                <a:t> </a:t>
              </a:r>
              <a:r>
                <a:rPr lang="en-US" sz="1500" b="1" spc="-5" dirty="0">
                  <a:latin typeface="Arial" panose="020B0604020202020204" pitchFamily="34" charset="0"/>
                  <a:cs typeface="Arial" panose="020B0604020202020204" pitchFamily="34" charset="0"/>
                </a:rPr>
                <a:t>(%)</a:t>
              </a:r>
              <a:endParaRPr lang="en-US" sz="1500" b="1" dirty="0">
                <a:latin typeface="Arial" panose="020B0604020202020204" pitchFamily="34" charset="0"/>
                <a:cs typeface="Arial" panose="020B0604020202020204" pitchFamily="34" charset="0"/>
              </a:endParaRPr>
            </a:p>
          </p:txBody>
        </p:sp>
        <p:sp>
          <p:nvSpPr>
            <p:cNvPr id="518" name="object 14"/>
            <p:cNvSpPr txBox="1"/>
            <p:nvPr/>
          </p:nvSpPr>
          <p:spPr>
            <a:xfrm>
              <a:off x="4530905" y="3986631"/>
              <a:ext cx="1255528" cy="474489"/>
            </a:xfrm>
            <a:prstGeom prst="rect">
              <a:avLst/>
            </a:prstGeom>
          </p:spPr>
          <p:txBody>
            <a:bodyPr vert="horz" wrap="square" lIns="0" tIns="12700" rIns="0" bIns="0" rtlCol="0">
              <a:spAutoFit/>
            </a:bodyPr>
            <a:lstStyle>
              <a:defPPr>
                <a:defRPr lang="en-US"/>
              </a:defPPr>
              <a:lvl1pPr marL="12700">
                <a:lnSpc>
                  <a:spcPct val="100000"/>
                </a:lnSpc>
                <a:spcBef>
                  <a:spcPts val="100"/>
                </a:spcBef>
                <a:defRPr sz="900" b="1" spc="-5">
                  <a:solidFill>
                    <a:srgbClr val="231F20"/>
                  </a:solidFill>
                  <a:latin typeface="Calibri"/>
                  <a:cs typeface="Calibri"/>
                </a:defRPr>
              </a:lvl1pPr>
            </a:lstStyle>
            <a:p>
              <a:pPr algn="ctr"/>
              <a:r>
                <a:rPr sz="1500" dirty="0">
                  <a:solidFill>
                    <a:schemeClr val="tx1"/>
                  </a:solidFill>
                  <a:latin typeface="Arial" panose="020B0604020202020204" pitchFamily="34" charset="0"/>
                  <a:cs typeface="Arial" panose="020B0604020202020204" pitchFamily="34" charset="0"/>
                </a:rPr>
                <a:t>Hazard Ra</a:t>
              </a:r>
              <a:r>
                <a:rPr lang="en-US" sz="1500" dirty="0">
                  <a:solidFill>
                    <a:schemeClr val="tx1"/>
                  </a:solidFill>
                  <a:latin typeface="Arial" panose="020B0604020202020204" pitchFamily="34" charset="0"/>
                  <a:cs typeface="Arial" panose="020B0604020202020204" pitchFamily="34" charset="0"/>
                </a:rPr>
                <a:t>ti</a:t>
              </a:r>
              <a:r>
                <a:rPr sz="1500" dirty="0">
                  <a:solidFill>
                    <a:schemeClr val="tx1"/>
                  </a:solidFill>
                  <a:latin typeface="Arial" panose="020B0604020202020204" pitchFamily="34" charset="0"/>
                  <a:cs typeface="Arial" panose="020B0604020202020204" pitchFamily="34" charset="0"/>
                </a:rPr>
                <a:t>o (95% </a:t>
              </a:r>
              <a:r>
                <a:rPr lang="en-US" sz="1500" dirty="0">
                  <a:solidFill>
                    <a:schemeClr val="tx1"/>
                  </a:solidFill>
                  <a:latin typeface="Arial" panose="020B0604020202020204" pitchFamily="34" charset="0"/>
                  <a:cs typeface="Arial" panose="020B0604020202020204" pitchFamily="34" charset="0"/>
                </a:rPr>
                <a:t>CI)</a:t>
              </a:r>
              <a:endParaRPr sz="1500" dirty="0">
                <a:solidFill>
                  <a:schemeClr val="tx1"/>
                </a:solidFill>
                <a:latin typeface="Arial" panose="020B0604020202020204" pitchFamily="34" charset="0"/>
                <a:cs typeface="Arial" panose="020B0604020202020204" pitchFamily="34" charset="0"/>
              </a:endParaRPr>
            </a:p>
          </p:txBody>
        </p:sp>
        <p:cxnSp>
          <p:nvCxnSpPr>
            <p:cNvPr id="519" name="Straight Connector 518"/>
            <p:cNvCxnSpPr/>
            <p:nvPr/>
          </p:nvCxnSpPr>
          <p:spPr>
            <a:xfrm>
              <a:off x="416757" y="4495707"/>
              <a:ext cx="113111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0" name="Group 529"/>
          <p:cNvGrpSpPr/>
          <p:nvPr/>
        </p:nvGrpSpPr>
        <p:grpSpPr>
          <a:xfrm>
            <a:off x="4179690" y="4817133"/>
            <a:ext cx="782071" cy="354209"/>
            <a:chOff x="3999248" y="2429267"/>
            <a:chExt cx="773005" cy="350103"/>
          </a:xfrm>
        </p:grpSpPr>
        <p:sp>
          <p:nvSpPr>
            <p:cNvPr id="531" name="object 89"/>
            <p:cNvSpPr/>
            <p:nvPr/>
          </p:nvSpPr>
          <p:spPr>
            <a:xfrm>
              <a:off x="4323153" y="2484232"/>
              <a:ext cx="282351" cy="0"/>
            </a:xfrm>
            <a:custGeom>
              <a:avLst/>
              <a:gdLst/>
              <a:ahLst/>
              <a:cxnLst/>
              <a:rect l="l" t="t" r="r" b="b"/>
              <a:pathLst>
                <a:path w="207644">
                  <a:moveTo>
                    <a:pt x="0" y="0"/>
                  </a:moveTo>
                  <a:lnTo>
                    <a:pt x="207481" y="0"/>
                  </a:lnTo>
                </a:path>
              </a:pathLst>
            </a:custGeom>
            <a:ln w="254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2" name="object 90"/>
            <p:cNvSpPr/>
            <p:nvPr/>
          </p:nvSpPr>
          <p:spPr>
            <a:xfrm>
              <a:off x="3999248" y="2484232"/>
              <a:ext cx="221909" cy="0"/>
            </a:xfrm>
            <a:custGeom>
              <a:avLst/>
              <a:gdLst/>
              <a:ahLst/>
              <a:cxnLst/>
              <a:rect l="l" t="t" r="r" b="b"/>
              <a:pathLst>
                <a:path w="163194">
                  <a:moveTo>
                    <a:pt x="0" y="0"/>
                  </a:moveTo>
                  <a:lnTo>
                    <a:pt x="162854" y="0"/>
                  </a:lnTo>
                </a:path>
              </a:pathLst>
            </a:custGeom>
            <a:ln w="254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3" name="object 91"/>
            <p:cNvSpPr/>
            <p:nvPr/>
          </p:nvSpPr>
          <p:spPr>
            <a:xfrm>
              <a:off x="4227171" y="2429267"/>
              <a:ext cx="102751" cy="102751"/>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4" name="object 92"/>
            <p:cNvSpPr/>
            <p:nvPr/>
          </p:nvSpPr>
          <p:spPr>
            <a:xfrm>
              <a:off x="4508036" y="2731586"/>
              <a:ext cx="264217" cy="0"/>
            </a:xfrm>
            <a:custGeom>
              <a:avLst/>
              <a:gdLst/>
              <a:ahLst/>
              <a:cxnLst/>
              <a:rect l="l" t="t" r="r" b="b"/>
              <a:pathLst>
                <a:path w="194310">
                  <a:moveTo>
                    <a:pt x="0" y="0"/>
                  </a:moveTo>
                  <a:lnTo>
                    <a:pt x="194287" y="0"/>
                  </a:lnTo>
                </a:path>
              </a:pathLst>
            </a:custGeom>
            <a:ln w="254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5" name="object 93"/>
            <p:cNvSpPr/>
            <p:nvPr/>
          </p:nvSpPr>
          <p:spPr>
            <a:xfrm>
              <a:off x="4192244" y="2731586"/>
              <a:ext cx="214138" cy="0"/>
            </a:xfrm>
            <a:custGeom>
              <a:avLst/>
              <a:gdLst/>
              <a:ahLst/>
              <a:cxnLst/>
              <a:rect l="l" t="t" r="r" b="b"/>
              <a:pathLst>
                <a:path w="157480">
                  <a:moveTo>
                    <a:pt x="0" y="0"/>
                  </a:moveTo>
                  <a:lnTo>
                    <a:pt x="156889" y="0"/>
                  </a:lnTo>
                </a:path>
              </a:pathLst>
            </a:custGeom>
            <a:ln w="254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36" name="object 94"/>
            <p:cNvSpPr/>
            <p:nvPr/>
          </p:nvSpPr>
          <p:spPr>
            <a:xfrm>
              <a:off x="4409701" y="2676619"/>
              <a:ext cx="102751" cy="102751"/>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58" name="Title 1">
            <a:extLst>
              <a:ext uri="{FF2B5EF4-FFF2-40B4-BE49-F238E27FC236}">
                <a16:creationId xmlns:a16="http://schemas.microsoft.com/office/drawing/2014/main" id="{BD1EA3C0-3E05-43B2-B0E0-A6D48BFD6AA8}"/>
              </a:ext>
            </a:extLst>
          </p:cNvPr>
          <p:cNvSpPr>
            <a:spLocks noGrp="1"/>
          </p:cNvSpPr>
          <p:nvPr>
            <p:ph type="title"/>
          </p:nvPr>
        </p:nvSpPr>
        <p:spPr>
          <a:xfrm>
            <a:off x="457200" y="2719"/>
            <a:ext cx="10515600" cy="822960"/>
          </a:xfrm>
        </p:spPr>
        <p:txBody>
          <a:bodyPr>
            <a:normAutofit/>
          </a:bodyPr>
          <a:lstStyle/>
          <a:p>
            <a:r>
              <a:rPr lang="en-US" sz="4000" b="1" dirty="0">
                <a:latin typeface="Arial" panose="020B0604020202020204" pitchFamily="34" charset="0"/>
                <a:cs typeface="Arial" panose="020B0604020202020204" pitchFamily="34" charset="0"/>
              </a:rPr>
              <a:t>Key Secondary End Point in</a:t>
            </a:r>
            <a:r>
              <a:rPr lang="en-US" sz="4000" b="1" dirty="0">
                <a:solidFill>
                  <a:srgbClr val="FF0000"/>
                </a:solidFill>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Subgroups</a:t>
            </a:r>
            <a:endParaRPr lang="en-US" sz="4000" b="1" dirty="0">
              <a:solidFill>
                <a:srgbClr val="FF0000"/>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3661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7" name="Group 256"/>
          <p:cNvGrpSpPr/>
          <p:nvPr/>
        </p:nvGrpSpPr>
        <p:grpSpPr>
          <a:xfrm>
            <a:off x="2929026" y="771730"/>
            <a:ext cx="6238309" cy="5748640"/>
            <a:chOff x="2929026" y="867266"/>
            <a:chExt cx="6238309" cy="5748640"/>
          </a:xfrm>
        </p:grpSpPr>
        <p:sp>
          <p:nvSpPr>
            <p:cNvPr id="260" name="bk object 16"/>
            <p:cNvSpPr/>
            <p:nvPr/>
          </p:nvSpPr>
          <p:spPr>
            <a:xfrm>
              <a:off x="2939742" y="3281550"/>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1" name="bk object 20"/>
            <p:cNvSpPr/>
            <p:nvPr/>
          </p:nvSpPr>
          <p:spPr>
            <a:xfrm>
              <a:off x="2939742" y="4539552"/>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2" name="bk object 23"/>
            <p:cNvSpPr/>
            <p:nvPr/>
          </p:nvSpPr>
          <p:spPr>
            <a:xfrm>
              <a:off x="2939742" y="4251452"/>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3" name="bk object 23"/>
            <p:cNvSpPr/>
            <p:nvPr/>
          </p:nvSpPr>
          <p:spPr>
            <a:xfrm>
              <a:off x="2939742" y="3579176"/>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4" name="bk object 23"/>
            <p:cNvSpPr/>
            <p:nvPr/>
          </p:nvSpPr>
          <p:spPr>
            <a:xfrm>
              <a:off x="2939742" y="2407725"/>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5" name="bk object 18"/>
            <p:cNvSpPr/>
            <p:nvPr/>
          </p:nvSpPr>
          <p:spPr>
            <a:xfrm>
              <a:off x="2939742" y="1436548"/>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6" name="bk object 22"/>
            <p:cNvSpPr/>
            <p:nvPr/>
          </p:nvSpPr>
          <p:spPr>
            <a:xfrm>
              <a:off x="2939742" y="1729410"/>
              <a:ext cx="6179772" cy="352102"/>
            </a:xfrm>
            <a:custGeom>
              <a:avLst/>
              <a:gdLst/>
              <a:ahLst/>
              <a:cxnLst/>
              <a:rect l="l" t="t" r="r" b="b"/>
              <a:pathLst>
                <a:path w="6591300" h="477520">
                  <a:moveTo>
                    <a:pt x="6591300" y="477164"/>
                  </a:moveTo>
                  <a:lnTo>
                    <a:pt x="0" y="477164"/>
                  </a:lnTo>
                  <a:lnTo>
                    <a:pt x="0" y="0"/>
                  </a:lnTo>
                  <a:lnTo>
                    <a:pt x="6591300" y="0"/>
                  </a:lnTo>
                  <a:lnTo>
                    <a:pt x="6591300" y="477164"/>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5" name="bk object 19"/>
            <p:cNvSpPr/>
            <p:nvPr/>
          </p:nvSpPr>
          <p:spPr>
            <a:xfrm>
              <a:off x="2939742" y="2112386"/>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7" name="bk object 23"/>
            <p:cNvSpPr/>
            <p:nvPr/>
          </p:nvSpPr>
          <p:spPr>
            <a:xfrm>
              <a:off x="2939742" y="2993450"/>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8" name="bk object 21"/>
            <p:cNvSpPr/>
            <p:nvPr/>
          </p:nvSpPr>
          <p:spPr>
            <a:xfrm>
              <a:off x="2939742" y="5131742"/>
              <a:ext cx="6179772" cy="352102"/>
            </a:xfrm>
            <a:custGeom>
              <a:avLst/>
              <a:gdLst/>
              <a:ahLst/>
              <a:cxnLst/>
              <a:rect l="l" t="t" r="r" b="b"/>
              <a:pathLst>
                <a:path w="6591300" h="477520">
                  <a:moveTo>
                    <a:pt x="6591300" y="477164"/>
                  </a:moveTo>
                  <a:lnTo>
                    <a:pt x="0" y="477164"/>
                  </a:lnTo>
                  <a:lnTo>
                    <a:pt x="0" y="0"/>
                  </a:lnTo>
                  <a:lnTo>
                    <a:pt x="6591300" y="0"/>
                  </a:lnTo>
                  <a:lnTo>
                    <a:pt x="6591300" y="477164"/>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9" name="bk object 23"/>
            <p:cNvSpPr/>
            <p:nvPr/>
          </p:nvSpPr>
          <p:spPr>
            <a:xfrm>
              <a:off x="2939742" y="4838879"/>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0" name="bk object 17"/>
            <p:cNvSpPr/>
            <p:nvPr/>
          </p:nvSpPr>
          <p:spPr>
            <a:xfrm>
              <a:off x="2939742" y="5886397"/>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5" name="bk object 23"/>
            <p:cNvSpPr/>
            <p:nvPr/>
          </p:nvSpPr>
          <p:spPr>
            <a:xfrm>
              <a:off x="2939742" y="2695825"/>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6" name="bk object 22"/>
            <p:cNvSpPr/>
            <p:nvPr/>
          </p:nvSpPr>
          <p:spPr>
            <a:xfrm>
              <a:off x="2939742" y="3872038"/>
              <a:ext cx="6179772" cy="352102"/>
            </a:xfrm>
            <a:custGeom>
              <a:avLst/>
              <a:gdLst/>
              <a:ahLst/>
              <a:cxnLst/>
              <a:rect l="l" t="t" r="r" b="b"/>
              <a:pathLst>
                <a:path w="6591300" h="477520">
                  <a:moveTo>
                    <a:pt x="6591300" y="477164"/>
                  </a:moveTo>
                  <a:lnTo>
                    <a:pt x="0" y="477164"/>
                  </a:lnTo>
                  <a:lnTo>
                    <a:pt x="0" y="0"/>
                  </a:lnTo>
                  <a:lnTo>
                    <a:pt x="6591300" y="0"/>
                  </a:lnTo>
                  <a:lnTo>
                    <a:pt x="6591300" y="477164"/>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7" name="bk object 23"/>
            <p:cNvSpPr/>
            <p:nvPr/>
          </p:nvSpPr>
          <p:spPr>
            <a:xfrm>
              <a:off x="2939742" y="5509821"/>
              <a:ext cx="6179772" cy="350603"/>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0" name="bk object 24"/>
            <p:cNvSpPr/>
            <p:nvPr/>
          </p:nvSpPr>
          <p:spPr>
            <a:xfrm>
              <a:off x="2929026" y="1188208"/>
              <a:ext cx="6179772" cy="117523"/>
            </a:xfrm>
            <a:custGeom>
              <a:avLst/>
              <a:gdLst/>
              <a:ahLst/>
              <a:cxnLst/>
              <a:rect l="l" t="t" r="r" b="b"/>
              <a:pathLst>
                <a:path w="6591300" h="159384">
                  <a:moveTo>
                    <a:pt x="6591300" y="158940"/>
                  </a:moveTo>
                  <a:lnTo>
                    <a:pt x="0" y="158940"/>
                  </a:lnTo>
                  <a:lnTo>
                    <a:pt x="0" y="0"/>
                  </a:lnTo>
                  <a:lnTo>
                    <a:pt x="6591300" y="0"/>
                  </a:lnTo>
                  <a:lnTo>
                    <a:pt x="6591300" y="15894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1" name="object 3"/>
            <p:cNvSpPr txBox="1"/>
            <p:nvPr/>
          </p:nvSpPr>
          <p:spPr>
            <a:xfrm>
              <a:off x="2963351" y="1321294"/>
              <a:ext cx="407790" cy="88870"/>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Subgroup</a:t>
              </a:r>
            </a:p>
          </p:txBody>
        </p:sp>
        <p:sp>
          <p:nvSpPr>
            <p:cNvPr id="522" name="object 13"/>
            <p:cNvSpPr txBox="1"/>
            <p:nvPr/>
          </p:nvSpPr>
          <p:spPr>
            <a:xfrm>
              <a:off x="2963352" y="1193161"/>
              <a:ext cx="1189548" cy="88870"/>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Secondary Composite</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Endpoint </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(ITT)</a:t>
              </a:r>
            </a:p>
          </p:txBody>
        </p:sp>
        <p:sp>
          <p:nvSpPr>
            <p:cNvPr id="523" name="object 27"/>
            <p:cNvSpPr txBox="1"/>
            <p:nvPr/>
          </p:nvSpPr>
          <p:spPr>
            <a:xfrm>
              <a:off x="3041175" y="1736038"/>
              <a:ext cx="576653"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Region</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Western Eastern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Asia Paciﬁc</a:t>
              </a:r>
            </a:p>
          </p:txBody>
        </p:sp>
        <p:sp>
          <p:nvSpPr>
            <p:cNvPr id="524" name="object 50"/>
            <p:cNvSpPr txBox="1"/>
            <p:nvPr/>
          </p:nvSpPr>
          <p:spPr>
            <a:xfrm>
              <a:off x="3041175" y="2107489"/>
              <a:ext cx="510323" cy="273023"/>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Eze</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mibe</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Use</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a:t>
              </a:r>
            </a:p>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a:t>
              </a:r>
            </a:p>
          </p:txBody>
        </p:sp>
        <p:sp>
          <p:nvSpPr>
            <p:cNvPr id="525" name="object 73"/>
            <p:cNvSpPr txBox="1"/>
            <p:nvPr/>
          </p:nvSpPr>
          <p:spPr>
            <a:xfrm>
              <a:off x="3041175" y="2997578"/>
              <a:ext cx="528809"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Age Group</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&lt;65 Years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≥65 Years</a:t>
              </a:r>
            </a:p>
          </p:txBody>
        </p:sp>
        <p:sp>
          <p:nvSpPr>
            <p:cNvPr id="526" name="object 99"/>
            <p:cNvSpPr txBox="1"/>
            <p:nvPr/>
          </p:nvSpPr>
          <p:spPr>
            <a:xfrm>
              <a:off x="3041175" y="5139090"/>
              <a:ext cx="951420"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Sta</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 Intensity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Moderate</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Low</a:t>
              </a:r>
            </a:p>
          </p:txBody>
        </p:sp>
        <p:sp>
          <p:nvSpPr>
            <p:cNvPr id="527" name="object 121"/>
            <p:cNvSpPr txBox="1"/>
            <p:nvPr/>
          </p:nvSpPr>
          <p:spPr>
            <a:xfrm>
              <a:off x="3041175" y="4837404"/>
              <a:ext cx="1505598"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Triglycerides ≥200 and HDL-C ≤35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Yes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a:t>
              </a:r>
            </a:p>
          </p:txBody>
        </p:sp>
        <p:sp>
          <p:nvSpPr>
            <p:cNvPr id="528" name="object 170"/>
            <p:cNvSpPr txBox="1"/>
            <p:nvPr/>
          </p:nvSpPr>
          <p:spPr>
            <a:xfrm>
              <a:off x="3041175" y="5888104"/>
              <a:ext cx="892001"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hsCRP ≤2 vs &gt;2 mg/L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mg/L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&gt;2 mg/L</a:t>
              </a:r>
            </a:p>
          </p:txBody>
        </p:sp>
        <p:sp>
          <p:nvSpPr>
            <p:cNvPr id="529" name="object 165"/>
            <p:cNvSpPr txBox="1"/>
            <p:nvPr/>
          </p:nvSpPr>
          <p:spPr>
            <a:xfrm>
              <a:off x="3041175" y="2704901"/>
              <a:ext cx="716194"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White vs Non-White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White</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Non-White</a:t>
              </a:r>
            </a:p>
          </p:txBody>
        </p:sp>
        <p:sp>
          <p:nvSpPr>
            <p:cNvPr id="530" name="object 111"/>
            <p:cNvSpPr txBox="1"/>
            <p:nvPr/>
          </p:nvSpPr>
          <p:spPr>
            <a:xfrm>
              <a:off x="3041175" y="3879387"/>
              <a:ext cx="911552"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eGFR</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&lt;60 mL/min/1.73m</a:t>
              </a:r>
              <a:r>
                <a:rPr kumimoji="0" sz="500" b="0" i="0" u="none" strike="noStrike" kern="1200" cap="none" spc="-1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60-&lt;90 mL/min/1.73m</a:t>
              </a:r>
              <a:r>
                <a:rPr kumimoji="0" sz="500" b="0" i="0" u="none" strike="noStrike" kern="1200" cap="none" spc="-1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≥90 mL/min/1.73m</a:t>
              </a:r>
              <a:r>
                <a:rPr kumimoji="0" sz="500" b="0" i="0" u="none" strike="noStrike" kern="1200" cap="none" spc="-1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531" name="object 116"/>
            <p:cNvSpPr txBox="1"/>
            <p:nvPr/>
          </p:nvSpPr>
          <p:spPr>
            <a:xfrm>
              <a:off x="3041175" y="5512879"/>
              <a:ext cx="1226515"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LDL-C (Derived) by </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Ter</a:t>
              </a:r>
              <a:r>
                <a:rPr kumimoji="0" lang="en-US"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≤67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&gt;67-≤84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&gt;84 mg/dL</a:t>
              </a:r>
            </a:p>
          </p:txBody>
        </p:sp>
        <p:sp>
          <p:nvSpPr>
            <p:cNvPr id="532" name="object 29"/>
            <p:cNvSpPr txBox="1"/>
            <p:nvPr/>
          </p:nvSpPr>
          <p:spPr>
            <a:xfrm>
              <a:off x="8726558" y="1742133"/>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0.54</a:t>
              </a:r>
            </a:p>
          </p:txBody>
        </p:sp>
        <p:sp>
          <p:nvSpPr>
            <p:cNvPr id="533" name="object 52"/>
            <p:cNvSpPr txBox="1"/>
            <p:nvPr/>
          </p:nvSpPr>
          <p:spPr>
            <a:xfrm>
              <a:off x="8726558" y="2115429"/>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0.41</a:t>
              </a:r>
            </a:p>
          </p:txBody>
        </p:sp>
        <p:sp>
          <p:nvSpPr>
            <p:cNvPr id="534" name="object 75"/>
            <p:cNvSpPr txBox="1"/>
            <p:nvPr/>
          </p:nvSpPr>
          <p:spPr>
            <a:xfrm>
              <a:off x="8726558" y="2997352"/>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0.06</a:t>
              </a:r>
            </a:p>
          </p:txBody>
        </p:sp>
        <p:sp>
          <p:nvSpPr>
            <p:cNvPr id="535" name="object 101"/>
            <p:cNvSpPr txBox="1"/>
            <p:nvPr/>
          </p:nvSpPr>
          <p:spPr>
            <a:xfrm>
              <a:off x="8726558" y="5139091"/>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0.10</a:t>
              </a:r>
            </a:p>
          </p:txBody>
        </p:sp>
        <p:sp>
          <p:nvSpPr>
            <p:cNvPr id="536" name="object 123"/>
            <p:cNvSpPr txBox="1"/>
            <p:nvPr/>
          </p:nvSpPr>
          <p:spPr>
            <a:xfrm>
              <a:off x="8726558" y="4837178"/>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0.50</a:t>
              </a:r>
            </a:p>
          </p:txBody>
        </p:sp>
        <p:sp>
          <p:nvSpPr>
            <p:cNvPr id="537" name="object 172"/>
            <p:cNvSpPr txBox="1"/>
            <p:nvPr/>
          </p:nvSpPr>
          <p:spPr>
            <a:xfrm>
              <a:off x="8726558" y="588789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0.97</a:t>
              </a:r>
            </a:p>
          </p:txBody>
        </p:sp>
        <p:sp>
          <p:nvSpPr>
            <p:cNvPr id="538" name="object 167"/>
            <p:cNvSpPr txBox="1"/>
            <p:nvPr/>
          </p:nvSpPr>
          <p:spPr>
            <a:xfrm>
              <a:off x="8726558" y="2704674"/>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0.13</a:t>
              </a:r>
            </a:p>
          </p:txBody>
        </p:sp>
        <p:sp>
          <p:nvSpPr>
            <p:cNvPr id="539" name="object 113"/>
            <p:cNvSpPr txBox="1"/>
            <p:nvPr/>
          </p:nvSpPr>
          <p:spPr>
            <a:xfrm>
              <a:off x="8726558" y="387938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0.77</a:t>
              </a:r>
            </a:p>
          </p:txBody>
        </p:sp>
        <p:sp>
          <p:nvSpPr>
            <p:cNvPr id="540" name="object 118"/>
            <p:cNvSpPr txBox="1"/>
            <p:nvPr/>
          </p:nvSpPr>
          <p:spPr>
            <a:xfrm>
              <a:off x="8726558" y="5512879"/>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0.90</a:t>
              </a:r>
            </a:p>
          </p:txBody>
        </p:sp>
        <p:sp>
          <p:nvSpPr>
            <p:cNvPr id="541" name="object 5"/>
            <p:cNvSpPr txBox="1"/>
            <p:nvPr/>
          </p:nvSpPr>
          <p:spPr>
            <a:xfrm>
              <a:off x="7991415" y="1197815"/>
              <a:ext cx="686414"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0.74 (0.65–0.83)</a:t>
              </a:r>
            </a:p>
          </p:txBody>
        </p:sp>
        <p:sp>
          <p:nvSpPr>
            <p:cNvPr id="542" name="object 28"/>
            <p:cNvSpPr txBox="1"/>
            <p:nvPr/>
          </p:nvSpPr>
          <p:spPr>
            <a:xfrm>
              <a:off x="7991415" y="1819010"/>
              <a:ext cx="686414" cy="243656"/>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(0.64–0.84)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0.78 (0.59–1.02)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0.47 (0.20–1.10)</a:t>
              </a:r>
            </a:p>
          </p:txBody>
        </p:sp>
        <p:sp>
          <p:nvSpPr>
            <p:cNvPr id="543" name="object 51"/>
            <p:cNvSpPr txBox="1"/>
            <p:nvPr/>
          </p:nvSpPr>
          <p:spPr>
            <a:xfrm>
              <a:off x="7991415" y="2190353"/>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(0.64–0.82)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0.87 (0.5</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–1.39)</a:t>
              </a:r>
            </a:p>
          </p:txBody>
        </p:sp>
        <p:sp>
          <p:nvSpPr>
            <p:cNvPr id="544" name="object 74"/>
            <p:cNvSpPr txBox="1"/>
            <p:nvPr/>
          </p:nvSpPr>
          <p:spPr>
            <a:xfrm>
              <a:off x="7991415" y="3078241"/>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0.65 (0.54–0.78)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0.82 (0.70–0.97)</a:t>
              </a:r>
            </a:p>
          </p:txBody>
        </p:sp>
        <p:sp>
          <p:nvSpPr>
            <p:cNvPr id="545" name="object 100"/>
            <p:cNvSpPr txBox="1"/>
            <p:nvPr/>
          </p:nvSpPr>
          <p:spPr>
            <a:xfrm>
              <a:off x="7991061" y="5222062"/>
              <a:ext cx="68712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0.66 (0.54–0.82)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0.74 (0.63–0.87)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1.20 (0.74–1.9</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46" name="object 122"/>
            <p:cNvSpPr txBox="1"/>
            <p:nvPr/>
          </p:nvSpPr>
          <p:spPr>
            <a:xfrm>
              <a:off x="7991415" y="4918067"/>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0.68 (0.53–0.88)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0.75 (0.65–0.86)</a:t>
              </a:r>
            </a:p>
          </p:txBody>
        </p:sp>
        <p:sp>
          <p:nvSpPr>
            <p:cNvPr id="547" name="object 171"/>
            <p:cNvSpPr txBox="1"/>
            <p:nvPr/>
          </p:nvSpPr>
          <p:spPr>
            <a:xfrm>
              <a:off x="7991415" y="5968767"/>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(0.61–0.89)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(0.63–0.86)</a:t>
              </a:r>
            </a:p>
          </p:txBody>
        </p:sp>
        <p:sp>
          <p:nvSpPr>
            <p:cNvPr id="548" name="object 166"/>
            <p:cNvSpPr txBox="1"/>
            <p:nvPr/>
          </p:nvSpPr>
          <p:spPr>
            <a:xfrm>
              <a:off x="7991415" y="2785564"/>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0.76 (0.67–0.86)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0.55 (0.38–0.82)</a:t>
              </a:r>
            </a:p>
          </p:txBody>
        </p:sp>
        <p:sp>
          <p:nvSpPr>
            <p:cNvPr id="549" name="object 112"/>
            <p:cNvSpPr txBox="1"/>
            <p:nvPr/>
          </p:nvSpPr>
          <p:spPr>
            <a:xfrm>
              <a:off x="7991061" y="3962359"/>
              <a:ext cx="68712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0.71 (0.5</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0.77 (0.64–0.91)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0.70 (0.52–0.94)</a:t>
              </a:r>
            </a:p>
          </p:txBody>
        </p:sp>
        <p:sp>
          <p:nvSpPr>
            <p:cNvPr id="550" name="object 117"/>
            <p:cNvSpPr txBox="1"/>
            <p:nvPr/>
          </p:nvSpPr>
          <p:spPr>
            <a:xfrm>
              <a:off x="7991061" y="5595851"/>
              <a:ext cx="68712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0.71 (0.57–0.89)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(0.59–0.92)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0.69 (0.5</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1" name="object 9"/>
            <p:cNvSpPr txBox="1"/>
            <p:nvPr/>
          </p:nvSpPr>
          <p:spPr>
            <a:xfrm>
              <a:off x="7265875" y="1197815"/>
              <a:ext cx="780101"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606/4090 (14.8%)</a:t>
              </a:r>
            </a:p>
          </p:txBody>
        </p:sp>
        <p:sp>
          <p:nvSpPr>
            <p:cNvPr id="552" name="object 30"/>
            <p:cNvSpPr txBox="1"/>
            <p:nvPr/>
          </p:nvSpPr>
          <p:spPr>
            <a:xfrm>
              <a:off x="7265875" y="1819010"/>
              <a:ext cx="780101" cy="243656"/>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473/2905 (16.3%)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117/1053 (11.1%)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16/132 (12.1%)</a:t>
              </a:r>
            </a:p>
          </p:txBody>
        </p:sp>
        <p:sp>
          <p:nvSpPr>
            <p:cNvPr id="553" name="object 53"/>
            <p:cNvSpPr txBox="1"/>
            <p:nvPr/>
          </p:nvSpPr>
          <p:spPr>
            <a:xfrm>
              <a:off x="7265875" y="2190353"/>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569/3828 (14.9%)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37/262 (14.1%)</a:t>
              </a:r>
            </a:p>
          </p:txBody>
        </p:sp>
        <p:sp>
          <p:nvSpPr>
            <p:cNvPr id="554" name="object 76"/>
            <p:cNvSpPr txBox="1"/>
            <p:nvPr/>
          </p:nvSpPr>
          <p:spPr>
            <a:xfrm>
              <a:off x="7265875" y="3078241"/>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290/2184 (13.3%)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316/1906 (16.6%)</a:t>
              </a:r>
            </a:p>
          </p:txBody>
        </p:sp>
        <p:sp>
          <p:nvSpPr>
            <p:cNvPr id="555" name="object 102"/>
            <p:cNvSpPr txBox="1"/>
            <p:nvPr/>
          </p:nvSpPr>
          <p:spPr>
            <a:xfrm>
              <a:off x="7265875" y="5222062"/>
              <a:ext cx="780101"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210/1226 (17.1%)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361/2575 (14.0%)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32/267 (12.0%)</a:t>
              </a:r>
            </a:p>
          </p:txBody>
        </p:sp>
        <p:sp>
          <p:nvSpPr>
            <p:cNvPr id="556" name="object 124"/>
            <p:cNvSpPr txBox="1"/>
            <p:nvPr/>
          </p:nvSpPr>
          <p:spPr>
            <a:xfrm>
              <a:off x="7265875" y="4918067"/>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136/794 (17.1%)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470/3293 (14.3%)</a:t>
              </a:r>
            </a:p>
          </p:txBody>
        </p:sp>
        <p:sp>
          <p:nvSpPr>
            <p:cNvPr id="557" name="object 173"/>
            <p:cNvSpPr txBox="1"/>
            <p:nvPr/>
          </p:nvSpPr>
          <p:spPr>
            <a:xfrm>
              <a:off x="7265875" y="5968767"/>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245/1942 (12.6%)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361/2147 (16.8%)</a:t>
              </a:r>
            </a:p>
          </p:txBody>
        </p:sp>
        <p:sp>
          <p:nvSpPr>
            <p:cNvPr id="558" name="object 168"/>
            <p:cNvSpPr txBox="1"/>
            <p:nvPr/>
          </p:nvSpPr>
          <p:spPr>
            <a:xfrm>
              <a:off x="7265875" y="2785564"/>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538/3688 (14.6%)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68/401 (17.0%)</a:t>
              </a:r>
            </a:p>
          </p:txBody>
        </p:sp>
        <p:sp>
          <p:nvSpPr>
            <p:cNvPr id="559" name="object 114"/>
            <p:cNvSpPr txBox="1"/>
            <p:nvPr/>
          </p:nvSpPr>
          <p:spPr>
            <a:xfrm>
              <a:off x="7265875" y="3962359"/>
              <a:ext cx="780101"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205/911 (22.5%)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296/2238 (13.2%)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105/939 (11.2%)</a:t>
              </a:r>
            </a:p>
          </p:txBody>
        </p:sp>
        <p:sp>
          <p:nvSpPr>
            <p:cNvPr id="560" name="object 119"/>
            <p:cNvSpPr txBox="1"/>
            <p:nvPr/>
          </p:nvSpPr>
          <p:spPr>
            <a:xfrm>
              <a:off x="7265505" y="5595851"/>
              <a:ext cx="78084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171/1222 (14.0%)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182/1209 (15.1%)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178/1188 (15.0%)</a:t>
              </a:r>
            </a:p>
          </p:txBody>
        </p:sp>
        <p:sp>
          <p:nvSpPr>
            <p:cNvPr id="561" name="object 12"/>
            <p:cNvSpPr txBox="1"/>
            <p:nvPr/>
          </p:nvSpPr>
          <p:spPr>
            <a:xfrm>
              <a:off x="6599970" y="1197815"/>
              <a:ext cx="814760"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459/4089 (11.2%)</a:t>
              </a:r>
            </a:p>
          </p:txBody>
        </p:sp>
        <p:sp>
          <p:nvSpPr>
            <p:cNvPr id="562" name="object 31"/>
            <p:cNvSpPr txBox="1"/>
            <p:nvPr/>
          </p:nvSpPr>
          <p:spPr>
            <a:xfrm>
              <a:off x="6599970" y="1819010"/>
              <a:ext cx="814760"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358/2906 (12.3%)</a:t>
              </a:r>
              <a:endPar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93/1053 (8.8%)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8/130 (6.2%)</a:t>
              </a:r>
            </a:p>
          </p:txBody>
        </p:sp>
        <p:sp>
          <p:nvSpPr>
            <p:cNvPr id="563" name="object 54"/>
            <p:cNvSpPr txBox="1"/>
            <p:nvPr/>
          </p:nvSpPr>
          <p:spPr>
            <a:xfrm>
              <a:off x="6599970" y="2190353"/>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426/3827 (11.1%)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33/262 (12.6%)</a:t>
              </a:r>
            </a:p>
          </p:txBody>
        </p:sp>
        <p:sp>
          <p:nvSpPr>
            <p:cNvPr id="564" name="object 77"/>
            <p:cNvSpPr txBox="1"/>
            <p:nvPr/>
          </p:nvSpPr>
          <p:spPr>
            <a:xfrm>
              <a:off x="6599970" y="3078241"/>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200/2232 (9.0%)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259/1857 (13.9%)</a:t>
              </a:r>
            </a:p>
          </p:txBody>
        </p:sp>
        <p:sp>
          <p:nvSpPr>
            <p:cNvPr id="565" name="object 103"/>
            <p:cNvSpPr txBox="1"/>
            <p:nvPr/>
          </p:nvSpPr>
          <p:spPr>
            <a:xfrm>
              <a:off x="6599970" y="5222062"/>
              <a:ext cx="814760"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151/1290 (11.7%)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270/2533 (10.7%)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37/254 (14.6%)</a:t>
              </a:r>
            </a:p>
          </p:txBody>
        </p:sp>
        <p:sp>
          <p:nvSpPr>
            <p:cNvPr id="566" name="object 125"/>
            <p:cNvSpPr txBox="1"/>
            <p:nvPr/>
          </p:nvSpPr>
          <p:spPr>
            <a:xfrm>
              <a:off x="6599970" y="4918067"/>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101/823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356/3258 (10.9%)</a:t>
              </a:r>
            </a:p>
          </p:txBody>
        </p:sp>
        <p:sp>
          <p:nvSpPr>
            <p:cNvPr id="567" name="object 174"/>
            <p:cNvSpPr txBox="1"/>
            <p:nvPr/>
          </p:nvSpPr>
          <p:spPr>
            <a:xfrm>
              <a:off x="6599970" y="5968767"/>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183/1919 (9.5%)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276/2167 (12.7%)</a:t>
              </a:r>
            </a:p>
          </p:txBody>
        </p:sp>
        <p:sp>
          <p:nvSpPr>
            <p:cNvPr id="568" name="object 169"/>
            <p:cNvSpPr txBox="1"/>
            <p:nvPr/>
          </p:nvSpPr>
          <p:spPr>
            <a:xfrm>
              <a:off x="6599970" y="2785564"/>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418/3691 (11.3%)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41/398 (10.3%)</a:t>
              </a:r>
            </a:p>
          </p:txBody>
        </p:sp>
        <p:sp>
          <p:nvSpPr>
            <p:cNvPr id="569" name="object 115"/>
            <p:cNvSpPr txBox="1"/>
            <p:nvPr/>
          </p:nvSpPr>
          <p:spPr>
            <a:xfrm>
              <a:off x="6599970" y="3962359"/>
              <a:ext cx="814760"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152/905 (16.8%)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229/2217 (10.3%)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78/963 (8.1%)</a:t>
              </a:r>
            </a:p>
          </p:txBody>
        </p:sp>
        <p:sp>
          <p:nvSpPr>
            <p:cNvPr id="570" name="object 120"/>
            <p:cNvSpPr txBox="1"/>
            <p:nvPr/>
          </p:nvSpPr>
          <p:spPr>
            <a:xfrm>
              <a:off x="6599584" y="5595851"/>
              <a:ext cx="815534"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135/1319 (10.2%)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135/1223 (11.0%)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121/1133 (10.7%)</a:t>
              </a:r>
            </a:p>
          </p:txBody>
        </p:sp>
        <p:sp>
          <p:nvSpPr>
            <p:cNvPr id="571" name="object 23"/>
            <p:cNvSpPr/>
            <p:nvPr/>
          </p:nvSpPr>
          <p:spPr>
            <a:xfrm>
              <a:off x="5143697" y="1253822"/>
              <a:ext cx="97390" cy="0"/>
            </a:xfrm>
            <a:custGeom>
              <a:avLst/>
              <a:gdLst/>
              <a:ahLst/>
              <a:cxnLst/>
              <a:rect l="l" t="t" r="r" b="b"/>
              <a:pathLst>
                <a:path w="132080">
                  <a:moveTo>
                    <a:pt x="0" y="0"/>
                  </a:moveTo>
                  <a:lnTo>
                    <a:pt x="13152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2" name="object 24"/>
            <p:cNvSpPr/>
            <p:nvPr/>
          </p:nvSpPr>
          <p:spPr>
            <a:xfrm>
              <a:off x="5008158" y="1253822"/>
              <a:ext cx="80066" cy="0"/>
            </a:xfrm>
            <a:custGeom>
              <a:avLst/>
              <a:gdLst/>
              <a:ahLst/>
              <a:cxnLst/>
              <a:rect l="l" t="t" r="r" b="b"/>
              <a:pathLst>
                <a:path w="108585">
                  <a:moveTo>
                    <a:pt x="0" y="0"/>
                  </a:moveTo>
                  <a:lnTo>
                    <a:pt x="10846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3" name="object 26"/>
            <p:cNvSpPr/>
            <p:nvPr/>
          </p:nvSpPr>
          <p:spPr>
            <a:xfrm>
              <a:off x="4468812" y="2039251"/>
              <a:ext cx="300598" cy="0"/>
            </a:xfrm>
            <a:custGeom>
              <a:avLst/>
              <a:gdLst/>
              <a:ahLst/>
              <a:cxnLst/>
              <a:rect l="l" t="t" r="r" b="b"/>
              <a:pathLst>
                <a:path w="407669">
                  <a:moveTo>
                    <a:pt x="0" y="0"/>
                  </a:moveTo>
                  <a:lnTo>
                    <a:pt x="40723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4" name="object 32"/>
            <p:cNvSpPr/>
            <p:nvPr/>
          </p:nvSpPr>
          <p:spPr>
            <a:xfrm>
              <a:off x="5142338" y="1880540"/>
              <a:ext cx="112841" cy="0"/>
            </a:xfrm>
            <a:custGeom>
              <a:avLst/>
              <a:gdLst/>
              <a:ahLst/>
              <a:cxnLst/>
              <a:rect l="l" t="t" r="r" b="b"/>
              <a:pathLst>
                <a:path w="153035">
                  <a:moveTo>
                    <a:pt x="0" y="0"/>
                  </a:moveTo>
                  <a:lnTo>
                    <a:pt x="15298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5" name="object 33"/>
            <p:cNvSpPr/>
            <p:nvPr/>
          </p:nvSpPr>
          <p:spPr>
            <a:xfrm>
              <a:off x="4994536" y="1880540"/>
              <a:ext cx="92239" cy="0"/>
            </a:xfrm>
            <a:custGeom>
              <a:avLst/>
              <a:gdLst/>
              <a:ahLst/>
              <a:cxnLst/>
              <a:rect l="l" t="t" r="r" b="b"/>
              <a:pathLst>
                <a:path w="125094">
                  <a:moveTo>
                    <a:pt x="0" y="0"/>
                  </a:moveTo>
                  <a:lnTo>
                    <a:pt x="12510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6" name="object 34"/>
            <p:cNvSpPr/>
            <p:nvPr/>
          </p:nvSpPr>
          <p:spPr>
            <a:xfrm>
              <a:off x="5090291" y="185072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7" name="object 36"/>
            <p:cNvSpPr/>
            <p:nvPr/>
          </p:nvSpPr>
          <p:spPr>
            <a:xfrm>
              <a:off x="4937343" y="1967662"/>
              <a:ext cx="201335" cy="0"/>
            </a:xfrm>
            <a:custGeom>
              <a:avLst/>
              <a:gdLst/>
              <a:ahLst/>
              <a:cxnLst/>
              <a:rect l="l" t="t" r="r" b="b"/>
              <a:pathLst>
                <a:path w="273050">
                  <a:moveTo>
                    <a:pt x="0" y="0"/>
                  </a:moveTo>
                  <a:lnTo>
                    <a:pt x="27289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8" name="object 37"/>
            <p:cNvSpPr/>
            <p:nvPr/>
          </p:nvSpPr>
          <p:spPr>
            <a:xfrm>
              <a:off x="5142077" y="1937855"/>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9" name="object 38"/>
            <p:cNvSpPr/>
            <p:nvPr/>
          </p:nvSpPr>
          <p:spPr>
            <a:xfrm>
              <a:off x="4772604" y="2009441"/>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0" name="object 55"/>
            <p:cNvSpPr/>
            <p:nvPr/>
          </p:nvSpPr>
          <p:spPr>
            <a:xfrm>
              <a:off x="5133209" y="2248693"/>
              <a:ext cx="100199" cy="0"/>
            </a:xfrm>
            <a:custGeom>
              <a:avLst/>
              <a:gdLst/>
              <a:ahLst/>
              <a:cxnLst/>
              <a:rect l="l" t="t" r="r" b="b"/>
              <a:pathLst>
                <a:path w="135889">
                  <a:moveTo>
                    <a:pt x="0" y="0"/>
                  </a:moveTo>
                  <a:lnTo>
                    <a:pt x="13542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1" name="object 56"/>
            <p:cNvSpPr/>
            <p:nvPr/>
          </p:nvSpPr>
          <p:spPr>
            <a:xfrm>
              <a:off x="4995552" y="2248693"/>
              <a:ext cx="82407" cy="0"/>
            </a:xfrm>
            <a:custGeom>
              <a:avLst/>
              <a:gdLst/>
              <a:ahLst/>
              <a:cxnLst/>
              <a:rect l="l" t="t" r="r" b="b"/>
              <a:pathLst>
                <a:path w="111760">
                  <a:moveTo>
                    <a:pt x="0" y="0"/>
                  </a:moveTo>
                  <a:lnTo>
                    <a:pt x="11134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2" name="object 57"/>
            <p:cNvSpPr/>
            <p:nvPr/>
          </p:nvSpPr>
          <p:spPr>
            <a:xfrm>
              <a:off x="5081161" y="2218883"/>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3" name="object 59"/>
            <p:cNvSpPr/>
            <p:nvPr/>
          </p:nvSpPr>
          <p:spPr>
            <a:xfrm>
              <a:off x="4880576" y="2327511"/>
              <a:ext cx="369894" cy="0"/>
            </a:xfrm>
            <a:custGeom>
              <a:avLst/>
              <a:gdLst/>
              <a:ahLst/>
              <a:cxnLst/>
              <a:rect l="l" t="t" r="r" b="b"/>
              <a:pathLst>
                <a:path w="501650">
                  <a:moveTo>
                    <a:pt x="0" y="0"/>
                  </a:moveTo>
                  <a:lnTo>
                    <a:pt x="50155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4" name="object 60"/>
            <p:cNvSpPr/>
            <p:nvPr/>
          </p:nvSpPr>
          <p:spPr>
            <a:xfrm>
              <a:off x="5253916" y="229769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5" name="object 78"/>
            <p:cNvSpPr/>
            <p:nvPr/>
          </p:nvSpPr>
          <p:spPr>
            <a:xfrm>
              <a:off x="5044031" y="3119989"/>
              <a:ext cx="138125" cy="0"/>
            </a:xfrm>
            <a:custGeom>
              <a:avLst/>
              <a:gdLst/>
              <a:ahLst/>
              <a:cxnLst/>
              <a:rect l="l" t="t" r="r" b="b"/>
              <a:pathLst>
                <a:path w="187325">
                  <a:moveTo>
                    <a:pt x="0" y="0"/>
                  </a:moveTo>
                  <a:lnTo>
                    <a:pt x="18671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6" name="object 79"/>
            <p:cNvSpPr/>
            <p:nvPr/>
          </p:nvSpPr>
          <p:spPr>
            <a:xfrm>
              <a:off x="4880320" y="3119989"/>
              <a:ext cx="108159" cy="0"/>
            </a:xfrm>
            <a:custGeom>
              <a:avLst/>
              <a:gdLst/>
              <a:ahLst/>
              <a:cxnLst/>
              <a:rect l="l" t="t" r="r" b="b"/>
              <a:pathLst>
                <a:path w="146685">
                  <a:moveTo>
                    <a:pt x="0" y="0"/>
                  </a:moveTo>
                  <a:lnTo>
                    <a:pt x="14667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7" name="object 80"/>
            <p:cNvSpPr/>
            <p:nvPr/>
          </p:nvSpPr>
          <p:spPr>
            <a:xfrm>
              <a:off x="4991984" y="3090183"/>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8" name="object 81"/>
            <p:cNvSpPr/>
            <p:nvPr/>
          </p:nvSpPr>
          <p:spPr>
            <a:xfrm>
              <a:off x="5249955" y="3199569"/>
              <a:ext cx="160131" cy="0"/>
            </a:xfrm>
            <a:custGeom>
              <a:avLst/>
              <a:gdLst/>
              <a:ahLst/>
              <a:cxnLst/>
              <a:rect l="l" t="t" r="r" b="b"/>
              <a:pathLst>
                <a:path w="217169">
                  <a:moveTo>
                    <a:pt x="0" y="0"/>
                  </a:moveTo>
                  <a:lnTo>
                    <a:pt x="21666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9" name="object 82"/>
            <p:cNvSpPr/>
            <p:nvPr/>
          </p:nvSpPr>
          <p:spPr>
            <a:xfrm>
              <a:off x="5065350" y="3199569"/>
              <a:ext cx="129229" cy="0"/>
            </a:xfrm>
            <a:custGeom>
              <a:avLst/>
              <a:gdLst/>
              <a:ahLst/>
              <a:cxnLst/>
              <a:rect l="l" t="t" r="r" b="b"/>
              <a:pathLst>
                <a:path w="175260">
                  <a:moveTo>
                    <a:pt x="0" y="0"/>
                  </a:moveTo>
                  <a:lnTo>
                    <a:pt x="17501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0" name="object 83"/>
            <p:cNvSpPr/>
            <p:nvPr/>
          </p:nvSpPr>
          <p:spPr>
            <a:xfrm>
              <a:off x="5197907" y="3169762"/>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1" name="object 95"/>
            <p:cNvSpPr/>
            <p:nvPr/>
          </p:nvSpPr>
          <p:spPr>
            <a:xfrm>
              <a:off x="5697480" y="5414808"/>
              <a:ext cx="645676" cy="0"/>
            </a:xfrm>
            <a:custGeom>
              <a:avLst/>
              <a:gdLst/>
              <a:ahLst/>
              <a:cxnLst/>
              <a:rect l="l" t="t" r="r" b="b"/>
              <a:pathLst>
                <a:path w="875664">
                  <a:moveTo>
                    <a:pt x="0" y="0"/>
                  </a:moveTo>
                  <a:lnTo>
                    <a:pt x="87523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2" name="object 97"/>
            <p:cNvSpPr/>
            <p:nvPr/>
          </p:nvSpPr>
          <p:spPr>
            <a:xfrm>
              <a:off x="6301630" y="5376670"/>
              <a:ext cx="90834" cy="76320"/>
            </a:xfrm>
            <a:custGeom>
              <a:avLst/>
              <a:gdLst/>
              <a:ahLst/>
              <a:cxnLst/>
              <a:rect l="l" t="t" r="r" b="b"/>
              <a:pathLst>
                <a:path w="123189" h="103504">
                  <a:moveTo>
                    <a:pt x="0" y="0"/>
                  </a:moveTo>
                  <a:lnTo>
                    <a:pt x="21971" y="51727"/>
                  </a:lnTo>
                  <a:lnTo>
                    <a:pt x="0" y="103466"/>
                  </a:lnTo>
                  <a:lnTo>
                    <a:pt x="122631" y="51727"/>
                  </a:lnTo>
                  <a:lnTo>
                    <a:pt x="0" y="0"/>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3" name="object 104"/>
            <p:cNvSpPr/>
            <p:nvPr/>
          </p:nvSpPr>
          <p:spPr>
            <a:xfrm>
              <a:off x="5641920" y="5387379"/>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4" name="object 105"/>
            <p:cNvSpPr/>
            <p:nvPr/>
          </p:nvSpPr>
          <p:spPr>
            <a:xfrm>
              <a:off x="5140934" y="5337424"/>
              <a:ext cx="130633" cy="0"/>
            </a:xfrm>
            <a:custGeom>
              <a:avLst/>
              <a:gdLst/>
              <a:ahLst/>
              <a:cxnLst/>
              <a:rect l="l" t="t" r="r" b="b"/>
              <a:pathLst>
                <a:path w="177164">
                  <a:moveTo>
                    <a:pt x="0" y="0"/>
                  </a:moveTo>
                  <a:lnTo>
                    <a:pt x="17659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5" name="object 106"/>
            <p:cNvSpPr/>
            <p:nvPr/>
          </p:nvSpPr>
          <p:spPr>
            <a:xfrm>
              <a:off x="4990581" y="5337424"/>
              <a:ext cx="95049" cy="0"/>
            </a:xfrm>
            <a:custGeom>
              <a:avLst/>
              <a:gdLst/>
              <a:ahLst/>
              <a:cxnLst/>
              <a:rect l="l" t="t" r="r" b="b"/>
              <a:pathLst>
                <a:path w="128905">
                  <a:moveTo>
                    <a:pt x="0" y="0"/>
                  </a:moveTo>
                  <a:lnTo>
                    <a:pt x="12855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6" name="object 107"/>
            <p:cNvSpPr/>
            <p:nvPr/>
          </p:nvSpPr>
          <p:spPr>
            <a:xfrm>
              <a:off x="5088887" y="5307603"/>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7" name="object 108"/>
            <p:cNvSpPr/>
            <p:nvPr/>
          </p:nvSpPr>
          <p:spPr>
            <a:xfrm>
              <a:off x="5054135" y="5254695"/>
              <a:ext cx="159195" cy="0"/>
            </a:xfrm>
            <a:custGeom>
              <a:avLst/>
              <a:gdLst/>
              <a:ahLst/>
              <a:cxnLst/>
              <a:rect l="l" t="t" r="r" b="b"/>
              <a:pathLst>
                <a:path w="215900">
                  <a:moveTo>
                    <a:pt x="0" y="0"/>
                  </a:moveTo>
                  <a:lnTo>
                    <a:pt x="21589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8" name="object 109"/>
            <p:cNvSpPr/>
            <p:nvPr/>
          </p:nvSpPr>
          <p:spPr>
            <a:xfrm>
              <a:off x="4878464" y="5254695"/>
              <a:ext cx="120333" cy="0"/>
            </a:xfrm>
            <a:custGeom>
              <a:avLst/>
              <a:gdLst/>
              <a:ahLst/>
              <a:cxnLst/>
              <a:rect l="l" t="t" r="r" b="b"/>
              <a:pathLst>
                <a:path w="163194">
                  <a:moveTo>
                    <a:pt x="0" y="0"/>
                  </a:moveTo>
                  <a:lnTo>
                    <a:pt x="16289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9" name="object 110"/>
            <p:cNvSpPr/>
            <p:nvPr/>
          </p:nvSpPr>
          <p:spPr>
            <a:xfrm>
              <a:off x="5002088" y="5224883"/>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0" name="object 126"/>
            <p:cNvSpPr/>
            <p:nvPr/>
          </p:nvSpPr>
          <p:spPr>
            <a:xfrm>
              <a:off x="5159906" y="5035214"/>
              <a:ext cx="101604" cy="0"/>
            </a:xfrm>
            <a:custGeom>
              <a:avLst/>
              <a:gdLst/>
              <a:ahLst/>
              <a:cxnLst/>
              <a:rect l="l" t="t" r="r" b="b"/>
              <a:pathLst>
                <a:path w="137794">
                  <a:moveTo>
                    <a:pt x="0" y="0"/>
                  </a:moveTo>
                  <a:lnTo>
                    <a:pt x="13774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1" name="object 127"/>
            <p:cNvSpPr/>
            <p:nvPr/>
          </p:nvSpPr>
          <p:spPr>
            <a:xfrm>
              <a:off x="5009794" y="5035214"/>
              <a:ext cx="94581" cy="0"/>
            </a:xfrm>
            <a:custGeom>
              <a:avLst/>
              <a:gdLst/>
              <a:ahLst/>
              <a:cxnLst/>
              <a:rect l="l" t="t" r="r" b="b"/>
              <a:pathLst>
                <a:path w="128269">
                  <a:moveTo>
                    <a:pt x="0" y="0"/>
                  </a:moveTo>
                  <a:lnTo>
                    <a:pt x="12823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2" name="object 128"/>
            <p:cNvSpPr/>
            <p:nvPr/>
          </p:nvSpPr>
          <p:spPr>
            <a:xfrm>
              <a:off x="5107859" y="5005405"/>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3" name="object 129"/>
            <p:cNvSpPr/>
            <p:nvPr/>
          </p:nvSpPr>
          <p:spPr>
            <a:xfrm>
              <a:off x="5076001" y="4958546"/>
              <a:ext cx="218659" cy="0"/>
            </a:xfrm>
            <a:custGeom>
              <a:avLst/>
              <a:gdLst/>
              <a:ahLst/>
              <a:cxnLst/>
              <a:rect l="l" t="t" r="r" b="b"/>
              <a:pathLst>
                <a:path w="296544">
                  <a:moveTo>
                    <a:pt x="0" y="0"/>
                  </a:moveTo>
                  <a:lnTo>
                    <a:pt x="296313"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4" name="object 130"/>
            <p:cNvSpPr/>
            <p:nvPr/>
          </p:nvSpPr>
          <p:spPr>
            <a:xfrm>
              <a:off x="4855875" y="4958546"/>
              <a:ext cx="164814" cy="0"/>
            </a:xfrm>
            <a:custGeom>
              <a:avLst/>
              <a:gdLst/>
              <a:ahLst/>
              <a:cxnLst/>
              <a:rect l="l" t="t" r="r" b="b"/>
              <a:pathLst>
                <a:path w="223519">
                  <a:moveTo>
                    <a:pt x="0" y="0"/>
                  </a:moveTo>
                  <a:lnTo>
                    <a:pt x="22318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5" name="object 131"/>
            <p:cNvSpPr/>
            <p:nvPr/>
          </p:nvSpPr>
          <p:spPr>
            <a:xfrm>
              <a:off x="5023954" y="492874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6" name="object 179"/>
            <p:cNvSpPr/>
            <p:nvPr/>
          </p:nvSpPr>
          <p:spPr>
            <a:xfrm>
              <a:off x="5087512" y="1224008"/>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w="63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7" name="object 181"/>
            <p:cNvSpPr/>
            <p:nvPr/>
          </p:nvSpPr>
          <p:spPr>
            <a:xfrm>
              <a:off x="4926274" y="2906328"/>
              <a:ext cx="290765" cy="0"/>
            </a:xfrm>
            <a:custGeom>
              <a:avLst/>
              <a:gdLst/>
              <a:ahLst/>
              <a:cxnLst/>
              <a:rect l="l" t="t" r="r" b="b"/>
              <a:pathLst>
                <a:path w="394335">
                  <a:moveTo>
                    <a:pt x="0" y="0"/>
                  </a:moveTo>
                  <a:lnTo>
                    <a:pt x="39398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8" name="object 182"/>
            <p:cNvSpPr/>
            <p:nvPr/>
          </p:nvSpPr>
          <p:spPr>
            <a:xfrm>
              <a:off x="4686124" y="2906328"/>
              <a:ext cx="184947" cy="0"/>
            </a:xfrm>
            <a:custGeom>
              <a:avLst/>
              <a:gdLst/>
              <a:ahLst/>
              <a:cxnLst/>
              <a:rect l="l" t="t" r="r" b="b"/>
              <a:pathLst>
                <a:path w="250825">
                  <a:moveTo>
                    <a:pt x="0" y="0"/>
                  </a:moveTo>
                  <a:lnTo>
                    <a:pt x="25034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9" name="object 183"/>
            <p:cNvSpPr/>
            <p:nvPr/>
          </p:nvSpPr>
          <p:spPr>
            <a:xfrm>
              <a:off x="5170638" y="2832183"/>
              <a:ext cx="98326" cy="0"/>
            </a:xfrm>
            <a:custGeom>
              <a:avLst/>
              <a:gdLst/>
              <a:ahLst/>
              <a:cxnLst/>
              <a:rect l="l" t="t" r="r" b="b"/>
              <a:pathLst>
                <a:path w="133350">
                  <a:moveTo>
                    <a:pt x="0" y="0"/>
                  </a:moveTo>
                  <a:lnTo>
                    <a:pt x="13313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0" name="object 184"/>
            <p:cNvSpPr/>
            <p:nvPr/>
          </p:nvSpPr>
          <p:spPr>
            <a:xfrm>
              <a:off x="5035739" y="2832183"/>
              <a:ext cx="79597" cy="0"/>
            </a:xfrm>
            <a:custGeom>
              <a:avLst/>
              <a:gdLst/>
              <a:ahLst/>
              <a:cxnLst/>
              <a:rect l="l" t="t" r="r" b="b"/>
              <a:pathLst>
                <a:path w="107950">
                  <a:moveTo>
                    <a:pt x="0" y="0"/>
                  </a:moveTo>
                  <a:lnTo>
                    <a:pt x="10760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1" name="object 185"/>
            <p:cNvSpPr/>
            <p:nvPr/>
          </p:nvSpPr>
          <p:spPr>
            <a:xfrm>
              <a:off x="5132664" y="2822341"/>
              <a:ext cx="20602" cy="20602"/>
            </a:xfrm>
            <a:custGeom>
              <a:avLst/>
              <a:gdLst/>
              <a:ahLst/>
              <a:cxnLst/>
              <a:rect l="l" t="t" r="r" b="b"/>
              <a:pathLst>
                <a:path w="27939" h="27939">
                  <a:moveTo>
                    <a:pt x="13817" y="0"/>
                  </a:moveTo>
                  <a:lnTo>
                    <a:pt x="27622" y="0"/>
                  </a:lnTo>
                  <a:lnTo>
                    <a:pt x="27622" y="27622"/>
                  </a:lnTo>
                  <a:lnTo>
                    <a:pt x="0" y="27622"/>
                  </a:lnTo>
                  <a:lnTo>
                    <a:pt x="0" y="0"/>
                  </a:lnTo>
                  <a:lnTo>
                    <a:pt x="13817" y="0"/>
                  </a:lnTo>
                </a:path>
              </a:pathLst>
            </a:custGeom>
            <a:solidFill>
              <a:srgbClr val="000000"/>
            </a:solidFill>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2" name="object 187"/>
            <p:cNvSpPr/>
            <p:nvPr/>
          </p:nvSpPr>
          <p:spPr>
            <a:xfrm>
              <a:off x="4874227" y="2875725"/>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3" name="object 188"/>
            <p:cNvSpPr/>
            <p:nvPr/>
          </p:nvSpPr>
          <p:spPr>
            <a:xfrm>
              <a:off x="5118590" y="2801534"/>
              <a:ext cx="55718" cy="55718"/>
            </a:xfrm>
            <a:custGeom>
              <a:avLst/>
              <a:gdLst/>
              <a:ahLst/>
              <a:cxnLst/>
              <a:rect l="l" t="t" r="r" b="b"/>
              <a:pathLst>
                <a:path w="75564" h="75564">
                  <a:moveTo>
                    <a:pt x="0" y="0"/>
                  </a:moveTo>
                  <a:lnTo>
                    <a:pt x="75349" y="0"/>
                  </a:lnTo>
                  <a:lnTo>
                    <a:pt x="75349" y="75349"/>
                  </a:lnTo>
                  <a:lnTo>
                    <a:pt x="0" y="75349"/>
                  </a:lnTo>
                  <a:lnTo>
                    <a:pt x="0" y="0"/>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 name="object 189"/>
            <p:cNvSpPr/>
            <p:nvPr/>
          </p:nvSpPr>
          <p:spPr>
            <a:xfrm>
              <a:off x="5179290" y="4079644"/>
              <a:ext cx="147489" cy="0"/>
            </a:xfrm>
            <a:custGeom>
              <a:avLst/>
              <a:gdLst/>
              <a:ahLst/>
              <a:cxnLst/>
              <a:rect l="l" t="t" r="r" b="b"/>
              <a:pathLst>
                <a:path w="200025">
                  <a:moveTo>
                    <a:pt x="0" y="0"/>
                  </a:moveTo>
                  <a:lnTo>
                    <a:pt x="19968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5" name="object 190"/>
            <p:cNvSpPr/>
            <p:nvPr/>
          </p:nvSpPr>
          <p:spPr>
            <a:xfrm>
              <a:off x="5007984" y="4079644"/>
              <a:ext cx="116119" cy="0"/>
            </a:xfrm>
            <a:custGeom>
              <a:avLst/>
              <a:gdLst/>
              <a:ahLst/>
              <a:cxnLst/>
              <a:rect l="l" t="t" r="r" b="b"/>
              <a:pathLst>
                <a:path w="157480">
                  <a:moveTo>
                    <a:pt x="0" y="0"/>
                  </a:moveTo>
                  <a:lnTo>
                    <a:pt x="15697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6" name="object 192"/>
            <p:cNvSpPr/>
            <p:nvPr/>
          </p:nvSpPr>
          <p:spPr>
            <a:xfrm>
              <a:off x="5127243" y="4049831"/>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7" name="object 193"/>
            <p:cNvSpPr/>
            <p:nvPr/>
          </p:nvSpPr>
          <p:spPr>
            <a:xfrm>
              <a:off x="5102362" y="4165338"/>
              <a:ext cx="261735" cy="0"/>
            </a:xfrm>
            <a:custGeom>
              <a:avLst/>
              <a:gdLst/>
              <a:ahLst/>
              <a:cxnLst/>
              <a:rect l="l" t="t" r="r" b="b"/>
              <a:pathLst>
                <a:path w="354964">
                  <a:moveTo>
                    <a:pt x="0" y="0"/>
                  </a:moveTo>
                  <a:lnTo>
                    <a:pt x="35443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8" name="object 194"/>
            <p:cNvSpPr/>
            <p:nvPr/>
          </p:nvSpPr>
          <p:spPr>
            <a:xfrm>
              <a:off x="4862671" y="4165338"/>
              <a:ext cx="184479" cy="0"/>
            </a:xfrm>
            <a:custGeom>
              <a:avLst/>
              <a:gdLst/>
              <a:ahLst/>
              <a:cxnLst/>
              <a:rect l="l" t="t" r="r" b="b"/>
              <a:pathLst>
                <a:path w="250189">
                  <a:moveTo>
                    <a:pt x="0" y="0"/>
                  </a:moveTo>
                  <a:lnTo>
                    <a:pt x="24972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9" name="object 195"/>
            <p:cNvSpPr/>
            <p:nvPr/>
          </p:nvSpPr>
          <p:spPr>
            <a:xfrm>
              <a:off x="5064430" y="4157878"/>
              <a:ext cx="20602" cy="20602"/>
            </a:xfrm>
            <a:custGeom>
              <a:avLst/>
              <a:gdLst/>
              <a:ahLst/>
              <a:cxnLst/>
              <a:rect l="l" t="t" r="r" b="b"/>
              <a:pathLst>
                <a:path w="27939" h="27939">
                  <a:moveTo>
                    <a:pt x="13804" y="0"/>
                  </a:moveTo>
                  <a:lnTo>
                    <a:pt x="27622" y="0"/>
                  </a:lnTo>
                  <a:lnTo>
                    <a:pt x="27622" y="27622"/>
                  </a:lnTo>
                  <a:lnTo>
                    <a:pt x="0" y="27622"/>
                  </a:lnTo>
                  <a:lnTo>
                    <a:pt x="0" y="0"/>
                  </a:lnTo>
                  <a:lnTo>
                    <a:pt x="13804" y="0"/>
                  </a:lnTo>
                </a:path>
              </a:pathLst>
            </a:custGeom>
            <a:solidFill>
              <a:srgbClr val="000000"/>
            </a:solidFill>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0" name="object 196"/>
            <p:cNvSpPr/>
            <p:nvPr/>
          </p:nvSpPr>
          <p:spPr>
            <a:xfrm>
              <a:off x="5050315" y="413552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1" name="object 197"/>
            <p:cNvSpPr/>
            <p:nvPr/>
          </p:nvSpPr>
          <p:spPr>
            <a:xfrm>
              <a:off x="5111745" y="4001000"/>
              <a:ext cx="173710" cy="0"/>
            </a:xfrm>
            <a:custGeom>
              <a:avLst/>
              <a:gdLst/>
              <a:ahLst/>
              <a:cxnLst/>
              <a:rect l="l" t="t" r="r" b="b"/>
              <a:pathLst>
                <a:path w="235585">
                  <a:moveTo>
                    <a:pt x="0" y="0"/>
                  </a:moveTo>
                  <a:lnTo>
                    <a:pt x="23556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2" name="object 198"/>
            <p:cNvSpPr/>
            <p:nvPr/>
          </p:nvSpPr>
          <p:spPr>
            <a:xfrm>
              <a:off x="4925057" y="4001000"/>
              <a:ext cx="131570" cy="0"/>
            </a:xfrm>
            <a:custGeom>
              <a:avLst/>
              <a:gdLst/>
              <a:ahLst/>
              <a:cxnLst/>
              <a:rect l="l" t="t" r="r" b="b"/>
              <a:pathLst>
                <a:path w="178435">
                  <a:moveTo>
                    <a:pt x="0" y="0"/>
                  </a:moveTo>
                  <a:lnTo>
                    <a:pt x="17783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3" name="object 200"/>
            <p:cNvSpPr/>
            <p:nvPr/>
          </p:nvSpPr>
          <p:spPr>
            <a:xfrm>
              <a:off x="5059698" y="397322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4" name="object 201"/>
            <p:cNvSpPr/>
            <p:nvPr/>
          </p:nvSpPr>
          <p:spPr>
            <a:xfrm>
              <a:off x="5112541" y="5632142"/>
              <a:ext cx="191502" cy="0"/>
            </a:xfrm>
            <a:custGeom>
              <a:avLst/>
              <a:gdLst/>
              <a:ahLst/>
              <a:cxnLst/>
              <a:rect l="l" t="t" r="r" b="b"/>
              <a:pathLst>
                <a:path w="259714">
                  <a:moveTo>
                    <a:pt x="0" y="0"/>
                  </a:moveTo>
                  <a:lnTo>
                    <a:pt x="25970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5" name="object 202"/>
            <p:cNvSpPr/>
            <p:nvPr/>
          </p:nvSpPr>
          <p:spPr>
            <a:xfrm>
              <a:off x="4915633" y="5632142"/>
              <a:ext cx="141403" cy="0"/>
            </a:xfrm>
            <a:custGeom>
              <a:avLst/>
              <a:gdLst/>
              <a:ahLst/>
              <a:cxnLst/>
              <a:rect l="l" t="t" r="r" b="b"/>
              <a:pathLst>
                <a:path w="191769">
                  <a:moveTo>
                    <a:pt x="0" y="0"/>
                  </a:moveTo>
                  <a:lnTo>
                    <a:pt x="19169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6" name="object 204"/>
            <p:cNvSpPr/>
            <p:nvPr/>
          </p:nvSpPr>
          <p:spPr>
            <a:xfrm>
              <a:off x="5139651" y="5716247"/>
              <a:ext cx="193843" cy="0"/>
            </a:xfrm>
            <a:custGeom>
              <a:avLst/>
              <a:gdLst/>
              <a:ahLst/>
              <a:cxnLst/>
              <a:rect l="l" t="t" r="r" b="b"/>
              <a:pathLst>
                <a:path w="262889">
                  <a:moveTo>
                    <a:pt x="0" y="0"/>
                  </a:moveTo>
                  <a:lnTo>
                    <a:pt x="26264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7" name="object 205"/>
            <p:cNvSpPr/>
            <p:nvPr/>
          </p:nvSpPr>
          <p:spPr>
            <a:xfrm>
              <a:off x="4938295" y="5716247"/>
              <a:ext cx="146085" cy="0"/>
            </a:xfrm>
            <a:custGeom>
              <a:avLst/>
              <a:gdLst/>
              <a:ahLst/>
              <a:cxnLst/>
              <a:rect l="l" t="t" r="r" b="b"/>
              <a:pathLst>
                <a:path w="198119">
                  <a:moveTo>
                    <a:pt x="0" y="0"/>
                  </a:moveTo>
                  <a:lnTo>
                    <a:pt x="19773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8" name="object 207"/>
            <p:cNvSpPr/>
            <p:nvPr/>
          </p:nvSpPr>
          <p:spPr>
            <a:xfrm>
              <a:off x="5084570" y="5794300"/>
              <a:ext cx="188692" cy="0"/>
            </a:xfrm>
            <a:custGeom>
              <a:avLst/>
              <a:gdLst/>
              <a:ahLst/>
              <a:cxnLst/>
              <a:rect l="l" t="t" r="r" b="b"/>
              <a:pathLst>
                <a:path w="255905">
                  <a:moveTo>
                    <a:pt x="0" y="0"/>
                  </a:moveTo>
                  <a:lnTo>
                    <a:pt x="25539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9" name="object 208"/>
            <p:cNvSpPr/>
            <p:nvPr/>
          </p:nvSpPr>
          <p:spPr>
            <a:xfrm>
              <a:off x="4888985" y="5794300"/>
              <a:ext cx="140466" cy="0"/>
            </a:xfrm>
            <a:custGeom>
              <a:avLst/>
              <a:gdLst/>
              <a:ahLst/>
              <a:cxnLst/>
              <a:rect l="l" t="t" r="r" b="b"/>
              <a:pathLst>
                <a:path w="190500">
                  <a:moveTo>
                    <a:pt x="0" y="0"/>
                  </a:moveTo>
                  <a:lnTo>
                    <a:pt x="18990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0" name="object 210"/>
            <p:cNvSpPr/>
            <p:nvPr/>
          </p:nvSpPr>
          <p:spPr>
            <a:xfrm>
              <a:off x="5060494" y="5602318"/>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1" name="object 211"/>
            <p:cNvSpPr/>
            <p:nvPr/>
          </p:nvSpPr>
          <p:spPr>
            <a:xfrm>
              <a:off x="5087604" y="5684256"/>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2" name="object 212"/>
            <p:cNvSpPr/>
            <p:nvPr/>
          </p:nvSpPr>
          <p:spPr>
            <a:xfrm>
              <a:off x="5032523" y="5764489"/>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3" name="object 15"/>
            <p:cNvSpPr/>
            <p:nvPr/>
          </p:nvSpPr>
          <p:spPr>
            <a:xfrm>
              <a:off x="5432533" y="1189614"/>
              <a:ext cx="1873" cy="5093770"/>
            </a:xfrm>
            <a:custGeom>
              <a:avLst/>
              <a:gdLst/>
              <a:ahLst/>
              <a:cxnLst/>
              <a:rect l="l" t="t" r="r" b="b"/>
              <a:pathLst>
                <a:path w="2539" h="6908165">
                  <a:moveTo>
                    <a:pt x="2082" y="6907834"/>
                  </a:moveTo>
                  <a:lnTo>
                    <a:pt x="0" y="0"/>
                  </a:lnTo>
                </a:path>
              </a:pathLst>
            </a:custGeom>
            <a:ln w="9525">
              <a:solidFill>
                <a:schemeClr val="tx1"/>
              </a:solidFill>
              <a:prstDash val="solid"/>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4" name="object 25"/>
            <p:cNvSpPr/>
            <p:nvPr/>
          </p:nvSpPr>
          <p:spPr>
            <a:xfrm>
              <a:off x="4824651" y="2039251"/>
              <a:ext cx="733701" cy="0"/>
            </a:xfrm>
            <a:custGeom>
              <a:avLst/>
              <a:gdLst/>
              <a:ahLst/>
              <a:cxnLst/>
              <a:rect l="l" t="t" r="r" b="b"/>
              <a:pathLst>
                <a:path w="995045">
                  <a:moveTo>
                    <a:pt x="0" y="0"/>
                  </a:moveTo>
                  <a:lnTo>
                    <a:pt x="99494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5" name="object 35"/>
            <p:cNvSpPr/>
            <p:nvPr/>
          </p:nvSpPr>
          <p:spPr>
            <a:xfrm>
              <a:off x="5194124" y="1967662"/>
              <a:ext cx="274845" cy="0"/>
            </a:xfrm>
            <a:custGeom>
              <a:avLst/>
              <a:gdLst/>
              <a:ahLst/>
              <a:cxnLst/>
              <a:rect l="l" t="t" r="r" b="b"/>
              <a:pathLst>
                <a:path w="372744">
                  <a:moveTo>
                    <a:pt x="0" y="0"/>
                  </a:moveTo>
                  <a:lnTo>
                    <a:pt x="37235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6" name="object 58"/>
            <p:cNvSpPr/>
            <p:nvPr/>
          </p:nvSpPr>
          <p:spPr>
            <a:xfrm>
              <a:off x="5305963" y="2327511"/>
              <a:ext cx="607750" cy="0"/>
            </a:xfrm>
            <a:custGeom>
              <a:avLst/>
              <a:gdLst/>
              <a:ahLst/>
              <a:cxnLst/>
              <a:rect l="l" t="t" r="r" b="b"/>
              <a:pathLst>
                <a:path w="824229">
                  <a:moveTo>
                    <a:pt x="0" y="0"/>
                  </a:moveTo>
                  <a:lnTo>
                    <a:pt x="82409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7" name="object 98"/>
            <p:cNvSpPr/>
            <p:nvPr/>
          </p:nvSpPr>
          <p:spPr>
            <a:xfrm>
              <a:off x="5117887" y="5414808"/>
              <a:ext cx="524407" cy="0"/>
            </a:xfrm>
            <a:custGeom>
              <a:avLst/>
              <a:gdLst/>
              <a:ahLst/>
              <a:cxnLst/>
              <a:rect l="l" t="t" r="r" b="b"/>
              <a:pathLst>
                <a:path w="711200">
                  <a:moveTo>
                    <a:pt x="0" y="0"/>
                  </a:moveTo>
                  <a:lnTo>
                    <a:pt x="710693"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8" name="object 175"/>
            <p:cNvSpPr/>
            <p:nvPr/>
          </p:nvSpPr>
          <p:spPr>
            <a:xfrm>
              <a:off x="5140316" y="6105638"/>
              <a:ext cx="123142" cy="0"/>
            </a:xfrm>
            <a:custGeom>
              <a:avLst/>
              <a:gdLst/>
              <a:ahLst/>
              <a:cxnLst/>
              <a:rect l="l" t="t" r="r" b="b"/>
              <a:pathLst>
                <a:path w="167005">
                  <a:moveTo>
                    <a:pt x="0" y="0"/>
                  </a:moveTo>
                  <a:lnTo>
                    <a:pt x="16690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9" name="object 176"/>
            <p:cNvSpPr/>
            <p:nvPr/>
          </p:nvSpPr>
          <p:spPr>
            <a:xfrm>
              <a:off x="4982707" y="6105638"/>
              <a:ext cx="102072" cy="0"/>
            </a:xfrm>
            <a:custGeom>
              <a:avLst/>
              <a:gdLst/>
              <a:ahLst/>
              <a:cxnLst/>
              <a:rect l="l" t="t" r="r" b="b"/>
              <a:pathLst>
                <a:path w="138430">
                  <a:moveTo>
                    <a:pt x="0" y="0"/>
                  </a:moveTo>
                  <a:lnTo>
                    <a:pt x="13839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0" name="object 178"/>
            <p:cNvSpPr/>
            <p:nvPr/>
          </p:nvSpPr>
          <p:spPr>
            <a:xfrm>
              <a:off x="5088269" y="6075826"/>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1" name="object 176"/>
            <p:cNvSpPr/>
            <p:nvPr/>
          </p:nvSpPr>
          <p:spPr>
            <a:xfrm>
              <a:off x="4952858" y="6027874"/>
              <a:ext cx="142958" cy="33711"/>
            </a:xfrm>
            <a:custGeom>
              <a:avLst/>
              <a:gdLst/>
              <a:ahLst/>
              <a:cxnLst/>
              <a:rect l="l" t="t" r="r" b="b"/>
              <a:pathLst>
                <a:path w="138430">
                  <a:moveTo>
                    <a:pt x="0" y="0"/>
                  </a:moveTo>
                  <a:lnTo>
                    <a:pt x="13839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2" name="object 178"/>
            <p:cNvSpPr/>
            <p:nvPr/>
          </p:nvSpPr>
          <p:spPr>
            <a:xfrm>
              <a:off x="5084688" y="5998062"/>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3" name="object 176"/>
            <p:cNvSpPr/>
            <p:nvPr/>
          </p:nvSpPr>
          <p:spPr>
            <a:xfrm>
              <a:off x="5141468" y="6027874"/>
              <a:ext cx="151740" cy="33711"/>
            </a:xfrm>
            <a:custGeom>
              <a:avLst/>
              <a:gdLst/>
              <a:ahLst/>
              <a:cxnLst/>
              <a:rect l="l" t="t" r="r" b="b"/>
              <a:pathLst>
                <a:path w="138430">
                  <a:moveTo>
                    <a:pt x="0" y="0"/>
                  </a:moveTo>
                  <a:lnTo>
                    <a:pt x="13839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4" name="bk object 25"/>
            <p:cNvSpPr/>
            <p:nvPr/>
          </p:nvSpPr>
          <p:spPr>
            <a:xfrm>
              <a:off x="6639189" y="1012324"/>
              <a:ext cx="2468880" cy="0"/>
            </a:xfrm>
            <a:custGeom>
              <a:avLst/>
              <a:gdLst/>
              <a:ahLst/>
              <a:cxnLst/>
              <a:rect l="l" t="t" r="r" b="b"/>
              <a:pathLst>
                <a:path w="2641600">
                  <a:moveTo>
                    <a:pt x="0" y="0"/>
                  </a:moveTo>
                  <a:lnTo>
                    <a:pt x="2641409" y="0"/>
                  </a:lnTo>
                </a:path>
              </a:pathLst>
            </a:custGeom>
            <a:ln w="6350">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5" name="object 2"/>
            <p:cNvSpPr txBox="1"/>
            <p:nvPr/>
          </p:nvSpPr>
          <p:spPr>
            <a:xfrm>
              <a:off x="2963351" y="867266"/>
              <a:ext cx="975041" cy="12054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End</a:t>
              </a:r>
              <a:r>
                <a:rPr kumimoji="0" sz="700" b="1"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Point</a:t>
              </a:r>
              <a:r>
                <a:rPr kumimoji="0" lang="en-US"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/Subgroup</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6" name="object 14"/>
            <p:cNvSpPr txBox="1"/>
            <p:nvPr/>
          </p:nvSpPr>
          <p:spPr>
            <a:xfrm>
              <a:off x="4934065" y="867266"/>
              <a:ext cx="1007850" cy="120546"/>
            </a:xfrm>
            <a:prstGeom prst="rect">
              <a:avLst/>
            </a:prstGeom>
          </p:spPr>
          <p:txBody>
            <a:bodyPr vert="horz" wrap="square" lIns="0" tIns="12700" rIns="0" bIns="0" rtlCol="0">
              <a:spAutoFit/>
            </a:bodyPr>
            <a:lstStyle>
              <a:defPPr>
                <a:defRPr lang="en-US"/>
              </a:defPPr>
              <a:lvl1pPr marL="12700">
                <a:lnSpc>
                  <a:spcPct val="100000"/>
                </a:lnSpc>
                <a:spcBef>
                  <a:spcPts val="100"/>
                </a:spcBef>
                <a:defRPr sz="900" b="1" spc="-5">
                  <a:solidFill>
                    <a:srgbClr val="231F20"/>
                  </a:solidFill>
                  <a:latin typeface="Calibri"/>
                  <a:cs typeface="Calibri"/>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Hazard Ra</a:t>
              </a:r>
              <a:r>
                <a:rPr kumimoji="0" lang="en-US"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a:t>
              </a: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 (95% </a:t>
              </a:r>
              <a:r>
                <a:rPr kumimoji="0" lang="en-US"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a:t>
              </a:r>
              <a:endPar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7" name="object 4"/>
            <p:cNvSpPr txBox="1"/>
            <p:nvPr/>
          </p:nvSpPr>
          <p:spPr>
            <a:xfrm>
              <a:off x="7937501" y="867266"/>
              <a:ext cx="79424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HR (95%</a:t>
              </a:r>
              <a:r>
                <a:rPr kumimoji="0" sz="700" b="1" i="0" u="none" strike="noStrike" kern="1200" cap="none" spc="-8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8" name="object 6"/>
            <p:cNvSpPr txBox="1"/>
            <p:nvPr/>
          </p:nvSpPr>
          <p:spPr>
            <a:xfrm>
              <a:off x="8642351" y="867266"/>
              <a:ext cx="524984"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 </a:t>
              </a:r>
              <a:r>
                <a:rPr kumimoji="0"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sz="700" b="1" i="0" u="none" strike="noStrike" kern="1200" cap="none" spc="-7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2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9" name="object 7"/>
            <p:cNvSpPr txBox="1"/>
            <p:nvPr/>
          </p:nvSpPr>
          <p:spPr>
            <a:xfrm>
              <a:off x="7462124" y="1018927"/>
              <a:ext cx="38760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n/N</a:t>
              </a:r>
              <a:r>
                <a:rPr kumimoji="0" sz="700" b="0" i="0" u="none" strike="noStrike" kern="1200" cap="none" spc="-6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0" name="object 8"/>
            <p:cNvSpPr txBox="1"/>
            <p:nvPr/>
          </p:nvSpPr>
          <p:spPr>
            <a:xfrm>
              <a:off x="7405689" y="867266"/>
              <a:ext cx="50047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Placeb</a:t>
              </a:r>
              <a:r>
                <a:rPr kumimoji="0"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1" name="object 10"/>
            <p:cNvSpPr txBox="1"/>
            <p:nvPr/>
          </p:nvSpPr>
          <p:spPr>
            <a:xfrm>
              <a:off x="6605588" y="867266"/>
              <a:ext cx="803524"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Icosapent</a:t>
              </a:r>
              <a:r>
                <a:rPr kumimoji="0" sz="700" b="1"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Ethyl</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2" name="object 11"/>
            <p:cNvSpPr txBox="1"/>
            <p:nvPr/>
          </p:nvSpPr>
          <p:spPr>
            <a:xfrm>
              <a:off x="6813549" y="1018927"/>
              <a:ext cx="38760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n/N</a:t>
              </a:r>
              <a:r>
                <a:rPr kumimoji="0" sz="700" b="0" i="0" u="none" strike="noStrike" kern="1200" cap="none" spc="-6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3" name="object 132"/>
            <p:cNvSpPr txBox="1"/>
            <p:nvPr/>
          </p:nvSpPr>
          <p:spPr>
            <a:xfrm>
              <a:off x="3041175" y="4549050"/>
              <a:ext cx="1324625"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Triglycerides ≥150 vs &lt;150 mg/dL  Triglycerides ≥150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Triglycerides &lt;150 mg/dL</a:t>
              </a:r>
            </a:p>
          </p:txBody>
        </p:sp>
        <p:sp>
          <p:nvSpPr>
            <p:cNvPr id="654" name="object 134"/>
            <p:cNvSpPr txBox="1"/>
            <p:nvPr/>
          </p:nvSpPr>
          <p:spPr>
            <a:xfrm>
              <a:off x="8726558" y="4548824"/>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0.68</a:t>
              </a:r>
            </a:p>
          </p:txBody>
        </p:sp>
        <p:sp>
          <p:nvSpPr>
            <p:cNvPr id="655" name="object 133"/>
            <p:cNvSpPr txBox="1"/>
            <p:nvPr/>
          </p:nvSpPr>
          <p:spPr>
            <a:xfrm>
              <a:off x="7991415" y="4629713"/>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0.74 (0.65–0.84)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0.66 (0.44–0.99)</a:t>
              </a:r>
            </a:p>
          </p:txBody>
        </p:sp>
        <p:sp>
          <p:nvSpPr>
            <p:cNvPr id="656" name="object 135"/>
            <p:cNvSpPr txBox="1"/>
            <p:nvPr/>
          </p:nvSpPr>
          <p:spPr>
            <a:xfrm>
              <a:off x="7265875" y="4629713"/>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546/3660 (14.9%)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60/429 (14.0%)</a:t>
              </a:r>
            </a:p>
          </p:txBody>
        </p:sp>
        <p:sp>
          <p:nvSpPr>
            <p:cNvPr id="657" name="object 136"/>
            <p:cNvSpPr txBox="1"/>
            <p:nvPr/>
          </p:nvSpPr>
          <p:spPr>
            <a:xfrm>
              <a:off x="6599970" y="4629713"/>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421/3674 (11.5%)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38/412 (9.2%)</a:t>
              </a:r>
            </a:p>
          </p:txBody>
        </p:sp>
        <p:sp>
          <p:nvSpPr>
            <p:cNvPr id="658" name="object 137"/>
            <p:cNvSpPr/>
            <p:nvPr/>
          </p:nvSpPr>
          <p:spPr>
            <a:xfrm>
              <a:off x="5045538" y="4749435"/>
              <a:ext cx="378322" cy="0"/>
            </a:xfrm>
            <a:custGeom>
              <a:avLst/>
              <a:gdLst/>
              <a:ahLst/>
              <a:cxnLst/>
              <a:rect l="l" t="t" r="r" b="b"/>
              <a:pathLst>
                <a:path w="513080">
                  <a:moveTo>
                    <a:pt x="0" y="0"/>
                  </a:moveTo>
                  <a:lnTo>
                    <a:pt x="51271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9" name="object 138"/>
            <p:cNvSpPr/>
            <p:nvPr/>
          </p:nvSpPr>
          <p:spPr>
            <a:xfrm>
              <a:off x="4745926" y="4749435"/>
              <a:ext cx="244411" cy="0"/>
            </a:xfrm>
            <a:custGeom>
              <a:avLst/>
              <a:gdLst/>
              <a:ahLst/>
              <a:cxnLst/>
              <a:rect l="l" t="t" r="r" b="b"/>
              <a:pathLst>
                <a:path w="331469">
                  <a:moveTo>
                    <a:pt x="0" y="0"/>
                  </a:moveTo>
                  <a:lnTo>
                    <a:pt x="33098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0" name="object 139"/>
            <p:cNvSpPr/>
            <p:nvPr/>
          </p:nvSpPr>
          <p:spPr>
            <a:xfrm>
              <a:off x="4993492" y="4719628"/>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1" name="object 140"/>
            <p:cNvSpPr/>
            <p:nvPr/>
          </p:nvSpPr>
          <p:spPr>
            <a:xfrm>
              <a:off x="5141842" y="4669745"/>
              <a:ext cx="98795" cy="0"/>
            </a:xfrm>
            <a:custGeom>
              <a:avLst/>
              <a:gdLst/>
              <a:ahLst/>
              <a:cxnLst/>
              <a:rect l="l" t="t" r="r" b="b"/>
              <a:pathLst>
                <a:path w="133985">
                  <a:moveTo>
                    <a:pt x="0" y="0"/>
                  </a:moveTo>
                  <a:lnTo>
                    <a:pt x="13380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2" name="object 141"/>
            <p:cNvSpPr/>
            <p:nvPr/>
          </p:nvSpPr>
          <p:spPr>
            <a:xfrm>
              <a:off x="5015245" y="4669745"/>
              <a:ext cx="71170" cy="0"/>
            </a:xfrm>
            <a:custGeom>
              <a:avLst/>
              <a:gdLst/>
              <a:ahLst/>
              <a:cxnLst/>
              <a:rect l="l" t="t" r="r" b="b"/>
              <a:pathLst>
                <a:path w="96519">
                  <a:moveTo>
                    <a:pt x="0" y="0"/>
                  </a:moveTo>
                  <a:lnTo>
                    <a:pt x="9634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3" name="object 142"/>
            <p:cNvSpPr/>
            <p:nvPr/>
          </p:nvSpPr>
          <p:spPr>
            <a:xfrm>
              <a:off x="5089795" y="4639924"/>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4" name="object 154"/>
            <p:cNvSpPr txBox="1"/>
            <p:nvPr/>
          </p:nvSpPr>
          <p:spPr>
            <a:xfrm>
              <a:off x="3041175" y="4250343"/>
              <a:ext cx="1324625"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Triglycerides ≥200 vs &lt;200 mg/dL  Triglycerides ≥200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Triglycerides &lt;200 mg/dL</a:t>
              </a:r>
            </a:p>
          </p:txBody>
        </p:sp>
        <p:sp>
          <p:nvSpPr>
            <p:cNvPr id="665" name="object 156"/>
            <p:cNvSpPr txBox="1"/>
            <p:nvPr/>
          </p:nvSpPr>
          <p:spPr>
            <a:xfrm>
              <a:off x="8726558" y="425011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0.62</a:t>
              </a:r>
            </a:p>
          </p:txBody>
        </p:sp>
        <p:sp>
          <p:nvSpPr>
            <p:cNvPr id="666" name="object 155"/>
            <p:cNvSpPr txBox="1"/>
            <p:nvPr/>
          </p:nvSpPr>
          <p:spPr>
            <a:xfrm>
              <a:off x="7991415" y="4331006"/>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0.75 (0.65–0.88)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0.71 (0.58–0.86)</a:t>
              </a:r>
            </a:p>
          </p:txBody>
        </p:sp>
        <p:sp>
          <p:nvSpPr>
            <p:cNvPr id="667" name="object 157"/>
            <p:cNvSpPr txBox="1"/>
            <p:nvPr/>
          </p:nvSpPr>
          <p:spPr>
            <a:xfrm>
              <a:off x="7265875" y="4331006"/>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371/2469 (15.0%)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235/1620 (14.5%)</a:t>
              </a:r>
            </a:p>
          </p:txBody>
        </p:sp>
        <p:sp>
          <p:nvSpPr>
            <p:cNvPr id="668" name="object 158"/>
            <p:cNvSpPr txBox="1"/>
            <p:nvPr/>
          </p:nvSpPr>
          <p:spPr>
            <a:xfrm>
              <a:off x="6599970" y="4331006"/>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290/2481 (11.7%)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169/1605 (10.5%)</a:t>
              </a:r>
            </a:p>
          </p:txBody>
        </p:sp>
        <p:sp>
          <p:nvSpPr>
            <p:cNvPr id="669" name="object 159"/>
            <p:cNvSpPr/>
            <p:nvPr/>
          </p:nvSpPr>
          <p:spPr>
            <a:xfrm>
              <a:off x="5111745" y="4455746"/>
              <a:ext cx="159663" cy="0"/>
            </a:xfrm>
            <a:custGeom>
              <a:avLst/>
              <a:gdLst/>
              <a:ahLst/>
              <a:cxnLst/>
              <a:rect l="l" t="t" r="r" b="b"/>
              <a:pathLst>
                <a:path w="216535">
                  <a:moveTo>
                    <a:pt x="0" y="0"/>
                  </a:moveTo>
                  <a:lnTo>
                    <a:pt x="21633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0" name="object 160"/>
            <p:cNvSpPr/>
            <p:nvPr/>
          </p:nvSpPr>
          <p:spPr>
            <a:xfrm>
              <a:off x="4924591" y="4455746"/>
              <a:ext cx="132038" cy="0"/>
            </a:xfrm>
            <a:custGeom>
              <a:avLst/>
              <a:gdLst/>
              <a:ahLst/>
              <a:cxnLst/>
              <a:rect l="l" t="t" r="r" b="b"/>
              <a:pathLst>
                <a:path w="179069">
                  <a:moveTo>
                    <a:pt x="0" y="0"/>
                  </a:moveTo>
                  <a:lnTo>
                    <a:pt x="17846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1" name="object 161"/>
            <p:cNvSpPr/>
            <p:nvPr/>
          </p:nvSpPr>
          <p:spPr>
            <a:xfrm>
              <a:off x="5059698" y="4425929"/>
              <a:ext cx="55718" cy="55718"/>
            </a:xfrm>
            <a:custGeom>
              <a:avLst/>
              <a:gdLst/>
              <a:ahLst/>
              <a:cxnLst/>
              <a:rect l="l" t="t" r="r" b="b"/>
              <a:pathLst>
                <a:path w="75564" h="75564">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2" name="object 162"/>
            <p:cNvSpPr/>
            <p:nvPr/>
          </p:nvSpPr>
          <p:spPr>
            <a:xfrm>
              <a:off x="5159391" y="4372028"/>
              <a:ext cx="120801" cy="0"/>
            </a:xfrm>
            <a:custGeom>
              <a:avLst/>
              <a:gdLst/>
              <a:ahLst/>
              <a:cxnLst/>
              <a:rect l="l" t="t" r="r" b="b"/>
              <a:pathLst>
                <a:path w="163830">
                  <a:moveTo>
                    <a:pt x="0" y="0"/>
                  </a:moveTo>
                  <a:lnTo>
                    <a:pt x="16378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3" name="object 163"/>
            <p:cNvSpPr/>
            <p:nvPr/>
          </p:nvSpPr>
          <p:spPr>
            <a:xfrm>
              <a:off x="5006571" y="4372028"/>
              <a:ext cx="97390" cy="0"/>
            </a:xfrm>
            <a:custGeom>
              <a:avLst/>
              <a:gdLst/>
              <a:ahLst/>
              <a:cxnLst/>
              <a:rect l="l" t="t" r="r" b="b"/>
              <a:pathLst>
                <a:path w="132080">
                  <a:moveTo>
                    <a:pt x="0" y="0"/>
                  </a:moveTo>
                  <a:lnTo>
                    <a:pt x="13190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4" name="object 164"/>
            <p:cNvSpPr/>
            <p:nvPr/>
          </p:nvSpPr>
          <p:spPr>
            <a:xfrm>
              <a:off x="5107344" y="4342223"/>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5" name="object 143"/>
            <p:cNvSpPr txBox="1"/>
            <p:nvPr/>
          </p:nvSpPr>
          <p:spPr>
            <a:xfrm>
              <a:off x="3041175" y="3583053"/>
              <a:ext cx="628483"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Diabetes  </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Diabetes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Diabetes</a:t>
              </a:r>
            </a:p>
          </p:txBody>
        </p:sp>
        <p:sp>
          <p:nvSpPr>
            <p:cNvPr id="676" name="object 145"/>
            <p:cNvSpPr txBox="1"/>
            <p:nvPr/>
          </p:nvSpPr>
          <p:spPr>
            <a:xfrm>
              <a:off x="8726558" y="3583053"/>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0.29</a:t>
              </a:r>
            </a:p>
          </p:txBody>
        </p:sp>
        <p:sp>
          <p:nvSpPr>
            <p:cNvPr id="677" name="object 144"/>
            <p:cNvSpPr txBox="1"/>
            <p:nvPr/>
          </p:nvSpPr>
          <p:spPr>
            <a:xfrm>
              <a:off x="7991415" y="3663943"/>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0.70 (0.60–0.81)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0.80 (0.65–0.98)</a:t>
              </a:r>
            </a:p>
          </p:txBody>
        </p:sp>
        <p:sp>
          <p:nvSpPr>
            <p:cNvPr id="678" name="object 146"/>
            <p:cNvSpPr txBox="1"/>
            <p:nvPr/>
          </p:nvSpPr>
          <p:spPr>
            <a:xfrm>
              <a:off x="7265875" y="3663943"/>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391/2393 (16.3%)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215/1694 (12.7%)</a:t>
              </a:r>
            </a:p>
          </p:txBody>
        </p:sp>
        <p:sp>
          <p:nvSpPr>
            <p:cNvPr id="679" name="object 147"/>
            <p:cNvSpPr txBox="1"/>
            <p:nvPr/>
          </p:nvSpPr>
          <p:spPr>
            <a:xfrm>
              <a:off x="6599970" y="3663943"/>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286/2394 (11.9%)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173/1695 (10.2%)</a:t>
              </a:r>
            </a:p>
          </p:txBody>
        </p:sp>
        <p:sp>
          <p:nvSpPr>
            <p:cNvPr id="680" name="object 148"/>
            <p:cNvSpPr/>
            <p:nvPr/>
          </p:nvSpPr>
          <p:spPr>
            <a:xfrm>
              <a:off x="5217535" y="3781984"/>
              <a:ext cx="191033" cy="0"/>
            </a:xfrm>
            <a:custGeom>
              <a:avLst/>
              <a:gdLst/>
              <a:ahLst/>
              <a:cxnLst/>
              <a:rect l="l" t="t" r="r" b="b"/>
              <a:pathLst>
                <a:path w="259080">
                  <a:moveTo>
                    <a:pt x="0" y="0"/>
                  </a:moveTo>
                  <a:lnTo>
                    <a:pt x="25847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1" name="object 149"/>
            <p:cNvSpPr/>
            <p:nvPr/>
          </p:nvSpPr>
          <p:spPr>
            <a:xfrm>
              <a:off x="5009159" y="3781984"/>
              <a:ext cx="153108" cy="0"/>
            </a:xfrm>
            <a:custGeom>
              <a:avLst/>
              <a:gdLst/>
              <a:ahLst/>
              <a:cxnLst/>
              <a:rect l="l" t="t" r="r" b="b"/>
              <a:pathLst>
                <a:path w="207644">
                  <a:moveTo>
                    <a:pt x="0" y="0"/>
                  </a:moveTo>
                  <a:lnTo>
                    <a:pt x="20725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2" name="object 150"/>
            <p:cNvSpPr/>
            <p:nvPr/>
          </p:nvSpPr>
          <p:spPr>
            <a:xfrm>
              <a:off x="5165488" y="375218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3" name="object 151"/>
            <p:cNvSpPr/>
            <p:nvPr/>
          </p:nvSpPr>
          <p:spPr>
            <a:xfrm>
              <a:off x="5093157" y="3698291"/>
              <a:ext cx="116119" cy="0"/>
            </a:xfrm>
            <a:custGeom>
              <a:avLst/>
              <a:gdLst/>
              <a:ahLst/>
              <a:cxnLst/>
              <a:rect l="l" t="t" r="r" b="b"/>
              <a:pathLst>
                <a:path w="157480">
                  <a:moveTo>
                    <a:pt x="0" y="0"/>
                  </a:moveTo>
                  <a:lnTo>
                    <a:pt x="157433"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4" name="object 152"/>
            <p:cNvSpPr/>
            <p:nvPr/>
          </p:nvSpPr>
          <p:spPr>
            <a:xfrm>
              <a:off x="4945016" y="3698291"/>
              <a:ext cx="92708" cy="0"/>
            </a:xfrm>
            <a:custGeom>
              <a:avLst/>
              <a:gdLst/>
              <a:ahLst/>
              <a:cxnLst/>
              <a:rect l="l" t="t" r="r" b="b"/>
              <a:pathLst>
                <a:path w="125730">
                  <a:moveTo>
                    <a:pt x="0" y="0"/>
                  </a:moveTo>
                  <a:lnTo>
                    <a:pt x="12555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5" name="object 153"/>
            <p:cNvSpPr/>
            <p:nvPr/>
          </p:nvSpPr>
          <p:spPr>
            <a:xfrm>
              <a:off x="5041110" y="3668478"/>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6" name="object 84"/>
            <p:cNvSpPr txBox="1"/>
            <p:nvPr/>
          </p:nvSpPr>
          <p:spPr>
            <a:xfrm>
              <a:off x="3041175" y="3289894"/>
              <a:ext cx="492927"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 vs Non-US  US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Non-US</a:t>
              </a:r>
            </a:p>
          </p:txBody>
        </p:sp>
        <p:sp>
          <p:nvSpPr>
            <p:cNvPr id="687" name="object 86"/>
            <p:cNvSpPr txBox="1"/>
            <p:nvPr/>
          </p:nvSpPr>
          <p:spPr>
            <a:xfrm>
              <a:off x="8726558" y="3289602"/>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0.38</a:t>
              </a:r>
            </a:p>
          </p:txBody>
        </p:sp>
        <p:sp>
          <p:nvSpPr>
            <p:cNvPr id="688" name="object 85"/>
            <p:cNvSpPr txBox="1"/>
            <p:nvPr/>
          </p:nvSpPr>
          <p:spPr>
            <a:xfrm>
              <a:off x="7991415" y="3370557"/>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0.69 (0.57–0.83)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0.77 (0.66–0.91)</a:t>
              </a:r>
            </a:p>
          </p:txBody>
        </p:sp>
        <p:sp>
          <p:nvSpPr>
            <p:cNvPr id="689" name="object 87"/>
            <p:cNvSpPr txBox="1"/>
            <p:nvPr/>
          </p:nvSpPr>
          <p:spPr>
            <a:xfrm>
              <a:off x="7265875" y="3370557"/>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266/1598 (16.6%)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340/2492 (13.6%)</a:t>
              </a:r>
            </a:p>
          </p:txBody>
        </p:sp>
        <p:sp>
          <p:nvSpPr>
            <p:cNvPr id="690" name="object 88"/>
            <p:cNvSpPr txBox="1"/>
            <p:nvPr/>
          </p:nvSpPr>
          <p:spPr>
            <a:xfrm>
              <a:off x="6599970" y="3370557"/>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187/1548 (12.1%)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272/2541 (10.7%)</a:t>
              </a:r>
            </a:p>
          </p:txBody>
        </p:sp>
        <p:sp>
          <p:nvSpPr>
            <p:cNvPr id="691" name="object 89"/>
            <p:cNvSpPr/>
            <p:nvPr/>
          </p:nvSpPr>
          <p:spPr>
            <a:xfrm>
              <a:off x="5087772" y="3419093"/>
              <a:ext cx="153108" cy="0"/>
            </a:xfrm>
            <a:custGeom>
              <a:avLst/>
              <a:gdLst/>
              <a:ahLst/>
              <a:cxnLst/>
              <a:rect l="l" t="t" r="r" b="b"/>
              <a:pathLst>
                <a:path w="207644">
                  <a:moveTo>
                    <a:pt x="0" y="0"/>
                  </a:moveTo>
                  <a:lnTo>
                    <a:pt x="20748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2" name="object 90"/>
            <p:cNvSpPr/>
            <p:nvPr/>
          </p:nvSpPr>
          <p:spPr>
            <a:xfrm>
              <a:off x="4912131" y="3419093"/>
              <a:ext cx="120333" cy="0"/>
            </a:xfrm>
            <a:custGeom>
              <a:avLst/>
              <a:gdLst/>
              <a:ahLst/>
              <a:cxnLst/>
              <a:rect l="l" t="t" r="r" b="b"/>
              <a:pathLst>
                <a:path w="163194">
                  <a:moveTo>
                    <a:pt x="0" y="0"/>
                  </a:moveTo>
                  <a:lnTo>
                    <a:pt x="16285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3" name="object 91"/>
            <p:cNvSpPr/>
            <p:nvPr/>
          </p:nvSpPr>
          <p:spPr>
            <a:xfrm>
              <a:off x="5035725" y="3389287"/>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4" name="object 92"/>
            <p:cNvSpPr/>
            <p:nvPr/>
          </p:nvSpPr>
          <p:spPr>
            <a:xfrm>
              <a:off x="5188027" y="3503453"/>
              <a:ext cx="143275" cy="0"/>
            </a:xfrm>
            <a:custGeom>
              <a:avLst/>
              <a:gdLst/>
              <a:ahLst/>
              <a:cxnLst/>
              <a:rect l="l" t="t" r="r" b="b"/>
              <a:pathLst>
                <a:path w="194310">
                  <a:moveTo>
                    <a:pt x="0" y="0"/>
                  </a:moveTo>
                  <a:lnTo>
                    <a:pt x="19428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5" name="object 93"/>
            <p:cNvSpPr/>
            <p:nvPr/>
          </p:nvSpPr>
          <p:spPr>
            <a:xfrm>
              <a:off x="5016785" y="3503453"/>
              <a:ext cx="116119" cy="0"/>
            </a:xfrm>
            <a:custGeom>
              <a:avLst/>
              <a:gdLst/>
              <a:ahLst/>
              <a:cxnLst/>
              <a:rect l="l" t="t" r="r" b="b"/>
              <a:pathLst>
                <a:path w="157480">
                  <a:moveTo>
                    <a:pt x="0" y="0"/>
                  </a:moveTo>
                  <a:lnTo>
                    <a:pt x="15688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 name="object 94"/>
            <p:cNvSpPr/>
            <p:nvPr/>
          </p:nvSpPr>
          <p:spPr>
            <a:xfrm>
              <a:off x="5135980" y="3473647"/>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7" name="object 61"/>
            <p:cNvSpPr txBox="1"/>
            <p:nvPr/>
          </p:nvSpPr>
          <p:spPr>
            <a:xfrm>
              <a:off x="3041175" y="2405250"/>
              <a:ext cx="544757" cy="260199"/>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700" spc="-10">
                  <a:solidFill>
                    <a:srgbClr val="231F2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a:t>
              </a:r>
              <a:endPar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Male</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Female</a:t>
              </a:r>
            </a:p>
          </p:txBody>
        </p:sp>
        <p:sp>
          <p:nvSpPr>
            <p:cNvPr id="698" name="object 64"/>
            <p:cNvSpPr txBox="1"/>
            <p:nvPr/>
          </p:nvSpPr>
          <p:spPr>
            <a:xfrm>
              <a:off x="8726558" y="2411214"/>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0.44</a:t>
              </a:r>
            </a:p>
          </p:txBody>
        </p:sp>
        <p:sp>
          <p:nvSpPr>
            <p:cNvPr id="699" name="object 63"/>
            <p:cNvSpPr txBox="1"/>
            <p:nvPr/>
          </p:nvSpPr>
          <p:spPr>
            <a:xfrm>
              <a:off x="7991415" y="2486138"/>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0.72 (0.62–0.82)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0.80 (0.62–1.03)</a:t>
              </a:r>
            </a:p>
          </p:txBody>
        </p:sp>
        <p:sp>
          <p:nvSpPr>
            <p:cNvPr id="700" name="object 65"/>
            <p:cNvSpPr txBox="1"/>
            <p:nvPr/>
          </p:nvSpPr>
          <p:spPr>
            <a:xfrm>
              <a:off x="7265875" y="2486138"/>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474/2895 (16.4%)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132/1195 (11.0%)</a:t>
              </a:r>
            </a:p>
          </p:txBody>
        </p:sp>
        <p:sp>
          <p:nvSpPr>
            <p:cNvPr id="701" name="object 66"/>
            <p:cNvSpPr txBox="1"/>
            <p:nvPr/>
          </p:nvSpPr>
          <p:spPr>
            <a:xfrm>
              <a:off x="6599970" y="2486138"/>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353/2927 (12.1%)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106/1162 (9.1%)</a:t>
              </a:r>
            </a:p>
          </p:txBody>
        </p:sp>
        <p:sp>
          <p:nvSpPr>
            <p:cNvPr id="702" name="object 67"/>
            <p:cNvSpPr/>
            <p:nvPr/>
          </p:nvSpPr>
          <p:spPr>
            <a:xfrm>
              <a:off x="5121362" y="2534134"/>
              <a:ext cx="110500" cy="0"/>
            </a:xfrm>
            <a:custGeom>
              <a:avLst/>
              <a:gdLst/>
              <a:ahLst/>
              <a:cxnLst/>
              <a:rect l="l" t="t" r="r" b="b"/>
              <a:pathLst>
                <a:path w="149860">
                  <a:moveTo>
                    <a:pt x="0" y="0"/>
                  </a:moveTo>
                  <a:lnTo>
                    <a:pt x="14942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3" name="object 68"/>
            <p:cNvSpPr/>
            <p:nvPr/>
          </p:nvSpPr>
          <p:spPr>
            <a:xfrm>
              <a:off x="4975922" y="2534134"/>
              <a:ext cx="89898" cy="0"/>
            </a:xfrm>
            <a:custGeom>
              <a:avLst/>
              <a:gdLst/>
              <a:ahLst/>
              <a:cxnLst/>
              <a:rect l="l" t="t" r="r" b="b"/>
              <a:pathLst>
                <a:path w="121919">
                  <a:moveTo>
                    <a:pt x="0" y="0"/>
                  </a:moveTo>
                  <a:lnTo>
                    <a:pt x="12189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4" name="object 69"/>
            <p:cNvSpPr/>
            <p:nvPr/>
          </p:nvSpPr>
          <p:spPr>
            <a:xfrm>
              <a:off x="5069315" y="250432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5" name="object 71"/>
            <p:cNvSpPr/>
            <p:nvPr/>
          </p:nvSpPr>
          <p:spPr>
            <a:xfrm>
              <a:off x="4969579" y="2615721"/>
              <a:ext cx="195716" cy="0"/>
            </a:xfrm>
            <a:custGeom>
              <a:avLst/>
              <a:gdLst/>
              <a:ahLst/>
              <a:cxnLst/>
              <a:rect l="l" t="t" r="r" b="b"/>
              <a:pathLst>
                <a:path w="265430">
                  <a:moveTo>
                    <a:pt x="0" y="0"/>
                  </a:moveTo>
                  <a:lnTo>
                    <a:pt x="26519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6" name="object 72"/>
            <p:cNvSpPr/>
            <p:nvPr/>
          </p:nvSpPr>
          <p:spPr>
            <a:xfrm>
              <a:off x="5168634" y="258591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7" name="object 70"/>
            <p:cNvSpPr/>
            <p:nvPr/>
          </p:nvSpPr>
          <p:spPr>
            <a:xfrm>
              <a:off x="5220681" y="2615721"/>
              <a:ext cx="263140" cy="0"/>
            </a:xfrm>
            <a:custGeom>
              <a:avLst/>
              <a:gdLst/>
              <a:ahLst/>
              <a:cxnLst/>
              <a:rect l="l" t="t" r="r" b="b"/>
              <a:pathLst>
                <a:path w="356869">
                  <a:moveTo>
                    <a:pt x="0" y="0"/>
                  </a:moveTo>
                  <a:lnTo>
                    <a:pt x="35630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8" name="object 39"/>
            <p:cNvSpPr txBox="1"/>
            <p:nvPr/>
          </p:nvSpPr>
          <p:spPr>
            <a:xfrm>
              <a:off x="3041175" y="1436189"/>
              <a:ext cx="1171982"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Risk Category</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Secondary Prevention Cohort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Prevention Cohort</a:t>
              </a:r>
            </a:p>
          </p:txBody>
        </p:sp>
        <p:sp>
          <p:nvSpPr>
            <p:cNvPr id="709" name="object 41"/>
            <p:cNvSpPr txBox="1"/>
            <p:nvPr/>
          </p:nvSpPr>
          <p:spPr>
            <a:xfrm>
              <a:off x="8726558" y="144192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0.46</a:t>
              </a:r>
            </a:p>
          </p:txBody>
        </p:sp>
        <p:sp>
          <p:nvSpPr>
            <p:cNvPr id="710" name="object 40"/>
            <p:cNvSpPr txBox="1"/>
            <p:nvPr/>
          </p:nvSpPr>
          <p:spPr>
            <a:xfrm>
              <a:off x="7991415" y="1516852"/>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0.72 (0.63–0.82)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0.81 (0.62–1.06)</a:t>
              </a:r>
            </a:p>
          </p:txBody>
        </p:sp>
        <p:sp>
          <p:nvSpPr>
            <p:cNvPr id="711" name="object 42"/>
            <p:cNvSpPr txBox="1"/>
            <p:nvPr/>
          </p:nvSpPr>
          <p:spPr>
            <a:xfrm>
              <a:off x="7265875" y="1516852"/>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489/2893 (16.9%)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117/1197 (9.8%)</a:t>
              </a:r>
            </a:p>
          </p:txBody>
        </p:sp>
        <p:sp>
          <p:nvSpPr>
            <p:cNvPr id="712" name="object 43"/>
            <p:cNvSpPr txBox="1"/>
            <p:nvPr/>
          </p:nvSpPr>
          <p:spPr>
            <a:xfrm>
              <a:off x="6599970" y="1516852"/>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361/2892 (12.5%)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98/1197 (8.2%)</a:t>
              </a:r>
            </a:p>
          </p:txBody>
        </p:sp>
        <p:sp>
          <p:nvSpPr>
            <p:cNvPr id="713" name="object 44"/>
            <p:cNvSpPr/>
            <p:nvPr/>
          </p:nvSpPr>
          <p:spPr>
            <a:xfrm>
              <a:off x="5121446" y="1573629"/>
              <a:ext cx="108627" cy="0"/>
            </a:xfrm>
            <a:custGeom>
              <a:avLst/>
              <a:gdLst/>
              <a:ahLst/>
              <a:cxnLst/>
              <a:rect l="l" t="t" r="r" b="b"/>
              <a:pathLst>
                <a:path w="147319">
                  <a:moveTo>
                    <a:pt x="0" y="0"/>
                  </a:moveTo>
                  <a:lnTo>
                    <a:pt x="14712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4" name="object 45"/>
            <p:cNvSpPr/>
            <p:nvPr/>
          </p:nvSpPr>
          <p:spPr>
            <a:xfrm>
              <a:off x="4977362" y="1573629"/>
              <a:ext cx="88962" cy="0"/>
            </a:xfrm>
            <a:custGeom>
              <a:avLst/>
              <a:gdLst/>
              <a:ahLst/>
              <a:cxnLst/>
              <a:rect l="l" t="t" r="r" b="b"/>
              <a:pathLst>
                <a:path w="120650">
                  <a:moveTo>
                    <a:pt x="0" y="0"/>
                  </a:moveTo>
                  <a:lnTo>
                    <a:pt x="12005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5" name="object 46"/>
            <p:cNvSpPr/>
            <p:nvPr/>
          </p:nvSpPr>
          <p:spPr>
            <a:xfrm>
              <a:off x="5067644" y="1543824"/>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w="63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6" name="object 48"/>
            <p:cNvSpPr/>
            <p:nvPr/>
          </p:nvSpPr>
          <p:spPr>
            <a:xfrm>
              <a:off x="4973132" y="1653497"/>
              <a:ext cx="208826" cy="0"/>
            </a:xfrm>
            <a:custGeom>
              <a:avLst/>
              <a:gdLst/>
              <a:ahLst/>
              <a:cxnLst/>
              <a:rect l="l" t="t" r="r" b="b"/>
              <a:pathLst>
                <a:path w="283210">
                  <a:moveTo>
                    <a:pt x="0" y="0"/>
                  </a:moveTo>
                  <a:lnTo>
                    <a:pt x="28286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7" name="object 49"/>
            <p:cNvSpPr/>
            <p:nvPr/>
          </p:nvSpPr>
          <p:spPr>
            <a:xfrm>
              <a:off x="5183463" y="162369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w="63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8" name="object 47"/>
            <p:cNvSpPr/>
            <p:nvPr/>
          </p:nvSpPr>
          <p:spPr>
            <a:xfrm>
              <a:off x="5237266" y="1653497"/>
              <a:ext cx="283273" cy="0"/>
            </a:xfrm>
            <a:custGeom>
              <a:avLst/>
              <a:gdLst/>
              <a:ahLst/>
              <a:cxnLst/>
              <a:rect l="l" t="t" r="r" b="b"/>
              <a:pathLst>
                <a:path w="384175">
                  <a:moveTo>
                    <a:pt x="0" y="0"/>
                  </a:moveTo>
                  <a:lnTo>
                    <a:pt x="38395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19" name="Group 718"/>
            <p:cNvGrpSpPr/>
            <p:nvPr/>
          </p:nvGrpSpPr>
          <p:grpSpPr>
            <a:xfrm>
              <a:off x="4329994" y="6283140"/>
              <a:ext cx="2172341" cy="332766"/>
              <a:chOff x="4329994" y="6283140"/>
              <a:chExt cx="2172341" cy="332766"/>
            </a:xfrm>
          </p:grpSpPr>
          <p:sp>
            <p:nvSpPr>
              <p:cNvPr id="720" name="object 17"/>
              <p:cNvSpPr/>
              <p:nvPr/>
            </p:nvSpPr>
            <p:spPr>
              <a:xfrm>
                <a:off x="4481195"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21" name="object 18"/>
              <p:cNvSpPr/>
              <p:nvPr/>
            </p:nvSpPr>
            <p:spPr>
              <a:xfrm>
                <a:off x="4958592"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22" name="object 19"/>
              <p:cNvSpPr/>
              <p:nvPr/>
            </p:nvSpPr>
            <p:spPr>
              <a:xfrm>
                <a:off x="5434170"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23" name="object 20"/>
              <p:cNvSpPr/>
              <p:nvPr/>
            </p:nvSpPr>
            <p:spPr>
              <a:xfrm>
                <a:off x="5913579"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24" name="object 21"/>
              <p:cNvSpPr/>
              <p:nvPr/>
            </p:nvSpPr>
            <p:spPr>
              <a:xfrm>
                <a:off x="6390401"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25" name="object 22"/>
              <p:cNvSpPr/>
              <p:nvPr/>
            </p:nvSpPr>
            <p:spPr>
              <a:xfrm>
                <a:off x="4474717" y="6283140"/>
                <a:ext cx="1920240" cy="0"/>
              </a:xfrm>
              <a:custGeom>
                <a:avLst/>
                <a:gdLst/>
                <a:ahLst/>
                <a:cxnLst/>
                <a:rect l="l" t="t" r="r" b="b"/>
                <a:pathLst>
                  <a:path w="2597785">
                    <a:moveTo>
                      <a:pt x="0" y="0"/>
                    </a:moveTo>
                    <a:lnTo>
                      <a:pt x="2597200" y="0"/>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26" name="object 143"/>
              <p:cNvSpPr txBox="1"/>
              <p:nvPr/>
            </p:nvSpPr>
            <p:spPr>
              <a:xfrm>
                <a:off x="4371394"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0.2</a:t>
                </a:r>
                <a:endParaRPr sz="700" dirty="0">
                  <a:latin typeface="Arial" panose="020B0604020202020204" pitchFamily="34" charset="0"/>
                  <a:cs typeface="Arial" panose="020B0604020202020204" pitchFamily="34" charset="0"/>
                </a:endParaRPr>
              </a:p>
            </p:txBody>
          </p:sp>
          <p:sp>
            <p:nvSpPr>
              <p:cNvPr id="727" name="object 143"/>
              <p:cNvSpPr txBox="1"/>
              <p:nvPr/>
            </p:nvSpPr>
            <p:spPr>
              <a:xfrm>
                <a:off x="4850099"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0.6</a:t>
                </a:r>
                <a:endParaRPr sz="700" dirty="0">
                  <a:latin typeface="Arial" panose="020B0604020202020204" pitchFamily="34" charset="0"/>
                  <a:cs typeface="Arial" panose="020B0604020202020204" pitchFamily="34" charset="0"/>
                </a:endParaRPr>
              </a:p>
            </p:txBody>
          </p:sp>
          <p:sp>
            <p:nvSpPr>
              <p:cNvPr id="728" name="object 143"/>
              <p:cNvSpPr txBox="1"/>
              <p:nvPr/>
            </p:nvSpPr>
            <p:spPr>
              <a:xfrm>
                <a:off x="5324168"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1.0</a:t>
                </a:r>
                <a:endParaRPr sz="700" dirty="0">
                  <a:latin typeface="Arial" panose="020B0604020202020204" pitchFamily="34" charset="0"/>
                  <a:cs typeface="Arial" panose="020B0604020202020204" pitchFamily="34" charset="0"/>
                </a:endParaRPr>
              </a:p>
            </p:txBody>
          </p:sp>
          <p:sp>
            <p:nvSpPr>
              <p:cNvPr id="729" name="object 143"/>
              <p:cNvSpPr txBox="1"/>
              <p:nvPr/>
            </p:nvSpPr>
            <p:spPr>
              <a:xfrm>
                <a:off x="5805274"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1.4</a:t>
                </a:r>
                <a:endParaRPr sz="700" dirty="0">
                  <a:latin typeface="Arial" panose="020B0604020202020204" pitchFamily="34" charset="0"/>
                  <a:cs typeface="Arial" panose="020B0604020202020204" pitchFamily="34" charset="0"/>
                </a:endParaRPr>
              </a:p>
            </p:txBody>
          </p:sp>
          <p:sp>
            <p:nvSpPr>
              <p:cNvPr id="730" name="object 143"/>
              <p:cNvSpPr txBox="1"/>
              <p:nvPr/>
            </p:nvSpPr>
            <p:spPr>
              <a:xfrm>
                <a:off x="6281100"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1.8</a:t>
                </a:r>
                <a:endParaRPr sz="700" dirty="0">
                  <a:latin typeface="Arial" panose="020B0604020202020204" pitchFamily="34" charset="0"/>
                  <a:cs typeface="Arial" panose="020B0604020202020204" pitchFamily="34" charset="0"/>
                </a:endParaRPr>
              </a:p>
            </p:txBody>
          </p:sp>
          <p:sp>
            <p:nvSpPr>
              <p:cNvPr id="731" name="object 143"/>
              <p:cNvSpPr txBox="1"/>
              <p:nvPr/>
            </p:nvSpPr>
            <p:spPr>
              <a:xfrm>
                <a:off x="4329994" y="6478048"/>
                <a:ext cx="1254440" cy="137858"/>
              </a:xfrm>
              <a:prstGeom prst="rect">
                <a:avLst/>
              </a:prstGeom>
            </p:spPr>
            <p:txBody>
              <a:bodyPr vert="horz" wrap="square" lIns="0" tIns="9525" rIns="0" bIns="0" rtlCol="0">
                <a:spAutoFit/>
              </a:bodyPr>
              <a:lstStyle/>
              <a:p>
                <a:pPr marL="3175" algn="ctr">
                  <a:lnSpc>
                    <a:spcPts val="985"/>
                  </a:lnSpc>
                </a:pPr>
                <a:r>
                  <a:rPr lang="en-US" sz="700" b="1" spc="-5" dirty="0" err="1">
                    <a:latin typeface="Arial" panose="020B0604020202020204" pitchFamily="34" charset="0"/>
                    <a:cs typeface="Arial" panose="020B0604020202020204" pitchFamily="34" charset="0"/>
                  </a:rPr>
                  <a:t>Icosapent</a:t>
                </a:r>
                <a:r>
                  <a:rPr lang="en-US" sz="700" b="1" spc="-5" dirty="0">
                    <a:latin typeface="Arial" panose="020B0604020202020204" pitchFamily="34" charset="0"/>
                    <a:cs typeface="Arial" panose="020B0604020202020204" pitchFamily="34" charset="0"/>
                  </a:rPr>
                  <a:t> </a:t>
                </a:r>
                <a:r>
                  <a:rPr lang="en-US" sz="700" b="1" spc="-10" dirty="0">
                    <a:latin typeface="Arial" panose="020B0604020202020204" pitchFamily="34" charset="0"/>
                    <a:cs typeface="Arial" panose="020B0604020202020204" pitchFamily="34" charset="0"/>
                  </a:rPr>
                  <a:t>Ethyl</a:t>
                </a:r>
                <a:r>
                  <a:rPr lang="en-US" sz="700" b="1" spc="-35" dirty="0">
                    <a:latin typeface="Arial" panose="020B0604020202020204" pitchFamily="34" charset="0"/>
                    <a:cs typeface="Arial" panose="020B0604020202020204" pitchFamily="34" charset="0"/>
                  </a:rPr>
                  <a:t> </a:t>
                </a:r>
                <a:r>
                  <a:rPr lang="en-US" sz="700" b="1" spc="5" dirty="0">
                    <a:latin typeface="Arial" panose="020B0604020202020204" pitchFamily="34" charset="0"/>
                    <a:cs typeface="Arial" panose="020B0604020202020204" pitchFamily="34" charset="0"/>
                  </a:rPr>
                  <a:t>Better</a:t>
                </a:r>
                <a:endParaRPr lang="en-US" sz="700" dirty="0">
                  <a:latin typeface="Arial" panose="020B0604020202020204" pitchFamily="34" charset="0"/>
                  <a:cs typeface="Arial" panose="020B0604020202020204" pitchFamily="34" charset="0"/>
                </a:endParaRPr>
              </a:p>
            </p:txBody>
          </p:sp>
          <p:sp>
            <p:nvSpPr>
              <p:cNvPr id="732" name="object 143"/>
              <p:cNvSpPr txBox="1"/>
              <p:nvPr/>
            </p:nvSpPr>
            <p:spPr>
              <a:xfrm>
                <a:off x="5464633" y="6478048"/>
                <a:ext cx="895464" cy="137858"/>
              </a:xfrm>
              <a:prstGeom prst="rect">
                <a:avLst/>
              </a:prstGeom>
            </p:spPr>
            <p:txBody>
              <a:bodyPr vert="horz" wrap="square" lIns="0" tIns="9525" rIns="0" bIns="0" rtlCol="0">
                <a:spAutoFit/>
              </a:bodyPr>
              <a:lstStyle/>
              <a:p>
                <a:pPr marL="3175" algn="ctr">
                  <a:lnSpc>
                    <a:spcPts val="985"/>
                  </a:lnSpc>
                </a:pPr>
                <a:r>
                  <a:rPr lang="en-US" sz="700" b="1" spc="-5" dirty="0">
                    <a:latin typeface="Arial" panose="020B0604020202020204" pitchFamily="34" charset="0"/>
                    <a:cs typeface="Arial" panose="020B0604020202020204" pitchFamily="34" charset="0"/>
                  </a:rPr>
                  <a:t>Placebo</a:t>
                </a:r>
                <a:r>
                  <a:rPr lang="en-US" sz="700" b="1" spc="-35" dirty="0">
                    <a:latin typeface="Arial" panose="020B0604020202020204" pitchFamily="34" charset="0"/>
                    <a:cs typeface="Arial" panose="020B0604020202020204" pitchFamily="34" charset="0"/>
                  </a:rPr>
                  <a:t> </a:t>
                </a:r>
                <a:r>
                  <a:rPr lang="en-US" sz="700" b="1" spc="5" dirty="0">
                    <a:latin typeface="Arial" panose="020B0604020202020204" pitchFamily="34" charset="0"/>
                    <a:cs typeface="Arial" panose="020B0604020202020204" pitchFamily="34" charset="0"/>
                  </a:rPr>
                  <a:t>Better</a:t>
                </a:r>
                <a:endParaRPr lang="en-US" sz="700" dirty="0">
                  <a:latin typeface="Arial" panose="020B0604020202020204" pitchFamily="34" charset="0"/>
                  <a:cs typeface="Arial" panose="020B0604020202020204" pitchFamily="34" charset="0"/>
                </a:endParaRPr>
              </a:p>
            </p:txBody>
          </p:sp>
        </p:grpSp>
      </p:grpSp>
      <p:sp>
        <p:nvSpPr>
          <p:cNvPr id="1008" name="Rectangle 1007"/>
          <p:cNvSpPr/>
          <p:nvPr/>
        </p:nvSpPr>
        <p:spPr>
          <a:xfrm>
            <a:off x="2694322" y="681704"/>
            <a:ext cx="6803356" cy="608076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04" name="Group 503"/>
          <p:cNvGrpSpPr/>
          <p:nvPr/>
        </p:nvGrpSpPr>
        <p:grpSpPr>
          <a:xfrm>
            <a:off x="286079" y="3504835"/>
            <a:ext cx="11616719" cy="2157008"/>
            <a:chOff x="286079" y="4556107"/>
            <a:chExt cx="11616719" cy="2157008"/>
          </a:xfrm>
        </p:grpSpPr>
        <p:sp>
          <p:nvSpPr>
            <p:cNvPr id="505" name="Trapezoid 504"/>
            <p:cNvSpPr/>
            <p:nvPr/>
          </p:nvSpPr>
          <p:spPr>
            <a:xfrm>
              <a:off x="299668" y="4556107"/>
              <a:ext cx="11595797" cy="628856"/>
            </a:xfrm>
            <a:prstGeom prst="trapezoid">
              <a:avLst>
                <a:gd name="adj" fmla="val 424816"/>
              </a:avLst>
            </a:prstGeom>
            <a:gradFill flip="none" rotWithShape="1">
              <a:gsLst>
                <a:gs pos="0">
                  <a:schemeClr val="accent3">
                    <a:tint val="66000"/>
                    <a:satMod val="160000"/>
                  </a:schemeClr>
                </a:gs>
                <a:gs pos="100000">
                  <a:schemeClr val="accent3">
                    <a:tint val="23500"/>
                    <a:satMod val="160000"/>
                    <a:alpha val="0"/>
                  </a:schemeClr>
                </a:gs>
              </a:gsLst>
              <a:lin ang="16200000" scaled="1"/>
              <a:tileRect/>
            </a:gradFill>
            <a:ln w="6350">
              <a:noFill/>
            </a:ln>
          </p:spPr>
          <p:txBody>
            <a:bodyPr wrap="square" lIns="0" tIns="0" rIns="0" bIns="0" rtlCol="0"/>
            <a:lstStyle/>
            <a:p>
              <a:endParaRPr lang="en-US" sz="4800">
                <a:solidFill>
                  <a:schemeClr val="tx1"/>
                </a:solidFill>
                <a:latin typeface="Arial" panose="020B0604020202020204" pitchFamily="34" charset="0"/>
                <a:cs typeface="Arial" panose="020B0604020202020204" pitchFamily="34" charset="0"/>
              </a:endParaRPr>
            </a:p>
          </p:txBody>
        </p:sp>
        <p:sp>
          <p:nvSpPr>
            <p:cNvPr id="506" name="bk object 20"/>
            <p:cNvSpPr/>
            <p:nvPr/>
          </p:nvSpPr>
          <p:spPr>
            <a:xfrm>
              <a:off x="286079" y="5185063"/>
              <a:ext cx="11616719" cy="1523962"/>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a:ln w="19050">
              <a:solidFill>
                <a:schemeClr val="tx1"/>
              </a:solidFill>
            </a:ln>
          </p:spPr>
          <p:txBody>
            <a:bodyPr wrap="square" lIns="0" tIns="0" rIns="0" bIns="0" rtlCol="0"/>
            <a:lstStyle/>
            <a:p>
              <a:endParaRPr sz="4800">
                <a:latin typeface="Arial" panose="020B0604020202020204" pitchFamily="34" charset="0"/>
                <a:cs typeface="Arial" panose="020B0604020202020204" pitchFamily="34" charset="0"/>
              </a:endParaRPr>
            </a:p>
          </p:txBody>
        </p:sp>
        <p:sp>
          <p:nvSpPr>
            <p:cNvPr id="507" name="object 132"/>
            <p:cNvSpPr txBox="1"/>
            <p:nvPr/>
          </p:nvSpPr>
          <p:spPr>
            <a:xfrm>
              <a:off x="398928" y="5867836"/>
              <a:ext cx="4042062" cy="770404"/>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r>
                <a:rPr lang="pt-BR" sz="1600" dirty="0">
                  <a:solidFill>
                    <a:schemeClr val="tx1"/>
                  </a:solidFill>
                  <a:latin typeface="Arial" panose="020B0604020202020204" pitchFamily="34" charset="0"/>
                  <a:cs typeface="Arial" panose="020B0604020202020204" pitchFamily="34" charset="0"/>
                </a:rPr>
                <a:t>Baseline Diabetes</a:t>
              </a:r>
              <a:br>
                <a:rPr lang="pt-BR" sz="1600" dirty="0">
                  <a:solidFill>
                    <a:schemeClr val="tx1"/>
                  </a:solidFill>
                  <a:latin typeface="Arial" panose="020B0604020202020204" pitchFamily="34" charset="0"/>
                  <a:cs typeface="Arial" panose="020B0604020202020204" pitchFamily="34" charset="0"/>
                </a:rPr>
              </a:br>
              <a:r>
                <a:rPr lang="pt-BR" sz="1600" dirty="0">
                  <a:solidFill>
                    <a:schemeClr val="tx1"/>
                  </a:solidFill>
                  <a:latin typeface="Arial" panose="020B0604020202020204" pitchFamily="34" charset="0"/>
                  <a:cs typeface="Arial" panose="020B0604020202020204" pitchFamily="34" charset="0"/>
                </a:rPr>
                <a:t>Diabetes</a:t>
              </a:r>
              <a:br>
                <a:rPr lang="pt-BR" sz="1600" dirty="0">
                  <a:solidFill>
                    <a:schemeClr val="tx1"/>
                  </a:solidFill>
                  <a:latin typeface="Arial" panose="020B0604020202020204" pitchFamily="34" charset="0"/>
                  <a:cs typeface="Arial" panose="020B0604020202020204" pitchFamily="34" charset="0"/>
                </a:rPr>
              </a:br>
              <a:r>
                <a:rPr lang="pt-BR" sz="1600" dirty="0">
                  <a:solidFill>
                    <a:schemeClr val="tx1"/>
                  </a:solidFill>
                  <a:latin typeface="Arial" panose="020B0604020202020204" pitchFamily="34" charset="0"/>
                  <a:cs typeface="Arial" panose="020B0604020202020204" pitchFamily="34" charset="0"/>
                </a:rPr>
                <a:t>No Diabetes</a:t>
              </a:r>
            </a:p>
          </p:txBody>
        </p:sp>
        <p:sp>
          <p:nvSpPr>
            <p:cNvPr id="508" name="object 134"/>
            <p:cNvSpPr txBox="1"/>
            <p:nvPr/>
          </p:nvSpPr>
          <p:spPr>
            <a:xfrm>
              <a:off x="11247174" y="5867836"/>
              <a:ext cx="518016" cy="259045"/>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lvl="0">
                <a:defRPr/>
              </a:pPr>
              <a:r>
                <a:rPr lang="en-US" sz="1600" dirty="0">
                  <a:solidFill>
                    <a:prstClr val="black"/>
                  </a:solidFill>
                  <a:latin typeface="Arial" panose="020B0604020202020204" pitchFamily="34" charset="0"/>
                  <a:cs typeface="Arial" panose="020B0604020202020204" pitchFamily="34" charset="0"/>
                </a:rPr>
                <a:t>0.29</a:t>
              </a:r>
            </a:p>
          </p:txBody>
        </p:sp>
        <p:cxnSp>
          <p:nvCxnSpPr>
            <p:cNvPr id="509" name="Straight Connector 508"/>
            <p:cNvCxnSpPr/>
            <p:nvPr/>
          </p:nvCxnSpPr>
          <p:spPr>
            <a:xfrm>
              <a:off x="5155115" y="5794625"/>
              <a:ext cx="0" cy="918490"/>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10" name="object 136"/>
            <p:cNvSpPr txBox="1"/>
            <p:nvPr/>
          </p:nvSpPr>
          <p:spPr>
            <a:xfrm>
              <a:off x="5801514" y="6084742"/>
              <a:ext cx="1895798" cy="505267"/>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lvl="0">
                <a:defRPr/>
              </a:pPr>
              <a:r>
                <a:rPr lang="en-US" sz="1600" dirty="0">
                  <a:solidFill>
                    <a:prstClr val="black"/>
                  </a:solidFill>
                  <a:latin typeface="Arial" panose="020B0604020202020204" pitchFamily="34" charset="0"/>
                  <a:cs typeface="Arial" panose="020B0604020202020204" pitchFamily="34" charset="0"/>
                </a:rPr>
                <a:t>286/2394 (11.9%)</a:t>
              </a:r>
            </a:p>
            <a:p>
              <a:pPr lvl="0">
                <a:defRPr/>
              </a:pPr>
              <a:r>
                <a:rPr lang="en-US" sz="1600" dirty="0">
                  <a:solidFill>
                    <a:prstClr val="black"/>
                  </a:solidFill>
                  <a:latin typeface="Arial" panose="020B0604020202020204" pitchFamily="34" charset="0"/>
                  <a:cs typeface="Arial" panose="020B0604020202020204" pitchFamily="34" charset="0"/>
                </a:rPr>
                <a:t>173/1695 (10.2%)</a:t>
              </a:r>
            </a:p>
          </p:txBody>
        </p:sp>
        <p:sp>
          <p:nvSpPr>
            <p:cNvPr id="511" name="object 133"/>
            <p:cNvSpPr txBox="1"/>
            <p:nvPr/>
          </p:nvSpPr>
          <p:spPr>
            <a:xfrm>
              <a:off x="9509095" y="6084742"/>
              <a:ext cx="1742911" cy="505267"/>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lvl="0">
                <a:defRPr/>
              </a:pPr>
              <a:r>
                <a:rPr lang="en-US" sz="1600" dirty="0">
                  <a:solidFill>
                    <a:prstClr val="black"/>
                  </a:solidFill>
                  <a:latin typeface="Arial" panose="020B0604020202020204" pitchFamily="34" charset="0"/>
                  <a:cs typeface="Arial" panose="020B0604020202020204" pitchFamily="34" charset="0"/>
                </a:rPr>
                <a:t>0.70 (0.60–0.81)</a:t>
              </a:r>
            </a:p>
            <a:p>
              <a:pPr lvl="0">
                <a:defRPr/>
              </a:pPr>
              <a:r>
                <a:rPr lang="en-US" sz="1600" dirty="0">
                  <a:solidFill>
                    <a:prstClr val="black"/>
                  </a:solidFill>
                  <a:latin typeface="Arial" panose="020B0604020202020204" pitchFamily="34" charset="0"/>
                  <a:cs typeface="Arial" panose="020B0604020202020204" pitchFamily="34" charset="0"/>
                </a:rPr>
                <a:t>0.80 (0.65–0.98)</a:t>
              </a:r>
            </a:p>
          </p:txBody>
        </p:sp>
        <p:sp>
          <p:nvSpPr>
            <p:cNvPr id="512" name="object 135"/>
            <p:cNvSpPr txBox="1"/>
            <p:nvPr/>
          </p:nvSpPr>
          <p:spPr>
            <a:xfrm>
              <a:off x="7624755" y="6084742"/>
              <a:ext cx="1895798" cy="505267"/>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lvl="0">
                <a:defRPr/>
              </a:pPr>
              <a:r>
                <a:rPr lang="en-US" sz="1600" dirty="0">
                  <a:solidFill>
                    <a:prstClr val="black"/>
                  </a:solidFill>
                  <a:latin typeface="Arial" panose="020B0604020202020204" pitchFamily="34" charset="0"/>
                  <a:cs typeface="Arial" panose="020B0604020202020204" pitchFamily="34" charset="0"/>
                </a:rPr>
                <a:t>391/2393 (16.3%)</a:t>
              </a:r>
            </a:p>
            <a:p>
              <a:pPr lvl="0">
                <a:defRPr/>
              </a:pPr>
              <a:r>
                <a:rPr lang="en-US" sz="1600" dirty="0">
                  <a:solidFill>
                    <a:prstClr val="black"/>
                  </a:solidFill>
                  <a:latin typeface="Arial" panose="020B0604020202020204" pitchFamily="34" charset="0"/>
                  <a:cs typeface="Arial" panose="020B0604020202020204" pitchFamily="34" charset="0"/>
                </a:rPr>
                <a:t>215/1694 (12.7%)</a:t>
              </a:r>
            </a:p>
          </p:txBody>
        </p:sp>
        <p:sp>
          <p:nvSpPr>
            <p:cNvPr id="513" name="object 2"/>
            <p:cNvSpPr txBox="1"/>
            <p:nvPr/>
          </p:nvSpPr>
          <p:spPr>
            <a:xfrm>
              <a:off x="397565" y="5281174"/>
              <a:ext cx="1324401" cy="243656"/>
            </a:xfrm>
            <a:prstGeom prst="rect">
              <a:avLst/>
            </a:prstGeom>
          </p:spPr>
          <p:txBody>
            <a:bodyPr vert="horz" wrap="square" lIns="0" tIns="12700" rIns="0" bIns="0" rtlCol="0">
              <a:spAutoFit/>
            </a:bodyPr>
            <a:lstStyle/>
            <a:p>
              <a:pPr marL="12700">
                <a:lnSpc>
                  <a:spcPct val="100000"/>
                </a:lnSpc>
                <a:spcBef>
                  <a:spcPts val="100"/>
                </a:spcBef>
              </a:pPr>
              <a:r>
                <a:rPr lang="en-US" sz="1500" b="1" spc="-5" dirty="0">
                  <a:latin typeface="Arial" panose="020B0604020202020204" pitchFamily="34" charset="0"/>
                  <a:cs typeface="Arial" panose="020B0604020202020204" pitchFamily="34" charset="0"/>
                </a:rPr>
                <a:t>Subgroup</a:t>
              </a:r>
              <a:endParaRPr sz="1500" dirty="0">
                <a:latin typeface="Arial" panose="020B0604020202020204" pitchFamily="34" charset="0"/>
                <a:cs typeface="Arial" panose="020B0604020202020204" pitchFamily="34" charset="0"/>
              </a:endParaRPr>
            </a:p>
          </p:txBody>
        </p:sp>
        <p:sp>
          <p:nvSpPr>
            <p:cNvPr id="514" name="object 4"/>
            <p:cNvSpPr txBox="1"/>
            <p:nvPr/>
          </p:nvSpPr>
          <p:spPr>
            <a:xfrm>
              <a:off x="9698804" y="5281174"/>
              <a:ext cx="1363492" cy="243656"/>
            </a:xfrm>
            <a:prstGeom prst="rect">
              <a:avLst/>
            </a:prstGeom>
          </p:spPr>
          <p:txBody>
            <a:bodyPr vert="horz" wrap="square" lIns="0" tIns="12700" rIns="0" bIns="0" rtlCol="0">
              <a:spAutoFit/>
            </a:bodyPr>
            <a:lstStyle/>
            <a:p>
              <a:pPr marL="12700" algn="ctr">
                <a:spcBef>
                  <a:spcPts val="100"/>
                </a:spcBef>
              </a:pPr>
              <a:r>
                <a:rPr sz="1500" b="1" dirty="0">
                  <a:latin typeface="Arial" panose="020B0604020202020204" pitchFamily="34" charset="0"/>
                  <a:cs typeface="Arial" panose="020B0604020202020204" pitchFamily="34" charset="0"/>
                </a:rPr>
                <a:t>HR (95%</a:t>
              </a:r>
              <a:r>
                <a:rPr sz="1500" b="1" spc="-85" dirty="0">
                  <a:latin typeface="Arial" panose="020B0604020202020204" pitchFamily="34" charset="0"/>
                  <a:cs typeface="Arial" panose="020B0604020202020204" pitchFamily="34" charset="0"/>
                </a:rPr>
                <a:t> </a:t>
              </a:r>
              <a:r>
                <a:rPr sz="1500" b="1" spc="-5" dirty="0">
                  <a:latin typeface="Arial" panose="020B0604020202020204" pitchFamily="34" charset="0"/>
                  <a:cs typeface="Arial" panose="020B0604020202020204" pitchFamily="34" charset="0"/>
                </a:rPr>
                <a:t>CI)</a:t>
              </a:r>
              <a:endParaRPr sz="1500" dirty="0">
                <a:latin typeface="Arial" panose="020B0604020202020204" pitchFamily="34" charset="0"/>
                <a:cs typeface="Arial" panose="020B0604020202020204" pitchFamily="34" charset="0"/>
              </a:endParaRPr>
            </a:p>
          </p:txBody>
        </p:sp>
        <p:sp>
          <p:nvSpPr>
            <p:cNvPr id="515" name="object 6"/>
            <p:cNvSpPr txBox="1"/>
            <p:nvPr/>
          </p:nvSpPr>
          <p:spPr>
            <a:xfrm>
              <a:off x="11211247" y="5281174"/>
              <a:ext cx="592616" cy="474489"/>
            </a:xfrm>
            <a:prstGeom prst="rect">
              <a:avLst/>
            </a:prstGeom>
          </p:spPr>
          <p:txBody>
            <a:bodyPr vert="horz" wrap="square" lIns="0" tIns="12700" rIns="0" bIns="0" rtlCol="0">
              <a:spAutoFit/>
            </a:bodyPr>
            <a:lstStyle/>
            <a:p>
              <a:pPr marL="12700" algn="ctr">
                <a:lnSpc>
                  <a:spcPct val="100000"/>
                </a:lnSpc>
                <a:spcBef>
                  <a:spcPts val="100"/>
                </a:spcBef>
              </a:pPr>
              <a:r>
                <a:rPr sz="1500" b="1" spc="-5" dirty="0" err="1">
                  <a:latin typeface="Arial" panose="020B0604020202020204" pitchFamily="34" charset="0"/>
                  <a:cs typeface="Arial" panose="020B0604020202020204" pitchFamily="34" charset="0"/>
                </a:rPr>
                <a:t>Int</a:t>
              </a:r>
              <a:br>
                <a:rPr lang="en-US" sz="1500" b="1" spc="-5" dirty="0">
                  <a:latin typeface="Arial" panose="020B0604020202020204" pitchFamily="34" charset="0"/>
                  <a:cs typeface="Arial" panose="020B0604020202020204" pitchFamily="34" charset="0"/>
                </a:rPr>
              </a:br>
              <a:r>
                <a:rPr sz="1500" b="1" dirty="0">
                  <a:latin typeface="Arial" panose="020B0604020202020204" pitchFamily="34" charset="0"/>
                  <a:cs typeface="Arial" panose="020B0604020202020204" pitchFamily="34" charset="0"/>
                </a:rPr>
                <a:t>P</a:t>
              </a:r>
              <a:r>
                <a:rPr sz="1500" b="1" spc="-70" dirty="0">
                  <a:latin typeface="Arial" panose="020B0604020202020204" pitchFamily="34" charset="0"/>
                  <a:cs typeface="Arial" panose="020B0604020202020204" pitchFamily="34" charset="0"/>
                </a:rPr>
                <a:t> </a:t>
              </a:r>
              <a:r>
                <a:rPr sz="1500" b="1" spc="-20" dirty="0">
                  <a:latin typeface="Arial" panose="020B0604020202020204" pitchFamily="34" charset="0"/>
                  <a:cs typeface="Arial" panose="020B0604020202020204" pitchFamily="34" charset="0"/>
                </a:rPr>
                <a:t>Val</a:t>
              </a:r>
              <a:endParaRPr sz="1500" dirty="0">
                <a:latin typeface="Arial" panose="020B0604020202020204" pitchFamily="34" charset="0"/>
                <a:cs typeface="Arial" panose="020B0604020202020204" pitchFamily="34" charset="0"/>
              </a:endParaRPr>
            </a:p>
          </p:txBody>
        </p:sp>
        <p:sp>
          <p:nvSpPr>
            <p:cNvPr id="516" name="object 8"/>
            <p:cNvSpPr txBox="1"/>
            <p:nvPr/>
          </p:nvSpPr>
          <p:spPr>
            <a:xfrm>
              <a:off x="7993293" y="5281174"/>
              <a:ext cx="1158722" cy="487313"/>
            </a:xfrm>
            <a:prstGeom prst="rect">
              <a:avLst/>
            </a:prstGeom>
          </p:spPr>
          <p:txBody>
            <a:bodyPr vert="horz" wrap="square" lIns="0" tIns="12700" rIns="0" bIns="0" rtlCol="0">
              <a:spAutoFit/>
            </a:bodyPr>
            <a:lstStyle/>
            <a:p>
              <a:pPr marL="12700" algn="ctr">
                <a:lnSpc>
                  <a:spcPct val="100000"/>
                </a:lnSpc>
                <a:spcBef>
                  <a:spcPts val="100"/>
                </a:spcBef>
              </a:pPr>
              <a:r>
                <a:rPr sz="1500" b="1" spc="-5" dirty="0">
                  <a:latin typeface="Arial" panose="020B0604020202020204" pitchFamily="34" charset="0"/>
                  <a:cs typeface="Arial" panose="020B0604020202020204" pitchFamily="34" charset="0"/>
                </a:rPr>
                <a:t>Placeb</a:t>
              </a:r>
              <a:r>
                <a:rPr sz="1500" b="1" dirty="0">
                  <a:latin typeface="Arial" panose="020B0604020202020204" pitchFamily="34" charset="0"/>
                  <a:cs typeface="Arial" panose="020B0604020202020204" pitchFamily="34" charset="0"/>
                </a:rPr>
                <a:t>o</a:t>
              </a:r>
              <a:endParaRPr lang="en-US" sz="1500" b="1" dirty="0">
                <a:latin typeface="Arial" panose="020B0604020202020204" pitchFamily="34" charset="0"/>
                <a:cs typeface="Arial" panose="020B0604020202020204" pitchFamily="34" charset="0"/>
              </a:endParaRPr>
            </a:p>
            <a:p>
              <a:pPr marL="12700" algn="ctr">
                <a:spcBef>
                  <a:spcPts val="100"/>
                </a:spcBef>
              </a:pPr>
              <a:r>
                <a:rPr lang="en-US" sz="1500" b="1" spc="-5" dirty="0">
                  <a:latin typeface="Arial" panose="020B0604020202020204" pitchFamily="34" charset="0"/>
                  <a:cs typeface="Arial" panose="020B0604020202020204" pitchFamily="34" charset="0"/>
                </a:rPr>
                <a:t>n/N</a:t>
              </a:r>
              <a:r>
                <a:rPr lang="en-US" sz="1500" b="1" spc="-65" dirty="0">
                  <a:latin typeface="Arial" panose="020B0604020202020204" pitchFamily="34" charset="0"/>
                  <a:cs typeface="Arial" panose="020B0604020202020204" pitchFamily="34" charset="0"/>
                </a:rPr>
                <a:t> </a:t>
              </a:r>
              <a:r>
                <a:rPr lang="en-US" sz="1500" b="1" spc="-5" dirty="0">
                  <a:latin typeface="Arial" panose="020B0604020202020204" pitchFamily="34" charset="0"/>
                  <a:cs typeface="Arial" panose="020B0604020202020204" pitchFamily="34" charset="0"/>
                </a:rPr>
                <a:t>(%)</a:t>
              </a:r>
              <a:endParaRPr lang="en-US" sz="1500" b="1" dirty="0">
                <a:latin typeface="Arial" panose="020B0604020202020204" pitchFamily="34" charset="0"/>
                <a:cs typeface="Arial" panose="020B0604020202020204" pitchFamily="34" charset="0"/>
              </a:endParaRPr>
            </a:p>
          </p:txBody>
        </p:sp>
        <p:sp>
          <p:nvSpPr>
            <p:cNvPr id="517" name="object 10"/>
            <p:cNvSpPr txBox="1"/>
            <p:nvPr/>
          </p:nvSpPr>
          <p:spPr>
            <a:xfrm>
              <a:off x="5917912" y="5281174"/>
              <a:ext cx="1721676" cy="487313"/>
            </a:xfrm>
            <a:prstGeom prst="rect">
              <a:avLst/>
            </a:prstGeom>
          </p:spPr>
          <p:txBody>
            <a:bodyPr vert="horz" wrap="square" lIns="0" tIns="12700" rIns="0" bIns="0" rtlCol="0">
              <a:spAutoFit/>
            </a:bodyPr>
            <a:lstStyle/>
            <a:p>
              <a:pPr marL="12700" algn="ctr">
                <a:lnSpc>
                  <a:spcPct val="100000"/>
                </a:lnSpc>
                <a:spcBef>
                  <a:spcPts val="100"/>
                </a:spcBef>
              </a:pPr>
              <a:r>
                <a:rPr sz="1500" b="1" spc="-5" dirty="0" err="1">
                  <a:latin typeface="Arial" panose="020B0604020202020204" pitchFamily="34" charset="0"/>
                  <a:cs typeface="Arial" panose="020B0604020202020204" pitchFamily="34" charset="0"/>
                </a:rPr>
                <a:t>Icosapent</a:t>
              </a:r>
              <a:r>
                <a:rPr sz="1500" b="1" spc="-40" dirty="0">
                  <a:latin typeface="Arial" panose="020B0604020202020204" pitchFamily="34" charset="0"/>
                  <a:cs typeface="Arial" panose="020B0604020202020204" pitchFamily="34" charset="0"/>
                </a:rPr>
                <a:t> </a:t>
              </a:r>
              <a:r>
                <a:rPr sz="1500" b="1" spc="-10" dirty="0">
                  <a:latin typeface="Arial" panose="020B0604020202020204" pitchFamily="34" charset="0"/>
                  <a:cs typeface="Arial" panose="020B0604020202020204" pitchFamily="34" charset="0"/>
                </a:rPr>
                <a:t>Ethyl</a:t>
              </a:r>
              <a:endParaRPr lang="en-US" sz="1500" b="1" spc="-10" dirty="0">
                <a:latin typeface="Arial" panose="020B0604020202020204" pitchFamily="34" charset="0"/>
                <a:cs typeface="Arial" panose="020B0604020202020204" pitchFamily="34" charset="0"/>
              </a:endParaRPr>
            </a:p>
            <a:p>
              <a:pPr marL="12700" algn="ctr">
                <a:spcBef>
                  <a:spcPts val="100"/>
                </a:spcBef>
              </a:pPr>
              <a:r>
                <a:rPr lang="en-US" sz="1500" b="1" spc="-5" dirty="0">
                  <a:latin typeface="Arial" panose="020B0604020202020204" pitchFamily="34" charset="0"/>
                  <a:cs typeface="Arial" panose="020B0604020202020204" pitchFamily="34" charset="0"/>
                </a:rPr>
                <a:t>n/N</a:t>
              </a:r>
              <a:r>
                <a:rPr lang="en-US" sz="1500" b="1" spc="-65" dirty="0">
                  <a:latin typeface="Arial" panose="020B0604020202020204" pitchFamily="34" charset="0"/>
                  <a:cs typeface="Arial" panose="020B0604020202020204" pitchFamily="34" charset="0"/>
                </a:rPr>
                <a:t> </a:t>
              </a:r>
              <a:r>
                <a:rPr lang="en-US" sz="1500" b="1" spc="-5" dirty="0">
                  <a:latin typeface="Arial" panose="020B0604020202020204" pitchFamily="34" charset="0"/>
                  <a:cs typeface="Arial" panose="020B0604020202020204" pitchFamily="34" charset="0"/>
                </a:rPr>
                <a:t>(%)</a:t>
              </a:r>
              <a:endParaRPr lang="en-US" sz="1500" b="1" dirty="0">
                <a:latin typeface="Arial" panose="020B0604020202020204" pitchFamily="34" charset="0"/>
                <a:cs typeface="Arial" panose="020B0604020202020204" pitchFamily="34" charset="0"/>
              </a:endParaRPr>
            </a:p>
          </p:txBody>
        </p:sp>
        <p:sp>
          <p:nvSpPr>
            <p:cNvPr id="518" name="object 14"/>
            <p:cNvSpPr txBox="1"/>
            <p:nvPr/>
          </p:nvSpPr>
          <p:spPr>
            <a:xfrm>
              <a:off x="4530905" y="5281174"/>
              <a:ext cx="1255528" cy="474489"/>
            </a:xfrm>
            <a:prstGeom prst="rect">
              <a:avLst/>
            </a:prstGeom>
          </p:spPr>
          <p:txBody>
            <a:bodyPr vert="horz" wrap="square" lIns="0" tIns="12700" rIns="0" bIns="0" rtlCol="0">
              <a:spAutoFit/>
            </a:bodyPr>
            <a:lstStyle>
              <a:defPPr>
                <a:defRPr lang="en-US"/>
              </a:defPPr>
              <a:lvl1pPr marL="12700">
                <a:lnSpc>
                  <a:spcPct val="100000"/>
                </a:lnSpc>
                <a:spcBef>
                  <a:spcPts val="100"/>
                </a:spcBef>
                <a:defRPr sz="900" b="1" spc="-5">
                  <a:solidFill>
                    <a:srgbClr val="231F20"/>
                  </a:solidFill>
                  <a:latin typeface="Calibri"/>
                  <a:cs typeface="Calibri"/>
                </a:defRPr>
              </a:lvl1pPr>
            </a:lstStyle>
            <a:p>
              <a:pPr algn="ctr"/>
              <a:r>
                <a:rPr sz="1500" dirty="0">
                  <a:solidFill>
                    <a:schemeClr val="tx1"/>
                  </a:solidFill>
                  <a:latin typeface="Arial" panose="020B0604020202020204" pitchFamily="34" charset="0"/>
                  <a:cs typeface="Arial" panose="020B0604020202020204" pitchFamily="34" charset="0"/>
                </a:rPr>
                <a:t>Hazard Ra</a:t>
              </a:r>
              <a:r>
                <a:rPr lang="en-US" sz="1500" dirty="0">
                  <a:solidFill>
                    <a:schemeClr val="tx1"/>
                  </a:solidFill>
                  <a:latin typeface="Arial" panose="020B0604020202020204" pitchFamily="34" charset="0"/>
                  <a:cs typeface="Arial" panose="020B0604020202020204" pitchFamily="34" charset="0"/>
                </a:rPr>
                <a:t>ti</a:t>
              </a:r>
              <a:r>
                <a:rPr sz="1500" dirty="0">
                  <a:solidFill>
                    <a:schemeClr val="tx1"/>
                  </a:solidFill>
                  <a:latin typeface="Arial" panose="020B0604020202020204" pitchFamily="34" charset="0"/>
                  <a:cs typeface="Arial" panose="020B0604020202020204" pitchFamily="34" charset="0"/>
                </a:rPr>
                <a:t>o (95% </a:t>
              </a:r>
              <a:r>
                <a:rPr lang="en-US" sz="1500" dirty="0">
                  <a:solidFill>
                    <a:schemeClr val="tx1"/>
                  </a:solidFill>
                  <a:latin typeface="Arial" panose="020B0604020202020204" pitchFamily="34" charset="0"/>
                  <a:cs typeface="Arial" panose="020B0604020202020204" pitchFamily="34" charset="0"/>
                </a:rPr>
                <a:t>CI)</a:t>
              </a:r>
              <a:endParaRPr sz="1500" dirty="0">
                <a:solidFill>
                  <a:schemeClr val="tx1"/>
                </a:solidFill>
                <a:latin typeface="Arial" panose="020B0604020202020204" pitchFamily="34" charset="0"/>
                <a:cs typeface="Arial" panose="020B0604020202020204" pitchFamily="34" charset="0"/>
              </a:endParaRPr>
            </a:p>
          </p:txBody>
        </p:sp>
        <p:cxnSp>
          <p:nvCxnSpPr>
            <p:cNvPr id="519" name="Straight Connector 518"/>
            <p:cNvCxnSpPr/>
            <p:nvPr/>
          </p:nvCxnSpPr>
          <p:spPr>
            <a:xfrm>
              <a:off x="416757" y="5790250"/>
              <a:ext cx="113111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4242266" y="5121167"/>
            <a:ext cx="864875" cy="355375"/>
            <a:chOff x="4345008" y="2041989"/>
            <a:chExt cx="864875" cy="355375"/>
          </a:xfrm>
        </p:grpSpPr>
        <p:sp>
          <p:nvSpPr>
            <p:cNvPr id="1004" name="object 148"/>
            <p:cNvSpPr/>
            <p:nvPr/>
          </p:nvSpPr>
          <p:spPr>
            <a:xfrm>
              <a:off x="4853462" y="2349014"/>
              <a:ext cx="356421" cy="0"/>
            </a:xfrm>
            <a:custGeom>
              <a:avLst/>
              <a:gdLst/>
              <a:ahLst/>
              <a:cxnLst/>
              <a:rect l="l" t="t" r="r" b="b"/>
              <a:pathLst>
                <a:path w="259080">
                  <a:moveTo>
                    <a:pt x="0" y="0"/>
                  </a:moveTo>
                  <a:lnTo>
                    <a:pt x="258470" y="0"/>
                  </a:lnTo>
                </a:path>
              </a:pathLst>
            </a:custGeom>
            <a:ln w="254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05" name="object 149"/>
            <p:cNvSpPr/>
            <p:nvPr/>
          </p:nvSpPr>
          <p:spPr>
            <a:xfrm>
              <a:off x="4464683" y="2349014"/>
              <a:ext cx="285663" cy="0"/>
            </a:xfrm>
            <a:custGeom>
              <a:avLst/>
              <a:gdLst/>
              <a:ahLst/>
              <a:cxnLst/>
              <a:rect l="l" t="t" r="r" b="b"/>
              <a:pathLst>
                <a:path w="207644">
                  <a:moveTo>
                    <a:pt x="0" y="0"/>
                  </a:moveTo>
                  <a:lnTo>
                    <a:pt x="207250" y="0"/>
                  </a:lnTo>
                </a:path>
              </a:pathLst>
            </a:custGeom>
            <a:ln w="254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06" name="object 150"/>
            <p:cNvSpPr/>
            <p:nvPr/>
          </p:nvSpPr>
          <p:spPr>
            <a:xfrm>
              <a:off x="4756356" y="2293408"/>
              <a:ext cx="103956" cy="103956"/>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07" name="object 151"/>
            <p:cNvSpPr/>
            <p:nvPr/>
          </p:nvSpPr>
          <p:spPr>
            <a:xfrm>
              <a:off x="4621403" y="2097613"/>
              <a:ext cx="216649" cy="0"/>
            </a:xfrm>
            <a:custGeom>
              <a:avLst/>
              <a:gdLst/>
              <a:ahLst/>
              <a:cxnLst/>
              <a:rect l="l" t="t" r="r" b="b"/>
              <a:pathLst>
                <a:path w="157480">
                  <a:moveTo>
                    <a:pt x="0" y="0"/>
                  </a:moveTo>
                  <a:lnTo>
                    <a:pt x="157433" y="0"/>
                  </a:lnTo>
                </a:path>
              </a:pathLst>
            </a:custGeom>
            <a:ln w="254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09" name="object 152"/>
            <p:cNvSpPr/>
            <p:nvPr/>
          </p:nvSpPr>
          <p:spPr>
            <a:xfrm>
              <a:off x="4345008" y="2097613"/>
              <a:ext cx="172970" cy="0"/>
            </a:xfrm>
            <a:custGeom>
              <a:avLst/>
              <a:gdLst/>
              <a:ahLst/>
              <a:cxnLst/>
              <a:rect l="l" t="t" r="r" b="b"/>
              <a:pathLst>
                <a:path w="125730">
                  <a:moveTo>
                    <a:pt x="0" y="0"/>
                  </a:moveTo>
                  <a:lnTo>
                    <a:pt x="125558" y="0"/>
                  </a:lnTo>
                </a:path>
              </a:pathLst>
            </a:custGeom>
            <a:ln w="254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10" name="object 153"/>
            <p:cNvSpPr/>
            <p:nvPr/>
          </p:nvSpPr>
          <p:spPr>
            <a:xfrm>
              <a:off x="4521915" y="2041989"/>
              <a:ext cx="103956" cy="103956"/>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58" name="Title 1">
            <a:extLst>
              <a:ext uri="{FF2B5EF4-FFF2-40B4-BE49-F238E27FC236}">
                <a16:creationId xmlns:a16="http://schemas.microsoft.com/office/drawing/2014/main" id="{323F20C2-55F9-4399-95A6-B4CA00356AB8}"/>
              </a:ext>
            </a:extLst>
          </p:cNvPr>
          <p:cNvSpPr>
            <a:spLocks noGrp="1"/>
          </p:cNvSpPr>
          <p:nvPr>
            <p:ph type="title"/>
          </p:nvPr>
        </p:nvSpPr>
        <p:spPr>
          <a:xfrm>
            <a:off x="457200" y="2719"/>
            <a:ext cx="10515600" cy="822960"/>
          </a:xfrm>
        </p:spPr>
        <p:txBody>
          <a:bodyPr>
            <a:normAutofit/>
          </a:bodyPr>
          <a:lstStyle/>
          <a:p>
            <a:r>
              <a:rPr lang="en-US" sz="4000" b="1" dirty="0">
                <a:latin typeface="Arial" panose="020B0604020202020204" pitchFamily="34" charset="0"/>
                <a:cs typeface="Arial" panose="020B0604020202020204" pitchFamily="34" charset="0"/>
              </a:rPr>
              <a:t>Key Secondary End Point in</a:t>
            </a:r>
            <a:r>
              <a:rPr lang="en-US" sz="4000" b="1" dirty="0">
                <a:solidFill>
                  <a:srgbClr val="FF0000"/>
                </a:solidFill>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Subgroups</a:t>
            </a:r>
            <a:endParaRPr lang="en-US" sz="4000" b="1" dirty="0">
              <a:solidFill>
                <a:srgbClr val="FF0000"/>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847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8" name="Group 257"/>
          <p:cNvGrpSpPr/>
          <p:nvPr/>
        </p:nvGrpSpPr>
        <p:grpSpPr>
          <a:xfrm>
            <a:off x="2929026" y="771730"/>
            <a:ext cx="6238309" cy="5748640"/>
            <a:chOff x="2929026" y="867266"/>
            <a:chExt cx="6238309" cy="5748640"/>
          </a:xfrm>
        </p:grpSpPr>
        <p:sp>
          <p:nvSpPr>
            <p:cNvPr id="259" name="bk object 16"/>
            <p:cNvSpPr/>
            <p:nvPr/>
          </p:nvSpPr>
          <p:spPr>
            <a:xfrm>
              <a:off x="2939742" y="3281550"/>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0" name="bk object 20"/>
            <p:cNvSpPr/>
            <p:nvPr/>
          </p:nvSpPr>
          <p:spPr>
            <a:xfrm>
              <a:off x="2939742" y="4539552"/>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1" name="bk object 23"/>
            <p:cNvSpPr/>
            <p:nvPr/>
          </p:nvSpPr>
          <p:spPr>
            <a:xfrm>
              <a:off x="2939742" y="4251452"/>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2" name="bk object 23"/>
            <p:cNvSpPr/>
            <p:nvPr/>
          </p:nvSpPr>
          <p:spPr>
            <a:xfrm>
              <a:off x="2939742" y="3579176"/>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3" name="bk object 23"/>
            <p:cNvSpPr/>
            <p:nvPr/>
          </p:nvSpPr>
          <p:spPr>
            <a:xfrm>
              <a:off x="2939742" y="2407725"/>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1" name="bk object 18"/>
            <p:cNvSpPr/>
            <p:nvPr/>
          </p:nvSpPr>
          <p:spPr>
            <a:xfrm>
              <a:off x="2939742" y="1436548"/>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2" name="bk object 22"/>
            <p:cNvSpPr/>
            <p:nvPr/>
          </p:nvSpPr>
          <p:spPr>
            <a:xfrm>
              <a:off x="2939742" y="1729410"/>
              <a:ext cx="6179772" cy="352102"/>
            </a:xfrm>
            <a:custGeom>
              <a:avLst/>
              <a:gdLst/>
              <a:ahLst/>
              <a:cxnLst/>
              <a:rect l="l" t="t" r="r" b="b"/>
              <a:pathLst>
                <a:path w="6591300" h="477520">
                  <a:moveTo>
                    <a:pt x="6591300" y="477164"/>
                  </a:moveTo>
                  <a:lnTo>
                    <a:pt x="0" y="477164"/>
                  </a:lnTo>
                  <a:lnTo>
                    <a:pt x="0" y="0"/>
                  </a:lnTo>
                  <a:lnTo>
                    <a:pt x="6591300" y="0"/>
                  </a:lnTo>
                  <a:lnTo>
                    <a:pt x="6591300" y="477164"/>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3" name="bk object 19"/>
            <p:cNvSpPr/>
            <p:nvPr/>
          </p:nvSpPr>
          <p:spPr>
            <a:xfrm>
              <a:off x="2939742" y="2112386"/>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4" name="bk object 23"/>
            <p:cNvSpPr/>
            <p:nvPr/>
          </p:nvSpPr>
          <p:spPr>
            <a:xfrm>
              <a:off x="2939742" y="2993450"/>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5" name="bk object 21"/>
            <p:cNvSpPr/>
            <p:nvPr/>
          </p:nvSpPr>
          <p:spPr>
            <a:xfrm>
              <a:off x="2939742" y="5131742"/>
              <a:ext cx="6179772" cy="352102"/>
            </a:xfrm>
            <a:custGeom>
              <a:avLst/>
              <a:gdLst/>
              <a:ahLst/>
              <a:cxnLst/>
              <a:rect l="l" t="t" r="r" b="b"/>
              <a:pathLst>
                <a:path w="6591300" h="477520">
                  <a:moveTo>
                    <a:pt x="6591300" y="477164"/>
                  </a:moveTo>
                  <a:lnTo>
                    <a:pt x="0" y="477164"/>
                  </a:lnTo>
                  <a:lnTo>
                    <a:pt x="0" y="0"/>
                  </a:lnTo>
                  <a:lnTo>
                    <a:pt x="6591300" y="0"/>
                  </a:lnTo>
                  <a:lnTo>
                    <a:pt x="6591300" y="477164"/>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6" name="bk object 23"/>
            <p:cNvSpPr/>
            <p:nvPr/>
          </p:nvSpPr>
          <p:spPr>
            <a:xfrm>
              <a:off x="2939742" y="4838879"/>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7" name="bk object 17"/>
            <p:cNvSpPr/>
            <p:nvPr/>
          </p:nvSpPr>
          <p:spPr>
            <a:xfrm>
              <a:off x="2939742" y="5886397"/>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8" name="bk object 23"/>
            <p:cNvSpPr/>
            <p:nvPr/>
          </p:nvSpPr>
          <p:spPr>
            <a:xfrm>
              <a:off x="2939742" y="2695825"/>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9" name="bk object 22"/>
            <p:cNvSpPr/>
            <p:nvPr/>
          </p:nvSpPr>
          <p:spPr>
            <a:xfrm>
              <a:off x="2939742" y="3872038"/>
              <a:ext cx="6179772" cy="352102"/>
            </a:xfrm>
            <a:custGeom>
              <a:avLst/>
              <a:gdLst/>
              <a:ahLst/>
              <a:cxnLst/>
              <a:rect l="l" t="t" r="r" b="b"/>
              <a:pathLst>
                <a:path w="6591300" h="477520">
                  <a:moveTo>
                    <a:pt x="6591300" y="477164"/>
                  </a:moveTo>
                  <a:lnTo>
                    <a:pt x="0" y="477164"/>
                  </a:lnTo>
                  <a:lnTo>
                    <a:pt x="0" y="0"/>
                  </a:lnTo>
                  <a:lnTo>
                    <a:pt x="6591300" y="0"/>
                  </a:lnTo>
                  <a:lnTo>
                    <a:pt x="6591300" y="477164"/>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0" name="bk object 23"/>
            <p:cNvSpPr/>
            <p:nvPr/>
          </p:nvSpPr>
          <p:spPr>
            <a:xfrm>
              <a:off x="2939742" y="5509821"/>
              <a:ext cx="6179772" cy="350603"/>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1" name="bk object 24"/>
            <p:cNvSpPr/>
            <p:nvPr/>
          </p:nvSpPr>
          <p:spPr>
            <a:xfrm>
              <a:off x="2929026" y="1188208"/>
              <a:ext cx="6179772" cy="117523"/>
            </a:xfrm>
            <a:custGeom>
              <a:avLst/>
              <a:gdLst/>
              <a:ahLst/>
              <a:cxnLst/>
              <a:rect l="l" t="t" r="r" b="b"/>
              <a:pathLst>
                <a:path w="6591300" h="159384">
                  <a:moveTo>
                    <a:pt x="6591300" y="158940"/>
                  </a:moveTo>
                  <a:lnTo>
                    <a:pt x="0" y="158940"/>
                  </a:lnTo>
                  <a:lnTo>
                    <a:pt x="0" y="0"/>
                  </a:lnTo>
                  <a:lnTo>
                    <a:pt x="6591300" y="0"/>
                  </a:lnTo>
                  <a:lnTo>
                    <a:pt x="6591300" y="15894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0" name="object 3"/>
            <p:cNvSpPr txBox="1"/>
            <p:nvPr/>
          </p:nvSpPr>
          <p:spPr>
            <a:xfrm>
              <a:off x="2963351" y="1321294"/>
              <a:ext cx="407790" cy="88870"/>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Subgroup</a:t>
              </a:r>
            </a:p>
          </p:txBody>
        </p:sp>
        <p:sp>
          <p:nvSpPr>
            <p:cNvPr id="521" name="object 13"/>
            <p:cNvSpPr txBox="1"/>
            <p:nvPr/>
          </p:nvSpPr>
          <p:spPr>
            <a:xfrm>
              <a:off x="2963352" y="1193161"/>
              <a:ext cx="1189548" cy="88870"/>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Secondary Composite</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Endpoint </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(ITT)</a:t>
              </a:r>
            </a:p>
          </p:txBody>
        </p:sp>
        <p:sp>
          <p:nvSpPr>
            <p:cNvPr id="522" name="object 27"/>
            <p:cNvSpPr txBox="1"/>
            <p:nvPr/>
          </p:nvSpPr>
          <p:spPr>
            <a:xfrm>
              <a:off x="3041175" y="1736038"/>
              <a:ext cx="576653"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Region</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Western Eastern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Asia Paciﬁc</a:t>
              </a:r>
            </a:p>
          </p:txBody>
        </p:sp>
        <p:sp>
          <p:nvSpPr>
            <p:cNvPr id="523" name="object 50"/>
            <p:cNvSpPr txBox="1"/>
            <p:nvPr/>
          </p:nvSpPr>
          <p:spPr>
            <a:xfrm>
              <a:off x="3041175" y="2107489"/>
              <a:ext cx="510323" cy="273023"/>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Eze</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mibe</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Use</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a:t>
              </a:r>
            </a:p>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a:t>
              </a:r>
            </a:p>
          </p:txBody>
        </p:sp>
        <p:sp>
          <p:nvSpPr>
            <p:cNvPr id="524" name="object 73"/>
            <p:cNvSpPr txBox="1"/>
            <p:nvPr/>
          </p:nvSpPr>
          <p:spPr>
            <a:xfrm>
              <a:off x="3041175" y="2997578"/>
              <a:ext cx="528809"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Age Group</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&lt;65 Years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≥65 Years</a:t>
              </a:r>
            </a:p>
          </p:txBody>
        </p:sp>
        <p:sp>
          <p:nvSpPr>
            <p:cNvPr id="525" name="object 99"/>
            <p:cNvSpPr txBox="1"/>
            <p:nvPr/>
          </p:nvSpPr>
          <p:spPr>
            <a:xfrm>
              <a:off x="3041175" y="5139090"/>
              <a:ext cx="951420"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Sta</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 Intensity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Moderate</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Low</a:t>
              </a:r>
            </a:p>
          </p:txBody>
        </p:sp>
        <p:sp>
          <p:nvSpPr>
            <p:cNvPr id="526" name="object 121"/>
            <p:cNvSpPr txBox="1"/>
            <p:nvPr/>
          </p:nvSpPr>
          <p:spPr>
            <a:xfrm>
              <a:off x="3041175" y="4837404"/>
              <a:ext cx="1505598"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Triglycerides ≥200 and HDL-C ≤35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Yes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a:t>
              </a:r>
            </a:p>
          </p:txBody>
        </p:sp>
        <p:sp>
          <p:nvSpPr>
            <p:cNvPr id="527" name="object 170"/>
            <p:cNvSpPr txBox="1"/>
            <p:nvPr/>
          </p:nvSpPr>
          <p:spPr>
            <a:xfrm>
              <a:off x="3041175" y="5888104"/>
              <a:ext cx="892001"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hsCRP ≤2 vs &gt;2 mg/L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mg/L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&gt;2 mg/L</a:t>
              </a:r>
            </a:p>
          </p:txBody>
        </p:sp>
        <p:sp>
          <p:nvSpPr>
            <p:cNvPr id="528" name="object 165"/>
            <p:cNvSpPr txBox="1"/>
            <p:nvPr/>
          </p:nvSpPr>
          <p:spPr>
            <a:xfrm>
              <a:off x="3041175" y="2704901"/>
              <a:ext cx="716194"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White vs Non-White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White</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Non-White</a:t>
              </a:r>
            </a:p>
          </p:txBody>
        </p:sp>
        <p:sp>
          <p:nvSpPr>
            <p:cNvPr id="529" name="object 111"/>
            <p:cNvSpPr txBox="1"/>
            <p:nvPr/>
          </p:nvSpPr>
          <p:spPr>
            <a:xfrm>
              <a:off x="3041175" y="3879387"/>
              <a:ext cx="911552"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eGFR</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&lt;60 mL/min/1.73m</a:t>
              </a:r>
              <a:r>
                <a:rPr kumimoji="0" sz="500" b="0" i="0" u="none" strike="noStrike" kern="1200" cap="none" spc="-1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60-&lt;90 mL/min/1.73m</a:t>
              </a:r>
              <a:r>
                <a:rPr kumimoji="0" sz="500" b="0" i="0" u="none" strike="noStrike" kern="1200" cap="none" spc="-1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≥90 mL/min/1.73m</a:t>
              </a:r>
              <a:r>
                <a:rPr kumimoji="0" sz="500" b="0" i="0" u="none" strike="noStrike" kern="1200" cap="none" spc="-1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530" name="object 116"/>
            <p:cNvSpPr txBox="1"/>
            <p:nvPr/>
          </p:nvSpPr>
          <p:spPr>
            <a:xfrm>
              <a:off x="3041175" y="5512879"/>
              <a:ext cx="1226515"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LDL-C (Derived) by </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Ter</a:t>
              </a:r>
              <a:r>
                <a:rPr kumimoji="0" lang="en-US"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≤67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&gt;67-≤84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&gt;84 mg/dL</a:t>
              </a:r>
            </a:p>
          </p:txBody>
        </p:sp>
        <p:sp>
          <p:nvSpPr>
            <p:cNvPr id="531" name="object 29"/>
            <p:cNvSpPr txBox="1"/>
            <p:nvPr/>
          </p:nvSpPr>
          <p:spPr>
            <a:xfrm>
              <a:off x="8726558" y="1742133"/>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0.54</a:t>
              </a:r>
            </a:p>
          </p:txBody>
        </p:sp>
        <p:sp>
          <p:nvSpPr>
            <p:cNvPr id="532" name="object 52"/>
            <p:cNvSpPr txBox="1"/>
            <p:nvPr/>
          </p:nvSpPr>
          <p:spPr>
            <a:xfrm>
              <a:off x="8726558" y="2115429"/>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0.41</a:t>
              </a:r>
            </a:p>
          </p:txBody>
        </p:sp>
        <p:sp>
          <p:nvSpPr>
            <p:cNvPr id="533" name="object 75"/>
            <p:cNvSpPr txBox="1"/>
            <p:nvPr/>
          </p:nvSpPr>
          <p:spPr>
            <a:xfrm>
              <a:off x="8726558" y="2997352"/>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0.06</a:t>
              </a:r>
            </a:p>
          </p:txBody>
        </p:sp>
        <p:sp>
          <p:nvSpPr>
            <p:cNvPr id="534" name="object 101"/>
            <p:cNvSpPr txBox="1"/>
            <p:nvPr/>
          </p:nvSpPr>
          <p:spPr>
            <a:xfrm>
              <a:off x="8726558" y="5139091"/>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0.10</a:t>
              </a:r>
            </a:p>
          </p:txBody>
        </p:sp>
        <p:sp>
          <p:nvSpPr>
            <p:cNvPr id="535" name="object 123"/>
            <p:cNvSpPr txBox="1"/>
            <p:nvPr/>
          </p:nvSpPr>
          <p:spPr>
            <a:xfrm>
              <a:off x="8726558" y="4837178"/>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0.50</a:t>
              </a:r>
            </a:p>
          </p:txBody>
        </p:sp>
        <p:sp>
          <p:nvSpPr>
            <p:cNvPr id="536" name="object 172"/>
            <p:cNvSpPr txBox="1"/>
            <p:nvPr/>
          </p:nvSpPr>
          <p:spPr>
            <a:xfrm>
              <a:off x="8726558" y="588789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0.97</a:t>
              </a:r>
            </a:p>
          </p:txBody>
        </p:sp>
        <p:sp>
          <p:nvSpPr>
            <p:cNvPr id="537" name="object 167"/>
            <p:cNvSpPr txBox="1"/>
            <p:nvPr/>
          </p:nvSpPr>
          <p:spPr>
            <a:xfrm>
              <a:off x="8726558" y="2704674"/>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0.13</a:t>
              </a:r>
            </a:p>
          </p:txBody>
        </p:sp>
        <p:sp>
          <p:nvSpPr>
            <p:cNvPr id="538" name="object 113"/>
            <p:cNvSpPr txBox="1"/>
            <p:nvPr/>
          </p:nvSpPr>
          <p:spPr>
            <a:xfrm>
              <a:off x="8726558" y="387938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0.77</a:t>
              </a:r>
            </a:p>
          </p:txBody>
        </p:sp>
        <p:sp>
          <p:nvSpPr>
            <p:cNvPr id="539" name="object 118"/>
            <p:cNvSpPr txBox="1"/>
            <p:nvPr/>
          </p:nvSpPr>
          <p:spPr>
            <a:xfrm>
              <a:off x="8726558" y="5512879"/>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0.90</a:t>
              </a:r>
            </a:p>
          </p:txBody>
        </p:sp>
        <p:sp>
          <p:nvSpPr>
            <p:cNvPr id="540" name="object 5"/>
            <p:cNvSpPr txBox="1"/>
            <p:nvPr/>
          </p:nvSpPr>
          <p:spPr>
            <a:xfrm>
              <a:off x="7991415" y="1197815"/>
              <a:ext cx="686414"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0.74 (0.65–0.83)</a:t>
              </a:r>
            </a:p>
          </p:txBody>
        </p:sp>
        <p:sp>
          <p:nvSpPr>
            <p:cNvPr id="541" name="object 28"/>
            <p:cNvSpPr txBox="1"/>
            <p:nvPr/>
          </p:nvSpPr>
          <p:spPr>
            <a:xfrm>
              <a:off x="7991415" y="1819010"/>
              <a:ext cx="686414" cy="243656"/>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(0.64–0.84)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0.78 (0.59–1.02)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0.47 (0.20–1.10)</a:t>
              </a:r>
            </a:p>
          </p:txBody>
        </p:sp>
        <p:sp>
          <p:nvSpPr>
            <p:cNvPr id="542" name="object 51"/>
            <p:cNvSpPr txBox="1"/>
            <p:nvPr/>
          </p:nvSpPr>
          <p:spPr>
            <a:xfrm>
              <a:off x="7991415" y="2190353"/>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(0.64–0.82)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0.87 (0.5</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–1.39)</a:t>
              </a:r>
            </a:p>
          </p:txBody>
        </p:sp>
        <p:sp>
          <p:nvSpPr>
            <p:cNvPr id="543" name="object 74"/>
            <p:cNvSpPr txBox="1"/>
            <p:nvPr/>
          </p:nvSpPr>
          <p:spPr>
            <a:xfrm>
              <a:off x="7991415" y="3078241"/>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0.65 (0.54–0.78)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0.82 (0.70–0.97)</a:t>
              </a:r>
            </a:p>
          </p:txBody>
        </p:sp>
        <p:sp>
          <p:nvSpPr>
            <p:cNvPr id="544" name="object 100"/>
            <p:cNvSpPr txBox="1"/>
            <p:nvPr/>
          </p:nvSpPr>
          <p:spPr>
            <a:xfrm>
              <a:off x="7991061" y="5222062"/>
              <a:ext cx="68712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0.66 (0.54–0.82)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0.74 (0.63–0.87)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1.20 (0.74–1.9</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45" name="object 122"/>
            <p:cNvSpPr txBox="1"/>
            <p:nvPr/>
          </p:nvSpPr>
          <p:spPr>
            <a:xfrm>
              <a:off x="7991415" y="4918067"/>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0.68 (0.53–0.88)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0.75 (0.65–0.86)</a:t>
              </a:r>
            </a:p>
          </p:txBody>
        </p:sp>
        <p:sp>
          <p:nvSpPr>
            <p:cNvPr id="546" name="object 171"/>
            <p:cNvSpPr txBox="1"/>
            <p:nvPr/>
          </p:nvSpPr>
          <p:spPr>
            <a:xfrm>
              <a:off x="7991415" y="5968767"/>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(0.61–0.89)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(0.63–0.86)</a:t>
              </a:r>
            </a:p>
          </p:txBody>
        </p:sp>
        <p:sp>
          <p:nvSpPr>
            <p:cNvPr id="547" name="object 166"/>
            <p:cNvSpPr txBox="1"/>
            <p:nvPr/>
          </p:nvSpPr>
          <p:spPr>
            <a:xfrm>
              <a:off x="7991415" y="2785564"/>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0.76 (0.67–0.86)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0.55 (0.38–0.82)</a:t>
              </a:r>
            </a:p>
          </p:txBody>
        </p:sp>
        <p:sp>
          <p:nvSpPr>
            <p:cNvPr id="548" name="object 112"/>
            <p:cNvSpPr txBox="1"/>
            <p:nvPr/>
          </p:nvSpPr>
          <p:spPr>
            <a:xfrm>
              <a:off x="7991061" y="3962359"/>
              <a:ext cx="68712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0.71 (0.5</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0.77 (0.64–0.91)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0.70 (0.52–0.94)</a:t>
              </a:r>
            </a:p>
          </p:txBody>
        </p:sp>
        <p:sp>
          <p:nvSpPr>
            <p:cNvPr id="549" name="object 117"/>
            <p:cNvSpPr txBox="1"/>
            <p:nvPr/>
          </p:nvSpPr>
          <p:spPr>
            <a:xfrm>
              <a:off x="7991061" y="5595851"/>
              <a:ext cx="68712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0.71 (0.57–0.89)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(0.59–0.92)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0.69 (0.5</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50" name="object 9"/>
            <p:cNvSpPr txBox="1"/>
            <p:nvPr/>
          </p:nvSpPr>
          <p:spPr>
            <a:xfrm>
              <a:off x="7265875" y="1197815"/>
              <a:ext cx="780101"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606/4090 (14.8%)</a:t>
              </a:r>
            </a:p>
          </p:txBody>
        </p:sp>
        <p:sp>
          <p:nvSpPr>
            <p:cNvPr id="551" name="object 30"/>
            <p:cNvSpPr txBox="1"/>
            <p:nvPr/>
          </p:nvSpPr>
          <p:spPr>
            <a:xfrm>
              <a:off x="7265875" y="1819010"/>
              <a:ext cx="780101" cy="243656"/>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473/2905 (16.3%)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117/1053 (11.1%)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16/132 (12.1%)</a:t>
              </a:r>
            </a:p>
          </p:txBody>
        </p:sp>
        <p:sp>
          <p:nvSpPr>
            <p:cNvPr id="552" name="object 53"/>
            <p:cNvSpPr txBox="1"/>
            <p:nvPr/>
          </p:nvSpPr>
          <p:spPr>
            <a:xfrm>
              <a:off x="7265875" y="2190353"/>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569/3828 (14.9%)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37/262 (14.1%)</a:t>
              </a:r>
            </a:p>
          </p:txBody>
        </p:sp>
        <p:sp>
          <p:nvSpPr>
            <p:cNvPr id="553" name="object 76"/>
            <p:cNvSpPr txBox="1"/>
            <p:nvPr/>
          </p:nvSpPr>
          <p:spPr>
            <a:xfrm>
              <a:off x="7265875" y="3078241"/>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290/2184 (13.3%)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316/1906 (16.6%)</a:t>
              </a:r>
            </a:p>
          </p:txBody>
        </p:sp>
        <p:sp>
          <p:nvSpPr>
            <p:cNvPr id="554" name="object 102"/>
            <p:cNvSpPr txBox="1"/>
            <p:nvPr/>
          </p:nvSpPr>
          <p:spPr>
            <a:xfrm>
              <a:off x="7265875" y="5222062"/>
              <a:ext cx="780101"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210/1226 (17.1%)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361/2575 (14.0%)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32/267 (12.0%)</a:t>
              </a:r>
            </a:p>
          </p:txBody>
        </p:sp>
        <p:sp>
          <p:nvSpPr>
            <p:cNvPr id="555" name="object 124"/>
            <p:cNvSpPr txBox="1"/>
            <p:nvPr/>
          </p:nvSpPr>
          <p:spPr>
            <a:xfrm>
              <a:off x="7265875" y="4918067"/>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136/794 (17.1%)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470/3293 (14.3%)</a:t>
              </a:r>
            </a:p>
          </p:txBody>
        </p:sp>
        <p:sp>
          <p:nvSpPr>
            <p:cNvPr id="556" name="object 173"/>
            <p:cNvSpPr txBox="1"/>
            <p:nvPr/>
          </p:nvSpPr>
          <p:spPr>
            <a:xfrm>
              <a:off x="7265875" y="5968767"/>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245/1942 (12.6%)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361/2147 (16.8%)</a:t>
              </a:r>
            </a:p>
          </p:txBody>
        </p:sp>
        <p:sp>
          <p:nvSpPr>
            <p:cNvPr id="557" name="object 168"/>
            <p:cNvSpPr txBox="1"/>
            <p:nvPr/>
          </p:nvSpPr>
          <p:spPr>
            <a:xfrm>
              <a:off x="7265875" y="2785564"/>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538/3688 (14.6%)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68/401 (17.0%)</a:t>
              </a:r>
            </a:p>
          </p:txBody>
        </p:sp>
        <p:sp>
          <p:nvSpPr>
            <p:cNvPr id="558" name="object 114"/>
            <p:cNvSpPr txBox="1"/>
            <p:nvPr/>
          </p:nvSpPr>
          <p:spPr>
            <a:xfrm>
              <a:off x="7265875" y="3962359"/>
              <a:ext cx="780101"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205/911 (22.5%)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296/2238 (13.2%)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105/939 (11.2%)</a:t>
              </a:r>
            </a:p>
          </p:txBody>
        </p:sp>
        <p:sp>
          <p:nvSpPr>
            <p:cNvPr id="559" name="object 119"/>
            <p:cNvSpPr txBox="1"/>
            <p:nvPr/>
          </p:nvSpPr>
          <p:spPr>
            <a:xfrm>
              <a:off x="7265505" y="5595851"/>
              <a:ext cx="78084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171/1222 (14.0%)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182/1209 (15.1%)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178/1188 (15.0%)</a:t>
              </a:r>
            </a:p>
          </p:txBody>
        </p:sp>
        <p:sp>
          <p:nvSpPr>
            <p:cNvPr id="560" name="object 12"/>
            <p:cNvSpPr txBox="1"/>
            <p:nvPr/>
          </p:nvSpPr>
          <p:spPr>
            <a:xfrm>
              <a:off x="6599970" y="1197815"/>
              <a:ext cx="814760"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459/4089 (11.2%)</a:t>
              </a:r>
            </a:p>
          </p:txBody>
        </p:sp>
        <p:sp>
          <p:nvSpPr>
            <p:cNvPr id="561" name="object 31"/>
            <p:cNvSpPr txBox="1"/>
            <p:nvPr/>
          </p:nvSpPr>
          <p:spPr>
            <a:xfrm>
              <a:off x="6599970" y="1819010"/>
              <a:ext cx="814760"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358/2906 (12.3%)</a:t>
              </a:r>
              <a:endPar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93/1053 (8.8%)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8/130 (6.2%)</a:t>
              </a:r>
            </a:p>
          </p:txBody>
        </p:sp>
        <p:sp>
          <p:nvSpPr>
            <p:cNvPr id="562" name="object 54"/>
            <p:cNvSpPr txBox="1"/>
            <p:nvPr/>
          </p:nvSpPr>
          <p:spPr>
            <a:xfrm>
              <a:off x="6599970" y="2190353"/>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426/3827 (11.1%)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33/262 (12.6%)</a:t>
              </a:r>
            </a:p>
          </p:txBody>
        </p:sp>
        <p:sp>
          <p:nvSpPr>
            <p:cNvPr id="563" name="object 77"/>
            <p:cNvSpPr txBox="1"/>
            <p:nvPr/>
          </p:nvSpPr>
          <p:spPr>
            <a:xfrm>
              <a:off x="6599970" y="3078241"/>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200/2232 (9.0%)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259/1857 (13.9%)</a:t>
              </a:r>
            </a:p>
          </p:txBody>
        </p:sp>
        <p:sp>
          <p:nvSpPr>
            <p:cNvPr id="564" name="object 103"/>
            <p:cNvSpPr txBox="1"/>
            <p:nvPr/>
          </p:nvSpPr>
          <p:spPr>
            <a:xfrm>
              <a:off x="6599970" y="5222062"/>
              <a:ext cx="814760"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151/1290 (11.7%)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270/2533 (10.7%)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37/254 (14.6%)</a:t>
              </a:r>
            </a:p>
          </p:txBody>
        </p:sp>
        <p:sp>
          <p:nvSpPr>
            <p:cNvPr id="565" name="object 125"/>
            <p:cNvSpPr txBox="1"/>
            <p:nvPr/>
          </p:nvSpPr>
          <p:spPr>
            <a:xfrm>
              <a:off x="6599970" y="4918067"/>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101/823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356/3258 (10.9%)</a:t>
              </a:r>
            </a:p>
          </p:txBody>
        </p:sp>
        <p:sp>
          <p:nvSpPr>
            <p:cNvPr id="566" name="object 174"/>
            <p:cNvSpPr txBox="1"/>
            <p:nvPr/>
          </p:nvSpPr>
          <p:spPr>
            <a:xfrm>
              <a:off x="6599970" y="5968767"/>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183/1919 (9.5%)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276/2167 (12.7%)</a:t>
              </a:r>
            </a:p>
          </p:txBody>
        </p:sp>
        <p:sp>
          <p:nvSpPr>
            <p:cNvPr id="567" name="object 169"/>
            <p:cNvSpPr txBox="1"/>
            <p:nvPr/>
          </p:nvSpPr>
          <p:spPr>
            <a:xfrm>
              <a:off x="6599970" y="2785564"/>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418/3691 (11.3%)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41/398 (10.3%)</a:t>
              </a:r>
            </a:p>
          </p:txBody>
        </p:sp>
        <p:sp>
          <p:nvSpPr>
            <p:cNvPr id="568" name="object 115"/>
            <p:cNvSpPr txBox="1"/>
            <p:nvPr/>
          </p:nvSpPr>
          <p:spPr>
            <a:xfrm>
              <a:off x="6599970" y="3962359"/>
              <a:ext cx="814760"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152/905 (16.8%)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229/2217 (10.3%)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78/963 (8.1%)</a:t>
              </a:r>
            </a:p>
          </p:txBody>
        </p:sp>
        <p:sp>
          <p:nvSpPr>
            <p:cNvPr id="569" name="object 120"/>
            <p:cNvSpPr txBox="1"/>
            <p:nvPr/>
          </p:nvSpPr>
          <p:spPr>
            <a:xfrm>
              <a:off x="6599584" y="5595851"/>
              <a:ext cx="815534"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135/1319 (10.2%)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135/1223 (11.0%)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121/1133 (10.7%)</a:t>
              </a:r>
            </a:p>
          </p:txBody>
        </p:sp>
        <p:sp>
          <p:nvSpPr>
            <p:cNvPr id="570" name="object 23"/>
            <p:cNvSpPr/>
            <p:nvPr/>
          </p:nvSpPr>
          <p:spPr>
            <a:xfrm>
              <a:off x="5143697" y="1253822"/>
              <a:ext cx="97390" cy="0"/>
            </a:xfrm>
            <a:custGeom>
              <a:avLst/>
              <a:gdLst/>
              <a:ahLst/>
              <a:cxnLst/>
              <a:rect l="l" t="t" r="r" b="b"/>
              <a:pathLst>
                <a:path w="132080">
                  <a:moveTo>
                    <a:pt x="0" y="0"/>
                  </a:moveTo>
                  <a:lnTo>
                    <a:pt x="13152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1" name="object 24"/>
            <p:cNvSpPr/>
            <p:nvPr/>
          </p:nvSpPr>
          <p:spPr>
            <a:xfrm>
              <a:off x="5008158" y="1253822"/>
              <a:ext cx="80066" cy="0"/>
            </a:xfrm>
            <a:custGeom>
              <a:avLst/>
              <a:gdLst/>
              <a:ahLst/>
              <a:cxnLst/>
              <a:rect l="l" t="t" r="r" b="b"/>
              <a:pathLst>
                <a:path w="108585">
                  <a:moveTo>
                    <a:pt x="0" y="0"/>
                  </a:moveTo>
                  <a:lnTo>
                    <a:pt x="10846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2" name="object 26"/>
            <p:cNvSpPr/>
            <p:nvPr/>
          </p:nvSpPr>
          <p:spPr>
            <a:xfrm>
              <a:off x="4468812" y="2039251"/>
              <a:ext cx="300598" cy="0"/>
            </a:xfrm>
            <a:custGeom>
              <a:avLst/>
              <a:gdLst/>
              <a:ahLst/>
              <a:cxnLst/>
              <a:rect l="l" t="t" r="r" b="b"/>
              <a:pathLst>
                <a:path w="407669">
                  <a:moveTo>
                    <a:pt x="0" y="0"/>
                  </a:moveTo>
                  <a:lnTo>
                    <a:pt x="40723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3" name="object 32"/>
            <p:cNvSpPr/>
            <p:nvPr/>
          </p:nvSpPr>
          <p:spPr>
            <a:xfrm>
              <a:off x="5142338" y="1880540"/>
              <a:ext cx="112841" cy="0"/>
            </a:xfrm>
            <a:custGeom>
              <a:avLst/>
              <a:gdLst/>
              <a:ahLst/>
              <a:cxnLst/>
              <a:rect l="l" t="t" r="r" b="b"/>
              <a:pathLst>
                <a:path w="153035">
                  <a:moveTo>
                    <a:pt x="0" y="0"/>
                  </a:moveTo>
                  <a:lnTo>
                    <a:pt x="15298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4" name="object 33"/>
            <p:cNvSpPr/>
            <p:nvPr/>
          </p:nvSpPr>
          <p:spPr>
            <a:xfrm>
              <a:off x="4994536" y="1880540"/>
              <a:ext cx="92239" cy="0"/>
            </a:xfrm>
            <a:custGeom>
              <a:avLst/>
              <a:gdLst/>
              <a:ahLst/>
              <a:cxnLst/>
              <a:rect l="l" t="t" r="r" b="b"/>
              <a:pathLst>
                <a:path w="125094">
                  <a:moveTo>
                    <a:pt x="0" y="0"/>
                  </a:moveTo>
                  <a:lnTo>
                    <a:pt x="12510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5" name="object 34"/>
            <p:cNvSpPr/>
            <p:nvPr/>
          </p:nvSpPr>
          <p:spPr>
            <a:xfrm>
              <a:off x="5090291" y="185072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6" name="object 36"/>
            <p:cNvSpPr/>
            <p:nvPr/>
          </p:nvSpPr>
          <p:spPr>
            <a:xfrm>
              <a:off x="4937343" y="1967662"/>
              <a:ext cx="201335" cy="0"/>
            </a:xfrm>
            <a:custGeom>
              <a:avLst/>
              <a:gdLst/>
              <a:ahLst/>
              <a:cxnLst/>
              <a:rect l="l" t="t" r="r" b="b"/>
              <a:pathLst>
                <a:path w="273050">
                  <a:moveTo>
                    <a:pt x="0" y="0"/>
                  </a:moveTo>
                  <a:lnTo>
                    <a:pt x="27289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7" name="object 37"/>
            <p:cNvSpPr/>
            <p:nvPr/>
          </p:nvSpPr>
          <p:spPr>
            <a:xfrm>
              <a:off x="5142077" y="1937855"/>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8" name="object 38"/>
            <p:cNvSpPr/>
            <p:nvPr/>
          </p:nvSpPr>
          <p:spPr>
            <a:xfrm>
              <a:off x="4772604" y="2009441"/>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79" name="object 55"/>
            <p:cNvSpPr/>
            <p:nvPr/>
          </p:nvSpPr>
          <p:spPr>
            <a:xfrm>
              <a:off x="5133209" y="2248693"/>
              <a:ext cx="100199" cy="0"/>
            </a:xfrm>
            <a:custGeom>
              <a:avLst/>
              <a:gdLst/>
              <a:ahLst/>
              <a:cxnLst/>
              <a:rect l="l" t="t" r="r" b="b"/>
              <a:pathLst>
                <a:path w="135889">
                  <a:moveTo>
                    <a:pt x="0" y="0"/>
                  </a:moveTo>
                  <a:lnTo>
                    <a:pt x="13542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0" name="object 56"/>
            <p:cNvSpPr/>
            <p:nvPr/>
          </p:nvSpPr>
          <p:spPr>
            <a:xfrm>
              <a:off x="4995552" y="2248693"/>
              <a:ext cx="82407" cy="0"/>
            </a:xfrm>
            <a:custGeom>
              <a:avLst/>
              <a:gdLst/>
              <a:ahLst/>
              <a:cxnLst/>
              <a:rect l="l" t="t" r="r" b="b"/>
              <a:pathLst>
                <a:path w="111760">
                  <a:moveTo>
                    <a:pt x="0" y="0"/>
                  </a:moveTo>
                  <a:lnTo>
                    <a:pt x="11134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1" name="object 57"/>
            <p:cNvSpPr/>
            <p:nvPr/>
          </p:nvSpPr>
          <p:spPr>
            <a:xfrm>
              <a:off x="5081161" y="2218883"/>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2" name="object 59"/>
            <p:cNvSpPr/>
            <p:nvPr/>
          </p:nvSpPr>
          <p:spPr>
            <a:xfrm>
              <a:off x="4880576" y="2327511"/>
              <a:ext cx="369894" cy="0"/>
            </a:xfrm>
            <a:custGeom>
              <a:avLst/>
              <a:gdLst/>
              <a:ahLst/>
              <a:cxnLst/>
              <a:rect l="l" t="t" r="r" b="b"/>
              <a:pathLst>
                <a:path w="501650">
                  <a:moveTo>
                    <a:pt x="0" y="0"/>
                  </a:moveTo>
                  <a:lnTo>
                    <a:pt x="50155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3" name="object 60"/>
            <p:cNvSpPr/>
            <p:nvPr/>
          </p:nvSpPr>
          <p:spPr>
            <a:xfrm>
              <a:off x="5253916" y="229769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4" name="object 78"/>
            <p:cNvSpPr/>
            <p:nvPr/>
          </p:nvSpPr>
          <p:spPr>
            <a:xfrm>
              <a:off x="5044031" y="3119989"/>
              <a:ext cx="138125" cy="0"/>
            </a:xfrm>
            <a:custGeom>
              <a:avLst/>
              <a:gdLst/>
              <a:ahLst/>
              <a:cxnLst/>
              <a:rect l="l" t="t" r="r" b="b"/>
              <a:pathLst>
                <a:path w="187325">
                  <a:moveTo>
                    <a:pt x="0" y="0"/>
                  </a:moveTo>
                  <a:lnTo>
                    <a:pt x="18671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5" name="object 79"/>
            <p:cNvSpPr/>
            <p:nvPr/>
          </p:nvSpPr>
          <p:spPr>
            <a:xfrm>
              <a:off x="4880320" y="3119989"/>
              <a:ext cx="108159" cy="0"/>
            </a:xfrm>
            <a:custGeom>
              <a:avLst/>
              <a:gdLst/>
              <a:ahLst/>
              <a:cxnLst/>
              <a:rect l="l" t="t" r="r" b="b"/>
              <a:pathLst>
                <a:path w="146685">
                  <a:moveTo>
                    <a:pt x="0" y="0"/>
                  </a:moveTo>
                  <a:lnTo>
                    <a:pt x="14667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6" name="object 80"/>
            <p:cNvSpPr/>
            <p:nvPr/>
          </p:nvSpPr>
          <p:spPr>
            <a:xfrm>
              <a:off x="4991984" y="3090183"/>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7" name="object 81"/>
            <p:cNvSpPr/>
            <p:nvPr/>
          </p:nvSpPr>
          <p:spPr>
            <a:xfrm>
              <a:off x="5249955" y="3199569"/>
              <a:ext cx="160131" cy="0"/>
            </a:xfrm>
            <a:custGeom>
              <a:avLst/>
              <a:gdLst/>
              <a:ahLst/>
              <a:cxnLst/>
              <a:rect l="l" t="t" r="r" b="b"/>
              <a:pathLst>
                <a:path w="217169">
                  <a:moveTo>
                    <a:pt x="0" y="0"/>
                  </a:moveTo>
                  <a:lnTo>
                    <a:pt x="21666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8" name="object 82"/>
            <p:cNvSpPr/>
            <p:nvPr/>
          </p:nvSpPr>
          <p:spPr>
            <a:xfrm>
              <a:off x="5065350" y="3199569"/>
              <a:ext cx="129229" cy="0"/>
            </a:xfrm>
            <a:custGeom>
              <a:avLst/>
              <a:gdLst/>
              <a:ahLst/>
              <a:cxnLst/>
              <a:rect l="l" t="t" r="r" b="b"/>
              <a:pathLst>
                <a:path w="175260">
                  <a:moveTo>
                    <a:pt x="0" y="0"/>
                  </a:moveTo>
                  <a:lnTo>
                    <a:pt x="17501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9" name="object 83"/>
            <p:cNvSpPr/>
            <p:nvPr/>
          </p:nvSpPr>
          <p:spPr>
            <a:xfrm>
              <a:off x="5197907" y="3169762"/>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0" name="object 95"/>
            <p:cNvSpPr/>
            <p:nvPr/>
          </p:nvSpPr>
          <p:spPr>
            <a:xfrm>
              <a:off x="5697480" y="5414808"/>
              <a:ext cx="645676" cy="0"/>
            </a:xfrm>
            <a:custGeom>
              <a:avLst/>
              <a:gdLst/>
              <a:ahLst/>
              <a:cxnLst/>
              <a:rect l="l" t="t" r="r" b="b"/>
              <a:pathLst>
                <a:path w="875664">
                  <a:moveTo>
                    <a:pt x="0" y="0"/>
                  </a:moveTo>
                  <a:lnTo>
                    <a:pt x="87523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1" name="object 97"/>
            <p:cNvSpPr/>
            <p:nvPr/>
          </p:nvSpPr>
          <p:spPr>
            <a:xfrm>
              <a:off x="6301630" y="5376670"/>
              <a:ext cx="90834" cy="76320"/>
            </a:xfrm>
            <a:custGeom>
              <a:avLst/>
              <a:gdLst/>
              <a:ahLst/>
              <a:cxnLst/>
              <a:rect l="l" t="t" r="r" b="b"/>
              <a:pathLst>
                <a:path w="123189" h="103504">
                  <a:moveTo>
                    <a:pt x="0" y="0"/>
                  </a:moveTo>
                  <a:lnTo>
                    <a:pt x="21971" y="51727"/>
                  </a:lnTo>
                  <a:lnTo>
                    <a:pt x="0" y="103466"/>
                  </a:lnTo>
                  <a:lnTo>
                    <a:pt x="122631" y="51727"/>
                  </a:lnTo>
                  <a:lnTo>
                    <a:pt x="0" y="0"/>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2" name="object 104"/>
            <p:cNvSpPr/>
            <p:nvPr/>
          </p:nvSpPr>
          <p:spPr>
            <a:xfrm>
              <a:off x="5641920" y="5387379"/>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3" name="object 105"/>
            <p:cNvSpPr/>
            <p:nvPr/>
          </p:nvSpPr>
          <p:spPr>
            <a:xfrm>
              <a:off x="5140934" y="5337424"/>
              <a:ext cx="130633" cy="0"/>
            </a:xfrm>
            <a:custGeom>
              <a:avLst/>
              <a:gdLst/>
              <a:ahLst/>
              <a:cxnLst/>
              <a:rect l="l" t="t" r="r" b="b"/>
              <a:pathLst>
                <a:path w="177164">
                  <a:moveTo>
                    <a:pt x="0" y="0"/>
                  </a:moveTo>
                  <a:lnTo>
                    <a:pt x="17659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4" name="object 106"/>
            <p:cNvSpPr/>
            <p:nvPr/>
          </p:nvSpPr>
          <p:spPr>
            <a:xfrm>
              <a:off x="4990581" y="5337424"/>
              <a:ext cx="95049" cy="0"/>
            </a:xfrm>
            <a:custGeom>
              <a:avLst/>
              <a:gdLst/>
              <a:ahLst/>
              <a:cxnLst/>
              <a:rect l="l" t="t" r="r" b="b"/>
              <a:pathLst>
                <a:path w="128905">
                  <a:moveTo>
                    <a:pt x="0" y="0"/>
                  </a:moveTo>
                  <a:lnTo>
                    <a:pt x="12855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5" name="object 107"/>
            <p:cNvSpPr/>
            <p:nvPr/>
          </p:nvSpPr>
          <p:spPr>
            <a:xfrm>
              <a:off x="5088887" y="5307603"/>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6" name="object 108"/>
            <p:cNvSpPr/>
            <p:nvPr/>
          </p:nvSpPr>
          <p:spPr>
            <a:xfrm>
              <a:off x="5054135" y="5254695"/>
              <a:ext cx="159195" cy="0"/>
            </a:xfrm>
            <a:custGeom>
              <a:avLst/>
              <a:gdLst/>
              <a:ahLst/>
              <a:cxnLst/>
              <a:rect l="l" t="t" r="r" b="b"/>
              <a:pathLst>
                <a:path w="215900">
                  <a:moveTo>
                    <a:pt x="0" y="0"/>
                  </a:moveTo>
                  <a:lnTo>
                    <a:pt x="21589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7" name="object 109"/>
            <p:cNvSpPr/>
            <p:nvPr/>
          </p:nvSpPr>
          <p:spPr>
            <a:xfrm>
              <a:off x="4878464" y="5254695"/>
              <a:ext cx="120333" cy="0"/>
            </a:xfrm>
            <a:custGeom>
              <a:avLst/>
              <a:gdLst/>
              <a:ahLst/>
              <a:cxnLst/>
              <a:rect l="l" t="t" r="r" b="b"/>
              <a:pathLst>
                <a:path w="163194">
                  <a:moveTo>
                    <a:pt x="0" y="0"/>
                  </a:moveTo>
                  <a:lnTo>
                    <a:pt x="16289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8" name="object 110"/>
            <p:cNvSpPr/>
            <p:nvPr/>
          </p:nvSpPr>
          <p:spPr>
            <a:xfrm>
              <a:off x="5002088" y="5224883"/>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99" name="object 126"/>
            <p:cNvSpPr/>
            <p:nvPr/>
          </p:nvSpPr>
          <p:spPr>
            <a:xfrm>
              <a:off x="5159906" y="5035214"/>
              <a:ext cx="101604" cy="0"/>
            </a:xfrm>
            <a:custGeom>
              <a:avLst/>
              <a:gdLst/>
              <a:ahLst/>
              <a:cxnLst/>
              <a:rect l="l" t="t" r="r" b="b"/>
              <a:pathLst>
                <a:path w="137794">
                  <a:moveTo>
                    <a:pt x="0" y="0"/>
                  </a:moveTo>
                  <a:lnTo>
                    <a:pt x="13774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0" name="object 127"/>
            <p:cNvSpPr/>
            <p:nvPr/>
          </p:nvSpPr>
          <p:spPr>
            <a:xfrm>
              <a:off x="5009794" y="5035214"/>
              <a:ext cx="94581" cy="0"/>
            </a:xfrm>
            <a:custGeom>
              <a:avLst/>
              <a:gdLst/>
              <a:ahLst/>
              <a:cxnLst/>
              <a:rect l="l" t="t" r="r" b="b"/>
              <a:pathLst>
                <a:path w="128269">
                  <a:moveTo>
                    <a:pt x="0" y="0"/>
                  </a:moveTo>
                  <a:lnTo>
                    <a:pt x="12823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1" name="object 128"/>
            <p:cNvSpPr/>
            <p:nvPr/>
          </p:nvSpPr>
          <p:spPr>
            <a:xfrm>
              <a:off x="5107859" y="5005405"/>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2" name="object 129"/>
            <p:cNvSpPr/>
            <p:nvPr/>
          </p:nvSpPr>
          <p:spPr>
            <a:xfrm>
              <a:off x="5076001" y="4958546"/>
              <a:ext cx="218659" cy="0"/>
            </a:xfrm>
            <a:custGeom>
              <a:avLst/>
              <a:gdLst/>
              <a:ahLst/>
              <a:cxnLst/>
              <a:rect l="l" t="t" r="r" b="b"/>
              <a:pathLst>
                <a:path w="296544">
                  <a:moveTo>
                    <a:pt x="0" y="0"/>
                  </a:moveTo>
                  <a:lnTo>
                    <a:pt x="296313"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3" name="object 130"/>
            <p:cNvSpPr/>
            <p:nvPr/>
          </p:nvSpPr>
          <p:spPr>
            <a:xfrm>
              <a:off x="4855875" y="4958546"/>
              <a:ext cx="164814" cy="0"/>
            </a:xfrm>
            <a:custGeom>
              <a:avLst/>
              <a:gdLst/>
              <a:ahLst/>
              <a:cxnLst/>
              <a:rect l="l" t="t" r="r" b="b"/>
              <a:pathLst>
                <a:path w="223519">
                  <a:moveTo>
                    <a:pt x="0" y="0"/>
                  </a:moveTo>
                  <a:lnTo>
                    <a:pt x="22318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4" name="object 131"/>
            <p:cNvSpPr/>
            <p:nvPr/>
          </p:nvSpPr>
          <p:spPr>
            <a:xfrm>
              <a:off x="5023954" y="492874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5" name="object 179"/>
            <p:cNvSpPr/>
            <p:nvPr/>
          </p:nvSpPr>
          <p:spPr>
            <a:xfrm>
              <a:off x="5087512" y="1224008"/>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w="63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6" name="object 181"/>
            <p:cNvSpPr/>
            <p:nvPr/>
          </p:nvSpPr>
          <p:spPr>
            <a:xfrm>
              <a:off x="4926274" y="2906328"/>
              <a:ext cx="290765" cy="0"/>
            </a:xfrm>
            <a:custGeom>
              <a:avLst/>
              <a:gdLst/>
              <a:ahLst/>
              <a:cxnLst/>
              <a:rect l="l" t="t" r="r" b="b"/>
              <a:pathLst>
                <a:path w="394335">
                  <a:moveTo>
                    <a:pt x="0" y="0"/>
                  </a:moveTo>
                  <a:lnTo>
                    <a:pt x="39398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7" name="object 182"/>
            <p:cNvSpPr/>
            <p:nvPr/>
          </p:nvSpPr>
          <p:spPr>
            <a:xfrm>
              <a:off x="4686124" y="2906328"/>
              <a:ext cx="184947" cy="0"/>
            </a:xfrm>
            <a:custGeom>
              <a:avLst/>
              <a:gdLst/>
              <a:ahLst/>
              <a:cxnLst/>
              <a:rect l="l" t="t" r="r" b="b"/>
              <a:pathLst>
                <a:path w="250825">
                  <a:moveTo>
                    <a:pt x="0" y="0"/>
                  </a:moveTo>
                  <a:lnTo>
                    <a:pt x="25034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8" name="object 183"/>
            <p:cNvSpPr/>
            <p:nvPr/>
          </p:nvSpPr>
          <p:spPr>
            <a:xfrm>
              <a:off x="5170638" y="2832183"/>
              <a:ext cx="98326" cy="0"/>
            </a:xfrm>
            <a:custGeom>
              <a:avLst/>
              <a:gdLst/>
              <a:ahLst/>
              <a:cxnLst/>
              <a:rect l="l" t="t" r="r" b="b"/>
              <a:pathLst>
                <a:path w="133350">
                  <a:moveTo>
                    <a:pt x="0" y="0"/>
                  </a:moveTo>
                  <a:lnTo>
                    <a:pt x="13313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09" name="object 184"/>
            <p:cNvSpPr/>
            <p:nvPr/>
          </p:nvSpPr>
          <p:spPr>
            <a:xfrm>
              <a:off x="5035739" y="2832183"/>
              <a:ext cx="79597" cy="0"/>
            </a:xfrm>
            <a:custGeom>
              <a:avLst/>
              <a:gdLst/>
              <a:ahLst/>
              <a:cxnLst/>
              <a:rect l="l" t="t" r="r" b="b"/>
              <a:pathLst>
                <a:path w="107950">
                  <a:moveTo>
                    <a:pt x="0" y="0"/>
                  </a:moveTo>
                  <a:lnTo>
                    <a:pt x="10760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0" name="object 185"/>
            <p:cNvSpPr/>
            <p:nvPr/>
          </p:nvSpPr>
          <p:spPr>
            <a:xfrm>
              <a:off x="5132664" y="2822341"/>
              <a:ext cx="20602" cy="20602"/>
            </a:xfrm>
            <a:custGeom>
              <a:avLst/>
              <a:gdLst/>
              <a:ahLst/>
              <a:cxnLst/>
              <a:rect l="l" t="t" r="r" b="b"/>
              <a:pathLst>
                <a:path w="27939" h="27939">
                  <a:moveTo>
                    <a:pt x="13817" y="0"/>
                  </a:moveTo>
                  <a:lnTo>
                    <a:pt x="27622" y="0"/>
                  </a:lnTo>
                  <a:lnTo>
                    <a:pt x="27622" y="27622"/>
                  </a:lnTo>
                  <a:lnTo>
                    <a:pt x="0" y="27622"/>
                  </a:lnTo>
                  <a:lnTo>
                    <a:pt x="0" y="0"/>
                  </a:lnTo>
                  <a:lnTo>
                    <a:pt x="13817" y="0"/>
                  </a:lnTo>
                </a:path>
              </a:pathLst>
            </a:custGeom>
            <a:solidFill>
              <a:srgbClr val="000000"/>
            </a:solidFill>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1" name="object 187"/>
            <p:cNvSpPr/>
            <p:nvPr/>
          </p:nvSpPr>
          <p:spPr>
            <a:xfrm>
              <a:off x="4874227" y="2875725"/>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2" name="object 188"/>
            <p:cNvSpPr/>
            <p:nvPr/>
          </p:nvSpPr>
          <p:spPr>
            <a:xfrm>
              <a:off x="5118590" y="2801534"/>
              <a:ext cx="55718" cy="55718"/>
            </a:xfrm>
            <a:custGeom>
              <a:avLst/>
              <a:gdLst/>
              <a:ahLst/>
              <a:cxnLst/>
              <a:rect l="l" t="t" r="r" b="b"/>
              <a:pathLst>
                <a:path w="75564" h="75564">
                  <a:moveTo>
                    <a:pt x="0" y="0"/>
                  </a:moveTo>
                  <a:lnTo>
                    <a:pt x="75349" y="0"/>
                  </a:lnTo>
                  <a:lnTo>
                    <a:pt x="75349" y="75349"/>
                  </a:lnTo>
                  <a:lnTo>
                    <a:pt x="0" y="75349"/>
                  </a:lnTo>
                  <a:lnTo>
                    <a:pt x="0" y="0"/>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3" name="object 189"/>
            <p:cNvSpPr/>
            <p:nvPr/>
          </p:nvSpPr>
          <p:spPr>
            <a:xfrm>
              <a:off x="5179290" y="4079644"/>
              <a:ext cx="147489" cy="0"/>
            </a:xfrm>
            <a:custGeom>
              <a:avLst/>
              <a:gdLst/>
              <a:ahLst/>
              <a:cxnLst/>
              <a:rect l="l" t="t" r="r" b="b"/>
              <a:pathLst>
                <a:path w="200025">
                  <a:moveTo>
                    <a:pt x="0" y="0"/>
                  </a:moveTo>
                  <a:lnTo>
                    <a:pt x="19968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4" name="object 190"/>
            <p:cNvSpPr/>
            <p:nvPr/>
          </p:nvSpPr>
          <p:spPr>
            <a:xfrm>
              <a:off x="5007984" y="4079644"/>
              <a:ext cx="116119" cy="0"/>
            </a:xfrm>
            <a:custGeom>
              <a:avLst/>
              <a:gdLst/>
              <a:ahLst/>
              <a:cxnLst/>
              <a:rect l="l" t="t" r="r" b="b"/>
              <a:pathLst>
                <a:path w="157480">
                  <a:moveTo>
                    <a:pt x="0" y="0"/>
                  </a:moveTo>
                  <a:lnTo>
                    <a:pt x="15697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5" name="object 192"/>
            <p:cNvSpPr/>
            <p:nvPr/>
          </p:nvSpPr>
          <p:spPr>
            <a:xfrm>
              <a:off x="5127243" y="4049831"/>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6" name="object 193"/>
            <p:cNvSpPr/>
            <p:nvPr/>
          </p:nvSpPr>
          <p:spPr>
            <a:xfrm>
              <a:off x="5102362" y="4165338"/>
              <a:ext cx="261735" cy="0"/>
            </a:xfrm>
            <a:custGeom>
              <a:avLst/>
              <a:gdLst/>
              <a:ahLst/>
              <a:cxnLst/>
              <a:rect l="l" t="t" r="r" b="b"/>
              <a:pathLst>
                <a:path w="354964">
                  <a:moveTo>
                    <a:pt x="0" y="0"/>
                  </a:moveTo>
                  <a:lnTo>
                    <a:pt x="35443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7" name="object 194"/>
            <p:cNvSpPr/>
            <p:nvPr/>
          </p:nvSpPr>
          <p:spPr>
            <a:xfrm>
              <a:off x="4862671" y="4165338"/>
              <a:ext cx="184479" cy="0"/>
            </a:xfrm>
            <a:custGeom>
              <a:avLst/>
              <a:gdLst/>
              <a:ahLst/>
              <a:cxnLst/>
              <a:rect l="l" t="t" r="r" b="b"/>
              <a:pathLst>
                <a:path w="250189">
                  <a:moveTo>
                    <a:pt x="0" y="0"/>
                  </a:moveTo>
                  <a:lnTo>
                    <a:pt x="24972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8" name="object 195"/>
            <p:cNvSpPr/>
            <p:nvPr/>
          </p:nvSpPr>
          <p:spPr>
            <a:xfrm>
              <a:off x="5064430" y="4157878"/>
              <a:ext cx="20602" cy="20602"/>
            </a:xfrm>
            <a:custGeom>
              <a:avLst/>
              <a:gdLst/>
              <a:ahLst/>
              <a:cxnLst/>
              <a:rect l="l" t="t" r="r" b="b"/>
              <a:pathLst>
                <a:path w="27939" h="27939">
                  <a:moveTo>
                    <a:pt x="13804" y="0"/>
                  </a:moveTo>
                  <a:lnTo>
                    <a:pt x="27622" y="0"/>
                  </a:lnTo>
                  <a:lnTo>
                    <a:pt x="27622" y="27622"/>
                  </a:lnTo>
                  <a:lnTo>
                    <a:pt x="0" y="27622"/>
                  </a:lnTo>
                  <a:lnTo>
                    <a:pt x="0" y="0"/>
                  </a:lnTo>
                  <a:lnTo>
                    <a:pt x="13804" y="0"/>
                  </a:lnTo>
                </a:path>
              </a:pathLst>
            </a:custGeom>
            <a:solidFill>
              <a:srgbClr val="000000"/>
            </a:solidFill>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9" name="object 196"/>
            <p:cNvSpPr/>
            <p:nvPr/>
          </p:nvSpPr>
          <p:spPr>
            <a:xfrm>
              <a:off x="5050315" y="413552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0" name="object 197"/>
            <p:cNvSpPr/>
            <p:nvPr/>
          </p:nvSpPr>
          <p:spPr>
            <a:xfrm>
              <a:off x="5111745" y="4001000"/>
              <a:ext cx="173710" cy="0"/>
            </a:xfrm>
            <a:custGeom>
              <a:avLst/>
              <a:gdLst/>
              <a:ahLst/>
              <a:cxnLst/>
              <a:rect l="l" t="t" r="r" b="b"/>
              <a:pathLst>
                <a:path w="235585">
                  <a:moveTo>
                    <a:pt x="0" y="0"/>
                  </a:moveTo>
                  <a:lnTo>
                    <a:pt x="23556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1" name="object 198"/>
            <p:cNvSpPr/>
            <p:nvPr/>
          </p:nvSpPr>
          <p:spPr>
            <a:xfrm>
              <a:off x="4925057" y="4001000"/>
              <a:ext cx="131570" cy="0"/>
            </a:xfrm>
            <a:custGeom>
              <a:avLst/>
              <a:gdLst/>
              <a:ahLst/>
              <a:cxnLst/>
              <a:rect l="l" t="t" r="r" b="b"/>
              <a:pathLst>
                <a:path w="178435">
                  <a:moveTo>
                    <a:pt x="0" y="0"/>
                  </a:moveTo>
                  <a:lnTo>
                    <a:pt x="17783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2" name="object 200"/>
            <p:cNvSpPr/>
            <p:nvPr/>
          </p:nvSpPr>
          <p:spPr>
            <a:xfrm>
              <a:off x="5059698" y="397322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3" name="object 201"/>
            <p:cNvSpPr/>
            <p:nvPr/>
          </p:nvSpPr>
          <p:spPr>
            <a:xfrm>
              <a:off x="5112541" y="5632142"/>
              <a:ext cx="191502" cy="0"/>
            </a:xfrm>
            <a:custGeom>
              <a:avLst/>
              <a:gdLst/>
              <a:ahLst/>
              <a:cxnLst/>
              <a:rect l="l" t="t" r="r" b="b"/>
              <a:pathLst>
                <a:path w="259714">
                  <a:moveTo>
                    <a:pt x="0" y="0"/>
                  </a:moveTo>
                  <a:lnTo>
                    <a:pt x="25970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4" name="object 202"/>
            <p:cNvSpPr/>
            <p:nvPr/>
          </p:nvSpPr>
          <p:spPr>
            <a:xfrm>
              <a:off x="4915633" y="5632142"/>
              <a:ext cx="141403" cy="0"/>
            </a:xfrm>
            <a:custGeom>
              <a:avLst/>
              <a:gdLst/>
              <a:ahLst/>
              <a:cxnLst/>
              <a:rect l="l" t="t" r="r" b="b"/>
              <a:pathLst>
                <a:path w="191769">
                  <a:moveTo>
                    <a:pt x="0" y="0"/>
                  </a:moveTo>
                  <a:lnTo>
                    <a:pt x="19169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5" name="object 204"/>
            <p:cNvSpPr/>
            <p:nvPr/>
          </p:nvSpPr>
          <p:spPr>
            <a:xfrm>
              <a:off x="5139651" y="5716247"/>
              <a:ext cx="193843" cy="0"/>
            </a:xfrm>
            <a:custGeom>
              <a:avLst/>
              <a:gdLst/>
              <a:ahLst/>
              <a:cxnLst/>
              <a:rect l="l" t="t" r="r" b="b"/>
              <a:pathLst>
                <a:path w="262889">
                  <a:moveTo>
                    <a:pt x="0" y="0"/>
                  </a:moveTo>
                  <a:lnTo>
                    <a:pt x="26264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6" name="object 205"/>
            <p:cNvSpPr/>
            <p:nvPr/>
          </p:nvSpPr>
          <p:spPr>
            <a:xfrm>
              <a:off x="4938295" y="5716247"/>
              <a:ext cx="146085" cy="0"/>
            </a:xfrm>
            <a:custGeom>
              <a:avLst/>
              <a:gdLst/>
              <a:ahLst/>
              <a:cxnLst/>
              <a:rect l="l" t="t" r="r" b="b"/>
              <a:pathLst>
                <a:path w="198119">
                  <a:moveTo>
                    <a:pt x="0" y="0"/>
                  </a:moveTo>
                  <a:lnTo>
                    <a:pt x="19773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7" name="object 207"/>
            <p:cNvSpPr/>
            <p:nvPr/>
          </p:nvSpPr>
          <p:spPr>
            <a:xfrm>
              <a:off x="5084570" y="5794300"/>
              <a:ext cx="188692" cy="0"/>
            </a:xfrm>
            <a:custGeom>
              <a:avLst/>
              <a:gdLst/>
              <a:ahLst/>
              <a:cxnLst/>
              <a:rect l="l" t="t" r="r" b="b"/>
              <a:pathLst>
                <a:path w="255905">
                  <a:moveTo>
                    <a:pt x="0" y="0"/>
                  </a:moveTo>
                  <a:lnTo>
                    <a:pt x="25539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8" name="object 208"/>
            <p:cNvSpPr/>
            <p:nvPr/>
          </p:nvSpPr>
          <p:spPr>
            <a:xfrm>
              <a:off x="4888985" y="5794300"/>
              <a:ext cx="140466" cy="0"/>
            </a:xfrm>
            <a:custGeom>
              <a:avLst/>
              <a:gdLst/>
              <a:ahLst/>
              <a:cxnLst/>
              <a:rect l="l" t="t" r="r" b="b"/>
              <a:pathLst>
                <a:path w="190500">
                  <a:moveTo>
                    <a:pt x="0" y="0"/>
                  </a:moveTo>
                  <a:lnTo>
                    <a:pt x="18990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29" name="object 210"/>
            <p:cNvSpPr/>
            <p:nvPr/>
          </p:nvSpPr>
          <p:spPr>
            <a:xfrm>
              <a:off x="5060494" y="5602318"/>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0" name="object 211"/>
            <p:cNvSpPr/>
            <p:nvPr/>
          </p:nvSpPr>
          <p:spPr>
            <a:xfrm>
              <a:off x="5087604" y="5684256"/>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1" name="object 212"/>
            <p:cNvSpPr/>
            <p:nvPr/>
          </p:nvSpPr>
          <p:spPr>
            <a:xfrm>
              <a:off x="5032523" y="5764489"/>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2" name="object 15"/>
            <p:cNvSpPr/>
            <p:nvPr/>
          </p:nvSpPr>
          <p:spPr>
            <a:xfrm>
              <a:off x="5432533" y="1189614"/>
              <a:ext cx="1873" cy="5093770"/>
            </a:xfrm>
            <a:custGeom>
              <a:avLst/>
              <a:gdLst/>
              <a:ahLst/>
              <a:cxnLst/>
              <a:rect l="l" t="t" r="r" b="b"/>
              <a:pathLst>
                <a:path w="2539" h="6908165">
                  <a:moveTo>
                    <a:pt x="2082" y="6907834"/>
                  </a:moveTo>
                  <a:lnTo>
                    <a:pt x="0" y="0"/>
                  </a:lnTo>
                </a:path>
              </a:pathLst>
            </a:custGeom>
            <a:ln w="9525">
              <a:solidFill>
                <a:schemeClr val="tx1"/>
              </a:solidFill>
              <a:prstDash val="solid"/>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3" name="object 25"/>
            <p:cNvSpPr/>
            <p:nvPr/>
          </p:nvSpPr>
          <p:spPr>
            <a:xfrm>
              <a:off x="4824651" y="2039251"/>
              <a:ext cx="733701" cy="0"/>
            </a:xfrm>
            <a:custGeom>
              <a:avLst/>
              <a:gdLst/>
              <a:ahLst/>
              <a:cxnLst/>
              <a:rect l="l" t="t" r="r" b="b"/>
              <a:pathLst>
                <a:path w="995045">
                  <a:moveTo>
                    <a:pt x="0" y="0"/>
                  </a:moveTo>
                  <a:lnTo>
                    <a:pt x="99494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4" name="object 35"/>
            <p:cNvSpPr/>
            <p:nvPr/>
          </p:nvSpPr>
          <p:spPr>
            <a:xfrm>
              <a:off x="5194124" y="1967662"/>
              <a:ext cx="274845" cy="0"/>
            </a:xfrm>
            <a:custGeom>
              <a:avLst/>
              <a:gdLst/>
              <a:ahLst/>
              <a:cxnLst/>
              <a:rect l="l" t="t" r="r" b="b"/>
              <a:pathLst>
                <a:path w="372744">
                  <a:moveTo>
                    <a:pt x="0" y="0"/>
                  </a:moveTo>
                  <a:lnTo>
                    <a:pt x="37235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5" name="object 58"/>
            <p:cNvSpPr/>
            <p:nvPr/>
          </p:nvSpPr>
          <p:spPr>
            <a:xfrm>
              <a:off x="5305963" y="2327511"/>
              <a:ext cx="607750" cy="0"/>
            </a:xfrm>
            <a:custGeom>
              <a:avLst/>
              <a:gdLst/>
              <a:ahLst/>
              <a:cxnLst/>
              <a:rect l="l" t="t" r="r" b="b"/>
              <a:pathLst>
                <a:path w="824229">
                  <a:moveTo>
                    <a:pt x="0" y="0"/>
                  </a:moveTo>
                  <a:lnTo>
                    <a:pt x="82409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6" name="object 98"/>
            <p:cNvSpPr/>
            <p:nvPr/>
          </p:nvSpPr>
          <p:spPr>
            <a:xfrm>
              <a:off x="5117887" y="5414808"/>
              <a:ext cx="524407" cy="0"/>
            </a:xfrm>
            <a:custGeom>
              <a:avLst/>
              <a:gdLst/>
              <a:ahLst/>
              <a:cxnLst/>
              <a:rect l="l" t="t" r="r" b="b"/>
              <a:pathLst>
                <a:path w="711200">
                  <a:moveTo>
                    <a:pt x="0" y="0"/>
                  </a:moveTo>
                  <a:lnTo>
                    <a:pt x="710693"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7" name="object 175"/>
            <p:cNvSpPr/>
            <p:nvPr/>
          </p:nvSpPr>
          <p:spPr>
            <a:xfrm>
              <a:off x="5140316" y="6105638"/>
              <a:ext cx="123142" cy="0"/>
            </a:xfrm>
            <a:custGeom>
              <a:avLst/>
              <a:gdLst/>
              <a:ahLst/>
              <a:cxnLst/>
              <a:rect l="l" t="t" r="r" b="b"/>
              <a:pathLst>
                <a:path w="167005">
                  <a:moveTo>
                    <a:pt x="0" y="0"/>
                  </a:moveTo>
                  <a:lnTo>
                    <a:pt x="16690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8" name="object 176"/>
            <p:cNvSpPr/>
            <p:nvPr/>
          </p:nvSpPr>
          <p:spPr>
            <a:xfrm>
              <a:off x="4982707" y="6105638"/>
              <a:ext cx="102072" cy="0"/>
            </a:xfrm>
            <a:custGeom>
              <a:avLst/>
              <a:gdLst/>
              <a:ahLst/>
              <a:cxnLst/>
              <a:rect l="l" t="t" r="r" b="b"/>
              <a:pathLst>
                <a:path w="138430">
                  <a:moveTo>
                    <a:pt x="0" y="0"/>
                  </a:moveTo>
                  <a:lnTo>
                    <a:pt x="13839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39" name="object 178"/>
            <p:cNvSpPr/>
            <p:nvPr/>
          </p:nvSpPr>
          <p:spPr>
            <a:xfrm>
              <a:off x="5088269" y="6075826"/>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0" name="object 176"/>
            <p:cNvSpPr/>
            <p:nvPr/>
          </p:nvSpPr>
          <p:spPr>
            <a:xfrm>
              <a:off x="4952858" y="6027874"/>
              <a:ext cx="142958" cy="33711"/>
            </a:xfrm>
            <a:custGeom>
              <a:avLst/>
              <a:gdLst/>
              <a:ahLst/>
              <a:cxnLst/>
              <a:rect l="l" t="t" r="r" b="b"/>
              <a:pathLst>
                <a:path w="138430">
                  <a:moveTo>
                    <a:pt x="0" y="0"/>
                  </a:moveTo>
                  <a:lnTo>
                    <a:pt x="13839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1" name="object 178"/>
            <p:cNvSpPr/>
            <p:nvPr/>
          </p:nvSpPr>
          <p:spPr>
            <a:xfrm>
              <a:off x="5084688" y="5998062"/>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2" name="object 176"/>
            <p:cNvSpPr/>
            <p:nvPr/>
          </p:nvSpPr>
          <p:spPr>
            <a:xfrm>
              <a:off x="5141468" y="6027874"/>
              <a:ext cx="151740" cy="33711"/>
            </a:xfrm>
            <a:custGeom>
              <a:avLst/>
              <a:gdLst/>
              <a:ahLst/>
              <a:cxnLst/>
              <a:rect l="l" t="t" r="r" b="b"/>
              <a:pathLst>
                <a:path w="138430">
                  <a:moveTo>
                    <a:pt x="0" y="0"/>
                  </a:moveTo>
                  <a:lnTo>
                    <a:pt x="13839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3" name="bk object 25"/>
            <p:cNvSpPr/>
            <p:nvPr/>
          </p:nvSpPr>
          <p:spPr>
            <a:xfrm>
              <a:off x="6639189" y="1012324"/>
              <a:ext cx="2468880" cy="0"/>
            </a:xfrm>
            <a:custGeom>
              <a:avLst/>
              <a:gdLst/>
              <a:ahLst/>
              <a:cxnLst/>
              <a:rect l="l" t="t" r="r" b="b"/>
              <a:pathLst>
                <a:path w="2641600">
                  <a:moveTo>
                    <a:pt x="0" y="0"/>
                  </a:moveTo>
                  <a:lnTo>
                    <a:pt x="2641409" y="0"/>
                  </a:lnTo>
                </a:path>
              </a:pathLst>
            </a:custGeom>
            <a:ln w="6350">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4" name="object 2"/>
            <p:cNvSpPr txBox="1"/>
            <p:nvPr/>
          </p:nvSpPr>
          <p:spPr>
            <a:xfrm>
              <a:off x="2963351" y="867266"/>
              <a:ext cx="975041" cy="12054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End</a:t>
              </a:r>
              <a:r>
                <a:rPr kumimoji="0" sz="700" b="1"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Point</a:t>
              </a:r>
              <a:r>
                <a:rPr kumimoji="0" lang="en-US"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/Subgroup</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5" name="object 14"/>
            <p:cNvSpPr txBox="1"/>
            <p:nvPr/>
          </p:nvSpPr>
          <p:spPr>
            <a:xfrm>
              <a:off x="4934065" y="867266"/>
              <a:ext cx="1007850" cy="120546"/>
            </a:xfrm>
            <a:prstGeom prst="rect">
              <a:avLst/>
            </a:prstGeom>
          </p:spPr>
          <p:txBody>
            <a:bodyPr vert="horz" wrap="square" lIns="0" tIns="12700" rIns="0" bIns="0" rtlCol="0">
              <a:spAutoFit/>
            </a:bodyPr>
            <a:lstStyle>
              <a:defPPr>
                <a:defRPr lang="en-US"/>
              </a:defPPr>
              <a:lvl1pPr marL="12700">
                <a:lnSpc>
                  <a:spcPct val="100000"/>
                </a:lnSpc>
                <a:spcBef>
                  <a:spcPts val="100"/>
                </a:spcBef>
                <a:defRPr sz="900" b="1" spc="-5">
                  <a:solidFill>
                    <a:srgbClr val="231F20"/>
                  </a:solidFill>
                  <a:latin typeface="Calibri"/>
                  <a:cs typeface="Calibri"/>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Hazard Ra</a:t>
              </a:r>
              <a:r>
                <a:rPr kumimoji="0" lang="en-US"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a:t>
              </a: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 (95% </a:t>
              </a:r>
              <a:r>
                <a:rPr kumimoji="0" lang="en-US"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a:t>
              </a:r>
              <a:endPar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6" name="object 4"/>
            <p:cNvSpPr txBox="1"/>
            <p:nvPr/>
          </p:nvSpPr>
          <p:spPr>
            <a:xfrm>
              <a:off x="7937501" y="867266"/>
              <a:ext cx="79424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HR (95%</a:t>
              </a:r>
              <a:r>
                <a:rPr kumimoji="0" sz="700" b="1" i="0" u="none" strike="noStrike" kern="1200" cap="none" spc="-8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7" name="object 6"/>
            <p:cNvSpPr txBox="1"/>
            <p:nvPr/>
          </p:nvSpPr>
          <p:spPr>
            <a:xfrm>
              <a:off x="8642351" y="867266"/>
              <a:ext cx="524984"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 </a:t>
              </a:r>
              <a:r>
                <a:rPr kumimoji="0"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sz="700" b="1" i="0" u="none" strike="noStrike" kern="1200" cap="none" spc="-7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2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8" name="object 7"/>
            <p:cNvSpPr txBox="1"/>
            <p:nvPr/>
          </p:nvSpPr>
          <p:spPr>
            <a:xfrm>
              <a:off x="7462124" y="1018927"/>
              <a:ext cx="38760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n/N</a:t>
              </a:r>
              <a:r>
                <a:rPr kumimoji="0" sz="700" b="0" i="0" u="none" strike="noStrike" kern="1200" cap="none" spc="-6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49" name="object 8"/>
            <p:cNvSpPr txBox="1"/>
            <p:nvPr/>
          </p:nvSpPr>
          <p:spPr>
            <a:xfrm>
              <a:off x="7405689" y="867266"/>
              <a:ext cx="50047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Placeb</a:t>
              </a:r>
              <a:r>
                <a:rPr kumimoji="0"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0" name="object 10"/>
            <p:cNvSpPr txBox="1"/>
            <p:nvPr/>
          </p:nvSpPr>
          <p:spPr>
            <a:xfrm>
              <a:off x="6605588" y="867266"/>
              <a:ext cx="803524"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Icosapent</a:t>
              </a:r>
              <a:r>
                <a:rPr kumimoji="0" sz="700" b="1"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Ethyl</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1" name="object 11"/>
            <p:cNvSpPr txBox="1"/>
            <p:nvPr/>
          </p:nvSpPr>
          <p:spPr>
            <a:xfrm>
              <a:off x="6813549" y="1018927"/>
              <a:ext cx="38760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n/N</a:t>
              </a:r>
              <a:r>
                <a:rPr kumimoji="0" sz="700" b="0" i="0" u="none" strike="noStrike" kern="1200" cap="none" spc="-6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2" name="object 132"/>
            <p:cNvSpPr txBox="1"/>
            <p:nvPr/>
          </p:nvSpPr>
          <p:spPr>
            <a:xfrm>
              <a:off x="3041175" y="4549050"/>
              <a:ext cx="1324625"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Triglycerides ≥150 vs &lt;150 mg/dL  Triglycerides ≥150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Triglycerides &lt;150 mg/dL</a:t>
              </a:r>
            </a:p>
          </p:txBody>
        </p:sp>
        <p:sp>
          <p:nvSpPr>
            <p:cNvPr id="653" name="object 134"/>
            <p:cNvSpPr txBox="1"/>
            <p:nvPr/>
          </p:nvSpPr>
          <p:spPr>
            <a:xfrm>
              <a:off x="8726558" y="4548824"/>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0.68</a:t>
              </a:r>
            </a:p>
          </p:txBody>
        </p:sp>
        <p:sp>
          <p:nvSpPr>
            <p:cNvPr id="654" name="object 133"/>
            <p:cNvSpPr txBox="1"/>
            <p:nvPr/>
          </p:nvSpPr>
          <p:spPr>
            <a:xfrm>
              <a:off x="7991415" y="4629713"/>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0.74 (0.65–0.84)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0.66 (0.44–0.99)</a:t>
              </a:r>
            </a:p>
          </p:txBody>
        </p:sp>
        <p:sp>
          <p:nvSpPr>
            <p:cNvPr id="655" name="object 135"/>
            <p:cNvSpPr txBox="1"/>
            <p:nvPr/>
          </p:nvSpPr>
          <p:spPr>
            <a:xfrm>
              <a:off x="7265875" y="4629713"/>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546/3660 (14.9%)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60/429 (14.0%)</a:t>
              </a:r>
            </a:p>
          </p:txBody>
        </p:sp>
        <p:sp>
          <p:nvSpPr>
            <p:cNvPr id="656" name="object 136"/>
            <p:cNvSpPr txBox="1"/>
            <p:nvPr/>
          </p:nvSpPr>
          <p:spPr>
            <a:xfrm>
              <a:off x="6599970" y="4629713"/>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421/3674 (11.5%)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38/412 (9.2%)</a:t>
              </a:r>
            </a:p>
          </p:txBody>
        </p:sp>
        <p:sp>
          <p:nvSpPr>
            <p:cNvPr id="657" name="object 137"/>
            <p:cNvSpPr/>
            <p:nvPr/>
          </p:nvSpPr>
          <p:spPr>
            <a:xfrm>
              <a:off x="5045538" y="4749435"/>
              <a:ext cx="378322" cy="0"/>
            </a:xfrm>
            <a:custGeom>
              <a:avLst/>
              <a:gdLst/>
              <a:ahLst/>
              <a:cxnLst/>
              <a:rect l="l" t="t" r="r" b="b"/>
              <a:pathLst>
                <a:path w="513080">
                  <a:moveTo>
                    <a:pt x="0" y="0"/>
                  </a:moveTo>
                  <a:lnTo>
                    <a:pt x="51271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8" name="object 138"/>
            <p:cNvSpPr/>
            <p:nvPr/>
          </p:nvSpPr>
          <p:spPr>
            <a:xfrm>
              <a:off x="4745926" y="4749435"/>
              <a:ext cx="244411" cy="0"/>
            </a:xfrm>
            <a:custGeom>
              <a:avLst/>
              <a:gdLst/>
              <a:ahLst/>
              <a:cxnLst/>
              <a:rect l="l" t="t" r="r" b="b"/>
              <a:pathLst>
                <a:path w="331469">
                  <a:moveTo>
                    <a:pt x="0" y="0"/>
                  </a:moveTo>
                  <a:lnTo>
                    <a:pt x="33098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59" name="object 139"/>
            <p:cNvSpPr/>
            <p:nvPr/>
          </p:nvSpPr>
          <p:spPr>
            <a:xfrm>
              <a:off x="4993492" y="4719628"/>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0" name="object 140"/>
            <p:cNvSpPr/>
            <p:nvPr/>
          </p:nvSpPr>
          <p:spPr>
            <a:xfrm>
              <a:off x="5141842" y="4669745"/>
              <a:ext cx="98795" cy="0"/>
            </a:xfrm>
            <a:custGeom>
              <a:avLst/>
              <a:gdLst/>
              <a:ahLst/>
              <a:cxnLst/>
              <a:rect l="l" t="t" r="r" b="b"/>
              <a:pathLst>
                <a:path w="133985">
                  <a:moveTo>
                    <a:pt x="0" y="0"/>
                  </a:moveTo>
                  <a:lnTo>
                    <a:pt x="13380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1" name="object 141"/>
            <p:cNvSpPr/>
            <p:nvPr/>
          </p:nvSpPr>
          <p:spPr>
            <a:xfrm>
              <a:off x="5015245" y="4669745"/>
              <a:ext cx="71170" cy="0"/>
            </a:xfrm>
            <a:custGeom>
              <a:avLst/>
              <a:gdLst/>
              <a:ahLst/>
              <a:cxnLst/>
              <a:rect l="l" t="t" r="r" b="b"/>
              <a:pathLst>
                <a:path w="96519">
                  <a:moveTo>
                    <a:pt x="0" y="0"/>
                  </a:moveTo>
                  <a:lnTo>
                    <a:pt x="9634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2" name="object 142"/>
            <p:cNvSpPr/>
            <p:nvPr/>
          </p:nvSpPr>
          <p:spPr>
            <a:xfrm>
              <a:off x="5089795" y="4639924"/>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3" name="object 154"/>
            <p:cNvSpPr txBox="1"/>
            <p:nvPr/>
          </p:nvSpPr>
          <p:spPr>
            <a:xfrm>
              <a:off x="3041175" y="4250343"/>
              <a:ext cx="1324625"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Triglycerides ≥200 vs &lt;200 mg/dL  Triglycerides ≥200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Triglycerides &lt;200 mg/dL</a:t>
              </a:r>
            </a:p>
          </p:txBody>
        </p:sp>
        <p:sp>
          <p:nvSpPr>
            <p:cNvPr id="664" name="object 156"/>
            <p:cNvSpPr txBox="1"/>
            <p:nvPr/>
          </p:nvSpPr>
          <p:spPr>
            <a:xfrm>
              <a:off x="8726558" y="425011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0.62</a:t>
              </a:r>
            </a:p>
          </p:txBody>
        </p:sp>
        <p:sp>
          <p:nvSpPr>
            <p:cNvPr id="665" name="object 155"/>
            <p:cNvSpPr txBox="1"/>
            <p:nvPr/>
          </p:nvSpPr>
          <p:spPr>
            <a:xfrm>
              <a:off x="7991415" y="4331006"/>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0.75 (0.65–0.88)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0.71 (0.58–0.86)</a:t>
              </a:r>
            </a:p>
          </p:txBody>
        </p:sp>
        <p:sp>
          <p:nvSpPr>
            <p:cNvPr id="666" name="object 157"/>
            <p:cNvSpPr txBox="1"/>
            <p:nvPr/>
          </p:nvSpPr>
          <p:spPr>
            <a:xfrm>
              <a:off x="7265875" y="4331006"/>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371/2469 (15.0%)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235/1620 (14.5%)</a:t>
              </a:r>
            </a:p>
          </p:txBody>
        </p:sp>
        <p:sp>
          <p:nvSpPr>
            <p:cNvPr id="667" name="object 158"/>
            <p:cNvSpPr txBox="1"/>
            <p:nvPr/>
          </p:nvSpPr>
          <p:spPr>
            <a:xfrm>
              <a:off x="6599970" y="4331006"/>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290/2481 (11.7%)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169/1605 (10.5%)</a:t>
              </a:r>
            </a:p>
          </p:txBody>
        </p:sp>
        <p:sp>
          <p:nvSpPr>
            <p:cNvPr id="668" name="object 159"/>
            <p:cNvSpPr/>
            <p:nvPr/>
          </p:nvSpPr>
          <p:spPr>
            <a:xfrm>
              <a:off x="5111745" y="4455746"/>
              <a:ext cx="159663" cy="0"/>
            </a:xfrm>
            <a:custGeom>
              <a:avLst/>
              <a:gdLst/>
              <a:ahLst/>
              <a:cxnLst/>
              <a:rect l="l" t="t" r="r" b="b"/>
              <a:pathLst>
                <a:path w="216535">
                  <a:moveTo>
                    <a:pt x="0" y="0"/>
                  </a:moveTo>
                  <a:lnTo>
                    <a:pt x="21633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69" name="object 160"/>
            <p:cNvSpPr/>
            <p:nvPr/>
          </p:nvSpPr>
          <p:spPr>
            <a:xfrm>
              <a:off x="4924591" y="4455746"/>
              <a:ext cx="132038" cy="0"/>
            </a:xfrm>
            <a:custGeom>
              <a:avLst/>
              <a:gdLst/>
              <a:ahLst/>
              <a:cxnLst/>
              <a:rect l="l" t="t" r="r" b="b"/>
              <a:pathLst>
                <a:path w="179069">
                  <a:moveTo>
                    <a:pt x="0" y="0"/>
                  </a:moveTo>
                  <a:lnTo>
                    <a:pt x="17846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0" name="object 161"/>
            <p:cNvSpPr/>
            <p:nvPr/>
          </p:nvSpPr>
          <p:spPr>
            <a:xfrm>
              <a:off x="5059698" y="4425929"/>
              <a:ext cx="55718" cy="55718"/>
            </a:xfrm>
            <a:custGeom>
              <a:avLst/>
              <a:gdLst/>
              <a:ahLst/>
              <a:cxnLst/>
              <a:rect l="l" t="t" r="r" b="b"/>
              <a:pathLst>
                <a:path w="75564" h="75564">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1" name="object 162"/>
            <p:cNvSpPr/>
            <p:nvPr/>
          </p:nvSpPr>
          <p:spPr>
            <a:xfrm>
              <a:off x="5159391" y="4372028"/>
              <a:ext cx="120801" cy="0"/>
            </a:xfrm>
            <a:custGeom>
              <a:avLst/>
              <a:gdLst/>
              <a:ahLst/>
              <a:cxnLst/>
              <a:rect l="l" t="t" r="r" b="b"/>
              <a:pathLst>
                <a:path w="163830">
                  <a:moveTo>
                    <a:pt x="0" y="0"/>
                  </a:moveTo>
                  <a:lnTo>
                    <a:pt x="16378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2" name="object 163"/>
            <p:cNvSpPr/>
            <p:nvPr/>
          </p:nvSpPr>
          <p:spPr>
            <a:xfrm>
              <a:off x="5006571" y="4372028"/>
              <a:ext cx="97390" cy="0"/>
            </a:xfrm>
            <a:custGeom>
              <a:avLst/>
              <a:gdLst/>
              <a:ahLst/>
              <a:cxnLst/>
              <a:rect l="l" t="t" r="r" b="b"/>
              <a:pathLst>
                <a:path w="132080">
                  <a:moveTo>
                    <a:pt x="0" y="0"/>
                  </a:moveTo>
                  <a:lnTo>
                    <a:pt x="13190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3" name="object 164"/>
            <p:cNvSpPr/>
            <p:nvPr/>
          </p:nvSpPr>
          <p:spPr>
            <a:xfrm>
              <a:off x="5107344" y="4342223"/>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74" name="object 143"/>
            <p:cNvSpPr txBox="1"/>
            <p:nvPr/>
          </p:nvSpPr>
          <p:spPr>
            <a:xfrm>
              <a:off x="3041175" y="3583053"/>
              <a:ext cx="628483"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Diabetes  </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Diabetes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Diabetes</a:t>
              </a:r>
            </a:p>
          </p:txBody>
        </p:sp>
        <p:sp>
          <p:nvSpPr>
            <p:cNvPr id="675" name="object 145"/>
            <p:cNvSpPr txBox="1"/>
            <p:nvPr/>
          </p:nvSpPr>
          <p:spPr>
            <a:xfrm>
              <a:off x="8726558" y="3583053"/>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0.29</a:t>
              </a:r>
            </a:p>
          </p:txBody>
        </p:sp>
        <p:sp>
          <p:nvSpPr>
            <p:cNvPr id="676" name="object 144"/>
            <p:cNvSpPr txBox="1"/>
            <p:nvPr/>
          </p:nvSpPr>
          <p:spPr>
            <a:xfrm>
              <a:off x="7991415" y="3663943"/>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0.70 (0.60–0.81)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0.80 (0.65–0.98)</a:t>
              </a:r>
            </a:p>
          </p:txBody>
        </p:sp>
        <p:sp>
          <p:nvSpPr>
            <p:cNvPr id="677" name="object 146"/>
            <p:cNvSpPr txBox="1"/>
            <p:nvPr/>
          </p:nvSpPr>
          <p:spPr>
            <a:xfrm>
              <a:off x="7265875" y="3663943"/>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391/2393 (16.3%)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215/1694 (12.7%)</a:t>
              </a:r>
            </a:p>
          </p:txBody>
        </p:sp>
        <p:sp>
          <p:nvSpPr>
            <p:cNvPr id="678" name="object 147"/>
            <p:cNvSpPr txBox="1"/>
            <p:nvPr/>
          </p:nvSpPr>
          <p:spPr>
            <a:xfrm>
              <a:off x="6599970" y="3663943"/>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286/2394 (11.9%)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173/1695 (10.2%)</a:t>
              </a:r>
            </a:p>
          </p:txBody>
        </p:sp>
        <p:sp>
          <p:nvSpPr>
            <p:cNvPr id="679" name="object 148"/>
            <p:cNvSpPr/>
            <p:nvPr/>
          </p:nvSpPr>
          <p:spPr>
            <a:xfrm>
              <a:off x="5217535" y="3781984"/>
              <a:ext cx="191033" cy="0"/>
            </a:xfrm>
            <a:custGeom>
              <a:avLst/>
              <a:gdLst/>
              <a:ahLst/>
              <a:cxnLst/>
              <a:rect l="l" t="t" r="r" b="b"/>
              <a:pathLst>
                <a:path w="259080">
                  <a:moveTo>
                    <a:pt x="0" y="0"/>
                  </a:moveTo>
                  <a:lnTo>
                    <a:pt x="25847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0" name="object 149"/>
            <p:cNvSpPr/>
            <p:nvPr/>
          </p:nvSpPr>
          <p:spPr>
            <a:xfrm>
              <a:off x="5009159" y="3781984"/>
              <a:ext cx="153108" cy="0"/>
            </a:xfrm>
            <a:custGeom>
              <a:avLst/>
              <a:gdLst/>
              <a:ahLst/>
              <a:cxnLst/>
              <a:rect l="l" t="t" r="r" b="b"/>
              <a:pathLst>
                <a:path w="207644">
                  <a:moveTo>
                    <a:pt x="0" y="0"/>
                  </a:moveTo>
                  <a:lnTo>
                    <a:pt x="20725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1" name="object 150"/>
            <p:cNvSpPr/>
            <p:nvPr/>
          </p:nvSpPr>
          <p:spPr>
            <a:xfrm>
              <a:off x="5165488" y="375218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2" name="object 151"/>
            <p:cNvSpPr/>
            <p:nvPr/>
          </p:nvSpPr>
          <p:spPr>
            <a:xfrm>
              <a:off x="5093157" y="3698291"/>
              <a:ext cx="116119" cy="0"/>
            </a:xfrm>
            <a:custGeom>
              <a:avLst/>
              <a:gdLst/>
              <a:ahLst/>
              <a:cxnLst/>
              <a:rect l="l" t="t" r="r" b="b"/>
              <a:pathLst>
                <a:path w="157480">
                  <a:moveTo>
                    <a:pt x="0" y="0"/>
                  </a:moveTo>
                  <a:lnTo>
                    <a:pt x="157433"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3" name="object 152"/>
            <p:cNvSpPr/>
            <p:nvPr/>
          </p:nvSpPr>
          <p:spPr>
            <a:xfrm>
              <a:off x="4945016" y="3698291"/>
              <a:ext cx="92708" cy="0"/>
            </a:xfrm>
            <a:custGeom>
              <a:avLst/>
              <a:gdLst/>
              <a:ahLst/>
              <a:cxnLst/>
              <a:rect l="l" t="t" r="r" b="b"/>
              <a:pathLst>
                <a:path w="125730">
                  <a:moveTo>
                    <a:pt x="0" y="0"/>
                  </a:moveTo>
                  <a:lnTo>
                    <a:pt x="12555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4" name="object 153"/>
            <p:cNvSpPr/>
            <p:nvPr/>
          </p:nvSpPr>
          <p:spPr>
            <a:xfrm>
              <a:off x="5041110" y="3668478"/>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85" name="object 84"/>
            <p:cNvSpPr txBox="1"/>
            <p:nvPr/>
          </p:nvSpPr>
          <p:spPr>
            <a:xfrm>
              <a:off x="3041175" y="3289894"/>
              <a:ext cx="492927"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 vs Non-US  US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Non-US</a:t>
              </a:r>
            </a:p>
          </p:txBody>
        </p:sp>
        <p:sp>
          <p:nvSpPr>
            <p:cNvPr id="686" name="object 86"/>
            <p:cNvSpPr txBox="1"/>
            <p:nvPr/>
          </p:nvSpPr>
          <p:spPr>
            <a:xfrm>
              <a:off x="8726558" y="3289602"/>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0.38</a:t>
              </a:r>
            </a:p>
          </p:txBody>
        </p:sp>
        <p:sp>
          <p:nvSpPr>
            <p:cNvPr id="687" name="object 85"/>
            <p:cNvSpPr txBox="1"/>
            <p:nvPr/>
          </p:nvSpPr>
          <p:spPr>
            <a:xfrm>
              <a:off x="7991415" y="3370557"/>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0.69 (0.57–0.83)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0.77 (0.66–0.91)</a:t>
              </a:r>
            </a:p>
          </p:txBody>
        </p:sp>
        <p:sp>
          <p:nvSpPr>
            <p:cNvPr id="688" name="object 87"/>
            <p:cNvSpPr txBox="1"/>
            <p:nvPr/>
          </p:nvSpPr>
          <p:spPr>
            <a:xfrm>
              <a:off x="7265875" y="3370557"/>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266/1598 (16.6%)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340/2492 (13.6%)</a:t>
              </a:r>
            </a:p>
          </p:txBody>
        </p:sp>
        <p:sp>
          <p:nvSpPr>
            <p:cNvPr id="689" name="object 88"/>
            <p:cNvSpPr txBox="1"/>
            <p:nvPr/>
          </p:nvSpPr>
          <p:spPr>
            <a:xfrm>
              <a:off x="6599970" y="3370557"/>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187/1548 (12.1%)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272/2541 (10.7%)</a:t>
              </a:r>
            </a:p>
          </p:txBody>
        </p:sp>
        <p:sp>
          <p:nvSpPr>
            <p:cNvPr id="690" name="object 89"/>
            <p:cNvSpPr/>
            <p:nvPr/>
          </p:nvSpPr>
          <p:spPr>
            <a:xfrm>
              <a:off x="5087772" y="3419093"/>
              <a:ext cx="153108" cy="0"/>
            </a:xfrm>
            <a:custGeom>
              <a:avLst/>
              <a:gdLst/>
              <a:ahLst/>
              <a:cxnLst/>
              <a:rect l="l" t="t" r="r" b="b"/>
              <a:pathLst>
                <a:path w="207644">
                  <a:moveTo>
                    <a:pt x="0" y="0"/>
                  </a:moveTo>
                  <a:lnTo>
                    <a:pt x="20748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1" name="object 90"/>
            <p:cNvSpPr/>
            <p:nvPr/>
          </p:nvSpPr>
          <p:spPr>
            <a:xfrm>
              <a:off x="4912131" y="3419093"/>
              <a:ext cx="120333" cy="0"/>
            </a:xfrm>
            <a:custGeom>
              <a:avLst/>
              <a:gdLst/>
              <a:ahLst/>
              <a:cxnLst/>
              <a:rect l="l" t="t" r="r" b="b"/>
              <a:pathLst>
                <a:path w="163194">
                  <a:moveTo>
                    <a:pt x="0" y="0"/>
                  </a:moveTo>
                  <a:lnTo>
                    <a:pt x="16285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2" name="object 91"/>
            <p:cNvSpPr/>
            <p:nvPr/>
          </p:nvSpPr>
          <p:spPr>
            <a:xfrm>
              <a:off x="5035725" y="3389287"/>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3" name="object 92"/>
            <p:cNvSpPr/>
            <p:nvPr/>
          </p:nvSpPr>
          <p:spPr>
            <a:xfrm>
              <a:off x="5188027" y="3503453"/>
              <a:ext cx="143275" cy="0"/>
            </a:xfrm>
            <a:custGeom>
              <a:avLst/>
              <a:gdLst/>
              <a:ahLst/>
              <a:cxnLst/>
              <a:rect l="l" t="t" r="r" b="b"/>
              <a:pathLst>
                <a:path w="194310">
                  <a:moveTo>
                    <a:pt x="0" y="0"/>
                  </a:moveTo>
                  <a:lnTo>
                    <a:pt x="19428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4" name="object 93"/>
            <p:cNvSpPr/>
            <p:nvPr/>
          </p:nvSpPr>
          <p:spPr>
            <a:xfrm>
              <a:off x="5016785" y="3503453"/>
              <a:ext cx="116119" cy="0"/>
            </a:xfrm>
            <a:custGeom>
              <a:avLst/>
              <a:gdLst/>
              <a:ahLst/>
              <a:cxnLst/>
              <a:rect l="l" t="t" r="r" b="b"/>
              <a:pathLst>
                <a:path w="157480">
                  <a:moveTo>
                    <a:pt x="0" y="0"/>
                  </a:moveTo>
                  <a:lnTo>
                    <a:pt x="15688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5" name="object 94"/>
            <p:cNvSpPr/>
            <p:nvPr/>
          </p:nvSpPr>
          <p:spPr>
            <a:xfrm>
              <a:off x="5135980" y="3473647"/>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6" name="object 61"/>
            <p:cNvSpPr txBox="1"/>
            <p:nvPr/>
          </p:nvSpPr>
          <p:spPr>
            <a:xfrm>
              <a:off x="3041175" y="2405250"/>
              <a:ext cx="544757" cy="260199"/>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700" spc="-10">
                  <a:solidFill>
                    <a:srgbClr val="231F2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a:t>
              </a:r>
              <a:endPar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Male</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Female</a:t>
              </a:r>
            </a:p>
          </p:txBody>
        </p:sp>
        <p:sp>
          <p:nvSpPr>
            <p:cNvPr id="697" name="object 64"/>
            <p:cNvSpPr txBox="1"/>
            <p:nvPr/>
          </p:nvSpPr>
          <p:spPr>
            <a:xfrm>
              <a:off x="8726558" y="2411214"/>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0.44</a:t>
              </a:r>
            </a:p>
          </p:txBody>
        </p:sp>
        <p:sp>
          <p:nvSpPr>
            <p:cNvPr id="698" name="object 63"/>
            <p:cNvSpPr txBox="1"/>
            <p:nvPr/>
          </p:nvSpPr>
          <p:spPr>
            <a:xfrm>
              <a:off x="7991415" y="2486138"/>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0.72 (0.62–0.82)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0.80 (0.62–1.03)</a:t>
              </a:r>
            </a:p>
          </p:txBody>
        </p:sp>
        <p:sp>
          <p:nvSpPr>
            <p:cNvPr id="699" name="object 65"/>
            <p:cNvSpPr txBox="1"/>
            <p:nvPr/>
          </p:nvSpPr>
          <p:spPr>
            <a:xfrm>
              <a:off x="7265875" y="2486138"/>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474/2895 (16.4%)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132/1195 (11.0%)</a:t>
              </a:r>
            </a:p>
          </p:txBody>
        </p:sp>
        <p:sp>
          <p:nvSpPr>
            <p:cNvPr id="700" name="object 66"/>
            <p:cNvSpPr txBox="1"/>
            <p:nvPr/>
          </p:nvSpPr>
          <p:spPr>
            <a:xfrm>
              <a:off x="6599970" y="2486138"/>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353/2927 (12.1%)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106/1162 (9.1%)</a:t>
              </a:r>
            </a:p>
          </p:txBody>
        </p:sp>
        <p:sp>
          <p:nvSpPr>
            <p:cNvPr id="701" name="object 67"/>
            <p:cNvSpPr/>
            <p:nvPr/>
          </p:nvSpPr>
          <p:spPr>
            <a:xfrm>
              <a:off x="5121362" y="2534134"/>
              <a:ext cx="110500" cy="0"/>
            </a:xfrm>
            <a:custGeom>
              <a:avLst/>
              <a:gdLst/>
              <a:ahLst/>
              <a:cxnLst/>
              <a:rect l="l" t="t" r="r" b="b"/>
              <a:pathLst>
                <a:path w="149860">
                  <a:moveTo>
                    <a:pt x="0" y="0"/>
                  </a:moveTo>
                  <a:lnTo>
                    <a:pt x="14942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2" name="object 68"/>
            <p:cNvSpPr/>
            <p:nvPr/>
          </p:nvSpPr>
          <p:spPr>
            <a:xfrm>
              <a:off x="4975922" y="2534134"/>
              <a:ext cx="89898" cy="0"/>
            </a:xfrm>
            <a:custGeom>
              <a:avLst/>
              <a:gdLst/>
              <a:ahLst/>
              <a:cxnLst/>
              <a:rect l="l" t="t" r="r" b="b"/>
              <a:pathLst>
                <a:path w="121919">
                  <a:moveTo>
                    <a:pt x="0" y="0"/>
                  </a:moveTo>
                  <a:lnTo>
                    <a:pt x="12189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3" name="object 69"/>
            <p:cNvSpPr/>
            <p:nvPr/>
          </p:nvSpPr>
          <p:spPr>
            <a:xfrm>
              <a:off x="5069315" y="250432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4" name="object 71"/>
            <p:cNvSpPr/>
            <p:nvPr/>
          </p:nvSpPr>
          <p:spPr>
            <a:xfrm>
              <a:off x="4969579" y="2615721"/>
              <a:ext cx="195716" cy="0"/>
            </a:xfrm>
            <a:custGeom>
              <a:avLst/>
              <a:gdLst/>
              <a:ahLst/>
              <a:cxnLst/>
              <a:rect l="l" t="t" r="r" b="b"/>
              <a:pathLst>
                <a:path w="265430">
                  <a:moveTo>
                    <a:pt x="0" y="0"/>
                  </a:moveTo>
                  <a:lnTo>
                    <a:pt x="26519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5" name="object 72"/>
            <p:cNvSpPr/>
            <p:nvPr/>
          </p:nvSpPr>
          <p:spPr>
            <a:xfrm>
              <a:off x="5168634" y="258591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6" name="object 70"/>
            <p:cNvSpPr/>
            <p:nvPr/>
          </p:nvSpPr>
          <p:spPr>
            <a:xfrm>
              <a:off x="5220681" y="2615721"/>
              <a:ext cx="263140" cy="0"/>
            </a:xfrm>
            <a:custGeom>
              <a:avLst/>
              <a:gdLst/>
              <a:ahLst/>
              <a:cxnLst/>
              <a:rect l="l" t="t" r="r" b="b"/>
              <a:pathLst>
                <a:path w="356869">
                  <a:moveTo>
                    <a:pt x="0" y="0"/>
                  </a:moveTo>
                  <a:lnTo>
                    <a:pt x="35630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7" name="object 39"/>
            <p:cNvSpPr txBox="1"/>
            <p:nvPr/>
          </p:nvSpPr>
          <p:spPr>
            <a:xfrm>
              <a:off x="3041175" y="1436189"/>
              <a:ext cx="1171982"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Risk Category</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Secondary Prevention Cohort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Prevention Cohort</a:t>
              </a:r>
            </a:p>
          </p:txBody>
        </p:sp>
        <p:sp>
          <p:nvSpPr>
            <p:cNvPr id="708" name="object 41"/>
            <p:cNvSpPr txBox="1"/>
            <p:nvPr/>
          </p:nvSpPr>
          <p:spPr>
            <a:xfrm>
              <a:off x="8726558" y="144192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0.46</a:t>
              </a:r>
            </a:p>
          </p:txBody>
        </p:sp>
        <p:sp>
          <p:nvSpPr>
            <p:cNvPr id="709" name="object 40"/>
            <p:cNvSpPr txBox="1"/>
            <p:nvPr/>
          </p:nvSpPr>
          <p:spPr>
            <a:xfrm>
              <a:off x="7991415" y="1516852"/>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0.72 (0.63–0.82)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0.81 (0.62–1.06)</a:t>
              </a:r>
            </a:p>
          </p:txBody>
        </p:sp>
        <p:sp>
          <p:nvSpPr>
            <p:cNvPr id="710" name="object 42"/>
            <p:cNvSpPr txBox="1"/>
            <p:nvPr/>
          </p:nvSpPr>
          <p:spPr>
            <a:xfrm>
              <a:off x="7265875" y="1516852"/>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489/2893 (16.9%)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117/1197 (9.8%)</a:t>
              </a:r>
            </a:p>
          </p:txBody>
        </p:sp>
        <p:sp>
          <p:nvSpPr>
            <p:cNvPr id="711" name="object 43"/>
            <p:cNvSpPr txBox="1"/>
            <p:nvPr/>
          </p:nvSpPr>
          <p:spPr>
            <a:xfrm>
              <a:off x="6599970" y="1516852"/>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361/2892 (12.5%)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98/1197 (8.2%)</a:t>
              </a:r>
            </a:p>
          </p:txBody>
        </p:sp>
        <p:sp>
          <p:nvSpPr>
            <p:cNvPr id="712" name="object 44"/>
            <p:cNvSpPr/>
            <p:nvPr/>
          </p:nvSpPr>
          <p:spPr>
            <a:xfrm>
              <a:off x="5121446" y="1573629"/>
              <a:ext cx="108627" cy="0"/>
            </a:xfrm>
            <a:custGeom>
              <a:avLst/>
              <a:gdLst/>
              <a:ahLst/>
              <a:cxnLst/>
              <a:rect l="l" t="t" r="r" b="b"/>
              <a:pathLst>
                <a:path w="147319">
                  <a:moveTo>
                    <a:pt x="0" y="0"/>
                  </a:moveTo>
                  <a:lnTo>
                    <a:pt x="14712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3" name="object 45"/>
            <p:cNvSpPr/>
            <p:nvPr/>
          </p:nvSpPr>
          <p:spPr>
            <a:xfrm>
              <a:off x="4977362" y="1573629"/>
              <a:ext cx="88962" cy="0"/>
            </a:xfrm>
            <a:custGeom>
              <a:avLst/>
              <a:gdLst/>
              <a:ahLst/>
              <a:cxnLst/>
              <a:rect l="l" t="t" r="r" b="b"/>
              <a:pathLst>
                <a:path w="120650">
                  <a:moveTo>
                    <a:pt x="0" y="0"/>
                  </a:moveTo>
                  <a:lnTo>
                    <a:pt x="12005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4" name="object 46"/>
            <p:cNvSpPr/>
            <p:nvPr/>
          </p:nvSpPr>
          <p:spPr>
            <a:xfrm>
              <a:off x="5067644" y="1543824"/>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w="63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5" name="object 48"/>
            <p:cNvSpPr/>
            <p:nvPr/>
          </p:nvSpPr>
          <p:spPr>
            <a:xfrm>
              <a:off x="4973132" y="1653497"/>
              <a:ext cx="208826" cy="0"/>
            </a:xfrm>
            <a:custGeom>
              <a:avLst/>
              <a:gdLst/>
              <a:ahLst/>
              <a:cxnLst/>
              <a:rect l="l" t="t" r="r" b="b"/>
              <a:pathLst>
                <a:path w="283210">
                  <a:moveTo>
                    <a:pt x="0" y="0"/>
                  </a:moveTo>
                  <a:lnTo>
                    <a:pt x="28286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6" name="object 49"/>
            <p:cNvSpPr/>
            <p:nvPr/>
          </p:nvSpPr>
          <p:spPr>
            <a:xfrm>
              <a:off x="5183463" y="162369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w="63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7" name="object 47"/>
            <p:cNvSpPr/>
            <p:nvPr/>
          </p:nvSpPr>
          <p:spPr>
            <a:xfrm>
              <a:off x="5237266" y="1653497"/>
              <a:ext cx="283273" cy="0"/>
            </a:xfrm>
            <a:custGeom>
              <a:avLst/>
              <a:gdLst/>
              <a:ahLst/>
              <a:cxnLst/>
              <a:rect l="l" t="t" r="r" b="b"/>
              <a:pathLst>
                <a:path w="384175">
                  <a:moveTo>
                    <a:pt x="0" y="0"/>
                  </a:moveTo>
                  <a:lnTo>
                    <a:pt x="38395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18" name="Group 717"/>
            <p:cNvGrpSpPr/>
            <p:nvPr/>
          </p:nvGrpSpPr>
          <p:grpSpPr>
            <a:xfrm>
              <a:off x="4329994" y="6283140"/>
              <a:ext cx="2172341" cy="332766"/>
              <a:chOff x="4329994" y="6283140"/>
              <a:chExt cx="2172341" cy="332766"/>
            </a:xfrm>
          </p:grpSpPr>
          <p:sp>
            <p:nvSpPr>
              <p:cNvPr id="719" name="object 17"/>
              <p:cNvSpPr/>
              <p:nvPr/>
            </p:nvSpPr>
            <p:spPr>
              <a:xfrm>
                <a:off x="4481195"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20" name="object 18"/>
              <p:cNvSpPr/>
              <p:nvPr/>
            </p:nvSpPr>
            <p:spPr>
              <a:xfrm>
                <a:off x="4958592"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21" name="object 19"/>
              <p:cNvSpPr/>
              <p:nvPr/>
            </p:nvSpPr>
            <p:spPr>
              <a:xfrm>
                <a:off x="5434170"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22" name="object 20"/>
              <p:cNvSpPr/>
              <p:nvPr/>
            </p:nvSpPr>
            <p:spPr>
              <a:xfrm>
                <a:off x="5913579"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23" name="object 21"/>
              <p:cNvSpPr/>
              <p:nvPr/>
            </p:nvSpPr>
            <p:spPr>
              <a:xfrm>
                <a:off x="6390401"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24" name="object 22"/>
              <p:cNvSpPr/>
              <p:nvPr/>
            </p:nvSpPr>
            <p:spPr>
              <a:xfrm>
                <a:off x="4474717" y="6283140"/>
                <a:ext cx="1920240" cy="0"/>
              </a:xfrm>
              <a:custGeom>
                <a:avLst/>
                <a:gdLst/>
                <a:ahLst/>
                <a:cxnLst/>
                <a:rect l="l" t="t" r="r" b="b"/>
                <a:pathLst>
                  <a:path w="2597785">
                    <a:moveTo>
                      <a:pt x="0" y="0"/>
                    </a:moveTo>
                    <a:lnTo>
                      <a:pt x="2597200" y="0"/>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725" name="object 143"/>
              <p:cNvSpPr txBox="1"/>
              <p:nvPr/>
            </p:nvSpPr>
            <p:spPr>
              <a:xfrm>
                <a:off x="4371394"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0.2</a:t>
                </a:r>
                <a:endParaRPr sz="700" dirty="0">
                  <a:latin typeface="Arial" panose="020B0604020202020204" pitchFamily="34" charset="0"/>
                  <a:cs typeface="Arial" panose="020B0604020202020204" pitchFamily="34" charset="0"/>
                </a:endParaRPr>
              </a:p>
            </p:txBody>
          </p:sp>
          <p:sp>
            <p:nvSpPr>
              <p:cNvPr id="726" name="object 143"/>
              <p:cNvSpPr txBox="1"/>
              <p:nvPr/>
            </p:nvSpPr>
            <p:spPr>
              <a:xfrm>
                <a:off x="4850099"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0.6</a:t>
                </a:r>
                <a:endParaRPr sz="700" dirty="0">
                  <a:latin typeface="Arial" panose="020B0604020202020204" pitchFamily="34" charset="0"/>
                  <a:cs typeface="Arial" panose="020B0604020202020204" pitchFamily="34" charset="0"/>
                </a:endParaRPr>
              </a:p>
            </p:txBody>
          </p:sp>
          <p:sp>
            <p:nvSpPr>
              <p:cNvPr id="727" name="object 143"/>
              <p:cNvSpPr txBox="1"/>
              <p:nvPr/>
            </p:nvSpPr>
            <p:spPr>
              <a:xfrm>
                <a:off x="5324168"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1.0</a:t>
                </a:r>
                <a:endParaRPr sz="700" dirty="0">
                  <a:latin typeface="Arial" panose="020B0604020202020204" pitchFamily="34" charset="0"/>
                  <a:cs typeface="Arial" panose="020B0604020202020204" pitchFamily="34" charset="0"/>
                </a:endParaRPr>
              </a:p>
            </p:txBody>
          </p:sp>
          <p:sp>
            <p:nvSpPr>
              <p:cNvPr id="728" name="object 143"/>
              <p:cNvSpPr txBox="1"/>
              <p:nvPr/>
            </p:nvSpPr>
            <p:spPr>
              <a:xfrm>
                <a:off x="5805274"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1.4</a:t>
                </a:r>
                <a:endParaRPr sz="700" dirty="0">
                  <a:latin typeface="Arial" panose="020B0604020202020204" pitchFamily="34" charset="0"/>
                  <a:cs typeface="Arial" panose="020B0604020202020204" pitchFamily="34" charset="0"/>
                </a:endParaRPr>
              </a:p>
            </p:txBody>
          </p:sp>
          <p:sp>
            <p:nvSpPr>
              <p:cNvPr id="729" name="object 143"/>
              <p:cNvSpPr txBox="1"/>
              <p:nvPr/>
            </p:nvSpPr>
            <p:spPr>
              <a:xfrm>
                <a:off x="6281100"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1.8</a:t>
                </a:r>
                <a:endParaRPr sz="700" dirty="0">
                  <a:latin typeface="Arial" panose="020B0604020202020204" pitchFamily="34" charset="0"/>
                  <a:cs typeface="Arial" panose="020B0604020202020204" pitchFamily="34" charset="0"/>
                </a:endParaRPr>
              </a:p>
            </p:txBody>
          </p:sp>
          <p:sp>
            <p:nvSpPr>
              <p:cNvPr id="730" name="object 143"/>
              <p:cNvSpPr txBox="1"/>
              <p:nvPr/>
            </p:nvSpPr>
            <p:spPr>
              <a:xfrm>
                <a:off x="4329994" y="6478048"/>
                <a:ext cx="1254440" cy="137858"/>
              </a:xfrm>
              <a:prstGeom prst="rect">
                <a:avLst/>
              </a:prstGeom>
            </p:spPr>
            <p:txBody>
              <a:bodyPr vert="horz" wrap="square" lIns="0" tIns="9525" rIns="0" bIns="0" rtlCol="0">
                <a:spAutoFit/>
              </a:bodyPr>
              <a:lstStyle/>
              <a:p>
                <a:pPr marL="3175" algn="ctr">
                  <a:lnSpc>
                    <a:spcPts val="985"/>
                  </a:lnSpc>
                </a:pPr>
                <a:r>
                  <a:rPr lang="en-US" sz="700" b="1" spc="-5" dirty="0" err="1">
                    <a:latin typeface="Arial" panose="020B0604020202020204" pitchFamily="34" charset="0"/>
                    <a:cs typeface="Arial" panose="020B0604020202020204" pitchFamily="34" charset="0"/>
                  </a:rPr>
                  <a:t>Icosapent</a:t>
                </a:r>
                <a:r>
                  <a:rPr lang="en-US" sz="700" b="1" spc="-5" dirty="0">
                    <a:latin typeface="Arial" panose="020B0604020202020204" pitchFamily="34" charset="0"/>
                    <a:cs typeface="Arial" panose="020B0604020202020204" pitchFamily="34" charset="0"/>
                  </a:rPr>
                  <a:t> </a:t>
                </a:r>
                <a:r>
                  <a:rPr lang="en-US" sz="700" b="1" spc="-10" dirty="0">
                    <a:latin typeface="Arial" panose="020B0604020202020204" pitchFamily="34" charset="0"/>
                    <a:cs typeface="Arial" panose="020B0604020202020204" pitchFamily="34" charset="0"/>
                  </a:rPr>
                  <a:t>Ethyl</a:t>
                </a:r>
                <a:r>
                  <a:rPr lang="en-US" sz="700" b="1" spc="-35" dirty="0">
                    <a:latin typeface="Arial" panose="020B0604020202020204" pitchFamily="34" charset="0"/>
                    <a:cs typeface="Arial" panose="020B0604020202020204" pitchFamily="34" charset="0"/>
                  </a:rPr>
                  <a:t> </a:t>
                </a:r>
                <a:r>
                  <a:rPr lang="en-US" sz="700" b="1" spc="5" dirty="0">
                    <a:latin typeface="Arial" panose="020B0604020202020204" pitchFamily="34" charset="0"/>
                    <a:cs typeface="Arial" panose="020B0604020202020204" pitchFamily="34" charset="0"/>
                  </a:rPr>
                  <a:t>Better</a:t>
                </a:r>
                <a:endParaRPr lang="en-US" sz="700" dirty="0">
                  <a:latin typeface="Arial" panose="020B0604020202020204" pitchFamily="34" charset="0"/>
                  <a:cs typeface="Arial" panose="020B0604020202020204" pitchFamily="34" charset="0"/>
                </a:endParaRPr>
              </a:p>
            </p:txBody>
          </p:sp>
          <p:sp>
            <p:nvSpPr>
              <p:cNvPr id="731" name="object 143"/>
              <p:cNvSpPr txBox="1"/>
              <p:nvPr/>
            </p:nvSpPr>
            <p:spPr>
              <a:xfrm>
                <a:off x="5464633" y="6478048"/>
                <a:ext cx="895464" cy="137858"/>
              </a:xfrm>
              <a:prstGeom prst="rect">
                <a:avLst/>
              </a:prstGeom>
            </p:spPr>
            <p:txBody>
              <a:bodyPr vert="horz" wrap="square" lIns="0" tIns="9525" rIns="0" bIns="0" rtlCol="0">
                <a:spAutoFit/>
              </a:bodyPr>
              <a:lstStyle/>
              <a:p>
                <a:pPr marL="3175" algn="ctr">
                  <a:lnSpc>
                    <a:spcPts val="985"/>
                  </a:lnSpc>
                </a:pPr>
                <a:r>
                  <a:rPr lang="en-US" sz="700" b="1" spc="-5" dirty="0">
                    <a:latin typeface="Arial" panose="020B0604020202020204" pitchFamily="34" charset="0"/>
                    <a:cs typeface="Arial" panose="020B0604020202020204" pitchFamily="34" charset="0"/>
                  </a:rPr>
                  <a:t>Placebo</a:t>
                </a:r>
                <a:r>
                  <a:rPr lang="en-US" sz="700" b="1" spc="-35" dirty="0">
                    <a:latin typeface="Arial" panose="020B0604020202020204" pitchFamily="34" charset="0"/>
                    <a:cs typeface="Arial" panose="020B0604020202020204" pitchFamily="34" charset="0"/>
                  </a:rPr>
                  <a:t> </a:t>
                </a:r>
                <a:r>
                  <a:rPr lang="en-US" sz="700" b="1" spc="5" dirty="0">
                    <a:latin typeface="Arial" panose="020B0604020202020204" pitchFamily="34" charset="0"/>
                    <a:cs typeface="Arial" panose="020B0604020202020204" pitchFamily="34" charset="0"/>
                  </a:rPr>
                  <a:t>Better</a:t>
                </a:r>
                <a:endParaRPr lang="en-US" sz="700" dirty="0">
                  <a:latin typeface="Arial" panose="020B0604020202020204" pitchFamily="34" charset="0"/>
                  <a:cs typeface="Arial" panose="020B0604020202020204" pitchFamily="34" charset="0"/>
                </a:endParaRPr>
              </a:p>
            </p:txBody>
          </p:sp>
        </p:grpSp>
      </p:grpSp>
      <p:sp>
        <p:nvSpPr>
          <p:cNvPr id="2" name="Title 1">
            <a:extLst>
              <a:ext uri="{FF2B5EF4-FFF2-40B4-BE49-F238E27FC236}">
                <a16:creationId xmlns:a16="http://schemas.microsoft.com/office/drawing/2014/main" id="{2F704855-2EB2-440B-B97E-06B33A365827}"/>
              </a:ext>
            </a:extLst>
          </p:cNvPr>
          <p:cNvSpPr>
            <a:spLocks noGrp="1"/>
          </p:cNvSpPr>
          <p:nvPr>
            <p:ph type="title"/>
          </p:nvPr>
        </p:nvSpPr>
        <p:spPr>
          <a:xfrm>
            <a:off x="457200" y="-825"/>
            <a:ext cx="10515600" cy="822960"/>
          </a:xfrm>
        </p:spPr>
        <p:txBody>
          <a:bodyPr>
            <a:normAutofit/>
          </a:bodyPr>
          <a:lstStyle/>
          <a:p>
            <a:r>
              <a:rPr lang="en-US" sz="4000" b="1" dirty="0">
                <a:latin typeface="Arial" panose="020B0604020202020204" pitchFamily="34" charset="0"/>
                <a:cs typeface="Arial" panose="020B0604020202020204" pitchFamily="34" charset="0"/>
              </a:rPr>
              <a:t>Key Secondary End Point in</a:t>
            </a:r>
            <a:r>
              <a:rPr lang="en-US" sz="4000" b="1" dirty="0">
                <a:solidFill>
                  <a:srgbClr val="FF0000"/>
                </a:solidFill>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Subgroups</a:t>
            </a:r>
            <a:endParaRPr lang="en-US" sz="4000" b="1" dirty="0">
              <a:solidFill>
                <a:srgbClr val="FF0000"/>
              </a:solidFill>
              <a:highlight>
                <a:srgbClr val="FFFF00"/>
              </a:highlight>
              <a:latin typeface="Arial" panose="020B0604020202020204" pitchFamily="34" charset="0"/>
              <a:cs typeface="Arial" panose="020B0604020202020204" pitchFamily="34" charset="0"/>
            </a:endParaRPr>
          </a:p>
        </p:txBody>
      </p:sp>
      <p:sp>
        <p:nvSpPr>
          <p:cNvPr id="1008" name="Rectangle 1007"/>
          <p:cNvSpPr/>
          <p:nvPr/>
        </p:nvSpPr>
        <p:spPr>
          <a:xfrm>
            <a:off x="2694322" y="681704"/>
            <a:ext cx="6803356" cy="608076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04" name="Group 503"/>
          <p:cNvGrpSpPr/>
          <p:nvPr/>
        </p:nvGrpSpPr>
        <p:grpSpPr>
          <a:xfrm>
            <a:off x="286079" y="3948886"/>
            <a:ext cx="11616719" cy="2157008"/>
            <a:chOff x="286079" y="4556107"/>
            <a:chExt cx="11616719" cy="2157008"/>
          </a:xfrm>
        </p:grpSpPr>
        <p:sp>
          <p:nvSpPr>
            <p:cNvPr id="505" name="Trapezoid 504"/>
            <p:cNvSpPr/>
            <p:nvPr/>
          </p:nvSpPr>
          <p:spPr>
            <a:xfrm>
              <a:off x="299668" y="4556107"/>
              <a:ext cx="11595797" cy="628856"/>
            </a:xfrm>
            <a:prstGeom prst="trapezoid">
              <a:avLst>
                <a:gd name="adj" fmla="val 424816"/>
              </a:avLst>
            </a:prstGeom>
            <a:gradFill flip="none" rotWithShape="1">
              <a:gsLst>
                <a:gs pos="0">
                  <a:schemeClr val="accent3">
                    <a:tint val="66000"/>
                    <a:satMod val="160000"/>
                  </a:schemeClr>
                </a:gs>
                <a:gs pos="100000">
                  <a:schemeClr val="accent3">
                    <a:tint val="23500"/>
                    <a:satMod val="160000"/>
                    <a:alpha val="0"/>
                  </a:schemeClr>
                </a:gs>
              </a:gsLst>
              <a:lin ang="16200000" scaled="1"/>
              <a:tileRect/>
            </a:gradFill>
            <a:ln w="6350">
              <a:noFill/>
            </a:ln>
          </p:spPr>
          <p:txBody>
            <a:bodyPr wrap="square" lIns="0" tIns="0" rIns="0" bIns="0" rtlCol="0"/>
            <a:lstStyle/>
            <a:p>
              <a:endParaRPr lang="en-US" sz="4800">
                <a:solidFill>
                  <a:schemeClr val="tx1"/>
                </a:solidFill>
                <a:latin typeface="Arial" panose="020B0604020202020204" pitchFamily="34" charset="0"/>
                <a:cs typeface="Arial" panose="020B0604020202020204" pitchFamily="34" charset="0"/>
              </a:endParaRPr>
            </a:p>
          </p:txBody>
        </p:sp>
        <p:sp>
          <p:nvSpPr>
            <p:cNvPr id="506" name="bk object 20"/>
            <p:cNvSpPr/>
            <p:nvPr/>
          </p:nvSpPr>
          <p:spPr>
            <a:xfrm>
              <a:off x="286079" y="5185063"/>
              <a:ext cx="11616719" cy="1523962"/>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a:ln w="19050">
              <a:solidFill>
                <a:schemeClr val="tx1"/>
              </a:solidFill>
            </a:ln>
          </p:spPr>
          <p:txBody>
            <a:bodyPr wrap="square" lIns="0" tIns="0" rIns="0" bIns="0" rtlCol="0"/>
            <a:lstStyle/>
            <a:p>
              <a:endParaRPr sz="4800">
                <a:latin typeface="Arial" panose="020B0604020202020204" pitchFamily="34" charset="0"/>
                <a:cs typeface="Arial" panose="020B0604020202020204" pitchFamily="34" charset="0"/>
              </a:endParaRPr>
            </a:p>
          </p:txBody>
        </p:sp>
        <p:sp>
          <p:nvSpPr>
            <p:cNvPr id="507" name="object 132"/>
            <p:cNvSpPr txBox="1"/>
            <p:nvPr/>
          </p:nvSpPr>
          <p:spPr>
            <a:xfrm>
              <a:off x="398928" y="5867836"/>
              <a:ext cx="4042062" cy="770404"/>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r>
                <a:rPr lang="en-US" sz="1600" dirty="0">
                  <a:solidFill>
                    <a:schemeClr val="tx1"/>
                  </a:solidFill>
                  <a:latin typeface="Arial" panose="020B0604020202020204" pitchFamily="34" charset="0"/>
                  <a:cs typeface="Arial" panose="020B0604020202020204" pitchFamily="34" charset="0"/>
                </a:rPr>
                <a:t>Baseline Triglycerides ≥200 vs &lt;200 mg/</a:t>
              </a:r>
              <a:r>
                <a:rPr lang="en-US" sz="1600" dirty="0" err="1">
                  <a:solidFill>
                    <a:schemeClr val="tx1"/>
                  </a:solidFill>
                  <a:latin typeface="Arial" panose="020B0604020202020204" pitchFamily="34" charset="0"/>
                  <a:cs typeface="Arial" panose="020B0604020202020204" pitchFamily="34" charset="0"/>
                </a:rPr>
                <a:t>dL</a:t>
              </a:r>
              <a:r>
                <a:rPr lang="en-US" sz="1600" dirty="0">
                  <a:solidFill>
                    <a:schemeClr val="tx1"/>
                  </a:solidFill>
                  <a:latin typeface="Arial" panose="020B0604020202020204" pitchFamily="34" charset="0"/>
                  <a:cs typeface="Arial" panose="020B0604020202020204" pitchFamily="34" charset="0"/>
                </a:rPr>
                <a:t>  Triglycerides ≥200 mg/</a:t>
              </a:r>
              <a:r>
                <a:rPr lang="en-US" sz="1600" dirty="0" err="1">
                  <a:solidFill>
                    <a:schemeClr val="tx1"/>
                  </a:solidFill>
                  <a:latin typeface="Arial" panose="020B0604020202020204" pitchFamily="34" charset="0"/>
                  <a:cs typeface="Arial" panose="020B0604020202020204" pitchFamily="34" charset="0"/>
                </a:rPr>
                <a:t>dL</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Triglycerides &lt;200 mg/</a:t>
              </a:r>
              <a:r>
                <a:rPr lang="en-US" sz="1600" dirty="0" err="1">
                  <a:solidFill>
                    <a:schemeClr val="tx1"/>
                  </a:solidFill>
                  <a:latin typeface="Arial" panose="020B0604020202020204" pitchFamily="34" charset="0"/>
                  <a:cs typeface="Arial" panose="020B0604020202020204" pitchFamily="34" charset="0"/>
                </a:rPr>
                <a:t>dL</a:t>
              </a:r>
              <a:endParaRPr lang="en-US" sz="1600" dirty="0">
                <a:solidFill>
                  <a:schemeClr val="tx1"/>
                </a:solidFill>
                <a:latin typeface="Arial" panose="020B0604020202020204" pitchFamily="34" charset="0"/>
                <a:cs typeface="Arial" panose="020B0604020202020204" pitchFamily="34" charset="0"/>
              </a:endParaRPr>
            </a:p>
          </p:txBody>
        </p:sp>
        <p:sp>
          <p:nvSpPr>
            <p:cNvPr id="508" name="object 134"/>
            <p:cNvSpPr txBox="1"/>
            <p:nvPr/>
          </p:nvSpPr>
          <p:spPr>
            <a:xfrm>
              <a:off x="11247174" y="5867836"/>
              <a:ext cx="518016" cy="259045"/>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lvl="0">
                <a:defRPr/>
              </a:pPr>
              <a:r>
                <a:rPr lang="en-US" sz="1600" dirty="0">
                  <a:solidFill>
                    <a:prstClr val="black"/>
                  </a:solidFill>
                  <a:latin typeface="Arial" panose="020B0604020202020204" pitchFamily="34" charset="0"/>
                  <a:cs typeface="Arial" panose="020B0604020202020204" pitchFamily="34" charset="0"/>
                </a:rPr>
                <a:t>0.62</a:t>
              </a:r>
            </a:p>
          </p:txBody>
        </p:sp>
        <p:cxnSp>
          <p:nvCxnSpPr>
            <p:cNvPr id="509" name="Straight Connector 508"/>
            <p:cNvCxnSpPr/>
            <p:nvPr/>
          </p:nvCxnSpPr>
          <p:spPr>
            <a:xfrm>
              <a:off x="5155115" y="5794625"/>
              <a:ext cx="0" cy="918490"/>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10" name="object 136"/>
            <p:cNvSpPr txBox="1"/>
            <p:nvPr/>
          </p:nvSpPr>
          <p:spPr>
            <a:xfrm>
              <a:off x="5801514" y="6084742"/>
              <a:ext cx="1895798" cy="505267"/>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lvl="0">
                <a:defRPr/>
              </a:pPr>
              <a:r>
                <a:rPr lang="en-US" sz="1600" dirty="0">
                  <a:solidFill>
                    <a:prstClr val="black"/>
                  </a:solidFill>
                  <a:latin typeface="Arial" panose="020B0604020202020204" pitchFamily="34" charset="0"/>
                  <a:cs typeface="Arial" panose="020B0604020202020204" pitchFamily="34" charset="0"/>
                </a:rPr>
                <a:t>290/2481 (11.7%)</a:t>
              </a:r>
            </a:p>
            <a:p>
              <a:pPr lvl="0">
                <a:defRPr/>
              </a:pPr>
              <a:r>
                <a:rPr lang="en-US" sz="1600" dirty="0">
                  <a:solidFill>
                    <a:prstClr val="black"/>
                  </a:solidFill>
                  <a:latin typeface="Arial" panose="020B0604020202020204" pitchFamily="34" charset="0"/>
                  <a:cs typeface="Arial" panose="020B0604020202020204" pitchFamily="34" charset="0"/>
                </a:rPr>
                <a:t>169/1605 (10.5%)</a:t>
              </a:r>
            </a:p>
          </p:txBody>
        </p:sp>
        <p:sp>
          <p:nvSpPr>
            <p:cNvPr id="511" name="object 133"/>
            <p:cNvSpPr txBox="1"/>
            <p:nvPr/>
          </p:nvSpPr>
          <p:spPr>
            <a:xfrm>
              <a:off x="9509095" y="6084742"/>
              <a:ext cx="1742911" cy="505267"/>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lvl="0">
                <a:defRPr/>
              </a:pPr>
              <a:r>
                <a:rPr lang="en-US" sz="1600" dirty="0">
                  <a:solidFill>
                    <a:prstClr val="black"/>
                  </a:solidFill>
                  <a:latin typeface="Arial" panose="020B0604020202020204" pitchFamily="34" charset="0"/>
                  <a:cs typeface="Arial" panose="020B0604020202020204" pitchFamily="34" charset="0"/>
                </a:rPr>
                <a:t>0.75 (0.65–0.88)</a:t>
              </a:r>
            </a:p>
            <a:p>
              <a:pPr lvl="0">
                <a:defRPr/>
              </a:pPr>
              <a:r>
                <a:rPr lang="en-US" sz="1600" dirty="0">
                  <a:solidFill>
                    <a:prstClr val="black"/>
                  </a:solidFill>
                  <a:latin typeface="Arial" panose="020B0604020202020204" pitchFamily="34" charset="0"/>
                  <a:cs typeface="Arial" panose="020B0604020202020204" pitchFamily="34" charset="0"/>
                </a:rPr>
                <a:t>0.71 (0.58–0.86)</a:t>
              </a:r>
            </a:p>
          </p:txBody>
        </p:sp>
        <p:sp>
          <p:nvSpPr>
            <p:cNvPr id="512" name="object 135"/>
            <p:cNvSpPr txBox="1"/>
            <p:nvPr/>
          </p:nvSpPr>
          <p:spPr>
            <a:xfrm>
              <a:off x="7624755" y="6084742"/>
              <a:ext cx="1895798" cy="505267"/>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lvl="0">
                <a:defRPr/>
              </a:pPr>
              <a:r>
                <a:rPr lang="en-US" sz="1600" dirty="0">
                  <a:solidFill>
                    <a:prstClr val="black"/>
                  </a:solidFill>
                  <a:latin typeface="Arial" panose="020B0604020202020204" pitchFamily="34" charset="0"/>
                  <a:cs typeface="Arial" panose="020B0604020202020204" pitchFamily="34" charset="0"/>
                </a:rPr>
                <a:t>371/2469 (15.0%)</a:t>
              </a:r>
            </a:p>
            <a:p>
              <a:pPr lvl="0">
                <a:defRPr/>
              </a:pPr>
              <a:r>
                <a:rPr lang="en-US" sz="1600" dirty="0">
                  <a:solidFill>
                    <a:prstClr val="black"/>
                  </a:solidFill>
                  <a:latin typeface="Arial" panose="020B0604020202020204" pitchFamily="34" charset="0"/>
                  <a:cs typeface="Arial" panose="020B0604020202020204" pitchFamily="34" charset="0"/>
                </a:rPr>
                <a:t>235/1620 (14.5%)</a:t>
              </a:r>
            </a:p>
          </p:txBody>
        </p:sp>
        <p:sp>
          <p:nvSpPr>
            <p:cNvPr id="513" name="object 2"/>
            <p:cNvSpPr txBox="1"/>
            <p:nvPr/>
          </p:nvSpPr>
          <p:spPr>
            <a:xfrm>
              <a:off x="397565" y="5281174"/>
              <a:ext cx="1324401" cy="243656"/>
            </a:xfrm>
            <a:prstGeom prst="rect">
              <a:avLst/>
            </a:prstGeom>
          </p:spPr>
          <p:txBody>
            <a:bodyPr vert="horz" wrap="square" lIns="0" tIns="12700" rIns="0" bIns="0" rtlCol="0">
              <a:spAutoFit/>
            </a:bodyPr>
            <a:lstStyle/>
            <a:p>
              <a:pPr marL="12700">
                <a:lnSpc>
                  <a:spcPct val="100000"/>
                </a:lnSpc>
                <a:spcBef>
                  <a:spcPts val="100"/>
                </a:spcBef>
              </a:pPr>
              <a:r>
                <a:rPr lang="en-US" sz="1500" b="1" spc="-5" dirty="0">
                  <a:latin typeface="Arial" panose="020B0604020202020204" pitchFamily="34" charset="0"/>
                  <a:cs typeface="Arial" panose="020B0604020202020204" pitchFamily="34" charset="0"/>
                </a:rPr>
                <a:t>Subgroup</a:t>
              </a:r>
              <a:endParaRPr sz="1500" dirty="0">
                <a:latin typeface="Arial" panose="020B0604020202020204" pitchFamily="34" charset="0"/>
                <a:cs typeface="Arial" panose="020B0604020202020204" pitchFamily="34" charset="0"/>
              </a:endParaRPr>
            </a:p>
          </p:txBody>
        </p:sp>
        <p:sp>
          <p:nvSpPr>
            <p:cNvPr id="514" name="object 4"/>
            <p:cNvSpPr txBox="1"/>
            <p:nvPr/>
          </p:nvSpPr>
          <p:spPr>
            <a:xfrm>
              <a:off x="9698804" y="5281174"/>
              <a:ext cx="1363492" cy="243656"/>
            </a:xfrm>
            <a:prstGeom prst="rect">
              <a:avLst/>
            </a:prstGeom>
          </p:spPr>
          <p:txBody>
            <a:bodyPr vert="horz" wrap="square" lIns="0" tIns="12700" rIns="0" bIns="0" rtlCol="0">
              <a:spAutoFit/>
            </a:bodyPr>
            <a:lstStyle/>
            <a:p>
              <a:pPr marL="12700" algn="ctr">
                <a:spcBef>
                  <a:spcPts val="100"/>
                </a:spcBef>
              </a:pPr>
              <a:r>
                <a:rPr sz="1500" b="1" dirty="0">
                  <a:latin typeface="Arial" panose="020B0604020202020204" pitchFamily="34" charset="0"/>
                  <a:cs typeface="Arial" panose="020B0604020202020204" pitchFamily="34" charset="0"/>
                </a:rPr>
                <a:t>HR (95%</a:t>
              </a:r>
              <a:r>
                <a:rPr sz="1500" b="1" spc="-85" dirty="0">
                  <a:latin typeface="Arial" panose="020B0604020202020204" pitchFamily="34" charset="0"/>
                  <a:cs typeface="Arial" panose="020B0604020202020204" pitchFamily="34" charset="0"/>
                </a:rPr>
                <a:t> </a:t>
              </a:r>
              <a:r>
                <a:rPr sz="1500" b="1" spc="-5" dirty="0">
                  <a:latin typeface="Arial" panose="020B0604020202020204" pitchFamily="34" charset="0"/>
                  <a:cs typeface="Arial" panose="020B0604020202020204" pitchFamily="34" charset="0"/>
                </a:rPr>
                <a:t>CI)</a:t>
              </a:r>
              <a:endParaRPr sz="1500" dirty="0">
                <a:latin typeface="Arial" panose="020B0604020202020204" pitchFamily="34" charset="0"/>
                <a:cs typeface="Arial" panose="020B0604020202020204" pitchFamily="34" charset="0"/>
              </a:endParaRPr>
            </a:p>
          </p:txBody>
        </p:sp>
        <p:sp>
          <p:nvSpPr>
            <p:cNvPr id="515" name="object 6"/>
            <p:cNvSpPr txBox="1"/>
            <p:nvPr/>
          </p:nvSpPr>
          <p:spPr>
            <a:xfrm>
              <a:off x="11211247" y="5281174"/>
              <a:ext cx="592616" cy="474489"/>
            </a:xfrm>
            <a:prstGeom prst="rect">
              <a:avLst/>
            </a:prstGeom>
          </p:spPr>
          <p:txBody>
            <a:bodyPr vert="horz" wrap="square" lIns="0" tIns="12700" rIns="0" bIns="0" rtlCol="0">
              <a:spAutoFit/>
            </a:bodyPr>
            <a:lstStyle/>
            <a:p>
              <a:pPr marL="12700" algn="ctr">
                <a:lnSpc>
                  <a:spcPct val="100000"/>
                </a:lnSpc>
                <a:spcBef>
                  <a:spcPts val="100"/>
                </a:spcBef>
              </a:pPr>
              <a:r>
                <a:rPr sz="1500" b="1" spc="-5" dirty="0" err="1">
                  <a:latin typeface="Arial" panose="020B0604020202020204" pitchFamily="34" charset="0"/>
                  <a:cs typeface="Arial" panose="020B0604020202020204" pitchFamily="34" charset="0"/>
                </a:rPr>
                <a:t>Int</a:t>
              </a:r>
              <a:br>
                <a:rPr lang="en-US" sz="1500" b="1" spc="-5" dirty="0">
                  <a:latin typeface="Arial" panose="020B0604020202020204" pitchFamily="34" charset="0"/>
                  <a:cs typeface="Arial" panose="020B0604020202020204" pitchFamily="34" charset="0"/>
                </a:rPr>
              </a:br>
              <a:r>
                <a:rPr sz="1500" b="1" dirty="0">
                  <a:latin typeface="Arial" panose="020B0604020202020204" pitchFamily="34" charset="0"/>
                  <a:cs typeface="Arial" panose="020B0604020202020204" pitchFamily="34" charset="0"/>
                </a:rPr>
                <a:t>P</a:t>
              </a:r>
              <a:r>
                <a:rPr sz="1500" b="1" spc="-70" dirty="0">
                  <a:latin typeface="Arial" panose="020B0604020202020204" pitchFamily="34" charset="0"/>
                  <a:cs typeface="Arial" panose="020B0604020202020204" pitchFamily="34" charset="0"/>
                </a:rPr>
                <a:t> </a:t>
              </a:r>
              <a:r>
                <a:rPr sz="1500" b="1" spc="-20" dirty="0">
                  <a:latin typeface="Arial" panose="020B0604020202020204" pitchFamily="34" charset="0"/>
                  <a:cs typeface="Arial" panose="020B0604020202020204" pitchFamily="34" charset="0"/>
                </a:rPr>
                <a:t>Val</a:t>
              </a:r>
              <a:endParaRPr sz="1500" dirty="0">
                <a:latin typeface="Arial" panose="020B0604020202020204" pitchFamily="34" charset="0"/>
                <a:cs typeface="Arial" panose="020B0604020202020204" pitchFamily="34" charset="0"/>
              </a:endParaRPr>
            </a:p>
          </p:txBody>
        </p:sp>
        <p:sp>
          <p:nvSpPr>
            <p:cNvPr id="516" name="object 8"/>
            <p:cNvSpPr txBox="1"/>
            <p:nvPr/>
          </p:nvSpPr>
          <p:spPr>
            <a:xfrm>
              <a:off x="7993293" y="5281174"/>
              <a:ext cx="1158722" cy="487313"/>
            </a:xfrm>
            <a:prstGeom prst="rect">
              <a:avLst/>
            </a:prstGeom>
          </p:spPr>
          <p:txBody>
            <a:bodyPr vert="horz" wrap="square" lIns="0" tIns="12700" rIns="0" bIns="0" rtlCol="0">
              <a:spAutoFit/>
            </a:bodyPr>
            <a:lstStyle/>
            <a:p>
              <a:pPr marL="12700" algn="ctr">
                <a:lnSpc>
                  <a:spcPct val="100000"/>
                </a:lnSpc>
                <a:spcBef>
                  <a:spcPts val="100"/>
                </a:spcBef>
              </a:pPr>
              <a:r>
                <a:rPr sz="1500" b="1" spc="-5" dirty="0">
                  <a:latin typeface="Arial" panose="020B0604020202020204" pitchFamily="34" charset="0"/>
                  <a:cs typeface="Arial" panose="020B0604020202020204" pitchFamily="34" charset="0"/>
                </a:rPr>
                <a:t>Placeb</a:t>
              </a:r>
              <a:r>
                <a:rPr sz="1500" b="1" dirty="0">
                  <a:latin typeface="Arial" panose="020B0604020202020204" pitchFamily="34" charset="0"/>
                  <a:cs typeface="Arial" panose="020B0604020202020204" pitchFamily="34" charset="0"/>
                </a:rPr>
                <a:t>o</a:t>
              </a:r>
              <a:endParaRPr lang="en-US" sz="1500" b="1" dirty="0">
                <a:latin typeface="Arial" panose="020B0604020202020204" pitchFamily="34" charset="0"/>
                <a:cs typeface="Arial" panose="020B0604020202020204" pitchFamily="34" charset="0"/>
              </a:endParaRPr>
            </a:p>
            <a:p>
              <a:pPr marL="12700" algn="ctr">
                <a:spcBef>
                  <a:spcPts val="100"/>
                </a:spcBef>
              </a:pPr>
              <a:r>
                <a:rPr lang="en-US" sz="1500" b="1" spc="-5" dirty="0">
                  <a:latin typeface="Arial" panose="020B0604020202020204" pitchFamily="34" charset="0"/>
                  <a:cs typeface="Arial" panose="020B0604020202020204" pitchFamily="34" charset="0"/>
                </a:rPr>
                <a:t>n/N</a:t>
              </a:r>
              <a:r>
                <a:rPr lang="en-US" sz="1500" b="1" spc="-65" dirty="0">
                  <a:latin typeface="Arial" panose="020B0604020202020204" pitchFamily="34" charset="0"/>
                  <a:cs typeface="Arial" panose="020B0604020202020204" pitchFamily="34" charset="0"/>
                </a:rPr>
                <a:t> </a:t>
              </a:r>
              <a:r>
                <a:rPr lang="en-US" sz="1500" b="1" spc="-5" dirty="0">
                  <a:latin typeface="Arial" panose="020B0604020202020204" pitchFamily="34" charset="0"/>
                  <a:cs typeface="Arial" panose="020B0604020202020204" pitchFamily="34" charset="0"/>
                </a:rPr>
                <a:t>(%)</a:t>
              </a:r>
              <a:endParaRPr lang="en-US" sz="1500" b="1" dirty="0">
                <a:latin typeface="Arial" panose="020B0604020202020204" pitchFamily="34" charset="0"/>
                <a:cs typeface="Arial" panose="020B0604020202020204" pitchFamily="34" charset="0"/>
              </a:endParaRPr>
            </a:p>
          </p:txBody>
        </p:sp>
        <p:sp>
          <p:nvSpPr>
            <p:cNvPr id="517" name="object 10"/>
            <p:cNvSpPr txBox="1"/>
            <p:nvPr/>
          </p:nvSpPr>
          <p:spPr>
            <a:xfrm>
              <a:off x="5917912" y="5281174"/>
              <a:ext cx="1721676" cy="487313"/>
            </a:xfrm>
            <a:prstGeom prst="rect">
              <a:avLst/>
            </a:prstGeom>
          </p:spPr>
          <p:txBody>
            <a:bodyPr vert="horz" wrap="square" lIns="0" tIns="12700" rIns="0" bIns="0" rtlCol="0">
              <a:spAutoFit/>
            </a:bodyPr>
            <a:lstStyle/>
            <a:p>
              <a:pPr marL="12700" algn="ctr">
                <a:lnSpc>
                  <a:spcPct val="100000"/>
                </a:lnSpc>
                <a:spcBef>
                  <a:spcPts val="100"/>
                </a:spcBef>
              </a:pPr>
              <a:r>
                <a:rPr sz="1500" b="1" spc="-5" dirty="0" err="1">
                  <a:latin typeface="Arial" panose="020B0604020202020204" pitchFamily="34" charset="0"/>
                  <a:cs typeface="Arial" panose="020B0604020202020204" pitchFamily="34" charset="0"/>
                </a:rPr>
                <a:t>Icosapent</a:t>
              </a:r>
              <a:r>
                <a:rPr sz="1500" b="1" spc="-40" dirty="0">
                  <a:latin typeface="Arial" panose="020B0604020202020204" pitchFamily="34" charset="0"/>
                  <a:cs typeface="Arial" panose="020B0604020202020204" pitchFamily="34" charset="0"/>
                </a:rPr>
                <a:t> </a:t>
              </a:r>
              <a:r>
                <a:rPr sz="1500" b="1" spc="-10" dirty="0">
                  <a:latin typeface="Arial" panose="020B0604020202020204" pitchFamily="34" charset="0"/>
                  <a:cs typeface="Arial" panose="020B0604020202020204" pitchFamily="34" charset="0"/>
                </a:rPr>
                <a:t>Ethyl</a:t>
              </a:r>
              <a:endParaRPr lang="en-US" sz="1500" b="1" spc="-10" dirty="0">
                <a:latin typeface="Arial" panose="020B0604020202020204" pitchFamily="34" charset="0"/>
                <a:cs typeface="Arial" panose="020B0604020202020204" pitchFamily="34" charset="0"/>
              </a:endParaRPr>
            </a:p>
            <a:p>
              <a:pPr marL="12700" algn="ctr">
                <a:spcBef>
                  <a:spcPts val="100"/>
                </a:spcBef>
              </a:pPr>
              <a:r>
                <a:rPr lang="en-US" sz="1500" b="1" spc="-5" dirty="0">
                  <a:latin typeface="Arial" panose="020B0604020202020204" pitchFamily="34" charset="0"/>
                  <a:cs typeface="Arial" panose="020B0604020202020204" pitchFamily="34" charset="0"/>
                </a:rPr>
                <a:t>n/N</a:t>
              </a:r>
              <a:r>
                <a:rPr lang="en-US" sz="1500" b="1" spc="-65" dirty="0">
                  <a:latin typeface="Arial" panose="020B0604020202020204" pitchFamily="34" charset="0"/>
                  <a:cs typeface="Arial" panose="020B0604020202020204" pitchFamily="34" charset="0"/>
                </a:rPr>
                <a:t> </a:t>
              </a:r>
              <a:r>
                <a:rPr lang="en-US" sz="1500" b="1" spc="-5" dirty="0">
                  <a:latin typeface="Arial" panose="020B0604020202020204" pitchFamily="34" charset="0"/>
                  <a:cs typeface="Arial" panose="020B0604020202020204" pitchFamily="34" charset="0"/>
                </a:rPr>
                <a:t>(%)</a:t>
              </a:r>
              <a:endParaRPr lang="en-US" sz="1500" b="1" dirty="0">
                <a:latin typeface="Arial" panose="020B0604020202020204" pitchFamily="34" charset="0"/>
                <a:cs typeface="Arial" panose="020B0604020202020204" pitchFamily="34" charset="0"/>
              </a:endParaRPr>
            </a:p>
          </p:txBody>
        </p:sp>
        <p:sp>
          <p:nvSpPr>
            <p:cNvPr id="518" name="object 14"/>
            <p:cNvSpPr txBox="1"/>
            <p:nvPr/>
          </p:nvSpPr>
          <p:spPr>
            <a:xfrm>
              <a:off x="4530905" y="5281174"/>
              <a:ext cx="1255528" cy="474489"/>
            </a:xfrm>
            <a:prstGeom prst="rect">
              <a:avLst/>
            </a:prstGeom>
          </p:spPr>
          <p:txBody>
            <a:bodyPr vert="horz" wrap="square" lIns="0" tIns="12700" rIns="0" bIns="0" rtlCol="0">
              <a:spAutoFit/>
            </a:bodyPr>
            <a:lstStyle>
              <a:defPPr>
                <a:defRPr lang="en-US"/>
              </a:defPPr>
              <a:lvl1pPr marL="12700">
                <a:lnSpc>
                  <a:spcPct val="100000"/>
                </a:lnSpc>
                <a:spcBef>
                  <a:spcPts val="100"/>
                </a:spcBef>
                <a:defRPr sz="900" b="1" spc="-5">
                  <a:solidFill>
                    <a:srgbClr val="231F20"/>
                  </a:solidFill>
                  <a:latin typeface="Calibri"/>
                  <a:cs typeface="Calibri"/>
                </a:defRPr>
              </a:lvl1pPr>
            </a:lstStyle>
            <a:p>
              <a:pPr algn="ctr"/>
              <a:r>
                <a:rPr sz="1500" dirty="0">
                  <a:solidFill>
                    <a:schemeClr val="tx1"/>
                  </a:solidFill>
                  <a:latin typeface="Arial" panose="020B0604020202020204" pitchFamily="34" charset="0"/>
                  <a:cs typeface="Arial" panose="020B0604020202020204" pitchFamily="34" charset="0"/>
                </a:rPr>
                <a:t>Hazard Ra</a:t>
              </a:r>
              <a:r>
                <a:rPr lang="en-US" sz="1500" dirty="0">
                  <a:solidFill>
                    <a:schemeClr val="tx1"/>
                  </a:solidFill>
                  <a:latin typeface="Arial" panose="020B0604020202020204" pitchFamily="34" charset="0"/>
                  <a:cs typeface="Arial" panose="020B0604020202020204" pitchFamily="34" charset="0"/>
                </a:rPr>
                <a:t>ti</a:t>
              </a:r>
              <a:r>
                <a:rPr sz="1500" dirty="0">
                  <a:solidFill>
                    <a:schemeClr val="tx1"/>
                  </a:solidFill>
                  <a:latin typeface="Arial" panose="020B0604020202020204" pitchFamily="34" charset="0"/>
                  <a:cs typeface="Arial" panose="020B0604020202020204" pitchFamily="34" charset="0"/>
                </a:rPr>
                <a:t>o (95% </a:t>
              </a:r>
              <a:r>
                <a:rPr lang="en-US" sz="1500" dirty="0">
                  <a:solidFill>
                    <a:schemeClr val="tx1"/>
                  </a:solidFill>
                  <a:latin typeface="Arial" panose="020B0604020202020204" pitchFamily="34" charset="0"/>
                  <a:cs typeface="Arial" panose="020B0604020202020204" pitchFamily="34" charset="0"/>
                </a:rPr>
                <a:t>CI)</a:t>
              </a:r>
              <a:endParaRPr sz="1500" dirty="0">
                <a:solidFill>
                  <a:schemeClr val="tx1"/>
                </a:solidFill>
                <a:latin typeface="Arial" panose="020B0604020202020204" pitchFamily="34" charset="0"/>
                <a:cs typeface="Arial" panose="020B0604020202020204" pitchFamily="34" charset="0"/>
              </a:endParaRPr>
            </a:p>
          </p:txBody>
        </p:sp>
        <p:cxnSp>
          <p:nvCxnSpPr>
            <p:cNvPr id="519" name="Straight Connector 518"/>
            <p:cNvCxnSpPr/>
            <p:nvPr/>
          </p:nvCxnSpPr>
          <p:spPr>
            <a:xfrm>
              <a:off x="416757" y="5790250"/>
              <a:ext cx="113111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03" name="Group 1002"/>
          <p:cNvGrpSpPr/>
          <p:nvPr/>
        </p:nvGrpSpPr>
        <p:grpSpPr>
          <a:xfrm>
            <a:off x="4203142" y="5589321"/>
            <a:ext cx="663464" cy="348237"/>
            <a:chOff x="4022226" y="4798871"/>
            <a:chExt cx="655773" cy="344199"/>
          </a:xfrm>
        </p:grpSpPr>
        <p:sp>
          <p:nvSpPr>
            <p:cNvPr id="1004" name="object 159"/>
            <p:cNvSpPr/>
            <p:nvPr/>
          </p:nvSpPr>
          <p:spPr>
            <a:xfrm>
              <a:off x="4367362" y="5095305"/>
              <a:ext cx="294439" cy="0"/>
            </a:xfrm>
            <a:custGeom>
              <a:avLst/>
              <a:gdLst/>
              <a:ahLst/>
              <a:cxnLst/>
              <a:rect l="l" t="t" r="r" b="b"/>
              <a:pathLst>
                <a:path w="216535">
                  <a:moveTo>
                    <a:pt x="0" y="0"/>
                  </a:moveTo>
                  <a:lnTo>
                    <a:pt x="216334" y="0"/>
                  </a:lnTo>
                </a:path>
              </a:pathLst>
            </a:custGeom>
            <a:ln w="254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05" name="object 160"/>
            <p:cNvSpPr/>
            <p:nvPr/>
          </p:nvSpPr>
          <p:spPr>
            <a:xfrm>
              <a:off x="4022226" y="5095306"/>
              <a:ext cx="243495" cy="0"/>
            </a:xfrm>
            <a:custGeom>
              <a:avLst/>
              <a:gdLst/>
              <a:ahLst/>
              <a:cxnLst/>
              <a:rect l="l" t="t" r="r" b="b"/>
              <a:pathLst>
                <a:path w="179069">
                  <a:moveTo>
                    <a:pt x="0" y="0"/>
                  </a:moveTo>
                  <a:lnTo>
                    <a:pt x="178469" y="0"/>
                  </a:lnTo>
                </a:path>
              </a:pathLst>
            </a:custGeom>
            <a:ln w="254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06" name="object 161"/>
            <p:cNvSpPr/>
            <p:nvPr/>
          </p:nvSpPr>
          <p:spPr>
            <a:xfrm>
              <a:off x="4261226" y="5040319"/>
              <a:ext cx="102751" cy="102751"/>
            </a:xfrm>
            <a:custGeom>
              <a:avLst/>
              <a:gdLst/>
              <a:ahLst/>
              <a:cxnLst/>
              <a:rect l="l" t="t" r="r" b="b"/>
              <a:pathLst>
                <a:path w="75564" h="75564">
                  <a:moveTo>
                    <a:pt x="75349" y="75361"/>
                  </a:moveTo>
                  <a:lnTo>
                    <a:pt x="0" y="75361"/>
                  </a:lnTo>
                  <a:lnTo>
                    <a:pt x="0" y="0"/>
                  </a:lnTo>
                  <a:lnTo>
                    <a:pt x="75349" y="0"/>
                  </a:lnTo>
                  <a:lnTo>
                    <a:pt x="75349" y="75361"/>
                  </a:lnTo>
                  <a:close/>
                </a:path>
              </a:pathLst>
            </a:custGeom>
            <a:solidFill>
              <a:srgbClr val="000000"/>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07" name="object 162"/>
            <p:cNvSpPr/>
            <p:nvPr/>
          </p:nvSpPr>
          <p:spPr>
            <a:xfrm>
              <a:off x="4455227" y="4853834"/>
              <a:ext cx="222772" cy="0"/>
            </a:xfrm>
            <a:custGeom>
              <a:avLst/>
              <a:gdLst/>
              <a:ahLst/>
              <a:cxnLst/>
              <a:rect l="l" t="t" r="r" b="b"/>
              <a:pathLst>
                <a:path w="163830">
                  <a:moveTo>
                    <a:pt x="0" y="0"/>
                  </a:moveTo>
                  <a:lnTo>
                    <a:pt x="163786" y="0"/>
                  </a:lnTo>
                </a:path>
              </a:pathLst>
            </a:custGeom>
            <a:ln w="254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09" name="object 163"/>
            <p:cNvSpPr/>
            <p:nvPr/>
          </p:nvSpPr>
          <p:spPr>
            <a:xfrm>
              <a:off x="4173408" y="4853836"/>
              <a:ext cx="179600" cy="0"/>
            </a:xfrm>
            <a:custGeom>
              <a:avLst/>
              <a:gdLst/>
              <a:ahLst/>
              <a:cxnLst/>
              <a:rect l="l" t="t" r="r" b="b"/>
              <a:pathLst>
                <a:path w="132080">
                  <a:moveTo>
                    <a:pt x="0" y="0"/>
                  </a:moveTo>
                  <a:lnTo>
                    <a:pt x="131906" y="0"/>
                  </a:lnTo>
                </a:path>
              </a:pathLst>
            </a:custGeom>
            <a:ln w="254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10" name="object 164"/>
            <p:cNvSpPr/>
            <p:nvPr/>
          </p:nvSpPr>
          <p:spPr>
            <a:xfrm>
              <a:off x="4359246" y="4798871"/>
              <a:ext cx="102751" cy="102751"/>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547791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9" name="Group 258"/>
          <p:cNvGrpSpPr/>
          <p:nvPr/>
        </p:nvGrpSpPr>
        <p:grpSpPr>
          <a:xfrm>
            <a:off x="2929026" y="771730"/>
            <a:ext cx="6238309" cy="5748640"/>
            <a:chOff x="2929026" y="867266"/>
            <a:chExt cx="6238309" cy="5748640"/>
          </a:xfrm>
        </p:grpSpPr>
        <p:sp>
          <p:nvSpPr>
            <p:cNvPr id="260" name="bk object 16"/>
            <p:cNvSpPr/>
            <p:nvPr/>
          </p:nvSpPr>
          <p:spPr>
            <a:xfrm>
              <a:off x="2939742" y="3281550"/>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1" name="bk object 20"/>
            <p:cNvSpPr/>
            <p:nvPr/>
          </p:nvSpPr>
          <p:spPr>
            <a:xfrm>
              <a:off x="2939742" y="4539552"/>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2" name="bk object 23"/>
            <p:cNvSpPr/>
            <p:nvPr/>
          </p:nvSpPr>
          <p:spPr>
            <a:xfrm>
              <a:off x="2939742" y="4251452"/>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3" name="bk object 23"/>
            <p:cNvSpPr/>
            <p:nvPr/>
          </p:nvSpPr>
          <p:spPr>
            <a:xfrm>
              <a:off x="2939742" y="3579176"/>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4" name="bk object 23"/>
            <p:cNvSpPr/>
            <p:nvPr/>
          </p:nvSpPr>
          <p:spPr>
            <a:xfrm>
              <a:off x="2939742" y="2407725"/>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5" name="bk object 18"/>
            <p:cNvSpPr/>
            <p:nvPr/>
          </p:nvSpPr>
          <p:spPr>
            <a:xfrm>
              <a:off x="2939742" y="1436548"/>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6" name="bk object 22"/>
            <p:cNvSpPr/>
            <p:nvPr/>
          </p:nvSpPr>
          <p:spPr>
            <a:xfrm>
              <a:off x="2939742" y="1729410"/>
              <a:ext cx="6179772" cy="352102"/>
            </a:xfrm>
            <a:custGeom>
              <a:avLst/>
              <a:gdLst/>
              <a:ahLst/>
              <a:cxnLst/>
              <a:rect l="l" t="t" r="r" b="b"/>
              <a:pathLst>
                <a:path w="6591300" h="477520">
                  <a:moveTo>
                    <a:pt x="6591300" y="477164"/>
                  </a:moveTo>
                  <a:lnTo>
                    <a:pt x="0" y="477164"/>
                  </a:lnTo>
                  <a:lnTo>
                    <a:pt x="0" y="0"/>
                  </a:lnTo>
                  <a:lnTo>
                    <a:pt x="6591300" y="0"/>
                  </a:lnTo>
                  <a:lnTo>
                    <a:pt x="6591300" y="477164"/>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7" name="bk object 19"/>
            <p:cNvSpPr/>
            <p:nvPr/>
          </p:nvSpPr>
          <p:spPr>
            <a:xfrm>
              <a:off x="2939742" y="2112386"/>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8" name="bk object 23"/>
            <p:cNvSpPr/>
            <p:nvPr/>
          </p:nvSpPr>
          <p:spPr>
            <a:xfrm>
              <a:off x="2939742" y="2993450"/>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9" name="bk object 21"/>
            <p:cNvSpPr/>
            <p:nvPr/>
          </p:nvSpPr>
          <p:spPr>
            <a:xfrm>
              <a:off x="2939742" y="5131742"/>
              <a:ext cx="6179772" cy="352102"/>
            </a:xfrm>
            <a:custGeom>
              <a:avLst/>
              <a:gdLst/>
              <a:ahLst/>
              <a:cxnLst/>
              <a:rect l="l" t="t" r="r" b="b"/>
              <a:pathLst>
                <a:path w="6591300" h="477520">
                  <a:moveTo>
                    <a:pt x="6591300" y="477164"/>
                  </a:moveTo>
                  <a:lnTo>
                    <a:pt x="0" y="477164"/>
                  </a:lnTo>
                  <a:lnTo>
                    <a:pt x="0" y="0"/>
                  </a:lnTo>
                  <a:lnTo>
                    <a:pt x="6591300" y="0"/>
                  </a:lnTo>
                  <a:lnTo>
                    <a:pt x="6591300" y="477164"/>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0" name="bk object 23"/>
            <p:cNvSpPr/>
            <p:nvPr/>
          </p:nvSpPr>
          <p:spPr>
            <a:xfrm>
              <a:off x="2939742" y="4838879"/>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1" name="bk object 17"/>
            <p:cNvSpPr/>
            <p:nvPr/>
          </p:nvSpPr>
          <p:spPr>
            <a:xfrm>
              <a:off x="2939742" y="5886397"/>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2" name="bk object 23"/>
            <p:cNvSpPr/>
            <p:nvPr/>
          </p:nvSpPr>
          <p:spPr>
            <a:xfrm>
              <a:off x="2939742" y="2695825"/>
              <a:ext cx="6179772" cy="266886"/>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3" name="bk object 22"/>
            <p:cNvSpPr/>
            <p:nvPr/>
          </p:nvSpPr>
          <p:spPr>
            <a:xfrm>
              <a:off x="2939742" y="3872038"/>
              <a:ext cx="6179772" cy="352102"/>
            </a:xfrm>
            <a:custGeom>
              <a:avLst/>
              <a:gdLst/>
              <a:ahLst/>
              <a:cxnLst/>
              <a:rect l="l" t="t" r="r" b="b"/>
              <a:pathLst>
                <a:path w="6591300" h="477520">
                  <a:moveTo>
                    <a:pt x="6591300" y="477164"/>
                  </a:moveTo>
                  <a:lnTo>
                    <a:pt x="0" y="477164"/>
                  </a:lnTo>
                  <a:lnTo>
                    <a:pt x="0" y="0"/>
                  </a:lnTo>
                  <a:lnTo>
                    <a:pt x="6591300" y="0"/>
                  </a:lnTo>
                  <a:lnTo>
                    <a:pt x="6591300" y="477164"/>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4" name="bk object 23"/>
            <p:cNvSpPr/>
            <p:nvPr/>
          </p:nvSpPr>
          <p:spPr>
            <a:xfrm>
              <a:off x="2939742" y="5509821"/>
              <a:ext cx="6179772" cy="350603"/>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5" name="bk object 24"/>
            <p:cNvSpPr/>
            <p:nvPr/>
          </p:nvSpPr>
          <p:spPr>
            <a:xfrm>
              <a:off x="2929026" y="1188208"/>
              <a:ext cx="6179772" cy="117523"/>
            </a:xfrm>
            <a:custGeom>
              <a:avLst/>
              <a:gdLst/>
              <a:ahLst/>
              <a:cxnLst/>
              <a:rect l="l" t="t" r="r" b="b"/>
              <a:pathLst>
                <a:path w="6591300" h="159384">
                  <a:moveTo>
                    <a:pt x="6591300" y="158940"/>
                  </a:moveTo>
                  <a:lnTo>
                    <a:pt x="0" y="158940"/>
                  </a:lnTo>
                  <a:lnTo>
                    <a:pt x="0" y="0"/>
                  </a:lnTo>
                  <a:lnTo>
                    <a:pt x="6591300" y="0"/>
                  </a:lnTo>
                  <a:lnTo>
                    <a:pt x="6591300" y="158940"/>
                  </a:lnTo>
                  <a:close/>
                </a:path>
              </a:pathLst>
            </a:custGeom>
            <a:solidFill>
              <a:srgbClr val="F3F4F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6" name="object 3"/>
            <p:cNvSpPr txBox="1"/>
            <p:nvPr/>
          </p:nvSpPr>
          <p:spPr>
            <a:xfrm>
              <a:off x="2963351" y="1321294"/>
              <a:ext cx="407790" cy="88870"/>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Subgroup</a:t>
              </a:r>
            </a:p>
          </p:txBody>
        </p:sp>
        <p:sp>
          <p:nvSpPr>
            <p:cNvPr id="277" name="object 13"/>
            <p:cNvSpPr txBox="1"/>
            <p:nvPr/>
          </p:nvSpPr>
          <p:spPr>
            <a:xfrm>
              <a:off x="2963352" y="1193161"/>
              <a:ext cx="1189548" cy="88870"/>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Secondary Composite</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Endpoint </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(ITT)</a:t>
              </a:r>
            </a:p>
          </p:txBody>
        </p:sp>
        <p:sp>
          <p:nvSpPr>
            <p:cNvPr id="278" name="object 27"/>
            <p:cNvSpPr txBox="1"/>
            <p:nvPr/>
          </p:nvSpPr>
          <p:spPr>
            <a:xfrm>
              <a:off x="3041175" y="1736038"/>
              <a:ext cx="576653"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Region</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Western Eastern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Asia Paciﬁc</a:t>
              </a:r>
            </a:p>
          </p:txBody>
        </p:sp>
        <p:sp>
          <p:nvSpPr>
            <p:cNvPr id="279" name="object 50"/>
            <p:cNvSpPr txBox="1"/>
            <p:nvPr/>
          </p:nvSpPr>
          <p:spPr>
            <a:xfrm>
              <a:off x="3041175" y="2107489"/>
              <a:ext cx="510323" cy="273023"/>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Eze</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mibe</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Use</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a:t>
              </a:r>
            </a:p>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a:t>
              </a:r>
            </a:p>
          </p:txBody>
        </p:sp>
        <p:sp>
          <p:nvSpPr>
            <p:cNvPr id="280" name="object 73"/>
            <p:cNvSpPr txBox="1"/>
            <p:nvPr/>
          </p:nvSpPr>
          <p:spPr>
            <a:xfrm>
              <a:off x="3041175" y="2997578"/>
              <a:ext cx="528809"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Age Group</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&lt;65 Years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≥65 Years</a:t>
              </a:r>
            </a:p>
          </p:txBody>
        </p:sp>
        <p:sp>
          <p:nvSpPr>
            <p:cNvPr id="281" name="object 99"/>
            <p:cNvSpPr txBox="1"/>
            <p:nvPr/>
          </p:nvSpPr>
          <p:spPr>
            <a:xfrm>
              <a:off x="3041175" y="5139090"/>
              <a:ext cx="951420"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Sta</a:t>
              </a: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 Intensity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Moderate</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Low</a:t>
              </a:r>
            </a:p>
          </p:txBody>
        </p:sp>
        <p:sp>
          <p:nvSpPr>
            <p:cNvPr id="282" name="object 121"/>
            <p:cNvSpPr txBox="1"/>
            <p:nvPr/>
          </p:nvSpPr>
          <p:spPr>
            <a:xfrm>
              <a:off x="3041175" y="4837404"/>
              <a:ext cx="1505598"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Triglycerides ≥200 and HDL-C ≤35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Yes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a:t>
              </a:r>
            </a:p>
          </p:txBody>
        </p:sp>
        <p:sp>
          <p:nvSpPr>
            <p:cNvPr id="283" name="object 170"/>
            <p:cNvSpPr txBox="1"/>
            <p:nvPr/>
          </p:nvSpPr>
          <p:spPr>
            <a:xfrm>
              <a:off x="3041175" y="5888104"/>
              <a:ext cx="892001"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hsCRP ≤2 vs &gt;2 mg/L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mg/L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&gt;2 mg/L</a:t>
              </a:r>
            </a:p>
          </p:txBody>
        </p:sp>
        <p:sp>
          <p:nvSpPr>
            <p:cNvPr id="284" name="object 165"/>
            <p:cNvSpPr txBox="1"/>
            <p:nvPr/>
          </p:nvSpPr>
          <p:spPr>
            <a:xfrm>
              <a:off x="3041175" y="2704901"/>
              <a:ext cx="716194"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White vs Non-White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White</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Non-White</a:t>
              </a:r>
            </a:p>
          </p:txBody>
        </p:sp>
        <p:sp>
          <p:nvSpPr>
            <p:cNvPr id="285" name="object 111"/>
            <p:cNvSpPr txBox="1"/>
            <p:nvPr/>
          </p:nvSpPr>
          <p:spPr>
            <a:xfrm>
              <a:off x="3041175" y="3879387"/>
              <a:ext cx="911552"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eGFR</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&lt;60 mL/min/1.73m</a:t>
              </a:r>
              <a:r>
                <a:rPr kumimoji="0" sz="500" b="0" i="0" u="none" strike="noStrike" kern="1200" cap="none" spc="-1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60-&lt;90 mL/min/1.73m</a:t>
              </a:r>
              <a:r>
                <a:rPr kumimoji="0" sz="500" b="0" i="0" u="none" strike="noStrike" kern="1200" cap="none" spc="-1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≥90 mL/min/1.73m</a:t>
              </a:r>
              <a:r>
                <a:rPr kumimoji="0" sz="500" b="0" i="0" u="none" strike="noStrike" kern="1200" cap="none" spc="-1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286" name="object 116"/>
            <p:cNvSpPr txBox="1"/>
            <p:nvPr/>
          </p:nvSpPr>
          <p:spPr>
            <a:xfrm>
              <a:off x="3041175" y="5512879"/>
              <a:ext cx="1226515" cy="326628"/>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LDL-C (Derived) by </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Ter</a:t>
              </a:r>
              <a:r>
                <a:rPr kumimoji="0" lang="en-US"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≤67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&gt;67-≤84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&gt;84 mg/dL</a:t>
              </a:r>
            </a:p>
          </p:txBody>
        </p:sp>
        <p:sp>
          <p:nvSpPr>
            <p:cNvPr id="287" name="object 29"/>
            <p:cNvSpPr txBox="1"/>
            <p:nvPr/>
          </p:nvSpPr>
          <p:spPr>
            <a:xfrm>
              <a:off x="8726558" y="1742133"/>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0.54</a:t>
              </a:r>
            </a:p>
          </p:txBody>
        </p:sp>
        <p:sp>
          <p:nvSpPr>
            <p:cNvPr id="288" name="object 52"/>
            <p:cNvSpPr txBox="1"/>
            <p:nvPr/>
          </p:nvSpPr>
          <p:spPr>
            <a:xfrm>
              <a:off x="8726558" y="2115429"/>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0.41</a:t>
              </a:r>
            </a:p>
          </p:txBody>
        </p:sp>
        <p:sp>
          <p:nvSpPr>
            <p:cNvPr id="289" name="object 75"/>
            <p:cNvSpPr txBox="1"/>
            <p:nvPr/>
          </p:nvSpPr>
          <p:spPr>
            <a:xfrm>
              <a:off x="8726558" y="2997352"/>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0.06</a:t>
              </a:r>
            </a:p>
          </p:txBody>
        </p:sp>
        <p:sp>
          <p:nvSpPr>
            <p:cNvPr id="290" name="object 101"/>
            <p:cNvSpPr txBox="1"/>
            <p:nvPr/>
          </p:nvSpPr>
          <p:spPr>
            <a:xfrm>
              <a:off x="8726558" y="5139091"/>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0.10</a:t>
              </a:r>
            </a:p>
          </p:txBody>
        </p:sp>
        <p:sp>
          <p:nvSpPr>
            <p:cNvPr id="291" name="object 123"/>
            <p:cNvSpPr txBox="1"/>
            <p:nvPr/>
          </p:nvSpPr>
          <p:spPr>
            <a:xfrm>
              <a:off x="8726558" y="4837178"/>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0.50</a:t>
              </a:r>
            </a:p>
          </p:txBody>
        </p:sp>
        <p:sp>
          <p:nvSpPr>
            <p:cNvPr id="292" name="object 172"/>
            <p:cNvSpPr txBox="1"/>
            <p:nvPr/>
          </p:nvSpPr>
          <p:spPr>
            <a:xfrm>
              <a:off x="8726558" y="588789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0.97</a:t>
              </a:r>
            </a:p>
          </p:txBody>
        </p:sp>
        <p:sp>
          <p:nvSpPr>
            <p:cNvPr id="293" name="object 167"/>
            <p:cNvSpPr txBox="1"/>
            <p:nvPr/>
          </p:nvSpPr>
          <p:spPr>
            <a:xfrm>
              <a:off x="8726558" y="2704674"/>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0.13</a:t>
              </a:r>
            </a:p>
          </p:txBody>
        </p:sp>
        <p:sp>
          <p:nvSpPr>
            <p:cNvPr id="294" name="object 113"/>
            <p:cNvSpPr txBox="1"/>
            <p:nvPr/>
          </p:nvSpPr>
          <p:spPr>
            <a:xfrm>
              <a:off x="8726558" y="387938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0.77</a:t>
              </a:r>
            </a:p>
          </p:txBody>
        </p:sp>
        <p:sp>
          <p:nvSpPr>
            <p:cNvPr id="295" name="object 118"/>
            <p:cNvSpPr txBox="1"/>
            <p:nvPr/>
          </p:nvSpPr>
          <p:spPr>
            <a:xfrm>
              <a:off x="8726558" y="5512879"/>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0.90</a:t>
              </a:r>
            </a:p>
          </p:txBody>
        </p:sp>
        <p:sp>
          <p:nvSpPr>
            <p:cNvPr id="296" name="object 5"/>
            <p:cNvSpPr txBox="1"/>
            <p:nvPr/>
          </p:nvSpPr>
          <p:spPr>
            <a:xfrm>
              <a:off x="7991415" y="1197815"/>
              <a:ext cx="686414"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0.74 (0.65–0.83)</a:t>
              </a:r>
            </a:p>
          </p:txBody>
        </p:sp>
        <p:sp>
          <p:nvSpPr>
            <p:cNvPr id="297" name="object 28"/>
            <p:cNvSpPr txBox="1"/>
            <p:nvPr/>
          </p:nvSpPr>
          <p:spPr>
            <a:xfrm>
              <a:off x="7991415" y="1819010"/>
              <a:ext cx="686414" cy="243656"/>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(0.64–0.84)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0.78 (0.59–1.02)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0.47 (0.20–1.10)</a:t>
              </a:r>
            </a:p>
          </p:txBody>
        </p:sp>
        <p:sp>
          <p:nvSpPr>
            <p:cNvPr id="298" name="object 51"/>
            <p:cNvSpPr txBox="1"/>
            <p:nvPr/>
          </p:nvSpPr>
          <p:spPr>
            <a:xfrm>
              <a:off x="7991415" y="2190353"/>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(0.64–0.82)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0.87 (0.5</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–1.39)</a:t>
              </a:r>
            </a:p>
          </p:txBody>
        </p:sp>
        <p:sp>
          <p:nvSpPr>
            <p:cNvPr id="299" name="object 74"/>
            <p:cNvSpPr txBox="1"/>
            <p:nvPr/>
          </p:nvSpPr>
          <p:spPr>
            <a:xfrm>
              <a:off x="7991415" y="3078241"/>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0.65 (0.54–0.78)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0.82 (0.70–0.97)</a:t>
              </a:r>
            </a:p>
          </p:txBody>
        </p:sp>
        <p:sp>
          <p:nvSpPr>
            <p:cNvPr id="300" name="object 100"/>
            <p:cNvSpPr txBox="1"/>
            <p:nvPr/>
          </p:nvSpPr>
          <p:spPr>
            <a:xfrm>
              <a:off x="7991061" y="5222062"/>
              <a:ext cx="68712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0.66 (0.54–0.82)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0.74 (0.63–0.87)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1.20 (0.74–1.9</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01" name="object 122"/>
            <p:cNvSpPr txBox="1"/>
            <p:nvPr/>
          </p:nvSpPr>
          <p:spPr>
            <a:xfrm>
              <a:off x="7991415" y="4918067"/>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0.68 (0.53–0.88)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0.75 (0.65–0.86)</a:t>
              </a:r>
            </a:p>
          </p:txBody>
        </p:sp>
        <p:sp>
          <p:nvSpPr>
            <p:cNvPr id="302" name="object 171"/>
            <p:cNvSpPr txBox="1"/>
            <p:nvPr/>
          </p:nvSpPr>
          <p:spPr>
            <a:xfrm>
              <a:off x="7991415" y="5968767"/>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(0.61–0.89)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(0.63–0.86)</a:t>
              </a:r>
            </a:p>
          </p:txBody>
        </p:sp>
        <p:sp>
          <p:nvSpPr>
            <p:cNvPr id="303" name="object 166"/>
            <p:cNvSpPr txBox="1"/>
            <p:nvPr/>
          </p:nvSpPr>
          <p:spPr>
            <a:xfrm>
              <a:off x="7991415" y="2785564"/>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0.76 (0.67–0.86)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0.55 (0.38–0.82)</a:t>
              </a:r>
            </a:p>
          </p:txBody>
        </p:sp>
        <p:sp>
          <p:nvSpPr>
            <p:cNvPr id="304" name="object 112"/>
            <p:cNvSpPr txBox="1"/>
            <p:nvPr/>
          </p:nvSpPr>
          <p:spPr>
            <a:xfrm>
              <a:off x="7991061" y="3962359"/>
              <a:ext cx="68712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0.71 (0.5</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0.77 (0.64–0.91)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0.70 (0.52–0.94)</a:t>
              </a:r>
            </a:p>
          </p:txBody>
        </p:sp>
        <p:sp>
          <p:nvSpPr>
            <p:cNvPr id="305" name="object 117"/>
            <p:cNvSpPr txBox="1"/>
            <p:nvPr/>
          </p:nvSpPr>
          <p:spPr>
            <a:xfrm>
              <a:off x="7991061" y="5595851"/>
              <a:ext cx="68712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0.71 (0.57–0.89)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0.73 (0.59–0.92)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0.69 (0.5</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a:t>
              </a:r>
              <a:r>
                <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06" name="object 9"/>
            <p:cNvSpPr txBox="1"/>
            <p:nvPr/>
          </p:nvSpPr>
          <p:spPr>
            <a:xfrm>
              <a:off x="7265875" y="1197815"/>
              <a:ext cx="780101"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606/4090 (14.8%)</a:t>
              </a:r>
            </a:p>
          </p:txBody>
        </p:sp>
        <p:sp>
          <p:nvSpPr>
            <p:cNvPr id="307" name="object 30"/>
            <p:cNvSpPr txBox="1"/>
            <p:nvPr/>
          </p:nvSpPr>
          <p:spPr>
            <a:xfrm>
              <a:off x="7265875" y="1819010"/>
              <a:ext cx="780101" cy="243656"/>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473/2905 (16.3%)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117/1053 (11.1%)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16/132 (12.1%)</a:t>
              </a:r>
            </a:p>
          </p:txBody>
        </p:sp>
        <p:sp>
          <p:nvSpPr>
            <p:cNvPr id="308" name="object 53"/>
            <p:cNvSpPr txBox="1"/>
            <p:nvPr/>
          </p:nvSpPr>
          <p:spPr>
            <a:xfrm>
              <a:off x="7265875" y="2190353"/>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569/3828 (14.9%)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37/262 (14.1%)</a:t>
              </a:r>
            </a:p>
          </p:txBody>
        </p:sp>
        <p:sp>
          <p:nvSpPr>
            <p:cNvPr id="309" name="object 76"/>
            <p:cNvSpPr txBox="1"/>
            <p:nvPr/>
          </p:nvSpPr>
          <p:spPr>
            <a:xfrm>
              <a:off x="7265875" y="3078241"/>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290/2184 (13.3%)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316/1906 (16.6%)</a:t>
              </a:r>
            </a:p>
          </p:txBody>
        </p:sp>
        <p:sp>
          <p:nvSpPr>
            <p:cNvPr id="310" name="object 102"/>
            <p:cNvSpPr txBox="1"/>
            <p:nvPr/>
          </p:nvSpPr>
          <p:spPr>
            <a:xfrm>
              <a:off x="7265875" y="5222062"/>
              <a:ext cx="780101"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210/1226 (17.1%)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361/2575 (14.0%)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32/267 (12.0%)</a:t>
              </a:r>
            </a:p>
          </p:txBody>
        </p:sp>
        <p:sp>
          <p:nvSpPr>
            <p:cNvPr id="311" name="object 124"/>
            <p:cNvSpPr txBox="1"/>
            <p:nvPr/>
          </p:nvSpPr>
          <p:spPr>
            <a:xfrm>
              <a:off x="7265875" y="4918067"/>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136/794 (17.1%)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470/3293 (14.3%)</a:t>
              </a:r>
            </a:p>
          </p:txBody>
        </p:sp>
        <p:sp>
          <p:nvSpPr>
            <p:cNvPr id="312" name="object 173"/>
            <p:cNvSpPr txBox="1"/>
            <p:nvPr/>
          </p:nvSpPr>
          <p:spPr>
            <a:xfrm>
              <a:off x="7265875" y="5968767"/>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245/1942 (12.6%)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361/2147 (16.8%)</a:t>
              </a:r>
            </a:p>
          </p:txBody>
        </p:sp>
        <p:sp>
          <p:nvSpPr>
            <p:cNvPr id="313" name="object 168"/>
            <p:cNvSpPr txBox="1"/>
            <p:nvPr/>
          </p:nvSpPr>
          <p:spPr>
            <a:xfrm>
              <a:off x="7265875" y="2785564"/>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538/3688 (14.6%)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68/401 (17.0%)</a:t>
              </a:r>
            </a:p>
          </p:txBody>
        </p:sp>
        <p:sp>
          <p:nvSpPr>
            <p:cNvPr id="314" name="object 114"/>
            <p:cNvSpPr txBox="1"/>
            <p:nvPr/>
          </p:nvSpPr>
          <p:spPr>
            <a:xfrm>
              <a:off x="7265875" y="3962359"/>
              <a:ext cx="780101"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205/911 (22.5%)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296/2238 (13.2%)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105/939 (11.2%)</a:t>
              </a:r>
            </a:p>
          </p:txBody>
        </p:sp>
        <p:sp>
          <p:nvSpPr>
            <p:cNvPr id="315" name="object 119"/>
            <p:cNvSpPr txBox="1"/>
            <p:nvPr/>
          </p:nvSpPr>
          <p:spPr>
            <a:xfrm>
              <a:off x="7265505" y="5595851"/>
              <a:ext cx="780842"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171/1222 (14.0%)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182/1209 (15.1%)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178/1188 (15.0%)</a:t>
              </a:r>
            </a:p>
          </p:txBody>
        </p:sp>
        <p:sp>
          <p:nvSpPr>
            <p:cNvPr id="316" name="object 12"/>
            <p:cNvSpPr txBox="1"/>
            <p:nvPr/>
          </p:nvSpPr>
          <p:spPr>
            <a:xfrm>
              <a:off x="6599970" y="1197815"/>
              <a:ext cx="814760"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459/4089 (11.2%)</a:t>
              </a:r>
            </a:p>
          </p:txBody>
        </p:sp>
        <p:sp>
          <p:nvSpPr>
            <p:cNvPr id="317" name="object 31"/>
            <p:cNvSpPr txBox="1"/>
            <p:nvPr/>
          </p:nvSpPr>
          <p:spPr>
            <a:xfrm>
              <a:off x="6599970" y="1819010"/>
              <a:ext cx="814760"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358/2906 (12.3%)</a:t>
              </a:r>
              <a:endParaRPr kumimoji="0" lang="en-US"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93/1053 (8.8%)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8/130 (6.2%)</a:t>
              </a:r>
            </a:p>
          </p:txBody>
        </p:sp>
        <p:sp>
          <p:nvSpPr>
            <p:cNvPr id="318" name="object 54"/>
            <p:cNvSpPr txBox="1"/>
            <p:nvPr/>
          </p:nvSpPr>
          <p:spPr>
            <a:xfrm>
              <a:off x="6599970" y="2190353"/>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426/3827 (11.1%)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33/262 (12.6%)</a:t>
              </a:r>
            </a:p>
          </p:txBody>
        </p:sp>
        <p:sp>
          <p:nvSpPr>
            <p:cNvPr id="319" name="object 77"/>
            <p:cNvSpPr txBox="1"/>
            <p:nvPr/>
          </p:nvSpPr>
          <p:spPr>
            <a:xfrm>
              <a:off x="6599970" y="3078241"/>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200/2232 (9.0%)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259/1857 (13.9%)</a:t>
              </a:r>
            </a:p>
          </p:txBody>
        </p:sp>
        <p:sp>
          <p:nvSpPr>
            <p:cNvPr id="320" name="object 103"/>
            <p:cNvSpPr txBox="1"/>
            <p:nvPr/>
          </p:nvSpPr>
          <p:spPr>
            <a:xfrm>
              <a:off x="6599970" y="5222062"/>
              <a:ext cx="814760"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151/1290 (11.7%)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270/2533 (10.7%)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37/254 (14.6%)</a:t>
              </a:r>
            </a:p>
          </p:txBody>
        </p:sp>
        <p:sp>
          <p:nvSpPr>
            <p:cNvPr id="321" name="object 125"/>
            <p:cNvSpPr txBox="1"/>
            <p:nvPr/>
          </p:nvSpPr>
          <p:spPr>
            <a:xfrm>
              <a:off x="6599970" y="4918067"/>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101/823 (12.3%)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356/3258 (10.9%)</a:t>
              </a:r>
            </a:p>
          </p:txBody>
        </p:sp>
        <p:sp>
          <p:nvSpPr>
            <p:cNvPr id="322" name="object 174"/>
            <p:cNvSpPr txBox="1"/>
            <p:nvPr/>
          </p:nvSpPr>
          <p:spPr>
            <a:xfrm>
              <a:off x="6599970" y="5968767"/>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183/1919 (9.5%)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276/2167 (12.7%)</a:t>
              </a:r>
            </a:p>
          </p:txBody>
        </p:sp>
        <p:sp>
          <p:nvSpPr>
            <p:cNvPr id="323" name="object 169"/>
            <p:cNvSpPr txBox="1"/>
            <p:nvPr/>
          </p:nvSpPr>
          <p:spPr>
            <a:xfrm>
              <a:off x="6599970" y="2785564"/>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418/3691 (11.3%)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41/398 (10.3%)</a:t>
              </a:r>
            </a:p>
          </p:txBody>
        </p:sp>
        <p:sp>
          <p:nvSpPr>
            <p:cNvPr id="324" name="object 115"/>
            <p:cNvSpPr txBox="1"/>
            <p:nvPr/>
          </p:nvSpPr>
          <p:spPr>
            <a:xfrm>
              <a:off x="6599970" y="3962359"/>
              <a:ext cx="814760"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152/905 (16.8%)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229/2217 (10.3%)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78/963 (8.1%)</a:t>
              </a:r>
            </a:p>
          </p:txBody>
        </p:sp>
        <p:sp>
          <p:nvSpPr>
            <p:cNvPr id="325" name="object 120"/>
            <p:cNvSpPr txBox="1"/>
            <p:nvPr/>
          </p:nvSpPr>
          <p:spPr>
            <a:xfrm>
              <a:off x="6599584" y="5595851"/>
              <a:ext cx="815534" cy="243656"/>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135/1319 (10.2%)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135/1223 (11.0%)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121/1133 (10.7%)</a:t>
              </a:r>
            </a:p>
          </p:txBody>
        </p:sp>
        <p:sp>
          <p:nvSpPr>
            <p:cNvPr id="326" name="object 23"/>
            <p:cNvSpPr/>
            <p:nvPr/>
          </p:nvSpPr>
          <p:spPr>
            <a:xfrm>
              <a:off x="5143697" y="1253822"/>
              <a:ext cx="97390" cy="0"/>
            </a:xfrm>
            <a:custGeom>
              <a:avLst/>
              <a:gdLst/>
              <a:ahLst/>
              <a:cxnLst/>
              <a:rect l="l" t="t" r="r" b="b"/>
              <a:pathLst>
                <a:path w="132080">
                  <a:moveTo>
                    <a:pt x="0" y="0"/>
                  </a:moveTo>
                  <a:lnTo>
                    <a:pt x="13152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7" name="object 24"/>
            <p:cNvSpPr/>
            <p:nvPr/>
          </p:nvSpPr>
          <p:spPr>
            <a:xfrm>
              <a:off x="5008158" y="1253822"/>
              <a:ext cx="80066" cy="0"/>
            </a:xfrm>
            <a:custGeom>
              <a:avLst/>
              <a:gdLst/>
              <a:ahLst/>
              <a:cxnLst/>
              <a:rect l="l" t="t" r="r" b="b"/>
              <a:pathLst>
                <a:path w="108585">
                  <a:moveTo>
                    <a:pt x="0" y="0"/>
                  </a:moveTo>
                  <a:lnTo>
                    <a:pt x="10846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8" name="object 26"/>
            <p:cNvSpPr/>
            <p:nvPr/>
          </p:nvSpPr>
          <p:spPr>
            <a:xfrm>
              <a:off x="4468812" y="2039251"/>
              <a:ext cx="300598" cy="0"/>
            </a:xfrm>
            <a:custGeom>
              <a:avLst/>
              <a:gdLst/>
              <a:ahLst/>
              <a:cxnLst/>
              <a:rect l="l" t="t" r="r" b="b"/>
              <a:pathLst>
                <a:path w="407669">
                  <a:moveTo>
                    <a:pt x="0" y="0"/>
                  </a:moveTo>
                  <a:lnTo>
                    <a:pt x="40723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9" name="object 32"/>
            <p:cNvSpPr/>
            <p:nvPr/>
          </p:nvSpPr>
          <p:spPr>
            <a:xfrm>
              <a:off x="5142338" y="1880540"/>
              <a:ext cx="112841" cy="0"/>
            </a:xfrm>
            <a:custGeom>
              <a:avLst/>
              <a:gdLst/>
              <a:ahLst/>
              <a:cxnLst/>
              <a:rect l="l" t="t" r="r" b="b"/>
              <a:pathLst>
                <a:path w="153035">
                  <a:moveTo>
                    <a:pt x="0" y="0"/>
                  </a:moveTo>
                  <a:lnTo>
                    <a:pt x="15298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0" name="object 33"/>
            <p:cNvSpPr/>
            <p:nvPr/>
          </p:nvSpPr>
          <p:spPr>
            <a:xfrm>
              <a:off x="4994536" y="1880540"/>
              <a:ext cx="92239" cy="0"/>
            </a:xfrm>
            <a:custGeom>
              <a:avLst/>
              <a:gdLst/>
              <a:ahLst/>
              <a:cxnLst/>
              <a:rect l="l" t="t" r="r" b="b"/>
              <a:pathLst>
                <a:path w="125094">
                  <a:moveTo>
                    <a:pt x="0" y="0"/>
                  </a:moveTo>
                  <a:lnTo>
                    <a:pt x="12510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1" name="object 34"/>
            <p:cNvSpPr/>
            <p:nvPr/>
          </p:nvSpPr>
          <p:spPr>
            <a:xfrm>
              <a:off x="5090291" y="185072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2" name="object 36"/>
            <p:cNvSpPr/>
            <p:nvPr/>
          </p:nvSpPr>
          <p:spPr>
            <a:xfrm>
              <a:off x="4937343" y="1967662"/>
              <a:ext cx="201335" cy="0"/>
            </a:xfrm>
            <a:custGeom>
              <a:avLst/>
              <a:gdLst/>
              <a:ahLst/>
              <a:cxnLst/>
              <a:rect l="l" t="t" r="r" b="b"/>
              <a:pathLst>
                <a:path w="273050">
                  <a:moveTo>
                    <a:pt x="0" y="0"/>
                  </a:moveTo>
                  <a:lnTo>
                    <a:pt x="27289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3" name="object 37"/>
            <p:cNvSpPr/>
            <p:nvPr/>
          </p:nvSpPr>
          <p:spPr>
            <a:xfrm>
              <a:off x="5142077" y="1937855"/>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4" name="object 38"/>
            <p:cNvSpPr/>
            <p:nvPr/>
          </p:nvSpPr>
          <p:spPr>
            <a:xfrm>
              <a:off x="4772604" y="2009441"/>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5" name="object 55"/>
            <p:cNvSpPr/>
            <p:nvPr/>
          </p:nvSpPr>
          <p:spPr>
            <a:xfrm>
              <a:off x="5133209" y="2248693"/>
              <a:ext cx="100199" cy="0"/>
            </a:xfrm>
            <a:custGeom>
              <a:avLst/>
              <a:gdLst/>
              <a:ahLst/>
              <a:cxnLst/>
              <a:rect l="l" t="t" r="r" b="b"/>
              <a:pathLst>
                <a:path w="135889">
                  <a:moveTo>
                    <a:pt x="0" y="0"/>
                  </a:moveTo>
                  <a:lnTo>
                    <a:pt x="13542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6" name="object 56"/>
            <p:cNvSpPr/>
            <p:nvPr/>
          </p:nvSpPr>
          <p:spPr>
            <a:xfrm>
              <a:off x="4995552" y="2248693"/>
              <a:ext cx="82407" cy="0"/>
            </a:xfrm>
            <a:custGeom>
              <a:avLst/>
              <a:gdLst/>
              <a:ahLst/>
              <a:cxnLst/>
              <a:rect l="l" t="t" r="r" b="b"/>
              <a:pathLst>
                <a:path w="111760">
                  <a:moveTo>
                    <a:pt x="0" y="0"/>
                  </a:moveTo>
                  <a:lnTo>
                    <a:pt x="11134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7" name="object 57"/>
            <p:cNvSpPr/>
            <p:nvPr/>
          </p:nvSpPr>
          <p:spPr>
            <a:xfrm>
              <a:off x="5081161" y="2218883"/>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8" name="object 59"/>
            <p:cNvSpPr/>
            <p:nvPr/>
          </p:nvSpPr>
          <p:spPr>
            <a:xfrm>
              <a:off x="4880576" y="2327511"/>
              <a:ext cx="369894" cy="0"/>
            </a:xfrm>
            <a:custGeom>
              <a:avLst/>
              <a:gdLst/>
              <a:ahLst/>
              <a:cxnLst/>
              <a:rect l="l" t="t" r="r" b="b"/>
              <a:pathLst>
                <a:path w="501650">
                  <a:moveTo>
                    <a:pt x="0" y="0"/>
                  </a:moveTo>
                  <a:lnTo>
                    <a:pt x="50155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9" name="object 60"/>
            <p:cNvSpPr/>
            <p:nvPr/>
          </p:nvSpPr>
          <p:spPr>
            <a:xfrm>
              <a:off x="5253916" y="229769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0" name="object 78"/>
            <p:cNvSpPr/>
            <p:nvPr/>
          </p:nvSpPr>
          <p:spPr>
            <a:xfrm>
              <a:off x="5044031" y="3119989"/>
              <a:ext cx="138125" cy="0"/>
            </a:xfrm>
            <a:custGeom>
              <a:avLst/>
              <a:gdLst/>
              <a:ahLst/>
              <a:cxnLst/>
              <a:rect l="l" t="t" r="r" b="b"/>
              <a:pathLst>
                <a:path w="187325">
                  <a:moveTo>
                    <a:pt x="0" y="0"/>
                  </a:moveTo>
                  <a:lnTo>
                    <a:pt x="18671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1" name="object 79"/>
            <p:cNvSpPr/>
            <p:nvPr/>
          </p:nvSpPr>
          <p:spPr>
            <a:xfrm>
              <a:off x="4880320" y="3119989"/>
              <a:ext cx="108159" cy="0"/>
            </a:xfrm>
            <a:custGeom>
              <a:avLst/>
              <a:gdLst/>
              <a:ahLst/>
              <a:cxnLst/>
              <a:rect l="l" t="t" r="r" b="b"/>
              <a:pathLst>
                <a:path w="146685">
                  <a:moveTo>
                    <a:pt x="0" y="0"/>
                  </a:moveTo>
                  <a:lnTo>
                    <a:pt x="14667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2" name="object 80"/>
            <p:cNvSpPr/>
            <p:nvPr/>
          </p:nvSpPr>
          <p:spPr>
            <a:xfrm>
              <a:off x="4991984" y="3090183"/>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3" name="object 81"/>
            <p:cNvSpPr/>
            <p:nvPr/>
          </p:nvSpPr>
          <p:spPr>
            <a:xfrm>
              <a:off x="5249955" y="3199569"/>
              <a:ext cx="160131" cy="0"/>
            </a:xfrm>
            <a:custGeom>
              <a:avLst/>
              <a:gdLst/>
              <a:ahLst/>
              <a:cxnLst/>
              <a:rect l="l" t="t" r="r" b="b"/>
              <a:pathLst>
                <a:path w="217169">
                  <a:moveTo>
                    <a:pt x="0" y="0"/>
                  </a:moveTo>
                  <a:lnTo>
                    <a:pt x="21666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4" name="object 82"/>
            <p:cNvSpPr/>
            <p:nvPr/>
          </p:nvSpPr>
          <p:spPr>
            <a:xfrm>
              <a:off x="5065350" y="3199569"/>
              <a:ext cx="129229" cy="0"/>
            </a:xfrm>
            <a:custGeom>
              <a:avLst/>
              <a:gdLst/>
              <a:ahLst/>
              <a:cxnLst/>
              <a:rect l="l" t="t" r="r" b="b"/>
              <a:pathLst>
                <a:path w="175260">
                  <a:moveTo>
                    <a:pt x="0" y="0"/>
                  </a:moveTo>
                  <a:lnTo>
                    <a:pt x="17501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5" name="object 83"/>
            <p:cNvSpPr/>
            <p:nvPr/>
          </p:nvSpPr>
          <p:spPr>
            <a:xfrm>
              <a:off x="5197907" y="3169762"/>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6" name="object 95"/>
            <p:cNvSpPr/>
            <p:nvPr/>
          </p:nvSpPr>
          <p:spPr>
            <a:xfrm>
              <a:off x="5697480" y="5414808"/>
              <a:ext cx="645676" cy="0"/>
            </a:xfrm>
            <a:custGeom>
              <a:avLst/>
              <a:gdLst/>
              <a:ahLst/>
              <a:cxnLst/>
              <a:rect l="l" t="t" r="r" b="b"/>
              <a:pathLst>
                <a:path w="875664">
                  <a:moveTo>
                    <a:pt x="0" y="0"/>
                  </a:moveTo>
                  <a:lnTo>
                    <a:pt x="87523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7" name="object 97"/>
            <p:cNvSpPr/>
            <p:nvPr/>
          </p:nvSpPr>
          <p:spPr>
            <a:xfrm>
              <a:off x="6301630" y="5376670"/>
              <a:ext cx="90834" cy="76320"/>
            </a:xfrm>
            <a:custGeom>
              <a:avLst/>
              <a:gdLst/>
              <a:ahLst/>
              <a:cxnLst/>
              <a:rect l="l" t="t" r="r" b="b"/>
              <a:pathLst>
                <a:path w="123189" h="103504">
                  <a:moveTo>
                    <a:pt x="0" y="0"/>
                  </a:moveTo>
                  <a:lnTo>
                    <a:pt x="21971" y="51727"/>
                  </a:lnTo>
                  <a:lnTo>
                    <a:pt x="0" y="103466"/>
                  </a:lnTo>
                  <a:lnTo>
                    <a:pt x="122631" y="51727"/>
                  </a:lnTo>
                  <a:lnTo>
                    <a:pt x="0" y="0"/>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8" name="object 104"/>
            <p:cNvSpPr/>
            <p:nvPr/>
          </p:nvSpPr>
          <p:spPr>
            <a:xfrm>
              <a:off x="5641920" y="5387379"/>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9" name="object 105"/>
            <p:cNvSpPr/>
            <p:nvPr/>
          </p:nvSpPr>
          <p:spPr>
            <a:xfrm>
              <a:off x="5140934" y="5337424"/>
              <a:ext cx="130633" cy="0"/>
            </a:xfrm>
            <a:custGeom>
              <a:avLst/>
              <a:gdLst/>
              <a:ahLst/>
              <a:cxnLst/>
              <a:rect l="l" t="t" r="r" b="b"/>
              <a:pathLst>
                <a:path w="177164">
                  <a:moveTo>
                    <a:pt x="0" y="0"/>
                  </a:moveTo>
                  <a:lnTo>
                    <a:pt x="17659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0" name="object 106"/>
            <p:cNvSpPr/>
            <p:nvPr/>
          </p:nvSpPr>
          <p:spPr>
            <a:xfrm>
              <a:off x="4990581" y="5337424"/>
              <a:ext cx="95049" cy="0"/>
            </a:xfrm>
            <a:custGeom>
              <a:avLst/>
              <a:gdLst/>
              <a:ahLst/>
              <a:cxnLst/>
              <a:rect l="l" t="t" r="r" b="b"/>
              <a:pathLst>
                <a:path w="128905">
                  <a:moveTo>
                    <a:pt x="0" y="0"/>
                  </a:moveTo>
                  <a:lnTo>
                    <a:pt x="12855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1" name="object 107"/>
            <p:cNvSpPr/>
            <p:nvPr/>
          </p:nvSpPr>
          <p:spPr>
            <a:xfrm>
              <a:off x="5088887" y="5307603"/>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2" name="object 108"/>
            <p:cNvSpPr/>
            <p:nvPr/>
          </p:nvSpPr>
          <p:spPr>
            <a:xfrm>
              <a:off x="5054135" y="5254695"/>
              <a:ext cx="159195" cy="0"/>
            </a:xfrm>
            <a:custGeom>
              <a:avLst/>
              <a:gdLst/>
              <a:ahLst/>
              <a:cxnLst/>
              <a:rect l="l" t="t" r="r" b="b"/>
              <a:pathLst>
                <a:path w="215900">
                  <a:moveTo>
                    <a:pt x="0" y="0"/>
                  </a:moveTo>
                  <a:lnTo>
                    <a:pt x="21589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3" name="object 109"/>
            <p:cNvSpPr/>
            <p:nvPr/>
          </p:nvSpPr>
          <p:spPr>
            <a:xfrm>
              <a:off x="4878464" y="5254695"/>
              <a:ext cx="120333" cy="0"/>
            </a:xfrm>
            <a:custGeom>
              <a:avLst/>
              <a:gdLst/>
              <a:ahLst/>
              <a:cxnLst/>
              <a:rect l="l" t="t" r="r" b="b"/>
              <a:pathLst>
                <a:path w="163194">
                  <a:moveTo>
                    <a:pt x="0" y="0"/>
                  </a:moveTo>
                  <a:lnTo>
                    <a:pt x="16289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4" name="object 110"/>
            <p:cNvSpPr/>
            <p:nvPr/>
          </p:nvSpPr>
          <p:spPr>
            <a:xfrm>
              <a:off x="5002088" y="5224883"/>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5" name="object 126"/>
            <p:cNvSpPr/>
            <p:nvPr/>
          </p:nvSpPr>
          <p:spPr>
            <a:xfrm>
              <a:off x="5159906" y="5035214"/>
              <a:ext cx="101604" cy="0"/>
            </a:xfrm>
            <a:custGeom>
              <a:avLst/>
              <a:gdLst/>
              <a:ahLst/>
              <a:cxnLst/>
              <a:rect l="l" t="t" r="r" b="b"/>
              <a:pathLst>
                <a:path w="137794">
                  <a:moveTo>
                    <a:pt x="0" y="0"/>
                  </a:moveTo>
                  <a:lnTo>
                    <a:pt x="13774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6" name="object 127"/>
            <p:cNvSpPr/>
            <p:nvPr/>
          </p:nvSpPr>
          <p:spPr>
            <a:xfrm>
              <a:off x="5009794" y="5035214"/>
              <a:ext cx="94581" cy="0"/>
            </a:xfrm>
            <a:custGeom>
              <a:avLst/>
              <a:gdLst/>
              <a:ahLst/>
              <a:cxnLst/>
              <a:rect l="l" t="t" r="r" b="b"/>
              <a:pathLst>
                <a:path w="128269">
                  <a:moveTo>
                    <a:pt x="0" y="0"/>
                  </a:moveTo>
                  <a:lnTo>
                    <a:pt x="12823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7" name="object 128"/>
            <p:cNvSpPr/>
            <p:nvPr/>
          </p:nvSpPr>
          <p:spPr>
            <a:xfrm>
              <a:off x="5107859" y="5005405"/>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8" name="object 129"/>
            <p:cNvSpPr/>
            <p:nvPr/>
          </p:nvSpPr>
          <p:spPr>
            <a:xfrm>
              <a:off x="5076001" y="4958546"/>
              <a:ext cx="218659" cy="0"/>
            </a:xfrm>
            <a:custGeom>
              <a:avLst/>
              <a:gdLst/>
              <a:ahLst/>
              <a:cxnLst/>
              <a:rect l="l" t="t" r="r" b="b"/>
              <a:pathLst>
                <a:path w="296544">
                  <a:moveTo>
                    <a:pt x="0" y="0"/>
                  </a:moveTo>
                  <a:lnTo>
                    <a:pt x="296313"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9" name="object 130"/>
            <p:cNvSpPr/>
            <p:nvPr/>
          </p:nvSpPr>
          <p:spPr>
            <a:xfrm>
              <a:off x="4855875" y="4958546"/>
              <a:ext cx="164814" cy="0"/>
            </a:xfrm>
            <a:custGeom>
              <a:avLst/>
              <a:gdLst/>
              <a:ahLst/>
              <a:cxnLst/>
              <a:rect l="l" t="t" r="r" b="b"/>
              <a:pathLst>
                <a:path w="223519">
                  <a:moveTo>
                    <a:pt x="0" y="0"/>
                  </a:moveTo>
                  <a:lnTo>
                    <a:pt x="22318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0" name="object 131"/>
            <p:cNvSpPr/>
            <p:nvPr/>
          </p:nvSpPr>
          <p:spPr>
            <a:xfrm>
              <a:off x="5023954" y="492874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1" name="object 179"/>
            <p:cNvSpPr/>
            <p:nvPr/>
          </p:nvSpPr>
          <p:spPr>
            <a:xfrm>
              <a:off x="5087512" y="1224008"/>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w="63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2" name="object 181"/>
            <p:cNvSpPr/>
            <p:nvPr/>
          </p:nvSpPr>
          <p:spPr>
            <a:xfrm>
              <a:off x="4926274" y="2906328"/>
              <a:ext cx="290765" cy="0"/>
            </a:xfrm>
            <a:custGeom>
              <a:avLst/>
              <a:gdLst/>
              <a:ahLst/>
              <a:cxnLst/>
              <a:rect l="l" t="t" r="r" b="b"/>
              <a:pathLst>
                <a:path w="394335">
                  <a:moveTo>
                    <a:pt x="0" y="0"/>
                  </a:moveTo>
                  <a:lnTo>
                    <a:pt x="39398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3" name="object 182"/>
            <p:cNvSpPr/>
            <p:nvPr/>
          </p:nvSpPr>
          <p:spPr>
            <a:xfrm>
              <a:off x="4686124" y="2906328"/>
              <a:ext cx="184947" cy="0"/>
            </a:xfrm>
            <a:custGeom>
              <a:avLst/>
              <a:gdLst/>
              <a:ahLst/>
              <a:cxnLst/>
              <a:rect l="l" t="t" r="r" b="b"/>
              <a:pathLst>
                <a:path w="250825">
                  <a:moveTo>
                    <a:pt x="0" y="0"/>
                  </a:moveTo>
                  <a:lnTo>
                    <a:pt x="25034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4" name="object 183"/>
            <p:cNvSpPr/>
            <p:nvPr/>
          </p:nvSpPr>
          <p:spPr>
            <a:xfrm>
              <a:off x="5170638" y="2832183"/>
              <a:ext cx="98326" cy="0"/>
            </a:xfrm>
            <a:custGeom>
              <a:avLst/>
              <a:gdLst/>
              <a:ahLst/>
              <a:cxnLst/>
              <a:rect l="l" t="t" r="r" b="b"/>
              <a:pathLst>
                <a:path w="133350">
                  <a:moveTo>
                    <a:pt x="0" y="0"/>
                  </a:moveTo>
                  <a:lnTo>
                    <a:pt x="13313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5" name="object 184"/>
            <p:cNvSpPr/>
            <p:nvPr/>
          </p:nvSpPr>
          <p:spPr>
            <a:xfrm>
              <a:off x="5035739" y="2832183"/>
              <a:ext cx="79597" cy="0"/>
            </a:xfrm>
            <a:custGeom>
              <a:avLst/>
              <a:gdLst/>
              <a:ahLst/>
              <a:cxnLst/>
              <a:rect l="l" t="t" r="r" b="b"/>
              <a:pathLst>
                <a:path w="107950">
                  <a:moveTo>
                    <a:pt x="0" y="0"/>
                  </a:moveTo>
                  <a:lnTo>
                    <a:pt x="10760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6" name="object 185"/>
            <p:cNvSpPr/>
            <p:nvPr/>
          </p:nvSpPr>
          <p:spPr>
            <a:xfrm>
              <a:off x="5132664" y="2822341"/>
              <a:ext cx="20602" cy="20602"/>
            </a:xfrm>
            <a:custGeom>
              <a:avLst/>
              <a:gdLst/>
              <a:ahLst/>
              <a:cxnLst/>
              <a:rect l="l" t="t" r="r" b="b"/>
              <a:pathLst>
                <a:path w="27939" h="27939">
                  <a:moveTo>
                    <a:pt x="13817" y="0"/>
                  </a:moveTo>
                  <a:lnTo>
                    <a:pt x="27622" y="0"/>
                  </a:lnTo>
                  <a:lnTo>
                    <a:pt x="27622" y="27622"/>
                  </a:lnTo>
                  <a:lnTo>
                    <a:pt x="0" y="27622"/>
                  </a:lnTo>
                  <a:lnTo>
                    <a:pt x="0" y="0"/>
                  </a:lnTo>
                  <a:lnTo>
                    <a:pt x="13817" y="0"/>
                  </a:lnTo>
                </a:path>
              </a:pathLst>
            </a:custGeom>
            <a:solidFill>
              <a:srgbClr val="000000"/>
            </a:solidFill>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7" name="object 187"/>
            <p:cNvSpPr/>
            <p:nvPr/>
          </p:nvSpPr>
          <p:spPr>
            <a:xfrm>
              <a:off x="4874227" y="2875725"/>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8" name="object 188"/>
            <p:cNvSpPr/>
            <p:nvPr/>
          </p:nvSpPr>
          <p:spPr>
            <a:xfrm>
              <a:off x="5118590" y="2801534"/>
              <a:ext cx="55718" cy="55718"/>
            </a:xfrm>
            <a:custGeom>
              <a:avLst/>
              <a:gdLst/>
              <a:ahLst/>
              <a:cxnLst/>
              <a:rect l="l" t="t" r="r" b="b"/>
              <a:pathLst>
                <a:path w="75564" h="75564">
                  <a:moveTo>
                    <a:pt x="0" y="0"/>
                  </a:moveTo>
                  <a:lnTo>
                    <a:pt x="75349" y="0"/>
                  </a:lnTo>
                  <a:lnTo>
                    <a:pt x="75349" y="75349"/>
                  </a:lnTo>
                  <a:lnTo>
                    <a:pt x="0" y="75349"/>
                  </a:lnTo>
                  <a:lnTo>
                    <a:pt x="0" y="0"/>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9" name="object 189"/>
            <p:cNvSpPr/>
            <p:nvPr/>
          </p:nvSpPr>
          <p:spPr>
            <a:xfrm>
              <a:off x="5179290" y="4079644"/>
              <a:ext cx="147489" cy="0"/>
            </a:xfrm>
            <a:custGeom>
              <a:avLst/>
              <a:gdLst/>
              <a:ahLst/>
              <a:cxnLst/>
              <a:rect l="l" t="t" r="r" b="b"/>
              <a:pathLst>
                <a:path w="200025">
                  <a:moveTo>
                    <a:pt x="0" y="0"/>
                  </a:moveTo>
                  <a:lnTo>
                    <a:pt x="19968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0" name="object 190"/>
            <p:cNvSpPr/>
            <p:nvPr/>
          </p:nvSpPr>
          <p:spPr>
            <a:xfrm>
              <a:off x="5007984" y="4079644"/>
              <a:ext cx="116119" cy="0"/>
            </a:xfrm>
            <a:custGeom>
              <a:avLst/>
              <a:gdLst/>
              <a:ahLst/>
              <a:cxnLst/>
              <a:rect l="l" t="t" r="r" b="b"/>
              <a:pathLst>
                <a:path w="157480">
                  <a:moveTo>
                    <a:pt x="0" y="0"/>
                  </a:moveTo>
                  <a:lnTo>
                    <a:pt x="15697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1" name="object 192"/>
            <p:cNvSpPr/>
            <p:nvPr/>
          </p:nvSpPr>
          <p:spPr>
            <a:xfrm>
              <a:off x="5127243" y="4049831"/>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2" name="object 193"/>
            <p:cNvSpPr/>
            <p:nvPr/>
          </p:nvSpPr>
          <p:spPr>
            <a:xfrm>
              <a:off x="5102362" y="4165338"/>
              <a:ext cx="261735" cy="0"/>
            </a:xfrm>
            <a:custGeom>
              <a:avLst/>
              <a:gdLst/>
              <a:ahLst/>
              <a:cxnLst/>
              <a:rect l="l" t="t" r="r" b="b"/>
              <a:pathLst>
                <a:path w="354964">
                  <a:moveTo>
                    <a:pt x="0" y="0"/>
                  </a:moveTo>
                  <a:lnTo>
                    <a:pt x="35443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3" name="object 194"/>
            <p:cNvSpPr/>
            <p:nvPr/>
          </p:nvSpPr>
          <p:spPr>
            <a:xfrm>
              <a:off x="4862671" y="4165338"/>
              <a:ext cx="184479" cy="0"/>
            </a:xfrm>
            <a:custGeom>
              <a:avLst/>
              <a:gdLst/>
              <a:ahLst/>
              <a:cxnLst/>
              <a:rect l="l" t="t" r="r" b="b"/>
              <a:pathLst>
                <a:path w="250189">
                  <a:moveTo>
                    <a:pt x="0" y="0"/>
                  </a:moveTo>
                  <a:lnTo>
                    <a:pt x="24972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4" name="object 195"/>
            <p:cNvSpPr/>
            <p:nvPr/>
          </p:nvSpPr>
          <p:spPr>
            <a:xfrm>
              <a:off x="5064430" y="4157878"/>
              <a:ext cx="20602" cy="20602"/>
            </a:xfrm>
            <a:custGeom>
              <a:avLst/>
              <a:gdLst/>
              <a:ahLst/>
              <a:cxnLst/>
              <a:rect l="l" t="t" r="r" b="b"/>
              <a:pathLst>
                <a:path w="27939" h="27939">
                  <a:moveTo>
                    <a:pt x="13804" y="0"/>
                  </a:moveTo>
                  <a:lnTo>
                    <a:pt x="27622" y="0"/>
                  </a:lnTo>
                  <a:lnTo>
                    <a:pt x="27622" y="27622"/>
                  </a:lnTo>
                  <a:lnTo>
                    <a:pt x="0" y="27622"/>
                  </a:lnTo>
                  <a:lnTo>
                    <a:pt x="0" y="0"/>
                  </a:lnTo>
                  <a:lnTo>
                    <a:pt x="13804" y="0"/>
                  </a:lnTo>
                </a:path>
              </a:pathLst>
            </a:custGeom>
            <a:solidFill>
              <a:srgbClr val="000000"/>
            </a:solidFill>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5" name="object 196"/>
            <p:cNvSpPr/>
            <p:nvPr/>
          </p:nvSpPr>
          <p:spPr>
            <a:xfrm>
              <a:off x="5050315" y="413552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6" name="object 197"/>
            <p:cNvSpPr/>
            <p:nvPr/>
          </p:nvSpPr>
          <p:spPr>
            <a:xfrm>
              <a:off x="5111745" y="4001000"/>
              <a:ext cx="173710" cy="0"/>
            </a:xfrm>
            <a:custGeom>
              <a:avLst/>
              <a:gdLst/>
              <a:ahLst/>
              <a:cxnLst/>
              <a:rect l="l" t="t" r="r" b="b"/>
              <a:pathLst>
                <a:path w="235585">
                  <a:moveTo>
                    <a:pt x="0" y="0"/>
                  </a:moveTo>
                  <a:lnTo>
                    <a:pt x="23556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7" name="object 198"/>
            <p:cNvSpPr/>
            <p:nvPr/>
          </p:nvSpPr>
          <p:spPr>
            <a:xfrm>
              <a:off x="4925057" y="4001000"/>
              <a:ext cx="131570" cy="0"/>
            </a:xfrm>
            <a:custGeom>
              <a:avLst/>
              <a:gdLst/>
              <a:ahLst/>
              <a:cxnLst/>
              <a:rect l="l" t="t" r="r" b="b"/>
              <a:pathLst>
                <a:path w="178435">
                  <a:moveTo>
                    <a:pt x="0" y="0"/>
                  </a:moveTo>
                  <a:lnTo>
                    <a:pt x="17783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8" name="object 200"/>
            <p:cNvSpPr/>
            <p:nvPr/>
          </p:nvSpPr>
          <p:spPr>
            <a:xfrm>
              <a:off x="5059698" y="397322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9" name="object 201"/>
            <p:cNvSpPr/>
            <p:nvPr/>
          </p:nvSpPr>
          <p:spPr>
            <a:xfrm>
              <a:off x="5112541" y="5632142"/>
              <a:ext cx="191502" cy="0"/>
            </a:xfrm>
            <a:custGeom>
              <a:avLst/>
              <a:gdLst/>
              <a:ahLst/>
              <a:cxnLst/>
              <a:rect l="l" t="t" r="r" b="b"/>
              <a:pathLst>
                <a:path w="259714">
                  <a:moveTo>
                    <a:pt x="0" y="0"/>
                  </a:moveTo>
                  <a:lnTo>
                    <a:pt x="25970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0" name="object 202"/>
            <p:cNvSpPr/>
            <p:nvPr/>
          </p:nvSpPr>
          <p:spPr>
            <a:xfrm>
              <a:off x="4915633" y="5632142"/>
              <a:ext cx="141403" cy="0"/>
            </a:xfrm>
            <a:custGeom>
              <a:avLst/>
              <a:gdLst/>
              <a:ahLst/>
              <a:cxnLst/>
              <a:rect l="l" t="t" r="r" b="b"/>
              <a:pathLst>
                <a:path w="191769">
                  <a:moveTo>
                    <a:pt x="0" y="0"/>
                  </a:moveTo>
                  <a:lnTo>
                    <a:pt x="19169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1" name="object 204"/>
            <p:cNvSpPr/>
            <p:nvPr/>
          </p:nvSpPr>
          <p:spPr>
            <a:xfrm>
              <a:off x="5139651" y="5716247"/>
              <a:ext cx="193843" cy="0"/>
            </a:xfrm>
            <a:custGeom>
              <a:avLst/>
              <a:gdLst/>
              <a:ahLst/>
              <a:cxnLst/>
              <a:rect l="l" t="t" r="r" b="b"/>
              <a:pathLst>
                <a:path w="262889">
                  <a:moveTo>
                    <a:pt x="0" y="0"/>
                  </a:moveTo>
                  <a:lnTo>
                    <a:pt x="26264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2" name="object 205"/>
            <p:cNvSpPr/>
            <p:nvPr/>
          </p:nvSpPr>
          <p:spPr>
            <a:xfrm>
              <a:off x="4938295" y="5716247"/>
              <a:ext cx="146085" cy="0"/>
            </a:xfrm>
            <a:custGeom>
              <a:avLst/>
              <a:gdLst/>
              <a:ahLst/>
              <a:cxnLst/>
              <a:rect l="l" t="t" r="r" b="b"/>
              <a:pathLst>
                <a:path w="198119">
                  <a:moveTo>
                    <a:pt x="0" y="0"/>
                  </a:moveTo>
                  <a:lnTo>
                    <a:pt x="19773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3" name="object 207"/>
            <p:cNvSpPr/>
            <p:nvPr/>
          </p:nvSpPr>
          <p:spPr>
            <a:xfrm>
              <a:off x="5084570" y="5794300"/>
              <a:ext cx="188692" cy="0"/>
            </a:xfrm>
            <a:custGeom>
              <a:avLst/>
              <a:gdLst/>
              <a:ahLst/>
              <a:cxnLst/>
              <a:rect l="l" t="t" r="r" b="b"/>
              <a:pathLst>
                <a:path w="255905">
                  <a:moveTo>
                    <a:pt x="0" y="0"/>
                  </a:moveTo>
                  <a:lnTo>
                    <a:pt x="25539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4" name="object 208"/>
            <p:cNvSpPr/>
            <p:nvPr/>
          </p:nvSpPr>
          <p:spPr>
            <a:xfrm>
              <a:off x="4888985" y="5794300"/>
              <a:ext cx="140466" cy="0"/>
            </a:xfrm>
            <a:custGeom>
              <a:avLst/>
              <a:gdLst/>
              <a:ahLst/>
              <a:cxnLst/>
              <a:rect l="l" t="t" r="r" b="b"/>
              <a:pathLst>
                <a:path w="190500">
                  <a:moveTo>
                    <a:pt x="0" y="0"/>
                  </a:moveTo>
                  <a:lnTo>
                    <a:pt x="18990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5" name="object 210"/>
            <p:cNvSpPr/>
            <p:nvPr/>
          </p:nvSpPr>
          <p:spPr>
            <a:xfrm>
              <a:off x="5060494" y="5602318"/>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6" name="object 211"/>
            <p:cNvSpPr/>
            <p:nvPr/>
          </p:nvSpPr>
          <p:spPr>
            <a:xfrm>
              <a:off x="5087604" y="5684256"/>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7" name="object 212"/>
            <p:cNvSpPr/>
            <p:nvPr/>
          </p:nvSpPr>
          <p:spPr>
            <a:xfrm>
              <a:off x="5032523" y="5764489"/>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8" name="object 15"/>
            <p:cNvSpPr/>
            <p:nvPr/>
          </p:nvSpPr>
          <p:spPr>
            <a:xfrm>
              <a:off x="5432533" y="1189614"/>
              <a:ext cx="1873" cy="5093770"/>
            </a:xfrm>
            <a:custGeom>
              <a:avLst/>
              <a:gdLst/>
              <a:ahLst/>
              <a:cxnLst/>
              <a:rect l="l" t="t" r="r" b="b"/>
              <a:pathLst>
                <a:path w="2539" h="6908165">
                  <a:moveTo>
                    <a:pt x="2082" y="6907834"/>
                  </a:moveTo>
                  <a:lnTo>
                    <a:pt x="0" y="0"/>
                  </a:lnTo>
                </a:path>
              </a:pathLst>
            </a:custGeom>
            <a:ln w="9525">
              <a:solidFill>
                <a:schemeClr val="tx1"/>
              </a:solidFill>
              <a:prstDash val="solid"/>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9" name="object 25"/>
            <p:cNvSpPr/>
            <p:nvPr/>
          </p:nvSpPr>
          <p:spPr>
            <a:xfrm>
              <a:off x="4824651" y="2039251"/>
              <a:ext cx="733701" cy="0"/>
            </a:xfrm>
            <a:custGeom>
              <a:avLst/>
              <a:gdLst/>
              <a:ahLst/>
              <a:cxnLst/>
              <a:rect l="l" t="t" r="r" b="b"/>
              <a:pathLst>
                <a:path w="995045">
                  <a:moveTo>
                    <a:pt x="0" y="0"/>
                  </a:moveTo>
                  <a:lnTo>
                    <a:pt x="99494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0" name="object 35"/>
            <p:cNvSpPr/>
            <p:nvPr/>
          </p:nvSpPr>
          <p:spPr>
            <a:xfrm>
              <a:off x="5194124" y="1967662"/>
              <a:ext cx="274845" cy="0"/>
            </a:xfrm>
            <a:custGeom>
              <a:avLst/>
              <a:gdLst/>
              <a:ahLst/>
              <a:cxnLst/>
              <a:rect l="l" t="t" r="r" b="b"/>
              <a:pathLst>
                <a:path w="372744">
                  <a:moveTo>
                    <a:pt x="0" y="0"/>
                  </a:moveTo>
                  <a:lnTo>
                    <a:pt x="37235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1" name="object 58"/>
            <p:cNvSpPr/>
            <p:nvPr/>
          </p:nvSpPr>
          <p:spPr>
            <a:xfrm>
              <a:off x="5305963" y="2327511"/>
              <a:ext cx="607750" cy="0"/>
            </a:xfrm>
            <a:custGeom>
              <a:avLst/>
              <a:gdLst/>
              <a:ahLst/>
              <a:cxnLst/>
              <a:rect l="l" t="t" r="r" b="b"/>
              <a:pathLst>
                <a:path w="824229">
                  <a:moveTo>
                    <a:pt x="0" y="0"/>
                  </a:moveTo>
                  <a:lnTo>
                    <a:pt x="82409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2" name="object 98"/>
            <p:cNvSpPr/>
            <p:nvPr/>
          </p:nvSpPr>
          <p:spPr>
            <a:xfrm>
              <a:off x="5117887" y="5414808"/>
              <a:ext cx="524407" cy="0"/>
            </a:xfrm>
            <a:custGeom>
              <a:avLst/>
              <a:gdLst/>
              <a:ahLst/>
              <a:cxnLst/>
              <a:rect l="l" t="t" r="r" b="b"/>
              <a:pathLst>
                <a:path w="711200">
                  <a:moveTo>
                    <a:pt x="0" y="0"/>
                  </a:moveTo>
                  <a:lnTo>
                    <a:pt x="710693"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3" name="object 175"/>
            <p:cNvSpPr/>
            <p:nvPr/>
          </p:nvSpPr>
          <p:spPr>
            <a:xfrm>
              <a:off x="5140316" y="6105638"/>
              <a:ext cx="123142" cy="0"/>
            </a:xfrm>
            <a:custGeom>
              <a:avLst/>
              <a:gdLst/>
              <a:ahLst/>
              <a:cxnLst/>
              <a:rect l="l" t="t" r="r" b="b"/>
              <a:pathLst>
                <a:path w="167005">
                  <a:moveTo>
                    <a:pt x="0" y="0"/>
                  </a:moveTo>
                  <a:lnTo>
                    <a:pt x="16690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4" name="object 176"/>
            <p:cNvSpPr/>
            <p:nvPr/>
          </p:nvSpPr>
          <p:spPr>
            <a:xfrm>
              <a:off x="4982707" y="6105638"/>
              <a:ext cx="102072" cy="0"/>
            </a:xfrm>
            <a:custGeom>
              <a:avLst/>
              <a:gdLst/>
              <a:ahLst/>
              <a:cxnLst/>
              <a:rect l="l" t="t" r="r" b="b"/>
              <a:pathLst>
                <a:path w="138430">
                  <a:moveTo>
                    <a:pt x="0" y="0"/>
                  </a:moveTo>
                  <a:lnTo>
                    <a:pt x="13839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5" name="object 178"/>
            <p:cNvSpPr/>
            <p:nvPr/>
          </p:nvSpPr>
          <p:spPr>
            <a:xfrm>
              <a:off x="5088269" y="6075826"/>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6" name="object 176"/>
            <p:cNvSpPr/>
            <p:nvPr/>
          </p:nvSpPr>
          <p:spPr>
            <a:xfrm>
              <a:off x="4952858" y="6027874"/>
              <a:ext cx="142958" cy="33711"/>
            </a:xfrm>
            <a:custGeom>
              <a:avLst/>
              <a:gdLst/>
              <a:ahLst/>
              <a:cxnLst/>
              <a:rect l="l" t="t" r="r" b="b"/>
              <a:pathLst>
                <a:path w="138430">
                  <a:moveTo>
                    <a:pt x="0" y="0"/>
                  </a:moveTo>
                  <a:lnTo>
                    <a:pt x="13839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7" name="object 178"/>
            <p:cNvSpPr/>
            <p:nvPr/>
          </p:nvSpPr>
          <p:spPr>
            <a:xfrm>
              <a:off x="5084688" y="5998062"/>
              <a:ext cx="55718" cy="55718"/>
            </a:xfrm>
            <a:custGeom>
              <a:avLst/>
              <a:gdLst/>
              <a:ahLst/>
              <a:cxnLst/>
              <a:rect l="l" t="t" r="r" b="b"/>
              <a:pathLst>
                <a:path w="75564" h="75565">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8" name="object 176"/>
            <p:cNvSpPr/>
            <p:nvPr/>
          </p:nvSpPr>
          <p:spPr>
            <a:xfrm>
              <a:off x="5141468" y="6027874"/>
              <a:ext cx="151740" cy="33711"/>
            </a:xfrm>
            <a:custGeom>
              <a:avLst/>
              <a:gdLst/>
              <a:ahLst/>
              <a:cxnLst/>
              <a:rect l="l" t="t" r="r" b="b"/>
              <a:pathLst>
                <a:path w="138430">
                  <a:moveTo>
                    <a:pt x="0" y="0"/>
                  </a:moveTo>
                  <a:lnTo>
                    <a:pt x="13839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9" name="bk object 25"/>
            <p:cNvSpPr/>
            <p:nvPr/>
          </p:nvSpPr>
          <p:spPr>
            <a:xfrm>
              <a:off x="6639189" y="1012324"/>
              <a:ext cx="2468880" cy="0"/>
            </a:xfrm>
            <a:custGeom>
              <a:avLst/>
              <a:gdLst/>
              <a:ahLst/>
              <a:cxnLst/>
              <a:rect l="l" t="t" r="r" b="b"/>
              <a:pathLst>
                <a:path w="2641600">
                  <a:moveTo>
                    <a:pt x="0" y="0"/>
                  </a:moveTo>
                  <a:lnTo>
                    <a:pt x="2641409" y="0"/>
                  </a:lnTo>
                </a:path>
              </a:pathLst>
            </a:custGeom>
            <a:ln w="6350">
              <a:solidFill>
                <a:srgbClr val="231F2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0" name="object 2"/>
            <p:cNvSpPr txBox="1"/>
            <p:nvPr/>
          </p:nvSpPr>
          <p:spPr>
            <a:xfrm>
              <a:off x="2963351" y="867266"/>
              <a:ext cx="975041" cy="120546"/>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End</a:t>
              </a:r>
              <a:r>
                <a:rPr kumimoji="0" sz="700" b="1" i="0" u="none" strike="noStrike" kern="1200" cap="none" spc="-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Point</a:t>
              </a:r>
              <a:r>
                <a:rPr kumimoji="0" lang="en-US"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/Subgroup</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1" name="object 14"/>
            <p:cNvSpPr txBox="1"/>
            <p:nvPr/>
          </p:nvSpPr>
          <p:spPr>
            <a:xfrm>
              <a:off x="4934065" y="867266"/>
              <a:ext cx="1007850" cy="120546"/>
            </a:xfrm>
            <a:prstGeom prst="rect">
              <a:avLst/>
            </a:prstGeom>
          </p:spPr>
          <p:txBody>
            <a:bodyPr vert="horz" wrap="square" lIns="0" tIns="12700" rIns="0" bIns="0" rtlCol="0">
              <a:spAutoFit/>
            </a:bodyPr>
            <a:lstStyle>
              <a:defPPr>
                <a:defRPr lang="en-US"/>
              </a:defPPr>
              <a:lvl1pPr marL="12700">
                <a:lnSpc>
                  <a:spcPct val="100000"/>
                </a:lnSpc>
                <a:spcBef>
                  <a:spcPts val="100"/>
                </a:spcBef>
                <a:defRPr sz="900" b="1" spc="-5">
                  <a:solidFill>
                    <a:srgbClr val="231F20"/>
                  </a:solidFill>
                  <a:latin typeface="Calibri"/>
                  <a:cs typeface="Calibri"/>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Hazard Ra</a:t>
              </a:r>
              <a:r>
                <a:rPr kumimoji="0" lang="en-US"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a:t>
              </a: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 (95% </a:t>
              </a:r>
              <a:r>
                <a:rPr kumimoji="0" lang="en-US"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a:t>
              </a:r>
              <a:endPar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2" name="object 4"/>
            <p:cNvSpPr txBox="1"/>
            <p:nvPr/>
          </p:nvSpPr>
          <p:spPr>
            <a:xfrm>
              <a:off x="7937501" y="867266"/>
              <a:ext cx="79424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HR (95%</a:t>
              </a:r>
              <a:r>
                <a:rPr kumimoji="0" sz="700" b="1" i="0" u="none" strike="noStrike" kern="1200" cap="none" spc="-8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3" name="object 6"/>
            <p:cNvSpPr txBox="1"/>
            <p:nvPr/>
          </p:nvSpPr>
          <p:spPr>
            <a:xfrm>
              <a:off x="8642351" y="867266"/>
              <a:ext cx="524984"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 </a:t>
              </a:r>
              <a:r>
                <a:rPr kumimoji="0"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sz="700" b="1" i="0" u="none" strike="noStrike" kern="1200" cap="none" spc="-7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2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4" name="object 7"/>
            <p:cNvSpPr txBox="1"/>
            <p:nvPr/>
          </p:nvSpPr>
          <p:spPr>
            <a:xfrm>
              <a:off x="7462124" y="1018927"/>
              <a:ext cx="38760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n/N</a:t>
              </a:r>
              <a:r>
                <a:rPr kumimoji="0" sz="700" b="0" i="0" u="none" strike="noStrike" kern="1200" cap="none" spc="-6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5" name="object 8"/>
            <p:cNvSpPr txBox="1"/>
            <p:nvPr/>
          </p:nvSpPr>
          <p:spPr>
            <a:xfrm>
              <a:off x="7405689" y="867266"/>
              <a:ext cx="50047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Placeb</a:t>
              </a:r>
              <a:r>
                <a:rPr kumimoji="0"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6" name="object 10"/>
            <p:cNvSpPr txBox="1"/>
            <p:nvPr/>
          </p:nvSpPr>
          <p:spPr>
            <a:xfrm>
              <a:off x="6605588" y="867266"/>
              <a:ext cx="803524"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1"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Icosapent</a:t>
              </a:r>
              <a:r>
                <a:rPr kumimoji="0" sz="700" b="1" i="0" u="none" strike="noStrike" kern="1200" cap="none" spc="-4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1"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Ethyl</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7" name="object 11"/>
            <p:cNvSpPr txBox="1"/>
            <p:nvPr/>
          </p:nvSpPr>
          <p:spPr>
            <a:xfrm>
              <a:off x="6813549" y="1018927"/>
              <a:ext cx="387602" cy="12054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n/N</a:t>
              </a:r>
              <a:r>
                <a:rPr kumimoji="0" sz="700" b="0" i="0" u="none" strike="noStrike" kern="1200" cap="none" spc="-6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7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8" name="object 132"/>
            <p:cNvSpPr txBox="1"/>
            <p:nvPr/>
          </p:nvSpPr>
          <p:spPr>
            <a:xfrm>
              <a:off x="3041175" y="4549050"/>
              <a:ext cx="1324625"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Triglycerides ≥150 vs &lt;150 mg/dL  Triglycerides ≥150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Triglycerides &lt;150 mg/dL</a:t>
              </a:r>
            </a:p>
          </p:txBody>
        </p:sp>
        <p:sp>
          <p:nvSpPr>
            <p:cNvPr id="409" name="object 134"/>
            <p:cNvSpPr txBox="1"/>
            <p:nvPr/>
          </p:nvSpPr>
          <p:spPr>
            <a:xfrm>
              <a:off x="8726558" y="4548824"/>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0.68</a:t>
              </a:r>
            </a:p>
          </p:txBody>
        </p:sp>
        <p:sp>
          <p:nvSpPr>
            <p:cNvPr id="410" name="object 133"/>
            <p:cNvSpPr txBox="1"/>
            <p:nvPr/>
          </p:nvSpPr>
          <p:spPr>
            <a:xfrm>
              <a:off x="7991415" y="4629713"/>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0.74 (0.65–0.84)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0.66 (0.44–0.99)</a:t>
              </a:r>
            </a:p>
          </p:txBody>
        </p:sp>
        <p:sp>
          <p:nvSpPr>
            <p:cNvPr id="411" name="object 135"/>
            <p:cNvSpPr txBox="1"/>
            <p:nvPr/>
          </p:nvSpPr>
          <p:spPr>
            <a:xfrm>
              <a:off x="7265875" y="4629713"/>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546/3660 (14.9%)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60/429 (14.0%)</a:t>
              </a:r>
            </a:p>
          </p:txBody>
        </p:sp>
        <p:sp>
          <p:nvSpPr>
            <p:cNvPr id="412" name="object 136"/>
            <p:cNvSpPr txBox="1"/>
            <p:nvPr/>
          </p:nvSpPr>
          <p:spPr>
            <a:xfrm>
              <a:off x="6599970" y="4629713"/>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421/3674 (11.5%)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38/412 (9.2%)</a:t>
              </a:r>
            </a:p>
          </p:txBody>
        </p:sp>
        <p:sp>
          <p:nvSpPr>
            <p:cNvPr id="413" name="object 137"/>
            <p:cNvSpPr/>
            <p:nvPr/>
          </p:nvSpPr>
          <p:spPr>
            <a:xfrm>
              <a:off x="5045538" y="4749435"/>
              <a:ext cx="378322" cy="0"/>
            </a:xfrm>
            <a:custGeom>
              <a:avLst/>
              <a:gdLst/>
              <a:ahLst/>
              <a:cxnLst/>
              <a:rect l="l" t="t" r="r" b="b"/>
              <a:pathLst>
                <a:path w="513080">
                  <a:moveTo>
                    <a:pt x="0" y="0"/>
                  </a:moveTo>
                  <a:lnTo>
                    <a:pt x="51271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4" name="object 138"/>
            <p:cNvSpPr/>
            <p:nvPr/>
          </p:nvSpPr>
          <p:spPr>
            <a:xfrm>
              <a:off x="4745926" y="4749435"/>
              <a:ext cx="244411" cy="0"/>
            </a:xfrm>
            <a:custGeom>
              <a:avLst/>
              <a:gdLst/>
              <a:ahLst/>
              <a:cxnLst/>
              <a:rect l="l" t="t" r="r" b="b"/>
              <a:pathLst>
                <a:path w="331469">
                  <a:moveTo>
                    <a:pt x="0" y="0"/>
                  </a:moveTo>
                  <a:lnTo>
                    <a:pt x="33098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5" name="object 139"/>
            <p:cNvSpPr/>
            <p:nvPr/>
          </p:nvSpPr>
          <p:spPr>
            <a:xfrm>
              <a:off x="4993492" y="4719628"/>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6" name="object 140"/>
            <p:cNvSpPr/>
            <p:nvPr/>
          </p:nvSpPr>
          <p:spPr>
            <a:xfrm>
              <a:off x="5141842" y="4669745"/>
              <a:ext cx="98795" cy="0"/>
            </a:xfrm>
            <a:custGeom>
              <a:avLst/>
              <a:gdLst/>
              <a:ahLst/>
              <a:cxnLst/>
              <a:rect l="l" t="t" r="r" b="b"/>
              <a:pathLst>
                <a:path w="133985">
                  <a:moveTo>
                    <a:pt x="0" y="0"/>
                  </a:moveTo>
                  <a:lnTo>
                    <a:pt x="13380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7" name="object 141"/>
            <p:cNvSpPr/>
            <p:nvPr/>
          </p:nvSpPr>
          <p:spPr>
            <a:xfrm>
              <a:off x="5015245" y="4669745"/>
              <a:ext cx="71170" cy="0"/>
            </a:xfrm>
            <a:custGeom>
              <a:avLst/>
              <a:gdLst/>
              <a:ahLst/>
              <a:cxnLst/>
              <a:rect l="l" t="t" r="r" b="b"/>
              <a:pathLst>
                <a:path w="96519">
                  <a:moveTo>
                    <a:pt x="0" y="0"/>
                  </a:moveTo>
                  <a:lnTo>
                    <a:pt x="9634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8" name="object 142"/>
            <p:cNvSpPr/>
            <p:nvPr/>
          </p:nvSpPr>
          <p:spPr>
            <a:xfrm>
              <a:off x="5089795" y="4639924"/>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9" name="object 154"/>
            <p:cNvSpPr txBox="1"/>
            <p:nvPr/>
          </p:nvSpPr>
          <p:spPr>
            <a:xfrm>
              <a:off x="3041175" y="4250343"/>
              <a:ext cx="1324625"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Triglycerides ≥200 vs &lt;200 mg/dL  Triglycerides ≥200 mg/</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dL</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Triglycerides &lt;200 mg/dL</a:t>
              </a:r>
            </a:p>
          </p:txBody>
        </p:sp>
        <p:sp>
          <p:nvSpPr>
            <p:cNvPr id="420" name="object 156"/>
            <p:cNvSpPr txBox="1"/>
            <p:nvPr/>
          </p:nvSpPr>
          <p:spPr>
            <a:xfrm>
              <a:off x="8726558" y="425011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0.62</a:t>
              </a:r>
            </a:p>
          </p:txBody>
        </p:sp>
        <p:sp>
          <p:nvSpPr>
            <p:cNvPr id="421" name="object 155"/>
            <p:cNvSpPr txBox="1"/>
            <p:nvPr/>
          </p:nvSpPr>
          <p:spPr>
            <a:xfrm>
              <a:off x="7991415" y="4331006"/>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0.75 (0.65–0.88)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0.71 (0.58–0.86)</a:t>
              </a:r>
            </a:p>
          </p:txBody>
        </p:sp>
        <p:sp>
          <p:nvSpPr>
            <p:cNvPr id="422" name="object 157"/>
            <p:cNvSpPr txBox="1"/>
            <p:nvPr/>
          </p:nvSpPr>
          <p:spPr>
            <a:xfrm>
              <a:off x="7265875" y="4331006"/>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371/2469 (15.0%)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235/1620 (14.5%)</a:t>
              </a:r>
            </a:p>
          </p:txBody>
        </p:sp>
        <p:sp>
          <p:nvSpPr>
            <p:cNvPr id="423" name="object 158"/>
            <p:cNvSpPr txBox="1"/>
            <p:nvPr/>
          </p:nvSpPr>
          <p:spPr>
            <a:xfrm>
              <a:off x="6599970" y="4331006"/>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290/2481 (11.7%)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169/1605 (10.5%)</a:t>
              </a:r>
            </a:p>
          </p:txBody>
        </p:sp>
        <p:sp>
          <p:nvSpPr>
            <p:cNvPr id="424" name="object 159"/>
            <p:cNvSpPr/>
            <p:nvPr/>
          </p:nvSpPr>
          <p:spPr>
            <a:xfrm>
              <a:off x="5111745" y="4455746"/>
              <a:ext cx="159663" cy="0"/>
            </a:xfrm>
            <a:custGeom>
              <a:avLst/>
              <a:gdLst/>
              <a:ahLst/>
              <a:cxnLst/>
              <a:rect l="l" t="t" r="r" b="b"/>
              <a:pathLst>
                <a:path w="216535">
                  <a:moveTo>
                    <a:pt x="0" y="0"/>
                  </a:moveTo>
                  <a:lnTo>
                    <a:pt x="21633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5" name="object 160"/>
            <p:cNvSpPr/>
            <p:nvPr/>
          </p:nvSpPr>
          <p:spPr>
            <a:xfrm>
              <a:off x="4924591" y="4455746"/>
              <a:ext cx="132038" cy="0"/>
            </a:xfrm>
            <a:custGeom>
              <a:avLst/>
              <a:gdLst/>
              <a:ahLst/>
              <a:cxnLst/>
              <a:rect l="l" t="t" r="r" b="b"/>
              <a:pathLst>
                <a:path w="179069">
                  <a:moveTo>
                    <a:pt x="0" y="0"/>
                  </a:moveTo>
                  <a:lnTo>
                    <a:pt x="17846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6" name="object 161"/>
            <p:cNvSpPr/>
            <p:nvPr/>
          </p:nvSpPr>
          <p:spPr>
            <a:xfrm>
              <a:off x="5059698" y="4425929"/>
              <a:ext cx="55718" cy="55718"/>
            </a:xfrm>
            <a:custGeom>
              <a:avLst/>
              <a:gdLst/>
              <a:ahLst/>
              <a:cxnLst/>
              <a:rect l="l" t="t" r="r" b="b"/>
              <a:pathLst>
                <a:path w="75564" h="75564">
                  <a:moveTo>
                    <a:pt x="75349" y="75361"/>
                  </a:moveTo>
                  <a:lnTo>
                    <a:pt x="0" y="75361"/>
                  </a:lnTo>
                  <a:lnTo>
                    <a:pt x="0" y="0"/>
                  </a:lnTo>
                  <a:lnTo>
                    <a:pt x="75349" y="0"/>
                  </a:lnTo>
                  <a:lnTo>
                    <a:pt x="75349" y="75361"/>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7" name="object 162"/>
            <p:cNvSpPr/>
            <p:nvPr/>
          </p:nvSpPr>
          <p:spPr>
            <a:xfrm>
              <a:off x="5159391" y="4372028"/>
              <a:ext cx="120801" cy="0"/>
            </a:xfrm>
            <a:custGeom>
              <a:avLst/>
              <a:gdLst/>
              <a:ahLst/>
              <a:cxnLst/>
              <a:rect l="l" t="t" r="r" b="b"/>
              <a:pathLst>
                <a:path w="163830">
                  <a:moveTo>
                    <a:pt x="0" y="0"/>
                  </a:moveTo>
                  <a:lnTo>
                    <a:pt x="16378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8" name="object 163"/>
            <p:cNvSpPr/>
            <p:nvPr/>
          </p:nvSpPr>
          <p:spPr>
            <a:xfrm>
              <a:off x="5006571" y="4372028"/>
              <a:ext cx="97390" cy="0"/>
            </a:xfrm>
            <a:custGeom>
              <a:avLst/>
              <a:gdLst/>
              <a:ahLst/>
              <a:cxnLst/>
              <a:rect l="l" t="t" r="r" b="b"/>
              <a:pathLst>
                <a:path w="132080">
                  <a:moveTo>
                    <a:pt x="0" y="0"/>
                  </a:moveTo>
                  <a:lnTo>
                    <a:pt x="13190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9" name="object 164"/>
            <p:cNvSpPr/>
            <p:nvPr/>
          </p:nvSpPr>
          <p:spPr>
            <a:xfrm>
              <a:off x="5107344" y="4342223"/>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0" name="object 143"/>
            <p:cNvSpPr txBox="1"/>
            <p:nvPr/>
          </p:nvSpPr>
          <p:spPr>
            <a:xfrm>
              <a:off x="3041175" y="3583053"/>
              <a:ext cx="628483"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Baseline Diabetes  </a:t>
              </a:r>
              <a:r>
                <a:rPr kumimoji="0" sz="500" b="0" i="0" u="none" strike="noStrike" kern="1200" cap="none" spc="-1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Diabetes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Diabetes</a:t>
              </a:r>
            </a:p>
          </p:txBody>
        </p:sp>
        <p:sp>
          <p:nvSpPr>
            <p:cNvPr id="431" name="object 145"/>
            <p:cNvSpPr txBox="1"/>
            <p:nvPr/>
          </p:nvSpPr>
          <p:spPr>
            <a:xfrm>
              <a:off x="8726558" y="3583053"/>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0.29</a:t>
              </a:r>
            </a:p>
          </p:txBody>
        </p:sp>
        <p:sp>
          <p:nvSpPr>
            <p:cNvPr id="432" name="object 144"/>
            <p:cNvSpPr txBox="1"/>
            <p:nvPr/>
          </p:nvSpPr>
          <p:spPr>
            <a:xfrm>
              <a:off x="7991415" y="3663943"/>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0.70 (0.60–0.81)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0.80 (0.65–0.98)</a:t>
              </a:r>
            </a:p>
          </p:txBody>
        </p:sp>
        <p:sp>
          <p:nvSpPr>
            <p:cNvPr id="433" name="object 146"/>
            <p:cNvSpPr txBox="1"/>
            <p:nvPr/>
          </p:nvSpPr>
          <p:spPr>
            <a:xfrm>
              <a:off x="7265875" y="3663943"/>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391/2393 (16.3%)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215/1694 (12.7%)</a:t>
              </a:r>
            </a:p>
          </p:txBody>
        </p:sp>
        <p:sp>
          <p:nvSpPr>
            <p:cNvPr id="434" name="object 147"/>
            <p:cNvSpPr txBox="1"/>
            <p:nvPr/>
          </p:nvSpPr>
          <p:spPr>
            <a:xfrm>
              <a:off x="6599970" y="3663943"/>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286/2394 (11.9%)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173/1695 (10.2%)</a:t>
              </a:r>
            </a:p>
          </p:txBody>
        </p:sp>
        <p:sp>
          <p:nvSpPr>
            <p:cNvPr id="435" name="object 148"/>
            <p:cNvSpPr/>
            <p:nvPr/>
          </p:nvSpPr>
          <p:spPr>
            <a:xfrm>
              <a:off x="5217535" y="3781984"/>
              <a:ext cx="191033" cy="0"/>
            </a:xfrm>
            <a:custGeom>
              <a:avLst/>
              <a:gdLst/>
              <a:ahLst/>
              <a:cxnLst/>
              <a:rect l="l" t="t" r="r" b="b"/>
              <a:pathLst>
                <a:path w="259080">
                  <a:moveTo>
                    <a:pt x="0" y="0"/>
                  </a:moveTo>
                  <a:lnTo>
                    <a:pt x="25847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6" name="object 149"/>
            <p:cNvSpPr/>
            <p:nvPr/>
          </p:nvSpPr>
          <p:spPr>
            <a:xfrm>
              <a:off x="5009159" y="3781984"/>
              <a:ext cx="153108" cy="0"/>
            </a:xfrm>
            <a:custGeom>
              <a:avLst/>
              <a:gdLst/>
              <a:ahLst/>
              <a:cxnLst/>
              <a:rect l="l" t="t" r="r" b="b"/>
              <a:pathLst>
                <a:path w="207644">
                  <a:moveTo>
                    <a:pt x="0" y="0"/>
                  </a:moveTo>
                  <a:lnTo>
                    <a:pt x="207250"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7" name="object 150"/>
            <p:cNvSpPr/>
            <p:nvPr/>
          </p:nvSpPr>
          <p:spPr>
            <a:xfrm>
              <a:off x="5165488" y="375218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8" name="object 151"/>
            <p:cNvSpPr/>
            <p:nvPr/>
          </p:nvSpPr>
          <p:spPr>
            <a:xfrm>
              <a:off x="5093157" y="3698291"/>
              <a:ext cx="116119" cy="0"/>
            </a:xfrm>
            <a:custGeom>
              <a:avLst/>
              <a:gdLst/>
              <a:ahLst/>
              <a:cxnLst/>
              <a:rect l="l" t="t" r="r" b="b"/>
              <a:pathLst>
                <a:path w="157480">
                  <a:moveTo>
                    <a:pt x="0" y="0"/>
                  </a:moveTo>
                  <a:lnTo>
                    <a:pt x="157433"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9" name="object 152"/>
            <p:cNvSpPr/>
            <p:nvPr/>
          </p:nvSpPr>
          <p:spPr>
            <a:xfrm>
              <a:off x="4945016" y="3698291"/>
              <a:ext cx="92708" cy="0"/>
            </a:xfrm>
            <a:custGeom>
              <a:avLst/>
              <a:gdLst/>
              <a:ahLst/>
              <a:cxnLst/>
              <a:rect l="l" t="t" r="r" b="b"/>
              <a:pathLst>
                <a:path w="125730">
                  <a:moveTo>
                    <a:pt x="0" y="0"/>
                  </a:moveTo>
                  <a:lnTo>
                    <a:pt x="12555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0" name="object 153"/>
            <p:cNvSpPr/>
            <p:nvPr/>
          </p:nvSpPr>
          <p:spPr>
            <a:xfrm>
              <a:off x="5041110" y="3668478"/>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1" name="object 84"/>
            <p:cNvSpPr txBox="1"/>
            <p:nvPr/>
          </p:nvSpPr>
          <p:spPr>
            <a:xfrm>
              <a:off x="3041175" y="3289894"/>
              <a:ext cx="492927"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 vs Non-US  US</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Non-US</a:t>
              </a:r>
            </a:p>
          </p:txBody>
        </p:sp>
        <p:sp>
          <p:nvSpPr>
            <p:cNvPr id="442" name="object 86"/>
            <p:cNvSpPr txBox="1"/>
            <p:nvPr/>
          </p:nvSpPr>
          <p:spPr>
            <a:xfrm>
              <a:off x="8726558" y="3289602"/>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0.38</a:t>
              </a:r>
            </a:p>
          </p:txBody>
        </p:sp>
        <p:sp>
          <p:nvSpPr>
            <p:cNvPr id="443" name="object 85"/>
            <p:cNvSpPr txBox="1"/>
            <p:nvPr/>
          </p:nvSpPr>
          <p:spPr>
            <a:xfrm>
              <a:off x="7991415" y="3370557"/>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0.69 (0.57–0.83)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0.77 (0.66–0.91)</a:t>
              </a:r>
            </a:p>
          </p:txBody>
        </p:sp>
        <p:sp>
          <p:nvSpPr>
            <p:cNvPr id="444" name="object 87"/>
            <p:cNvSpPr txBox="1"/>
            <p:nvPr/>
          </p:nvSpPr>
          <p:spPr>
            <a:xfrm>
              <a:off x="7265875" y="3370557"/>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266/1598 (16.6%)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340/2492 (13.6%)</a:t>
              </a:r>
            </a:p>
          </p:txBody>
        </p:sp>
        <p:sp>
          <p:nvSpPr>
            <p:cNvPr id="445" name="object 88"/>
            <p:cNvSpPr txBox="1"/>
            <p:nvPr/>
          </p:nvSpPr>
          <p:spPr>
            <a:xfrm>
              <a:off x="6599970" y="3370557"/>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187/1548 (12.1%)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272/2541 (10.7%)</a:t>
              </a:r>
            </a:p>
          </p:txBody>
        </p:sp>
        <p:sp>
          <p:nvSpPr>
            <p:cNvPr id="446" name="object 89"/>
            <p:cNvSpPr/>
            <p:nvPr/>
          </p:nvSpPr>
          <p:spPr>
            <a:xfrm>
              <a:off x="5087772" y="3419093"/>
              <a:ext cx="153108" cy="0"/>
            </a:xfrm>
            <a:custGeom>
              <a:avLst/>
              <a:gdLst/>
              <a:ahLst/>
              <a:cxnLst/>
              <a:rect l="l" t="t" r="r" b="b"/>
              <a:pathLst>
                <a:path w="207644">
                  <a:moveTo>
                    <a:pt x="0" y="0"/>
                  </a:moveTo>
                  <a:lnTo>
                    <a:pt x="207481"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7" name="object 90"/>
            <p:cNvSpPr/>
            <p:nvPr/>
          </p:nvSpPr>
          <p:spPr>
            <a:xfrm>
              <a:off x="4912131" y="3419093"/>
              <a:ext cx="120333" cy="0"/>
            </a:xfrm>
            <a:custGeom>
              <a:avLst/>
              <a:gdLst/>
              <a:ahLst/>
              <a:cxnLst/>
              <a:rect l="l" t="t" r="r" b="b"/>
              <a:pathLst>
                <a:path w="163194">
                  <a:moveTo>
                    <a:pt x="0" y="0"/>
                  </a:moveTo>
                  <a:lnTo>
                    <a:pt x="16285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8" name="object 91"/>
            <p:cNvSpPr/>
            <p:nvPr/>
          </p:nvSpPr>
          <p:spPr>
            <a:xfrm>
              <a:off x="5035725" y="3389287"/>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9" name="object 92"/>
            <p:cNvSpPr/>
            <p:nvPr/>
          </p:nvSpPr>
          <p:spPr>
            <a:xfrm>
              <a:off x="5188027" y="3503453"/>
              <a:ext cx="143275" cy="0"/>
            </a:xfrm>
            <a:custGeom>
              <a:avLst/>
              <a:gdLst/>
              <a:ahLst/>
              <a:cxnLst/>
              <a:rect l="l" t="t" r="r" b="b"/>
              <a:pathLst>
                <a:path w="194310">
                  <a:moveTo>
                    <a:pt x="0" y="0"/>
                  </a:moveTo>
                  <a:lnTo>
                    <a:pt x="19428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0" name="object 93"/>
            <p:cNvSpPr/>
            <p:nvPr/>
          </p:nvSpPr>
          <p:spPr>
            <a:xfrm>
              <a:off x="5016785" y="3503453"/>
              <a:ext cx="116119" cy="0"/>
            </a:xfrm>
            <a:custGeom>
              <a:avLst/>
              <a:gdLst/>
              <a:ahLst/>
              <a:cxnLst/>
              <a:rect l="l" t="t" r="r" b="b"/>
              <a:pathLst>
                <a:path w="157480">
                  <a:moveTo>
                    <a:pt x="0" y="0"/>
                  </a:moveTo>
                  <a:lnTo>
                    <a:pt x="156889"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1" name="object 94"/>
            <p:cNvSpPr/>
            <p:nvPr/>
          </p:nvSpPr>
          <p:spPr>
            <a:xfrm>
              <a:off x="5135980" y="3473647"/>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2" name="object 61"/>
            <p:cNvSpPr txBox="1"/>
            <p:nvPr/>
          </p:nvSpPr>
          <p:spPr>
            <a:xfrm>
              <a:off x="3041175" y="2405250"/>
              <a:ext cx="544757" cy="260199"/>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700" spc="-10">
                  <a:solidFill>
                    <a:srgbClr val="231F2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a:t>
              </a:r>
              <a:endPar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Male</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Female</a:t>
              </a:r>
            </a:p>
          </p:txBody>
        </p:sp>
        <p:sp>
          <p:nvSpPr>
            <p:cNvPr id="453" name="object 64"/>
            <p:cNvSpPr txBox="1"/>
            <p:nvPr/>
          </p:nvSpPr>
          <p:spPr>
            <a:xfrm>
              <a:off x="8726558" y="2411214"/>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0.44</a:t>
              </a:r>
            </a:p>
          </p:txBody>
        </p:sp>
        <p:sp>
          <p:nvSpPr>
            <p:cNvPr id="454" name="object 63"/>
            <p:cNvSpPr txBox="1"/>
            <p:nvPr/>
          </p:nvSpPr>
          <p:spPr>
            <a:xfrm>
              <a:off x="7991415" y="2486138"/>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0.72 (0.62–0.82)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0.80 (0.62–1.03)</a:t>
              </a:r>
            </a:p>
          </p:txBody>
        </p:sp>
        <p:sp>
          <p:nvSpPr>
            <p:cNvPr id="455" name="object 65"/>
            <p:cNvSpPr txBox="1"/>
            <p:nvPr/>
          </p:nvSpPr>
          <p:spPr>
            <a:xfrm>
              <a:off x="7265875" y="2486138"/>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474/2895 (16.4%)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132/1195 (11.0%)</a:t>
              </a:r>
            </a:p>
          </p:txBody>
        </p:sp>
        <p:sp>
          <p:nvSpPr>
            <p:cNvPr id="456" name="object 66"/>
            <p:cNvSpPr txBox="1"/>
            <p:nvPr/>
          </p:nvSpPr>
          <p:spPr>
            <a:xfrm>
              <a:off x="6599970" y="2486138"/>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353/2927 (12.1%)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106/1162 (9.1%)</a:t>
              </a:r>
            </a:p>
          </p:txBody>
        </p:sp>
        <p:sp>
          <p:nvSpPr>
            <p:cNvPr id="457" name="object 67"/>
            <p:cNvSpPr/>
            <p:nvPr/>
          </p:nvSpPr>
          <p:spPr>
            <a:xfrm>
              <a:off x="5121362" y="2534134"/>
              <a:ext cx="110500" cy="0"/>
            </a:xfrm>
            <a:custGeom>
              <a:avLst/>
              <a:gdLst/>
              <a:ahLst/>
              <a:cxnLst/>
              <a:rect l="l" t="t" r="r" b="b"/>
              <a:pathLst>
                <a:path w="149860">
                  <a:moveTo>
                    <a:pt x="0" y="0"/>
                  </a:moveTo>
                  <a:lnTo>
                    <a:pt x="14942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8" name="object 68"/>
            <p:cNvSpPr/>
            <p:nvPr/>
          </p:nvSpPr>
          <p:spPr>
            <a:xfrm>
              <a:off x="4975922" y="2534134"/>
              <a:ext cx="89898" cy="0"/>
            </a:xfrm>
            <a:custGeom>
              <a:avLst/>
              <a:gdLst/>
              <a:ahLst/>
              <a:cxnLst/>
              <a:rect l="l" t="t" r="r" b="b"/>
              <a:pathLst>
                <a:path w="121919">
                  <a:moveTo>
                    <a:pt x="0" y="0"/>
                  </a:moveTo>
                  <a:lnTo>
                    <a:pt x="121897"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9" name="object 69"/>
            <p:cNvSpPr/>
            <p:nvPr/>
          </p:nvSpPr>
          <p:spPr>
            <a:xfrm>
              <a:off x="5069315" y="250432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0" name="object 71"/>
            <p:cNvSpPr/>
            <p:nvPr/>
          </p:nvSpPr>
          <p:spPr>
            <a:xfrm>
              <a:off x="4969579" y="2615721"/>
              <a:ext cx="195716" cy="0"/>
            </a:xfrm>
            <a:custGeom>
              <a:avLst/>
              <a:gdLst/>
              <a:ahLst/>
              <a:cxnLst/>
              <a:rect l="l" t="t" r="r" b="b"/>
              <a:pathLst>
                <a:path w="265430">
                  <a:moveTo>
                    <a:pt x="0" y="0"/>
                  </a:moveTo>
                  <a:lnTo>
                    <a:pt x="265195"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1" name="object 72"/>
            <p:cNvSpPr/>
            <p:nvPr/>
          </p:nvSpPr>
          <p:spPr>
            <a:xfrm>
              <a:off x="5168634" y="2585916"/>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2" name="object 70"/>
            <p:cNvSpPr/>
            <p:nvPr/>
          </p:nvSpPr>
          <p:spPr>
            <a:xfrm>
              <a:off x="5220681" y="2615721"/>
              <a:ext cx="263140" cy="0"/>
            </a:xfrm>
            <a:custGeom>
              <a:avLst/>
              <a:gdLst/>
              <a:ahLst/>
              <a:cxnLst/>
              <a:rect l="l" t="t" r="r" b="b"/>
              <a:pathLst>
                <a:path w="356869">
                  <a:moveTo>
                    <a:pt x="0" y="0"/>
                  </a:moveTo>
                  <a:lnTo>
                    <a:pt x="356304"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3" name="object 39"/>
            <p:cNvSpPr txBox="1"/>
            <p:nvPr/>
          </p:nvSpPr>
          <p:spPr>
            <a:xfrm>
              <a:off x="3041175" y="1436189"/>
              <a:ext cx="1171982" cy="247375"/>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pPr marL="191770" marR="5080" lvl="0" indent="-179705" algn="l" defTabSz="914400" rtl="0" eaLnBrk="1" fontAlgn="auto" latinLnBrk="0" hangingPunct="1">
                <a:lnSpc>
                  <a:spcPct val="102800"/>
                </a:lnSpc>
                <a:spcBef>
                  <a:spcPts val="75"/>
                </a:spcBef>
                <a:spcAft>
                  <a:spcPts val="0"/>
                </a:spcAft>
                <a:buClrTx/>
                <a:buSzTx/>
                <a:buFontTx/>
                <a:buNone/>
                <a:tabLst/>
                <a:defRPr/>
              </a:pP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Risk Category</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Secondary Prevention Cohort </a:t>
              </a:r>
              <a:b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5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Prevention Cohort</a:t>
              </a:r>
            </a:p>
          </p:txBody>
        </p:sp>
        <p:sp>
          <p:nvSpPr>
            <p:cNvPr id="464" name="object 41"/>
            <p:cNvSpPr txBox="1"/>
            <p:nvPr/>
          </p:nvSpPr>
          <p:spPr>
            <a:xfrm>
              <a:off x="8726558" y="1441927"/>
              <a:ext cx="356572" cy="89768"/>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0.46</a:t>
              </a:r>
            </a:p>
          </p:txBody>
        </p:sp>
        <p:sp>
          <p:nvSpPr>
            <p:cNvPr id="465" name="object 40"/>
            <p:cNvSpPr txBox="1"/>
            <p:nvPr/>
          </p:nvSpPr>
          <p:spPr>
            <a:xfrm>
              <a:off x="7991415" y="1516852"/>
              <a:ext cx="686414"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0.72 (0.63–0.82)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0.81 (0.62–1.06)</a:t>
              </a:r>
            </a:p>
          </p:txBody>
        </p:sp>
        <p:sp>
          <p:nvSpPr>
            <p:cNvPr id="466" name="object 42"/>
            <p:cNvSpPr txBox="1"/>
            <p:nvPr/>
          </p:nvSpPr>
          <p:spPr>
            <a:xfrm>
              <a:off x="7265875" y="1516852"/>
              <a:ext cx="780101"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489/2893 (16.9%)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117/1197 (9.8%)</a:t>
              </a:r>
            </a:p>
          </p:txBody>
        </p:sp>
        <p:sp>
          <p:nvSpPr>
            <p:cNvPr id="467" name="object 43"/>
            <p:cNvSpPr txBox="1"/>
            <p:nvPr/>
          </p:nvSpPr>
          <p:spPr>
            <a:xfrm>
              <a:off x="6599970" y="1516852"/>
              <a:ext cx="814760" cy="166712"/>
            </a:xfrm>
            <a:prstGeom prst="rect">
              <a:avLst/>
            </a:prstGeom>
          </p:spPr>
          <p:txBody>
            <a:bodyPr vert="horz" wrap="square" lIns="0" tIns="12700" rIns="0" bIns="0" rtlCol="0">
              <a:spAutoFit/>
            </a:bodyPr>
            <a:lstStyle>
              <a:defPPr>
                <a:defRPr lang="en-US"/>
              </a:defPPr>
              <a:lvl1pPr algn="ctr">
                <a:lnSpc>
                  <a:spcPct val="100000"/>
                </a:lnSpc>
                <a:defRPr sz="500" spc="-5">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361/2892 (12.5%)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5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98/1197 (8.2%)</a:t>
              </a:r>
            </a:p>
          </p:txBody>
        </p:sp>
        <p:sp>
          <p:nvSpPr>
            <p:cNvPr id="468" name="object 44"/>
            <p:cNvSpPr/>
            <p:nvPr/>
          </p:nvSpPr>
          <p:spPr>
            <a:xfrm>
              <a:off x="5121446" y="1573629"/>
              <a:ext cx="108627" cy="0"/>
            </a:xfrm>
            <a:custGeom>
              <a:avLst/>
              <a:gdLst/>
              <a:ahLst/>
              <a:cxnLst/>
              <a:rect l="l" t="t" r="r" b="b"/>
              <a:pathLst>
                <a:path w="147319">
                  <a:moveTo>
                    <a:pt x="0" y="0"/>
                  </a:moveTo>
                  <a:lnTo>
                    <a:pt x="147126"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9" name="object 45"/>
            <p:cNvSpPr/>
            <p:nvPr/>
          </p:nvSpPr>
          <p:spPr>
            <a:xfrm>
              <a:off x="4977362" y="1573629"/>
              <a:ext cx="88962" cy="0"/>
            </a:xfrm>
            <a:custGeom>
              <a:avLst/>
              <a:gdLst/>
              <a:ahLst/>
              <a:cxnLst/>
              <a:rect l="l" t="t" r="r" b="b"/>
              <a:pathLst>
                <a:path w="120650">
                  <a:moveTo>
                    <a:pt x="0" y="0"/>
                  </a:moveTo>
                  <a:lnTo>
                    <a:pt x="12005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0" name="object 46"/>
            <p:cNvSpPr/>
            <p:nvPr/>
          </p:nvSpPr>
          <p:spPr>
            <a:xfrm>
              <a:off x="5067644" y="1543824"/>
              <a:ext cx="55718" cy="55718"/>
            </a:xfrm>
            <a:custGeom>
              <a:avLst/>
              <a:gdLst/>
              <a:ahLst/>
              <a:cxnLst/>
              <a:rect l="l" t="t" r="r" b="b"/>
              <a:pathLst>
                <a:path w="75564" h="75565">
                  <a:moveTo>
                    <a:pt x="75349" y="75349"/>
                  </a:moveTo>
                  <a:lnTo>
                    <a:pt x="0" y="75349"/>
                  </a:lnTo>
                  <a:lnTo>
                    <a:pt x="0" y="0"/>
                  </a:lnTo>
                  <a:lnTo>
                    <a:pt x="75349" y="0"/>
                  </a:lnTo>
                  <a:lnTo>
                    <a:pt x="75349" y="75349"/>
                  </a:lnTo>
                  <a:close/>
                </a:path>
              </a:pathLst>
            </a:custGeom>
            <a:solidFill>
              <a:srgbClr val="000000"/>
            </a:solidFill>
            <a:ln w="63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1" name="object 48"/>
            <p:cNvSpPr/>
            <p:nvPr/>
          </p:nvSpPr>
          <p:spPr>
            <a:xfrm>
              <a:off x="4973132" y="1653497"/>
              <a:ext cx="208826" cy="0"/>
            </a:xfrm>
            <a:custGeom>
              <a:avLst/>
              <a:gdLst/>
              <a:ahLst/>
              <a:cxnLst/>
              <a:rect l="l" t="t" r="r" b="b"/>
              <a:pathLst>
                <a:path w="283210">
                  <a:moveTo>
                    <a:pt x="0" y="0"/>
                  </a:moveTo>
                  <a:lnTo>
                    <a:pt x="282868"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2" name="object 49"/>
            <p:cNvSpPr/>
            <p:nvPr/>
          </p:nvSpPr>
          <p:spPr>
            <a:xfrm>
              <a:off x="5183463" y="1623690"/>
              <a:ext cx="55718" cy="55718"/>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w="635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3" name="object 47"/>
            <p:cNvSpPr/>
            <p:nvPr/>
          </p:nvSpPr>
          <p:spPr>
            <a:xfrm>
              <a:off x="5237266" y="1653497"/>
              <a:ext cx="283273" cy="0"/>
            </a:xfrm>
            <a:custGeom>
              <a:avLst/>
              <a:gdLst/>
              <a:ahLst/>
              <a:cxnLst/>
              <a:rect l="l" t="t" r="r" b="b"/>
              <a:pathLst>
                <a:path w="384175">
                  <a:moveTo>
                    <a:pt x="0" y="0"/>
                  </a:moveTo>
                  <a:lnTo>
                    <a:pt x="383952" y="0"/>
                  </a:lnTo>
                </a:path>
              </a:pathLst>
            </a:custGeom>
            <a:ln w="254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474" name="Group 473"/>
            <p:cNvGrpSpPr/>
            <p:nvPr/>
          </p:nvGrpSpPr>
          <p:grpSpPr>
            <a:xfrm>
              <a:off x="4329994" y="6283140"/>
              <a:ext cx="2172341" cy="332766"/>
              <a:chOff x="4329994" y="6283140"/>
              <a:chExt cx="2172341" cy="332766"/>
            </a:xfrm>
          </p:grpSpPr>
          <p:sp>
            <p:nvSpPr>
              <p:cNvPr id="475" name="object 17"/>
              <p:cNvSpPr/>
              <p:nvPr/>
            </p:nvSpPr>
            <p:spPr>
              <a:xfrm>
                <a:off x="4481195"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476" name="object 18"/>
              <p:cNvSpPr/>
              <p:nvPr/>
            </p:nvSpPr>
            <p:spPr>
              <a:xfrm>
                <a:off x="4958592"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477" name="object 19"/>
              <p:cNvSpPr/>
              <p:nvPr/>
            </p:nvSpPr>
            <p:spPr>
              <a:xfrm>
                <a:off x="5434170"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478" name="object 20"/>
              <p:cNvSpPr/>
              <p:nvPr/>
            </p:nvSpPr>
            <p:spPr>
              <a:xfrm>
                <a:off x="5913579"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479" name="object 21"/>
              <p:cNvSpPr/>
              <p:nvPr/>
            </p:nvSpPr>
            <p:spPr>
              <a:xfrm>
                <a:off x="6390401" y="6283533"/>
                <a:ext cx="0" cy="41672"/>
              </a:xfrm>
              <a:custGeom>
                <a:avLst/>
                <a:gdLst/>
                <a:ahLst/>
                <a:cxnLst/>
                <a:rect l="l" t="t" r="r" b="b"/>
                <a:pathLst>
                  <a:path h="56515">
                    <a:moveTo>
                      <a:pt x="0" y="0"/>
                    </a:moveTo>
                    <a:lnTo>
                      <a:pt x="0" y="56222"/>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480" name="object 22"/>
              <p:cNvSpPr/>
              <p:nvPr/>
            </p:nvSpPr>
            <p:spPr>
              <a:xfrm>
                <a:off x="4474717" y="6283140"/>
                <a:ext cx="1920240" cy="0"/>
              </a:xfrm>
              <a:custGeom>
                <a:avLst/>
                <a:gdLst/>
                <a:ahLst/>
                <a:cxnLst/>
                <a:rect l="l" t="t" r="r" b="b"/>
                <a:pathLst>
                  <a:path w="2597785">
                    <a:moveTo>
                      <a:pt x="0" y="0"/>
                    </a:moveTo>
                    <a:lnTo>
                      <a:pt x="2597200" y="0"/>
                    </a:lnTo>
                  </a:path>
                </a:pathLst>
              </a:custGeom>
              <a:ln w="9525">
                <a:solidFill>
                  <a:srgbClr val="231F20"/>
                </a:solidFill>
              </a:ln>
            </p:spPr>
            <p:txBody>
              <a:bodyPr wrap="square" lIns="0" tIns="0" rIns="0" bIns="0" rtlCol="0"/>
              <a:lstStyle/>
              <a:p>
                <a:endParaRPr sz="1400">
                  <a:latin typeface="Arial" panose="020B0604020202020204" pitchFamily="34" charset="0"/>
                  <a:cs typeface="Arial" panose="020B0604020202020204" pitchFamily="34" charset="0"/>
                </a:endParaRPr>
              </a:p>
            </p:txBody>
          </p:sp>
          <p:sp>
            <p:nvSpPr>
              <p:cNvPr id="481" name="object 143"/>
              <p:cNvSpPr txBox="1"/>
              <p:nvPr/>
            </p:nvSpPr>
            <p:spPr>
              <a:xfrm>
                <a:off x="4371394"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0.2</a:t>
                </a:r>
                <a:endParaRPr sz="700" dirty="0">
                  <a:latin typeface="Arial" panose="020B0604020202020204" pitchFamily="34" charset="0"/>
                  <a:cs typeface="Arial" panose="020B0604020202020204" pitchFamily="34" charset="0"/>
                </a:endParaRPr>
              </a:p>
            </p:txBody>
          </p:sp>
          <p:sp>
            <p:nvSpPr>
              <p:cNvPr id="482" name="object 143"/>
              <p:cNvSpPr txBox="1"/>
              <p:nvPr/>
            </p:nvSpPr>
            <p:spPr>
              <a:xfrm>
                <a:off x="4850099"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0.6</a:t>
                </a:r>
                <a:endParaRPr sz="700" dirty="0">
                  <a:latin typeface="Arial" panose="020B0604020202020204" pitchFamily="34" charset="0"/>
                  <a:cs typeface="Arial" panose="020B0604020202020204" pitchFamily="34" charset="0"/>
                </a:endParaRPr>
              </a:p>
            </p:txBody>
          </p:sp>
          <p:sp>
            <p:nvSpPr>
              <p:cNvPr id="483" name="object 143"/>
              <p:cNvSpPr txBox="1"/>
              <p:nvPr/>
            </p:nvSpPr>
            <p:spPr>
              <a:xfrm>
                <a:off x="5324168"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1.0</a:t>
                </a:r>
                <a:endParaRPr sz="700" dirty="0">
                  <a:latin typeface="Arial" panose="020B0604020202020204" pitchFamily="34" charset="0"/>
                  <a:cs typeface="Arial" panose="020B0604020202020204" pitchFamily="34" charset="0"/>
                </a:endParaRPr>
              </a:p>
            </p:txBody>
          </p:sp>
          <p:sp>
            <p:nvSpPr>
              <p:cNvPr id="484" name="object 143"/>
              <p:cNvSpPr txBox="1"/>
              <p:nvPr/>
            </p:nvSpPr>
            <p:spPr>
              <a:xfrm>
                <a:off x="5805274"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1.4</a:t>
                </a:r>
                <a:endParaRPr sz="700" dirty="0">
                  <a:latin typeface="Arial" panose="020B0604020202020204" pitchFamily="34" charset="0"/>
                  <a:cs typeface="Arial" panose="020B0604020202020204" pitchFamily="34" charset="0"/>
                </a:endParaRPr>
              </a:p>
            </p:txBody>
          </p:sp>
          <p:sp>
            <p:nvSpPr>
              <p:cNvPr id="485" name="object 143"/>
              <p:cNvSpPr txBox="1"/>
              <p:nvPr/>
            </p:nvSpPr>
            <p:spPr>
              <a:xfrm>
                <a:off x="6281100" y="6344868"/>
                <a:ext cx="221235" cy="120546"/>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700" spc="-10" dirty="0">
                    <a:latin typeface="Arial" panose="020B0604020202020204" pitchFamily="34" charset="0"/>
                    <a:cs typeface="Arial" panose="020B0604020202020204" pitchFamily="34" charset="0"/>
                  </a:rPr>
                  <a:t>1.8</a:t>
                </a:r>
                <a:endParaRPr sz="700" dirty="0">
                  <a:latin typeface="Arial" panose="020B0604020202020204" pitchFamily="34" charset="0"/>
                  <a:cs typeface="Arial" panose="020B0604020202020204" pitchFamily="34" charset="0"/>
                </a:endParaRPr>
              </a:p>
            </p:txBody>
          </p:sp>
          <p:sp>
            <p:nvSpPr>
              <p:cNvPr id="486" name="object 143"/>
              <p:cNvSpPr txBox="1"/>
              <p:nvPr/>
            </p:nvSpPr>
            <p:spPr>
              <a:xfrm>
                <a:off x="4329994" y="6478048"/>
                <a:ext cx="1254440" cy="137858"/>
              </a:xfrm>
              <a:prstGeom prst="rect">
                <a:avLst/>
              </a:prstGeom>
            </p:spPr>
            <p:txBody>
              <a:bodyPr vert="horz" wrap="square" lIns="0" tIns="9525" rIns="0" bIns="0" rtlCol="0">
                <a:spAutoFit/>
              </a:bodyPr>
              <a:lstStyle/>
              <a:p>
                <a:pPr marL="3175" algn="ctr">
                  <a:lnSpc>
                    <a:spcPts val="985"/>
                  </a:lnSpc>
                </a:pPr>
                <a:r>
                  <a:rPr lang="en-US" sz="700" b="1" spc="-5" dirty="0" err="1">
                    <a:latin typeface="Arial" panose="020B0604020202020204" pitchFamily="34" charset="0"/>
                    <a:cs typeface="Arial" panose="020B0604020202020204" pitchFamily="34" charset="0"/>
                  </a:rPr>
                  <a:t>Icosapent</a:t>
                </a:r>
                <a:r>
                  <a:rPr lang="en-US" sz="700" b="1" spc="-5" dirty="0">
                    <a:latin typeface="Arial" panose="020B0604020202020204" pitchFamily="34" charset="0"/>
                    <a:cs typeface="Arial" panose="020B0604020202020204" pitchFamily="34" charset="0"/>
                  </a:rPr>
                  <a:t> </a:t>
                </a:r>
                <a:r>
                  <a:rPr lang="en-US" sz="700" b="1" spc="-10" dirty="0">
                    <a:latin typeface="Arial" panose="020B0604020202020204" pitchFamily="34" charset="0"/>
                    <a:cs typeface="Arial" panose="020B0604020202020204" pitchFamily="34" charset="0"/>
                  </a:rPr>
                  <a:t>Ethyl</a:t>
                </a:r>
                <a:r>
                  <a:rPr lang="en-US" sz="700" b="1" spc="-35" dirty="0">
                    <a:latin typeface="Arial" panose="020B0604020202020204" pitchFamily="34" charset="0"/>
                    <a:cs typeface="Arial" panose="020B0604020202020204" pitchFamily="34" charset="0"/>
                  </a:rPr>
                  <a:t> </a:t>
                </a:r>
                <a:r>
                  <a:rPr lang="en-US" sz="700" b="1" spc="5" dirty="0">
                    <a:latin typeface="Arial" panose="020B0604020202020204" pitchFamily="34" charset="0"/>
                    <a:cs typeface="Arial" panose="020B0604020202020204" pitchFamily="34" charset="0"/>
                  </a:rPr>
                  <a:t>Better</a:t>
                </a:r>
                <a:endParaRPr lang="en-US" sz="700" dirty="0">
                  <a:latin typeface="Arial" panose="020B0604020202020204" pitchFamily="34" charset="0"/>
                  <a:cs typeface="Arial" panose="020B0604020202020204" pitchFamily="34" charset="0"/>
                </a:endParaRPr>
              </a:p>
            </p:txBody>
          </p:sp>
          <p:sp>
            <p:nvSpPr>
              <p:cNvPr id="487" name="object 143"/>
              <p:cNvSpPr txBox="1"/>
              <p:nvPr/>
            </p:nvSpPr>
            <p:spPr>
              <a:xfrm>
                <a:off x="5464633" y="6478048"/>
                <a:ext cx="895464" cy="137858"/>
              </a:xfrm>
              <a:prstGeom prst="rect">
                <a:avLst/>
              </a:prstGeom>
            </p:spPr>
            <p:txBody>
              <a:bodyPr vert="horz" wrap="square" lIns="0" tIns="9525" rIns="0" bIns="0" rtlCol="0">
                <a:spAutoFit/>
              </a:bodyPr>
              <a:lstStyle/>
              <a:p>
                <a:pPr marL="3175" algn="ctr">
                  <a:lnSpc>
                    <a:spcPts val="985"/>
                  </a:lnSpc>
                </a:pPr>
                <a:r>
                  <a:rPr lang="en-US" sz="700" b="1" spc="-5" dirty="0">
                    <a:latin typeface="Arial" panose="020B0604020202020204" pitchFamily="34" charset="0"/>
                    <a:cs typeface="Arial" panose="020B0604020202020204" pitchFamily="34" charset="0"/>
                  </a:rPr>
                  <a:t>Placebo</a:t>
                </a:r>
                <a:r>
                  <a:rPr lang="en-US" sz="700" b="1" spc="-35" dirty="0">
                    <a:latin typeface="Arial" panose="020B0604020202020204" pitchFamily="34" charset="0"/>
                    <a:cs typeface="Arial" panose="020B0604020202020204" pitchFamily="34" charset="0"/>
                  </a:rPr>
                  <a:t> </a:t>
                </a:r>
                <a:r>
                  <a:rPr lang="en-US" sz="700" b="1" spc="5" dirty="0">
                    <a:latin typeface="Arial" panose="020B0604020202020204" pitchFamily="34" charset="0"/>
                    <a:cs typeface="Arial" panose="020B0604020202020204" pitchFamily="34" charset="0"/>
                  </a:rPr>
                  <a:t>Better</a:t>
                </a:r>
                <a:endParaRPr lang="en-US" sz="700" dirty="0">
                  <a:latin typeface="Arial" panose="020B0604020202020204" pitchFamily="34" charset="0"/>
                  <a:cs typeface="Arial" panose="020B0604020202020204" pitchFamily="34" charset="0"/>
                </a:endParaRPr>
              </a:p>
            </p:txBody>
          </p:sp>
        </p:grpSp>
      </p:grpSp>
      <p:sp>
        <p:nvSpPr>
          <p:cNvPr id="2" name="Title 1">
            <a:extLst>
              <a:ext uri="{FF2B5EF4-FFF2-40B4-BE49-F238E27FC236}">
                <a16:creationId xmlns:a16="http://schemas.microsoft.com/office/drawing/2014/main" id="{2F704855-2EB2-440B-B97E-06B33A365827}"/>
              </a:ext>
            </a:extLst>
          </p:cNvPr>
          <p:cNvSpPr>
            <a:spLocks noGrp="1"/>
          </p:cNvSpPr>
          <p:nvPr>
            <p:ph type="title"/>
          </p:nvPr>
        </p:nvSpPr>
        <p:spPr>
          <a:xfrm>
            <a:off x="457200" y="-825"/>
            <a:ext cx="10515600" cy="822960"/>
          </a:xfrm>
        </p:spPr>
        <p:txBody>
          <a:bodyPr vert="horz" lIns="91440" tIns="45720" rIns="91440" bIns="45720" rtlCol="0" anchor="ctr">
            <a:normAutofit/>
          </a:bodyPr>
          <a:lstStyle/>
          <a:p>
            <a:r>
              <a:rPr lang="en-US" sz="4000" b="1" dirty="0">
                <a:latin typeface="Arial" panose="020B0604020202020204" pitchFamily="34" charset="0"/>
                <a:cs typeface="Arial" panose="020B0604020202020204" pitchFamily="34" charset="0"/>
              </a:rPr>
              <a:t>Key Secondary End Point in Subgroups</a:t>
            </a:r>
          </a:p>
        </p:txBody>
      </p:sp>
      <p:sp>
        <p:nvSpPr>
          <p:cNvPr id="1008" name="Rectangle 1007"/>
          <p:cNvSpPr/>
          <p:nvPr/>
        </p:nvSpPr>
        <p:spPr>
          <a:xfrm>
            <a:off x="2694322" y="681704"/>
            <a:ext cx="6803356" cy="608076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34" name="Group 733"/>
          <p:cNvGrpSpPr/>
          <p:nvPr/>
        </p:nvGrpSpPr>
        <p:grpSpPr>
          <a:xfrm>
            <a:off x="287640" y="4177945"/>
            <a:ext cx="11616719" cy="2157008"/>
            <a:chOff x="286079" y="4556107"/>
            <a:chExt cx="11616719" cy="2157008"/>
          </a:xfrm>
        </p:grpSpPr>
        <p:sp>
          <p:nvSpPr>
            <p:cNvPr id="735" name="Trapezoid 734"/>
            <p:cNvSpPr/>
            <p:nvPr/>
          </p:nvSpPr>
          <p:spPr>
            <a:xfrm>
              <a:off x="299668" y="4556107"/>
              <a:ext cx="11595797" cy="628856"/>
            </a:xfrm>
            <a:prstGeom prst="trapezoid">
              <a:avLst>
                <a:gd name="adj" fmla="val 424816"/>
              </a:avLst>
            </a:prstGeom>
            <a:gradFill flip="none" rotWithShape="1">
              <a:gsLst>
                <a:gs pos="0">
                  <a:schemeClr val="accent3">
                    <a:tint val="66000"/>
                    <a:satMod val="160000"/>
                  </a:schemeClr>
                </a:gs>
                <a:gs pos="100000">
                  <a:schemeClr val="accent3">
                    <a:tint val="23500"/>
                    <a:satMod val="160000"/>
                    <a:alpha val="0"/>
                  </a:schemeClr>
                </a:gs>
              </a:gsLst>
              <a:lin ang="16200000" scaled="1"/>
              <a:tileRect/>
            </a:gradFill>
            <a:ln w="6350">
              <a:noFill/>
            </a:ln>
          </p:spPr>
          <p:txBody>
            <a:bodyPr wrap="square" lIns="0" tIns="0" rIns="0" bIns="0" rtlCol="0"/>
            <a:lstStyle/>
            <a:p>
              <a:endParaRPr lang="en-US" sz="4800">
                <a:solidFill>
                  <a:schemeClr val="tx1"/>
                </a:solidFill>
                <a:latin typeface="Arial" panose="020B0604020202020204" pitchFamily="34" charset="0"/>
                <a:cs typeface="Arial" panose="020B0604020202020204" pitchFamily="34" charset="0"/>
              </a:endParaRPr>
            </a:p>
          </p:txBody>
        </p:sp>
        <p:sp>
          <p:nvSpPr>
            <p:cNvPr id="736" name="bk object 20"/>
            <p:cNvSpPr/>
            <p:nvPr/>
          </p:nvSpPr>
          <p:spPr>
            <a:xfrm>
              <a:off x="286079" y="5185063"/>
              <a:ext cx="11616719" cy="1523962"/>
            </a:xfrm>
            <a:custGeom>
              <a:avLst/>
              <a:gdLst/>
              <a:ahLst/>
              <a:cxnLst/>
              <a:rect l="l" t="t" r="r" b="b"/>
              <a:pathLst>
                <a:path w="6591300" h="361950">
                  <a:moveTo>
                    <a:pt x="6591300" y="361950"/>
                  </a:moveTo>
                  <a:lnTo>
                    <a:pt x="0" y="361950"/>
                  </a:lnTo>
                  <a:lnTo>
                    <a:pt x="0" y="0"/>
                  </a:lnTo>
                  <a:lnTo>
                    <a:pt x="6591300" y="0"/>
                  </a:lnTo>
                  <a:lnTo>
                    <a:pt x="6591300" y="361950"/>
                  </a:lnTo>
                  <a:close/>
                </a:path>
              </a:pathLst>
            </a:custGeom>
            <a:solidFill>
              <a:schemeClr val="bg1"/>
            </a:solidFill>
            <a:ln w="19050">
              <a:solidFill>
                <a:schemeClr val="tx1"/>
              </a:solidFill>
            </a:ln>
          </p:spPr>
          <p:txBody>
            <a:bodyPr wrap="square" lIns="0" tIns="0" rIns="0" bIns="0" rtlCol="0"/>
            <a:lstStyle/>
            <a:p>
              <a:endParaRPr sz="4800" dirty="0">
                <a:latin typeface="Arial" panose="020B0604020202020204" pitchFamily="34" charset="0"/>
                <a:cs typeface="Arial" panose="020B0604020202020204" pitchFamily="34" charset="0"/>
              </a:endParaRPr>
            </a:p>
          </p:txBody>
        </p:sp>
        <p:sp>
          <p:nvSpPr>
            <p:cNvPr id="737" name="object 132"/>
            <p:cNvSpPr txBox="1"/>
            <p:nvPr/>
          </p:nvSpPr>
          <p:spPr>
            <a:xfrm>
              <a:off x="398928" y="5867836"/>
              <a:ext cx="4042062" cy="770404"/>
            </a:xfrm>
            <a:prstGeom prst="rect">
              <a:avLst/>
            </a:prstGeom>
          </p:spPr>
          <p:txBody>
            <a:bodyPr vert="horz" wrap="square" lIns="0" tIns="9525" rIns="0" bIns="0" rtlCol="0">
              <a:spAutoFit/>
            </a:bodyPr>
            <a:lstStyle>
              <a:defPPr>
                <a:defRPr lang="en-US"/>
              </a:defPPr>
              <a:lvl1pPr marL="191770" marR="5080" indent="-179705">
                <a:lnSpc>
                  <a:spcPct val="102800"/>
                </a:lnSpc>
                <a:spcBef>
                  <a:spcPts val="75"/>
                </a:spcBef>
                <a:defRPr sz="500" spc="-10">
                  <a:solidFill>
                    <a:srgbClr val="C00000"/>
                  </a:solidFill>
                  <a:latin typeface="Calibri"/>
                  <a:cs typeface="Calibri"/>
                </a:defRPr>
              </a:lvl1pPr>
            </a:lstStyle>
            <a:p>
              <a:r>
                <a:rPr sz="1600" dirty="0">
                  <a:solidFill>
                    <a:schemeClr val="tx1"/>
                  </a:solidFill>
                  <a:latin typeface="Arial" panose="020B0604020202020204" pitchFamily="34" charset="0"/>
                  <a:cs typeface="Arial" panose="020B0604020202020204" pitchFamily="34" charset="0"/>
                </a:rPr>
                <a:t>Baseline Triglycerides ≥150 vs &lt;150 mg/dL  Triglycerides ≥150 mg/</a:t>
              </a:r>
              <a:r>
                <a:rPr sz="1600" dirty="0" err="1">
                  <a:solidFill>
                    <a:schemeClr val="tx1"/>
                  </a:solidFill>
                  <a:latin typeface="Arial" panose="020B0604020202020204" pitchFamily="34" charset="0"/>
                  <a:cs typeface="Arial" panose="020B0604020202020204" pitchFamily="34" charset="0"/>
                </a:rPr>
                <a:t>dL</a:t>
              </a:r>
              <a:r>
                <a:rPr sz="1600" dirty="0">
                  <a:solidFill>
                    <a:schemeClr val="tx1"/>
                  </a:solidFill>
                  <a:latin typeface="Arial" panose="020B0604020202020204" pitchFamily="34" charset="0"/>
                  <a:cs typeface="Arial" panose="020B0604020202020204" pitchFamily="34" charset="0"/>
                </a:rPr>
                <a:t> </a:t>
              </a:r>
              <a:br>
                <a:rPr lang="en-US" sz="1600" dirty="0">
                  <a:solidFill>
                    <a:schemeClr val="tx1"/>
                  </a:solidFill>
                  <a:latin typeface="Arial" panose="020B0604020202020204" pitchFamily="34" charset="0"/>
                  <a:cs typeface="Arial" panose="020B0604020202020204" pitchFamily="34" charset="0"/>
                </a:rPr>
              </a:br>
              <a:r>
                <a:rPr sz="1600" dirty="0">
                  <a:solidFill>
                    <a:schemeClr val="tx1"/>
                  </a:solidFill>
                  <a:latin typeface="Arial" panose="020B0604020202020204" pitchFamily="34" charset="0"/>
                  <a:cs typeface="Arial" panose="020B0604020202020204" pitchFamily="34" charset="0"/>
                </a:rPr>
                <a:t>Triglycerides &lt;150 mg/dL</a:t>
              </a:r>
            </a:p>
          </p:txBody>
        </p:sp>
        <p:sp>
          <p:nvSpPr>
            <p:cNvPr id="738" name="object 134"/>
            <p:cNvSpPr txBox="1"/>
            <p:nvPr/>
          </p:nvSpPr>
          <p:spPr>
            <a:xfrm>
              <a:off x="11247174" y="5867836"/>
              <a:ext cx="518016" cy="259045"/>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lvl="0">
                <a:defRPr/>
              </a:pPr>
              <a:r>
                <a:rPr lang="en-US" sz="1600" dirty="0">
                  <a:solidFill>
                    <a:prstClr val="black"/>
                  </a:solidFill>
                  <a:latin typeface="Arial" panose="020B0604020202020204" pitchFamily="34" charset="0"/>
                  <a:cs typeface="Arial" panose="020B0604020202020204" pitchFamily="34" charset="0"/>
                </a:rPr>
                <a:t>0.68</a:t>
              </a:r>
            </a:p>
          </p:txBody>
        </p:sp>
        <p:cxnSp>
          <p:nvCxnSpPr>
            <p:cNvPr id="742" name="Straight Connector 741"/>
            <p:cNvCxnSpPr/>
            <p:nvPr/>
          </p:nvCxnSpPr>
          <p:spPr>
            <a:xfrm>
              <a:off x="5155115" y="5794625"/>
              <a:ext cx="0" cy="918490"/>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44" name="object 136"/>
            <p:cNvSpPr txBox="1"/>
            <p:nvPr/>
          </p:nvSpPr>
          <p:spPr>
            <a:xfrm>
              <a:off x="5801514" y="6084742"/>
              <a:ext cx="1895798" cy="505267"/>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lvl="0">
                <a:defRPr/>
              </a:pPr>
              <a:r>
                <a:rPr lang="en-US" sz="1600" dirty="0">
                  <a:solidFill>
                    <a:prstClr val="black"/>
                  </a:solidFill>
                  <a:latin typeface="Arial" panose="020B0604020202020204" pitchFamily="34" charset="0"/>
                  <a:cs typeface="Arial" panose="020B0604020202020204" pitchFamily="34" charset="0"/>
                </a:rPr>
                <a:t>421/3674 (11.5%)</a:t>
              </a:r>
            </a:p>
            <a:p>
              <a:pPr lvl="0">
                <a:defRPr/>
              </a:pPr>
              <a:r>
                <a:rPr lang="en-US" sz="1600" dirty="0">
                  <a:solidFill>
                    <a:prstClr val="black"/>
                  </a:solidFill>
                  <a:latin typeface="Arial" panose="020B0604020202020204" pitchFamily="34" charset="0"/>
                  <a:cs typeface="Arial" panose="020B0604020202020204" pitchFamily="34" charset="0"/>
                </a:rPr>
                <a:t>38/412 (9.2%)</a:t>
              </a:r>
            </a:p>
          </p:txBody>
        </p:sp>
        <p:sp>
          <p:nvSpPr>
            <p:cNvPr id="745" name="object 133"/>
            <p:cNvSpPr txBox="1"/>
            <p:nvPr/>
          </p:nvSpPr>
          <p:spPr>
            <a:xfrm>
              <a:off x="9509095" y="6084742"/>
              <a:ext cx="1742911" cy="505267"/>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lvl="0">
                <a:defRPr/>
              </a:pPr>
              <a:r>
                <a:rPr lang="en-US" sz="1600" dirty="0">
                  <a:solidFill>
                    <a:prstClr val="black"/>
                  </a:solidFill>
                  <a:latin typeface="Arial" panose="020B0604020202020204" pitchFamily="34" charset="0"/>
                  <a:cs typeface="Arial" panose="020B0604020202020204" pitchFamily="34" charset="0"/>
                </a:rPr>
                <a:t>0.74 (0.65–0.84)</a:t>
              </a:r>
            </a:p>
            <a:p>
              <a:pPr lvl="0">
                <a:defRPr/>
              </a:pPr>
              <a:r>
                <a:rPr lang="en-US" sz="1600" dirty="0">
                  <a:solidFill>
                    <a:prstClr val="black"/>
                  </a:solidFill>
                  <a:latin typeface="Arial" panose="020B0604020202020204" pitchFamily="34" charset="0"/>
                  <a:cs typeface="Arial" panose="020B0604020202020204" pitchFamily="34" charset="0"/>
                </a:rPr>
                <a:t>0.66 (0.44–0.99)</a:t>
              </a:r>
            </a:p>
          </p:txBody>
        </p:sp>
        <p:sp>
          <p:nvSpPr>
            <p:cNvPr id="746" name="object 135"/>
            <p:cNvSpPr txBox="1"/>
            <p:nvPr/>
          </p:nvSpPr>
          <p:spPr>
            <a:xfrm>
              <a:off x="7624755" y="6084742"/>
              <a:ext cx="1895798" cy="505267"/>
            </a:xfrm>
            <a:prstGeom prst="rect">
              <a:avLst/>
            </a:prstGeom>
          </p:spPr>
          <p:txBody>
            <a:bodyPr vert="horz" wrap="square" lIns="0" tIns="12700" rIns="0" bIns="0" rtlCol="0">
              <a:spAutoFit/>
            </a:bodyPr>
            <a:lstStyle>
              <a:defPPr>
                <a:defRPr lang="en-US"/>
              </a:defPPr>
              <a:lvl1pPr algn="ctr">
                <a:lnSpc>
                  <a:spcPct val="100000"/>
                </a:lnSpc>
                <a:defRPr sz="500" spc="-5">
                  <a:solidFill>
                    <a:srgbClr val="C00000"/>
                  </a:solidFill>
                  <a:latin typeface="Calibri"/>
                  <a:cs typeface="Calibri"/>
                </a:defRPr>
              </a:lvl1pPr>
            </a:lstStyle>
            <a:p>
              <a:pPr lvl="0">
                <a:defRPr/>
              </a:pPr>
              <a:r>
                <a:rPr lang="en-US" sz="1600" dirty="0">
                  <a:solidFill>
                    <a:prstClr val="black"/>
                  </a:solidFill>
                  <a:latin typeface="Arial" panose="020B0604020202020204" pitchFamily="34" charset="0"/>
                  <a:cs typeface="Arial" panose="020B0604020202020204" pitchFamily="34" charset="0"/>
                </a:rPr>
                <a:t>546/3660 (14.9%)</a:t>
              </a:r>
            </a:p>
            <a:p>
              <a:pPr lvl="0">
                <a:defRPr/>
              </a:pPr>
              <a:r>
                <a:rPr lang="en-US" sz="1600" dirty="0">
                  <a:solidFill>
                    <a:prstClr val="black"/>
                  </a:solidFill>
                  <a:latin typeface="Arial" panose="020B0604020202020204" pitchFamily="34" charset="0"/>
                  <a:cs typeface="Arial" panose="020B0604020202020204" pitchFamily="34" charset="0"/>
                </a:rPr>
                <a:t>60/429 (14.0%)</a:t>
              </a:r>
            </a:p>
          </p:txBody>
        </p:sp>
        <p:sp>
          <p:nvSpPr>
            <p:cNvPr id="747" name="object 2"/>
            <p:cNvSpPr txBox="1"/>
            <p:nvPr/>
          </p:nvSpPr>
          <p:spPr>
            <a:xfrm>
              <a:off x="397565" y="5281174"/>
              <a:ext cx="1324401" cy="243656"/>
            </a:xfrm>
            <a:prstGeom prst="rect">
              <a:avLst/>
            </a:prstGeom>
          </p:spPr>
          <p:txBody>
            <a:bodyPr vert="horz" wrap="square" lIns="0" tIns="12700" rIns="0" bIns="0" rtlCol="0">
              <a:spAutoFit/>
            </a:bodyPr>
            <a:lstStyle/>
            <a:p>
              <a:pPr marL="12700">
                <a:lnSpc>
                  <a:spcPct val="100000"/>
                </a:lnSpc>
                <a:spcBef>
                  <a:spcPts val="100"/>
                </a:spcBef>
              </a:pPr>
              <a:r>
                <a:rPr lang="en-US" sz="1500" b="1" spc="-5" dirty="0">
                  <a:latin typeface="Arial" panose="020B0604020202020204" pitchFamily="34" charset="0"/>
                  <a:cs typeface="Arial" panose="020B0604020202020204" pitchFamily="34" charset="0"/>
                </a:rPr>
                <a:t>Subgroup</a:t>
              </a:r>
              <a:endParaRPr sz="1500" dirty="0">
                <a:latin typeface="Arial" panose="020B0604020202020204" pitchFamily="34" charset="0"/>
                <a:cs typeface="Arial" panose="020B0604020202020204" pitchFamily="34" charset="0"/>
              </a:endParaRPr>
            </a:p>
          </p:txBody>
        </p:sp>
        <p:sp>
          <p:nvSpPr>
            <p:cNvPr id="748" name="object 4"/>
            <p:cNvSpPr txBox="1"/>
            <p:nvPr/>
          </p:nvSpPr>
          <p:spPr>
            <a:xfrm>
              <a:off x="9698804" y="5281174"/>
              <a:ext cx="1363492" cy="243656"/>
            </a:xfrm>
            <a:prstGeom prst="rect">
              <a:avLst/>
            </a:prstGeom>
          </p:spPr>
          <p:txBody>
            <a:bodyPr vert="horz" wrap="square" lIns="0" tIns="12700" rIns="0" bIns="0" rtlCol="0">
              <a:spAutoFit/>
            </a:bodyPr>
            <a:lstStyle/>
            <a:p>
              <a:pPr marL="12700" algn="ctr">
                <a:spcBef>
                  <a:spcPts val="100"/>
                </a:spcBef>
              </a:pPr>
              <a:r>
                <a:rPr sz="1500" b="1" dirty="0">
                  <a:latin typeface="Arial" panose="020B0604020202020204" pitchFamily="34" charset="0"/>
                  <a:cs typeface="Arial" panose="020B0604020202020204" pitchFamily="34" charset="0"/>
                </a:rPr>
                <a:t>HR (95%</a:t>
              </a:r>
              <a:r>
                <a:rPr sz="1500" b="1" spc="-85" dirty="0">
                  <a:latin typeface="Arial" panose="020B0604020202020204" pitchFamily="34" charset="0"/>
                  <a:cs typeface="Arial" panose="020B0604020202020204" pitchFamily="34" charset="0"/>
                </a:rPr>
                <a:t> </a:t>
              </a:r>
              <a:r>
                <a:rPr sz="1500" b="1" spc="-5" dirty="0">
                  <a:latin typeface="Arial" panose="020B0604020202020204" pitchFamily="34" charset="0"/>
                  <a:cs typeface="Arial" panose="020B0604020202020204" pitchFamily="34" charset="0"/>
                </a:rPr>
                <a:t>CI)</a:t>
              </a:r>
              <a:endParaRPr sz="1500" dirty="0">
                <a:latin typeface="Arial" panose="020B0604020202020204" pitchFamily="34" charset="0"/>
                <a:cs typeface="Arial" panose="020B0604020202020204" pitchFamily="34" charset="0"/>
              </a:endParaRPr>
            </a:p>
          </p:txBody>
        </p:sp>
        <p:sp>
          <p:nvSpPr>
            <p:cNvPr id="749" name="object 6"/>
            <p:cNvSpPr txBox="1"/>
            <p:nvPr/>
          </p:nvSpPr>
          <p:spPr>
            <a:xfrm>
              <a:off x="11211247" y="5281174"/>
              <a:ext cx="592616" cy="474489"/>
            </a:xfrm>
            <a:prstGeom prst="rect">
              <a:avLst/>
            </a:prstGeom>
          </p:spPr>
          <p:txBody>
            <a:bodyPr vert="horz" wrap="square" lIns="0" tIns="12700" rIns="0" bIns="0" rtlCol="0">
              <a:spAutoFit/>
            </a:bodyPr>
            <a:lstStyle/>
            <a:p>
              <a:pPr marL="12700" algn="ctr">
                <a:lnSpc>
                  <a:spcPct val="100000"/>
                </a:lnSpc>
                <a:spcBef>
                  <a:spcPts val="100"/>
                </a:spcBef>
              </a:pPr>
              <a:r>
                <a:rPr sz="1500" b="1" spc="-5" dirty="0" err="1">
                  <a:latin typeface="Arial" panose="020B0604020202020204" pitchFamily="34" charset="0"/>
                  <a:cs typeface="Arial" panose="020B0604020202020204" pitchFamily="34" charset="0"/>
                </a:rPr>
                <a:t>Int</a:t>
              </a:r>
              <a:br>
                <a:rPr lang="en-US" sz="1500" b="1" spc="-5" dirty="0">
                  <a:latin typeface="Arial" panose="020B0604020202020204" pitchFamily="34" charset="0"/>
                  <a:cs typeface="Arial" panose="020B0604020202020204" pitchFamily="34" charset="0"/>
                </a:rPr>
              </a:br>
              <a:r>
                <a:rPr sz="1500" b="1" dirty="0">
                  <a:latin typeface="Arial" panose="020B0604020202020204" pitchFamily="34" charset="0"/>
                  <a:cs typeface="Arial" panose="020B0604020202020204" pitchFamily="34" charset="0"/>
                </a:rPr>
                <a:t>P</a:t>
              </a:r>
              <a:r>
                <a:rPr sz="1500" b="1" spc="-70" dirty="0">
                  <a:latin typeface="Arial" panose="020B0604020202020204" pitchFamily="34" charset="0"/>
                  <a:cs typeface="Arial" panose="020B0604020202020204" pitchFamily="34" charset="0"/>
                </a:rPr>
                <a:t> </a:t>
              </a:r>
              <a:r>
                <a:rPr sz="1500" b="1" spc="-20" dirty="0">
                  <a:latin typeface="Arial" panose="020B0604020202020204" pitchFamily="34" charset="0"/>
                  <a:cs typeface="Arial" panose="020B0604020202020204" pitchFamily="34" charset="0"/>
                </a:rPr>
                <a:t>Val</a:t>
              </a:r>
              <a:endParaRPr sz="1500" dirty="0">
                <a:latin typeface="Arial" panose="020B0604020202020204" pitchFamily="34" charset="0"/>
                <a:cs typeface="Arial" panose="020B0604020202020204" pitchFamily="34" charset="0"/>
              </a:endParaRPr>
            </a:p>
          </p:txBody>
        </p:sp>
        <p:sp>
          <p:nvSpPr>
            <p:cNvPr id="750" name="object 8"/>
            <p:cNvSpPr txBox="1"/>
            <p:nvPr/>
          </p:nvSpPr>
          <p:spPr>
            <a:xfrm>
              <a:off x="7993293" y="5281174"/>
              <a:ext cx="1158722" cy="487313"/>
            </a:xfrm>
            <a:prstGeom prst="rect">
              <a:avLst/>
            </a:prstGeom>
          </p:spPr>
          <p:txBody>
            <a:bodyPr vert="horz" wrap="square" lIns="0" tIns="12700" rIns="0" bIns="0" rtlCol="0">
              <a:spAutoFit/>
            </a:bodyPr>
            <a:lstStyle/>
            <a:p>
              <a:pPr marL="12700" algn="ctr">
                <a:lnSpc>
                  <a:spcPct val="100000"/>
                </a:lnSpc>
                <a:spcBef>
                  <a:spcPts val="100"/>
                </a:spcBef>
              </a:pPr>
              <a:r>
                <a:rPr sz="1500" b="1" spc="-5" dirty="0">
                  <a:latin typeface="Arial" panose="020B0604020202020204" pitchFamily="34" charset="0"/>
                  <a:cs typeface="Arial" panose="020B0604020202020204" pitchFamily="34" charset="0"/>
                </a:rPr>
                <a:t>Placeb</a:t>
              </a:r>
              <a:r>
                <a:rPr sz="1500" b="1" dirty="0">
                  <a:latin typeface="Arial" panose="020B0604020202020204" pitchFamily="34" charset="0"/>
                  <a:cs typeface="Arial" panose="020B0604020202020204" pitchFamily="34" charset="0"/>
                </a:rPr>
                <a:t>o</a:t>
              </a:r>
              <a:endParaRPr lang="en-US" sz="1500" b="1" dirty="0">
                <a:latin typeface="Arial" panose="020B0604020202020204" pitchFamily="34" charset="0"/>
                <a:cs typeface="Arial" panose="020B0604020202020204" pitchFamily="34" charset="0"/>
              </a:endParaRPr>
            </a:p>
            <a:p>
              <a:pPr marL="12700" algn="ctr">
                <a:spcBef>
                  <a:spcPts val="100"/>
                </a:spcBef>
              </a:pPr>
              <a:r>
                <a:rPr lang="en-US" sz="1500" b="1" spc="-5" dirty="0">
                  <a:latin typeface="Arial" panose="020B0604020202020204" pitchFamily="34" charset="0"/>
                  <a:cs typeface="Arial" panose="020B0604020202020204" pitchFamily="34" charset="0"/>
                </a:rPr>
                <a:t>n/N</a:t>
              </a:r>
              <a:r>
                <a:rPr lang="en-US" sz="1500" b="1" spc="-65" dirty="0">
                  <a:latin typeface="Arial" panose="020B0604020202020204" pitchFamily="34" charset="0"/>
                  <a:cs typeface="Arial" panose="020B0604020202020204" pitchFamily="34" charset="0"/>
                </a:rPr>
                <a:t> </a:t>
              </a:r>
              <a:r>
                <a:rPr lang="en-US" sz="1500" b="1" spc="-5" dirty="0">
                  <a:latin typeface="Arial" panose="020B0604020202020204" pitchFamily="34" charset="0"/>
                  <a:cs typeface="Arial" panose="020B0604020202020204" pitchFamily="34" charset="0"/>
                </a:rPr>
                <a:t>(%)</a:t>
              </a:r>
              <a:endParaRPr lang="en-US" sz="1500" b="1" dirty="0">
                <a:latin typeface="Arial" panose="020B0604020202020204" pitchFamily="34" charset="0"/>
                <a:cs typeface="Arial" panose="020B0604020202020204" pitchFamily="34" charset="0"/>
              </a:endParaRPr>
            </a:p>
          </p:txBody>
        </p:sp>
        <p:sp>
          <p:nvSpPr>
            <p:cNvPr id="751" name="object 10"/>
            <p:cNvSpPr txBox="1"/>
            <p:nvPr/>
          </p:nvSpPr>
          <p:spPr>
            <a:xfrm>
              <a:off x="5917912" y="5281174"/>
              <a:ext cx="1721676" cy="487313"/>
            </a:xfrm>
            <a:prstGeom prst="rect">
              <a:avLst/>
            </a:prstGeom>
          </p:spPr>
          <p:txBody>
            <a:bodyPr vert="horz" wrap="square" lIns="0" tIns="12700" rIns="0" bIns="0" rtlCol="0">
              <a:spAutoFit/>
            </a:bodyPr>
            <a:lstStyle/>
            <a:p>
              <a:pPr marL="12700" algn="ctr">
                <a:lnSpc>
                  <a:spcPct val="100000"/>
                </a:lnSpc>
                <a:spcBef>
                  <a:spcPts val="100"/>
                </a:spcBef>
              </a:pPr>
              <a:r>
                <a:rPr sz="1500" b="1" spc="-5" dirty="0" err="1">
                  <a:latin typeface="Arial" panose="020B0604020202020204" pitchFamily="34" charset="0"/>
                  <a:cs typeface="Arial" panose="020B0604020202020204" pitchFamily="34" charset="0"/>
                </a:rPr>
                <a:t>Icosapent</a:t>
              </a:r>
              <a:r>
                <a:rPr sz="1500" b="1" spc="-40" dirty="0">
                  <a:latin typeface="Arial" panose="020B0604020202020204" pitchFamily="34" charset="0"/>
                  <a:cs typeface="Arial" panose="020B0604020202020204" pitchFamily="34" charset="0"/>
                </a:rPr>
                <a:t> </a:t>
              </a:r>
              <a:r>
                <a:rPr sz="1500" b="1" spc="-10" dirty="0">
                  <a:latin typeface="Arial" panose="020B0604020202020204" pitchFamily="34" charset="0"/>
                  <a:cs typeface="Arial" panose="020B0604020202020204" pitchFamily="34" charset="0"/>
                </a:rPr>
                <a:t>Ethyl</a:t>
              </a:r>
              <a:endParaRPr lang="en-US" sz="1500" b="1" spc="-10" dirty="0">
                <a:latin typeface="Arial" panose="020B0604020202020204" pitchFamily="34" charset="0"/>
                <a:cs typeface="Arial" panose="020B0604020202020204" pitchFamily="34" charset="0"/>
              </a:endParaRPr>
            </a:p>
            <a:p>
              <a:pPr marL="12700" algn="ctr">
                <a:spcBef>
                  <a:spcPts val="100"/>
                </a:spcBef>
              </a:pPr>
              <a:r>
                <a:rPr lang="en-US" sz="1500" b="1" spc="-5" dirty="0">
                  <a:latin typeface="Arial" panose="020B0604020202020204" pitchFamily="34" charset="0"/>
                  <a:cs typeface="Arial" panose="020B0604020202020204" pitchFamily="34" charset="0"/>
                </a:rPr>
                <a:t>n/N</a:t>
              </a:r>
              <a:r>
                <a:rPr lang="en-US" sz="1500" b="1" spc="-65" dirty="0">
                  <a:latin typeface="Arial" panose="020B0604020202020204" pitchFamily="34" charset="0"/>
                  <a:cs typeface="Arial" panose="020B0604020202020204" pitchFamily="34" charset="0"/>
                </a:rPr>
                <a:t> </a:t>
              </a:r>
              <a:r>
                <a:rPr lang="en-US" sz="1500" b="1" spc="-5" dirty="0">
                  <a:latin typeface="Arial" panose="020B0604020202020204" pitchFamily="34" charset="0"/>
                  <a:cs typeface="Arial" panose="020B0604020202020204" pitchFamily="34" charset="0"/>
                </a:rPr>
                <a:t>(%)</a:t>
              </a:r>
              <a:endParaRPr lang="en-US" sz="1500" b="1" dirty="0">
                <a:latin typeface="Arial" panose="020B0604020202020204" pitchFamily="34" charset="0"/>
                <a:cs typeface="Arial" panose="020B0604020202020204" pitchFamily="34" charset="0"/>
              </a:endParaRPr>
            </a:p>
          </p:txBody>
        </p:sp>
        <p:sp>
          <p:nvSpPr>
            <p:cNvPr id="752" name="object 14"/>
            <p:cNvSpPr txBox="1"/>
            <p:nvPr/>
          </p:nvSpPr>
          <p:spPr>
            <a:xfrm>
              <a:off x="4530905" y="5281174"/>
              <a:ext cx="1255528" cy="474489"/>
            </a:xfrm>
            <a:prstGeom prst="rect">
              <a:avLst/>
            </a:prstGeom>
          </p:spPr>
          <p:txBody>
            <a:bodyPr vert="horz" wrap="square" lIns="0" tIns="12700" rIns="0" bIns="0" rtlCol="0">
              <a:spAutoFit/>
            </a:bodyPr>
            <a:lstStyle>
              <a:defPPr>
                <a:defRPr lang="en-US"/>
              </a:defPPr>
              <a:lvl1pPr marL="12700">
                <a:lnSpc>
                  <a:spcPct val="100000"/>
                </a:lnSpc>
                <a:spcBef>
                  <a:spcPts val="100"/>
                </a:spcBef>
                <a:defRPr sz="900" b="1" spc="-5">
                  <a:solidFill>
                    <a:srgbClr val="231F20"/>
                  </a:solidFill>
                  <a:latin typeface="Calibri"/>
                  <a:cs typeface="Calibri"/>
                </a:defRPr>
              </a:lvl1pPr>
            </a:lstStyle>
            <a:p>
              <a:pPr algn="ctr"/>
              <a:r>
                <a:rPr sz="1500" dirty="0">
                  <a:solidFill>
                    <a:schemeClr val="tx1"/>
                  </a:solidFill>
                  <a:latin typeface="Arial" panose="020B0604020202020204" pitchFamily="34" charset="0"/>
                  <a:cs typeface="Arial" panose="020B0604020202020204" pitchFamily="34" charset="0"/>
                </a:rPr>
                <a:t>Hazard Ra</a:t>
              </a:r>
              <a:r>
                <a:rPr lang="en-US" sz="1500" dirty="0">
                  <a:solidFill>
                    <a:schemeClr val="tx1"/>
                  </a:solidFill>
                  <a:latin typeface="Arial" panose="020B0604020202020204" pitchFamily="34" charset="0"/>
                  <a:cs typeface="Arial" panose="020B0604020202020204" pitchFamily="34" charset="0"/>
                </a:rPr>
                <a:t>ti</a:t>
              </a:r>
              <a:r>
                <a:rPr sz="1500" dirty="0">
                  <a:solidFill>
                    <a:schemeClr val="tx1"/>
                  </a:solidFill>
                  <a:latin typeface="Arial" panose="020B0604020202020204" pitchFamily="34" charset="0"/>
                  <a:cs typeface="Arial" panose="020B0604020202020204" pitchFamily="34" charset="0"/>
                </a:rPr>
                <a:t>o (95% </a:t>
              </a:r>
              <a:r>
                <a:rPr lang="en-US" sz="1500" dirty="0">
                  <a:solidFill>
                    <a:schemeClr val="tx1"/>
                  </a:solidFill>
                  <a:latin typeface="Arial" panose="020B0604020202020204" pitchFamily="34" charset="0"/>
                  <a:cs typeface="Arial" panose="020B0604020202020204" pitchFamily="34" charset="0"/>
                </a:rPr>
                <a:t>CI)</a:t>
              </a:r>
              <a:endParaRPr sz="1500" dirty="0">
                <a:solidFill>
                  <a:schemeClr val="tx1"/>
                </a:solidFill>
                <a:latin typeface="Arial" panose="020B0604020202020204" pitchFamily="34" charset="0"/>
                <a:cs typeface="Arial" panose="020B0604020202020204" pitchFamily="34" charset="0"/>
              </a:endParaRPr>
            </a:p>
          </p:txBody>
        </p:sp>
        <p:cxnSp>
          <p:nvCxnSpPr>
            <p:cNvPr id="753" name="Straight Connector 752"/>
            <p:cNvCxnSpPr/>
            <p:nvPr/>
          </p:nvCxnSpPr>
          <p:spPr>
            <a:xfrm>
              <a:off x="416757" y="5790250"/>
              <a:ext cx="1131112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7" name="Group 756"/>
          <p:cNvGrpSpPr/>
          <p:nvPr/>
        </p:nvGrpSpPr>
        <p:grpSpPr>
          <a:xfrm>
            <a:off x="3869858" y="5834514"/>
            <a:ext cx="1264860" cy="350286"/>
            <a:chOff x="3972600" y="2266430"/>
            <a:chExt cx="1264860" cy="350286"/>
          </a:xfrm>
        </p:grpSpPr>
        <p:sp>
          <p:nvSpPr>
            <p:cNvPr id="759" name="object 137"/>
            <p:cNvSpPr/>
            <p:nvPr/>
          </p:nvSpPr>
          <p:spPr>
            <a:xfrm>
              <a:off x="4531603" y="2568372"/>
              <a:ext cx="705857" cy="0"/>
            </a:xfrm>
            <a:custGeom>
              <a:avLst/>
              <a:gdLst/>
              <a:ahLst/>
              <a:cxnLst/>
              <a:rect l="l" t="t" r="r" b="b"/>
              <a:pathLst>
                <a:path w="513080">
                  <a:moveTo>
                    <a:pt x="0" y="0"/>
                  </a:moveTo>
                  <a:lnTo>
                    <a:pt x="512715" y="0"/>
                  </a:lnTo>
                </a:path>
              </a:pathLst>
            </a:custGeom>
            <a:ln w="254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60" name="object 138"/>
            <p:cNvSpPr/>
            <p:nvPr/>
          </p:nvSpPr>
          <p:spPr>
            <a:xfrm>
              <a:off x="3972600" y="2568372"/>
              <a:ext cx="456011" cy="0"/>
            </a:xfrm>
            <a:custGeom>
              <a:avLst/>
              <a:gdLst/>
              <a:ahLst/>
              <a:cxnLst/>
              <a:rect l="l" t="t" r="r" b="b"/>
              <a:pathLst>
                <a:path w="331469">
                  <a:moveTo>
                    <a:pt x="0" y="0"/>
                  </a:moveTo>
                  <a:lnTo>
                    <a:pt x="330984" y="0"/>
                  </a:lnTo>
                </a:path>
              </a:pathLst>
            </a:custGeom>
            <a:ln w="254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61" name="object 139"/>
            <p:cNvSpPr/>
            <p:nvPr/>
          </p:nvSpPr>
          <p:spPr>
            <a:xfrm>
              <a:off x="4432117" y="2512759"/>
              <a:ext cx="103956" cy="103957"/>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62" name="object 140"/>
            <p:cNvSpPr/>
            <p:nvPr/>
          </p:nvSpPr>
          <p:spPr>
            <a:xfrm>
              <a:off x="4708902" y="2322062"/>
              <a:ext cx="184328" cy="0"/>
            </a:xfrm>
            <a:custGeom>
              <a:avLst/>
              <a:gdLst/>
              <a:ahLst/>
              <a:cxnLst/>
              <a:rect l="l" t="t" r="r" b="b"/>
              <a:pathLst>
                <a:path w="133985">
                  <a:moveTo>
                    <a:pt x="0" y="0"/>
                  </a:moveTo>
                  <a:lnTo>
                    <a:pt x="133807" y="0"/>
                  </a:lnTo>
                </a:path>
              </a:pathLst>
            </a:custGeom>
            <a:ln w="254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63" name="object 141"/>
            <p:cNvSpPr/>
            <p:nvPr/>
          </p:nvSpPr>
          <p:spPr>
            <a:xfrm>
              <a:off x="4475084" y="2322066"/>
              <a:ext cx="132786" cy="0"/>
            </a:xfrm>
            <a:custGeom>
              <a:avLst/>
              <a:gdLst/>
              <a:ahLst/>
              <a:cxnLst/>
              <a:rect l="l" t="t" r="r" b="b"/>
              <a:pathLst>
                <a:path w="96519">
                  <a:moveTo>
                    <a:pt x="0" y="0"/>
                  </a:moveTo>
                  <a:lnTo>
                    <a:pt x="96342" y="0"/>
                  </a:lnTo>
                </a:path>
              </a:pathLst>
            </a:custGeom>
            <a:ln w="25400">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64" name="object 142"/>
            <p:cNvSpPr/>
            <p:nvPr/>
          </p:nvSpPr>
          <p:spPr>
            <a:xfrm>
              <a:off x="4607032" y="2266430"/>
              <a:ext cx="103956" cy="103957"/>
            </a:xfrm>
            <a:custGeom>
              <a:avLst/>
              <a:gdLst/>
              <a:ahLst/>
              <a:cxnLst/>
              <a:rect l="l" t="t" r="r" b="b"/>
              <a:pathLst>
                <a:path w="75564" h="75564">
                  <a:moveTo>
                    <a:pt x="75349" y="75349"/>
                  </a:moveTo>
                  <a:lnTo>
                    <a:pt x="0" y="75349"/>
                  </a:lnTo>
                  <a:lnTo>
                    <a:pt x="0" y="0"/>
                  </a:lnTo>
                  <a:lnTo>
                    <a:pt x="75349" y="0"/>
                  </a:lnTo>
                  <a:lnTo>
                    <a:pt x="75349" y="75349"/>
                  </a:lnTo>
                  <a:close/>
                </a:path>
              </a:pathLst>
            </a:custGeom>
            <a:solidFill>
              <a:srgbClr val="000000"/>
            </a:solidFill>
            <a:ln>
              <a:solidFill>
                <a:schemeClr val="tx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322782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16"/>
          <p:cNvSpPr>
            <a:spLocks noChangeArrowheads="1"/>
          </p:cNvSpPr>
          <p:nvPr/>
        </p:nvSpPr>
        <p:spPr bwMode="auto">
          <a:xfrm>
            <a:off x="385917" y="945369"/>
            <a:ext cx="7261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ltLang="en-US" sz="1300" b="1" dirty="0">
                <a:solidFill>
                  <a:srgbClr val="000000"/>
                </a:solidFill>
                <a:latin typeface="Arial" pitchFamily="34" charset="0"/>
                <a:cs typeface="Arial" pitchFamily="34" charset="0"/>
              </a:rPr>
              <a:t>Endpoint</a:t>
            </a:r>
          </a:p>
        </p:txBody>
      </p:sp>
      <p:sp>
        <p:nvSpPr>
          <p:cNvPr id="150" name="Rectangle 5"/>
          <p:cNvSpPr>
            <a:spLocks noChangeArrowheads="1"/>
          </p:cNvSpPr>
          <p:nvPr/>
        </p:nvSpPr>
        <p:spPr bwMode="auto">
          <a:xfrm>
            <a:off x="242835" y="1411518"/>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6" name="Rectangle 21"/>
          <p:cNvSpPr>
            <a:spLocks noChangeArrowheads="1"/>
          </p:cNvSpPr>
          <p:nvPr/>
        </p:nvSpPr>
        <p:spPr bwMode="auto">
          <a:xfrm>
            <a:off x="385917" y="1565559"/>
            <a:ext cx="1830629"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Primary Composite (ITT)</a:t>
            </a:r>
          </a:p>
        </p:txBody>
      </p:sp>
      <p:sp>
        <p:nvSpPr>
          <p:cNvPr id="151" name="Rectangle 6"/>
          <p:cNvSpPr>
            <a:spLocks noChangeArrowheads="1"/>
          </p:cNvSpPr>
          <p:nvPr/>
        </p:nvSpPr>
        <p:spPr bwMode="auto">
          <a:xfrm>
            <a:off x="242835" y="1899012"/>
            <a:ext cx="11706330" cy="439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19" name="Rectangle 174"/>
          <p:cNvSpPr>
            <a:spLocks noChangeArrowheads="1"/>
          </p:cNvSpPr>
          <p:nvPr/>
        </p:nvSpPr>
        <p:spPr bwMode="auto">
          <a:xfrm>
            <a:off x="7595611" y="945369"/>
            <a:ext cx="6412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indent="0" algn="ctr">
              <a:lnSpc>
                <a:spcPct val="100000"/>
              </a:lnSpc>
              <a:buClrTx/>
              <a:buSzTx/>
              <a:buFontTx/>
              <a:buNone/>
              <a:tabLst/>
            </a:pPr>
            <a:r>
              <a:rPr lang="en-US" altLang="en-US" sz="1300" b="1" dirty="0">
                <a:solidFill>
                  <a:srgbClr val="000000"/>
                </a:solidFill>
              </a:rPr>
              <a:t>Placebo</a:t>
            </a:r>
          </a:p>
        </p:txBody>
      </p:sp>
      <p:sp>
        <p:nvSpPr>
          <p:cNvPr id="320" name="Rectangle 175"/>
          <p:cNvSpPr>
            <a:spLocks noChangeArrowheads="1"/>
          </p:cNvSpPr>
          <p:nvPr/>
        </p:nvSpPr>
        <p:spPr bwMode="auto">
          <a:xfrm>
            <a:off x="7633281" y="1185925"/>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n/N (%)</a:t>
            </a:r>
            <a:endParaRPr kumimoji="0" lang="en-US" altLang="en-US" sz="1300" b="0" i="0" u="none" strike="noStrike" cap="none" normalizeH="0" baseline="0" dirty="0">
              <a:ln>
                <a:noFill/>
              </a:ln>
              <a:solidFill>
                <a:schemeClr val="tx1"/>
              </a:solidFill>
              <a:effectLst/>
            </a:endParaRPr>
          </a:p>
        </p:txBody>
      </p:sp>
      <p:sp>
        <p:nvSpPr>
          <p:cNvPr id="321" name="Rectangle 176"/>
          <p:cNvSpPr>
            <a:spLocks noChangeArrowheads="1"/>
          </p:cNvSpPr>
          <p:nvPr/>
        </p:nvSpPr>
        <p:spPr bwMode="auto">
          <a:xfrm>
            <a:off x="7251766" y="1555300"/>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901/4090 (22.0%)</a:t>
            </a:r>
            <a:endParaRPr kumimoji="0" lang="en-US" altLang="en-US" sz="1300" b="0" i="0" u="none" strike="noStrike" cap="none" normalizeH="0" baseline="0">
              <a:ln>
                <a:noFill/>
              </a:ln>
              <a:solidFill>
                <a:schemeClr val="tx1"/>
              </a:solidFill>
              <a:effectLst/>
            </a:endParaRPr>
          </a:p>
        </p:txBody>
      </p:sp>
      <p:sp>
        <p:nvSpPr>
          <p:cNvPr id="331" name="Rectangle 186"/>
          <p:cNvSpPr>
            <a:spLocks noChangeArrowheads="1"/>
          </p:cNvSpPr>
          <p:nvPr/>
        </p:nvSpPr>
        <p:spPr bwMode="auto">
          <a:xfrm>
            <a:off x="5832194" y="945369"/>
            <a:ext cx="123751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b="1" dirty="0" err="1">
                <a:solidFill>
                  <a:srgbClr val="000000"/>
                </a:solidFill>
              </a:rPr>
              <a:t>Icosapent</a:t>
            </a:r>
            <a:r>
              <a:rPr lang="en-US" altLang="en-US" sz="1300" b="1" dirty="0">
                <a:solidFill>
                  <a:srgbClr val="000000"/>
                </a:solidFill>
              </a:rPr>
              <a:t> Ethyl</a:t>
            </a:r>
            <a:endParaRPr kumimoji="0" lang="en-US" altLang="en-US" sz="1300" b="0" i="0" u="none" strike="noStrike" cap="none" normalizeH="0" baseline="0" dirty="0">
              <a:ln>
                <a:noFill/>
              </a:ln>
              <a:solidFill>
                <a:schemeClr val="tx1"/>
              </a:solidFill>
              <a:effectLst/>
            </a:endParaRPr>
          </a:p>
        </p:txBody>
      </p:sp>
      <p:sp>
        <p:nvSpPr>
          <p:cNvPr id="340" name="Rectangle 195"/>
          <p:cNvSpPr>
            <a:spLocks noChangeArrowheads="1"/>
          </p:cNvSpPr>
          <p:nvPr/>
        </p:nvSpPr>
        <p:spPr bwMode="auto">
          <a:xfrm>
            <a:off x="6168023" y="1185925"/>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n/N (%)</a:t>
            </a:r>
            <a:endParaRPr kumimoji="0" lang="en-US" altLang="en-US" sz="1300" b="0" i="0" u="none" strike="noStrike" cap="none" normalizeH="0" baseline="0" dirty="0">
              <a:ln>
                <a:noFill/>
              </a:ln>
              <a:solidFill>
                <a:schemeClr val="tx1"/>
              </a:solidFill>
              <a:effectLst/>
            </a:endParaRPr>
          </a:p>
        </p:txBody>
      </p:sp>
      <p:sp>
        <p:nvSpPr>
          <p:cNvPr id="341" name="Rectangle 196"/>
          <p:cNvSpPr>
            <a:spLocks noChangeArrowheads="1"/>
          </p:cNvSpPr>
          <p:nvPr/>
        </p:nvSpPr>
        <p:spPr bwMode="auto">
          <a:xfrm>
            <a:off x="5786508" y="1555300"/>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705/4089 (17.2%)</a:t>
            </a:r>
            <a:endParaRPr kumimoji="0" lang="en-US" altLang="en-US" sz="1300" b="0" i="0" u="none" strike="noStrike" cap="none" normalizeH="0" baseline="0">
              <a:ln>
                <a:noFill/>
              </a:ln>
              <a:solidFill>
                <a:schemeClr val="tx1"/>
              </a:solidFill>
              <a:effectLst/>
            </a:endParaRPr>
          </a:p>
        </p:txBody>
      </p:sp>
      <p:sp>
        <p:nvSpPr>
          <p:cNvPr id="15" name="Rectangle 213"/>
          <p:cNvSpPr>
            <a:spLocks noChangeArrowheads="1"/>
          </p:cNvSpPr>
          <p:nvPr/>
        </p:nvSpPr>
        <p:spPr bwMode="auto">
          <a:xfrm>
            <a:off x="8660913" y="945369"/>
            <a:ext cx="172643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pl-PL" altLang="en-US" sz="1300" b="1" dirty="0">
                <a:solidFill>
                  <a:srgbClr val="000000"/>
                </a:solidFill>
              </a:rPr>
              <a:t>Hazard </a:t>
            </a:r>
            <a:r>
              <a:rPr lang="en-US" altLang="en-US" sz="1300" b="1" dirty="0">
                <a:solidFill>
                  <a:srgbClr val="000000"/>
                </a:solidFill>
              </a:rPr>
              <a:t>Ratio </a:t>
            </a:r>
            <a:r>
              <a:rPr lang="pl-PL" altLang="en-US" sz="1300" b="1" dirty="0">
                <a:solidFill>
                  <a:srgbClr val="000000"/>
                </a:solidFill>
              </a:rPr>
              <a:t>(95% CI)</a:t>
            </a:r>
            <a:endParaRPr lang="en-US" altLang="en-US" sz="1300" b="1" dirty="0">
              <a:solidFill>
                <a:srgbClr val="000000"/>
              </a:solidFill>
            </a:endParaRPr>
          </a:p>
        </p:txBody>
      </p:sp>
      <p:sp>
        <p:nvSpPr>
          <p:cNvPr id="16" name="Rectangle 214"/>
          <p:cNvSpPr>
            <a:spLocks noChangeArrowheads="1"/>
          </p:cNvSpPr>
          <p:nvPr/>
        </p:nvSpPr>
        <p:spPr bwMode="auto">
          <a:xfrm>
            <a:off x="8910178" y="1555300"/>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0.75 (0.68–0.83)</a:t>
            </a:r>
            <a:endParaRPr kumimoji="0" lang="en-US" altLang="en-US" sz="1300" b="0" i="0" u="none" strike="noStrike" cap="none" normalizeH="0" baseline="0" dirty="0">
              <a:ln>
                <a:noFill/>
              </a:ln>
              <a:solidFill>
                <a:schemeClr val="tx1"/>
              </a:solidFill>
              <a:effectLst/>
            </a:endParaRPr>
          </a:p>
        </p:txBody>
      </p:sp>
      <p:sp>
        <p:nvSpPr>
          <p:cNvPr id="26" name="Rectangle 224"/>
          <p:cNvSpPr>
            <a:spLocks noChangeArrowheads="1"/>
          </p:cNvSpPr>
          <p:nvPr/>
        </p:nvSpPr>
        <p:spPr bwMode="auto">
          <a:xfrm>
            <a:off x="11192988" y="945369"/>
            <a:ext cx="59471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indent="0" algn="ctr">
              <a:lnSpc>
                <a:spcPct val="100000"/>
              </a:lnSpc>
              <a:buClrTx/>
              <a:buSzTx/>
              <a:buFontTx/>
              <a:buNone/>
              <a:tabLst/>
            </a:pPr>
            <a:r>
              <a:rPr lang="en-US" altLang="en-US" sz="1300" b="1" dirty="0">
                <a:solidFill>
                  <a:srgbClr val="000000"/>
                </a:solidFill>
              </a:rPr>
              <a:t>P-value</a:t>
            </a:r>
          </a:p>
        </p:txBody>
      </p:sp>
      <p:sp>
        <p:nvSpPr>
          <p:cNvPr id="29" name="Rectangle 227"/>
          <p:cNvSpPr>
            <a:spLocks noChangeArrowheads="1"/>
          </p:cNvSpPr>
          <p:nvPr/>
        </p:nvSpPr>
        <p:spPr bwMode="auto">
          <a:xfrm>
            <a:off x="11232262" y="1555300"/>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&lt;0.001</a:t>
            </a:r>
            <a:endParaRPr kumimoji="0" lang="en-US" altLang="en-US" sz="1300" b="0" i="0" u="none" strike="noStrike" cap="none" normalizeH="0" baseline="0" dirty="0">
              <a:ln>
                <a:noFill/>
              </a:ln>
              <a:solidFill>
                <a:schemeClr val="tx1"/>
              </a:solidFill>
              <a:effectLst/>
            </a:endParaRPr>
          </a:p>
        </p:txBody>
      </p:sp>
      <p:sp>
        <p:nvSpPr>
          <p:cNvPr id="44" name="Rectangle 242"/>
          <p:cNvSpPr>
            <a:spLocks noChangeArrowheads="1"/>
          </p:cNvSpPr>
          <p:nvPr/>
        </p:nvSpPr>
        <p:spPr bwMode="auto">
          <a:xfrm>
            <a:off x="4456973" y="960758"/>
            <a:ext cx="10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pl-PL" altLang="en-US" sz="1300" b="1" dirty="0">
                <a:solidFill>
                  <a:srgbClr val="000000"/>
                </a:solidFill>
              </a:rPr>
              <a:t>Hazard </a:t>
            </a:r>
            <a:r>
              <a:rPr lang="en-US" altLang="en-US" sz="1300" b="1" dirty="0">
                <a:solidFill>
                  <a:srgbClr val="000000"/>
                </a:solidFill>
              </a:rPr>
              <a:t>Ratio</a:t>
            </a:r>
            <a:r>
              <a:rPr lang="pl-PL" altLang="en-US" sz="1300" b="1" dirty="0">
                <a:solidFill>
                  <a:srgbClr val="000000"/>
                </a:solidFill>
              </a:rPr>
              <a:t> </a:t>
            </a:r>
            <a:endParaRPr lang="en-US" altLang="en-US" sz="1300" b="1" dirty="0">
              <a:solidFill>
                <a:srgbClr val="000000"/>
              </a:solidFill>
            </a:endParaRPr>
          </a:p>
          <a:p>
            <a:pPr lvl="0" algn="ctr"/>
            <a:r>
              <a:rPr lang="pl-PL" altLang="en-US" sz="1300" b="1" dirty="0">
                <a:solidFill>
                  <a:srgbClr val="000000"/>
                </a:solidFill>
              </a:rPr>
              <a:t>(95% CI)</a:t>
            </a:r>
            <a:endParaRPr kumimoji="0" lang="en-US" altLang="en-US" sz="1300" b="0" i="0" u="none" strike="noStrike" cap="none" normalizeH="0" baseline="0" dirty="0">
              <a:ln>
                <a:noFill/>
              </a:ln>
              <a:solidFill>
                <a:schemeClr val="tx1"/>
              </a:solidFill>
              <a:effectLst/>
            </a:endParaRPr>
          </a:p>
        </p:txBody>
      </p:sp>
      <p:sp>
        <p:nvSpPr>
          <p:cNvPr id="76" name="Freeform 274"/>
          <p:cNvSpPr>
            <a:spLocks/>
          </p:cNvSpPr>
          <p:nvPr/>
        </p:nvSpPr>
        <p:spPr bwMode="auto">
          <a:xfrm>
            <a:off x="4421324" y="1655327"/>
            <a:ext cx="180975" cy="0"/>
          </a:xfrm>
          <a:custGeom>
            <a:avLst/>
            <a:gdLst>
              <a:gd name="T0" fmla="*/ 0 w 114"/>
              <a:gd name="T1" fmla="*/ 114 w 114"/>
              <a:gd name="T2" fmla="*/ 0 w 114"/>
            </a:gdLst>
            <a:ahLst/>
            <a:cxnLst>
              <a:cxn ang="0">
                <a:pos x="T0" y="0"/>
              </a:cxn>
              <a:cxn ang="0">
                <a:pos x="T1" y="0"/>
              </a:cxn>
              <a:cxn ang="0">
                <a:pos x="T2" y="0"/>
              </a:cxn>
            </a:cxnLst>
            <a:rect l="0" t="0" r="r" b="b"/>
            <a:pathLst>
              <a:path w="114">
                <a:moveTo>
                  <a:pt x="0" y="0"/>
                </a:moveTo>
                <a:lnTo>
                  <a:pt x="11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7" name="Line 275"/>
          <p:cNvSpPr>
            <a:spLocks noChangeShapeType="1"/>
          </p:cNvSpPr>
          <p:nvPr/>
        </p:nvSpPr>
        <p:spPr bwMode="auto">
          <a:xfrm>
            <a:off x="4421324" y="1655327"/>
            <a:ext cx="1809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8" name="Freeform 276"/>
          <p:cNvSpPr>
            <a:spLocks/>
          </p:cNvSpPr>
          <p:nvPr/>
        </p:nvSpPr>
        <p:spPr bwMode="auto">
          <a:xfrm>
            <a:off x="4257812" y="1655327"/>
            <a:ext cx="163513" cy="0"/>
          </a:xfrm>
          <a:custGeom>
            <a:avLst/>
            <a:gdLst>
              <a:gd name="T0" fmla="*/ 0 w 103"/>
              <a:gd name="T1" fmla="*/ 103 w 103"/>
              <a:gd name="T2" fmla="*/ 0 w 103"/>
            </a:gdLst>
            <a:ahLst/>
            <a:cxnLst>
              <a:cxn ang="0">
                <a:pos x="T0" y="0"/>
              </a:cxn>
              <a:cxn ang="0">
                <a:pos x="T1" y="0"/>
              </a:cxn>
              <a:cxn ang="0">
                <a:pos x="T2" y="0"/>
              </a:cxn>
            </a:cxnLst>
            <a:rect l="0" t="0" r="r" b="b"/>
            <a:pathLst>
              <a:path w="103">
                <a:moveTo>
                  <a:pt x="0" y="0"/>
                </a:moveTo>
                <a:lnTo>
                  <a:pt x="10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9" name="Line 277"/>
          <p:cNvSpPr>
            <a:spLocks noChangeShapeType="1"/>
          </p:cNvSpPr>
          <p:nvPr/>
        </p:nvSpPr>
        <p:spPr bwMode="auto">
          <a:xfrm>
            <a:off x="4257812" y="1655327"/>
            <a:ext cx="1635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0" name="Freeform 278"/>
          <p:cNvSpPr>
            <a:spLocks/>
          </p:cNvSpPr>
          <p:nvPr/>
        </p:nvSpPr>
        <p:spPr bwMode="auto">
          <a:xfrm>
            <a:off x="4397512" y="1636277"/>
            <a:ext cx="41275" cy="38100"/>
          </a:xfrm>
          <a:custGeom>
            <a:avLst/>
            <a:gdLst>
              <a:gd name="T0" fmla="*/ 13 w 26"/>
              <a:gd name="T1" fmla="*/ 0 h 24"/>
              <a:gd name="T2" fmla="*/ 26 w 26"/>
              <a:gd name="T3" fmla="*/ 0 h 24"/>
              <a:gd name="T4" fmla="*/ 26 w 26"/>
              <a:gd name="T5" fmla="*/ 24 h 24"/>
              <a:gd name="T6" fmla="*/ 0 w 26"/>
              <a:gd name="T7" fmla="*/ 24 h 24"/>
              <a:gd name="T8" fmla="*/ 0 w 26"/>
              <a:gd name="T9" fmla="*/ 0 h 24"/>
              <a:gd name="T10" fmla="*/ 13 w 26"/>
              <a:gd name="T11" fmla="*/ 0 h 24"/>
            </a:gdLst>
            <a:ahLst/>
            <a:cxnLst>
              <a:cxn ang="0">
                <a:pos x="T0" y="T1"/>
              </a:cxn>
              <a:cxn ang="0">
                <a:pos x="T2" y="T3"/>
              </a:cxn>
              <a:cxn ang="0">
                <a:pos x="T4" y="T5"/>
              </a:cxn>
              <a:cxn ang="0">
                <a:pos x="T6" y="T7"/>
              </a:cxn>
              <a:cxn ang="0">
                <a:pos x="T8" y="T9"/>
              </a:cxn>
              <a:cxn ang="0">
                <a:pos x="T10" y="T11"/>
              </a:cxn>
            </a:cxnLst>
            <a:rect l="0" t="0" r="r" b="b"/>
            <a:pathLst>
              <a:path w="26" h="24">
                <a:moveTo>
                  <a:pt x="13" y="0"/>
                </a:moveTo>
                <a:lnTo>
                  <a:pt x="26" y="0"/>
                </a:lnTo>
                <a:lnTo>
                  <a:pt x="26" y="24"/>
                </a:lnTo>
                <a:lnTo>
                  <a:pt x="0" y="24"/>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1" name="Freeform 279"/>
          <p:cNvSpPr>
            <a:spLocks/>
          </p:cNvSpPr>
          <p:nvPr/>
        </p:nvSpPr>
        <p:spPr bwMode="auto">
          <a:xfrm>
            <a:off x="4397512" y="1636277"/>
            <a:ext cx="41275" cy="38100"/>
          </a:xfrm>
          <a:custGeom>
            <a:avLst/>
            <a:gdLst>
              <a:gd name="T0" fmla="*/ 13 w 26"/>
              <a:gd name="T1" fmla="*/ 0 h 24"/>
              <a:gd name="T2" fmla="*/ 26 w 26"/>
              <a:gd name="T3" fmla="*/ 0 h 24"/>
              <a:gd name="T4" fmla="*/ 26 w 26"/>
              <a:gd name="T5" fmla="*/ 24 h 24"/>
              <a:gd name="T6" fmla="*/ 0 w 26"/>
              <a:gd name="T7" fmla="*/ 24 h 24"/>
              <a:gd name="T8" fmla="*/ 0 w 26"/>
              <a:gd name="T9" fmla="*/ 0 h 24"/>
              <a:gd name="T10" fmla="*/ 13 w 26"/>
              <a:gd name="T11" fmla="*/ 0 h 24"/>
            </a:gdLst>
            <a:ahLst/>
            <a:cxnLst>
              <a:cxn ang="0">
                <a:pos x="T0" y="T1"/>
              </a:cxn>
              <a:cxn ang="0">
                <a:pos x="T2" y="T3"/>
              </a:cxn>
              <a:cxn ang="0">
                <a:pos x="T4" y="T5"/>
              </a:cxn>
              <a:cxn ang="0">
                <a:pos x="T6" y="T7"/>
              </a:cxn>
              <a:cxn ang="0">
                <a:pos x="T8" y="T9"/>
              </a:cxn>
              <a:cxn ang="0">
                <a:pos x="T10" y="T11"/>
              </a:cxn>
            </a:cxnLst>
            <a:rect l="0" t="0" r="r" b="b"/>
            <a:pathLst>
              <a:path w="26" h="24">
                <a:moveTo>
                  <a:pt x="13" y="0"/>
                </a:moveTo>
                <a:lnTo>
                  <a:pt x="26" y="0"/>
                </a:lnTo>
                <a:lnTo>
                  <a:pt x="26" y="24"/>
                </a:lnTo>
                <a:lnTo>
                  <a:pt x="0" y="24"/>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2" name="Rectangle 280"/>
          <p:cNvSpPr>
            <a:spLocks noChangeArrowheads="1"/>
          </p:cNvSpPr>
          <p:nvPr/>
        </p:nvSpPr>
        <p:spPr bwMode="auto">
          <a:xfrm>
            <a:off x="4372112" y="1606115"/>
            <a:ext cx="100013"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162" name="Group 161"/>
          <p:cNvGrpSpPr/>
          <p:nvPr/>
        </p:nvGrpSpPr>
        <p:grpSpPr>
          <a:xfrm>
            <a:off x="2710379" y="1411518"/>
            <a:ext cx="3791378" cy="5283990"/>
            <a:chOff x="2710379" y="1411518"/>
            <a:chExt cx="3791378" cy="5283990"/>
          </a:xfrm>
        </p:grpSpPr>
        <p:sp>
          <p:nvSpPr>
            <p:cNvPr id="163" name="Rectangle 239"/>
            <p:cNvSpPr>
              <a:spLocks noChangeArrowheads="1"/>
            </p:cNvSpPr>
            <p:nvPr/>
          </p:nvSpPr>
          <p:spPr bwMode="auto">
            <a:xfrm>
              <a:off x="5793720"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1.4</a:t>
              </a:r>
              <a:endParaRPr kumimoji="0" lang="en-US" altLang="en-US" sz="1300" b="0" i="0" u="none" strike="noStrike" cap="none" normalizeH="0" baseline="0" dirty="0">
                <a:ln>
                  <a:noFill/>
                </a:ln>
                <a:solidFill>
                  <a:schemeClr val="tx1"/>
                </a:solidFill>
                <a:effectLst/>
              </a:endParaRPr>
            </a:p>
          </p:txBody>
        </p:sp>
        <p:sp>
          <p:nvSpPr>
            <p:cNvPr id="164" name="Rectangle 249"/>
            <p:cNvSpPr>
              <a:spLocks noChangeArrowheads="1"/>
            </p:cNvSpPr>
            <p:nvPr/>
          </p:nvSpPr>
          <p:spPr bwMode="auto">
            <a:xfrm>
              <a:off x="2710379" y="6495453"/>
              <a:ext cx="17665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b="1" dirty="0" err="1">
                  <a:solidFill>
                    <a:srgbClr val="000000"/>
                  </a:solidFill>
                </a:rPr>
                <a:t>Icosapent</a:t>
              </a:r>
              <a:r>
                <a:rPr lang="en-US" altLang="en-US" sz="1300" b="1" dirty="0">
                  <a:solidFill>
                    <a:srgbClr val="000000"/>
                  </a:solidFill>
                </a:rPr>
                <a:t> Ethyl Better</a:t>
              </a:r>
              <a:endParaRPr lang="en-US" altLang="en-US" sz="1300" dirty="0"/>
            </a:p>
          </p:txBody>
        </p:sp>
        <p:sp>
          <p:nvSpPr>
            <p:cNvPr id="165" name="Rectangle 261"/>
            <p:cNvSpPr>
              <a:spLocks noChangeArrowheads="1"/>
            </p:cNvSpPr>
            <p:nvPr/>
          </p:nvSpPr>
          <p:spPr bwMode="auto">
            <a:xfrm>
              <a:off x="5331564" y="6495453"/>
              <a:ext cx="11701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rPr>
                <a:t>Placebo Better</a:t>
              </a:r>
              <a:endParaRPr kumimoji="0" lang="en-US" altLang="en-US" sz="1300" b="0" i="0" u="none" strike="noStrike" cap="none" normalizeH="0" baseline="0" dirty="0">
                <a:ln>
                  <a:noFill/>
                </a:ln>
                <a:solidFill>
                  <a:schemeClr val="tx1"/>
                </a:solidFill>
                <a:effectLst/>
              </a:endParaRPr>
            </a:p>
          </p:txBody>
        </p:sp>
        <p:sp>
          <p:nvSpPr>
            <p:cNvPr id="167" name="Rectangle 266"/>
            <p:cNvSpPr>
              <a:spLocks noChangeArrowheads="1"/>
            </p:cNvSpPr>
            <p:nvPr/>
          </p:nvSpPr>
          <p:spPr bwMode="auto">
            <a:xfrm>
              <a:off x="3483113"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0.4</a:t>
              </a:r>
              <a:endParaRPr kumimoji="0" lang="en-US" altLang="en-US" sz="1300" b="0" i="0" u="none" strike="noStrike" cap="none" normalizeH="0" baseline="0" dirty="0">
                <a:ln>
                  <a:noFill/>
                </a:ln>
                <a:solidFill>
                  <a:schemeClr val="tx1"/>
                </a:solidFill>
                <a:effectLst/>
              </a:endParaRPr>
            </a:p>
          </p:txBody>
        </p:sp>
        <p:sp>
          <p:nvSpPr>
            <p:cNvPr id="168" name="Rectangle 272"/>
            <p:cNvSpPr>
              <a:spLocks noChangeArrowheads="1"/>
            </p:cNvSpPr>
            <p:nvPr/>
          </p:nvSpPr>
          <p:spPr bwMode="auto">
            <a:xfrm>
              <a:off x="4867413"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1.0</a:t>
              </a:r>
              <a:endParaRPr kumimoji="0" lang="en-US" altLang="en-US" sz="1300" b="0" i="0" u="none" strike="noStrike" cap="none" normalizeH="0" baseline="0" dirty="0">
                <a:ln>
                  <a:noFill/>
                </a:ln>
                <a:solidFill>
                  <a:schemeClr val="tx1"/>
                </a:solidFill>
                <a:effectLst/>
              </a:endParaRPr>
            </a:p>
          </p:txBody>
        </p:sp>
        <p:sp>
          <p:nvSpPr>
            <p:cNvPr id="169" name="Line 241"/>
            <p:cNvSpPr>
              <a:spLocks noChangeShapeType="1"/>
            </p:cNvSpPr>
            <p:nvPr/>
          </p:nvSpPr>
          <p:spPr bwMode="auto">
            <a:xfrm flipV="1">
              <a:off x="4981712" y="1411518"/>
              <a:ext cx="0" cy="4717241"/>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170" name="Group 169"/>
            <p:cNvGrpSpPr/>
            <p:nvPr/>
          </p:nvGrpSpPr>
          <p:grpSpPr>
            <a:xfrm>
              <a:off x="3587887" y="6125566"/>
              <a:ext cx="2322513" cy="77787"/>
              <a:chOff x="3587887" y="6125566"/>
              <a:chExt cx="2322513" cy="77787"/>
            </a:xfrm>
          </p:grpSpPr>
          <p:sp>
            <p:nvSpPr>
              <p:cNvPr id="171" name="Line 237"/>
              <p:cNvSpPr>
                <a:spLocks noChangeShapeType="1"/>
              </p:cNvSpPr>
              <p:nvPr/>
            </p:nvSpPr>
            <p:spPr bwMode="auto">
              <a:xfrm>
                <a:off x="5905637"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2" name="Line 238"/>
              <p:cNvSpPr>
                <a:spLocks noChangeShapeType="1"/>
              </p:cNvSpPr>
              <p:nvPr/>
            </p:nvSpPr>
            <p:spPr bwMode="auto">
              <a:xfrm>
                <a:off x="5445262"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4" name="Line 268"/>
              <p:cNvSpPr>
                <a:spLocks noChangeShapeType="1"/>
              </p:cNvSpPr>
              <p:nvPr/>
            </p:nvSpPr>
            <p:spPr bwMode="auto">
              <a:xfrm>
                <a:off x="4051437"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en-US">
                  <a:latin typeface="Arial" panose="020B0604020202020204" pitchFamily="34" charset="0"/>
                  <a:cs typeface="Arial" panose="020B0604020202020204" pitchFamily="34" charset="0"/>
                </a:endParaRPr>
              </a:p>
            </p:txBody>
          </p:sp>
          <p:sp>
            <p:nvSpPr>
              <p:cNvPr id="175" name="Line 269"/>
              <p:cNvSpPr>
                <a:spLocks noChangeShapeType="1"/>
              </p:cNvSpPr>
              <p:nvPr/>
            </p:nvSpPr>
            <p:spPr bwMode="auto">
              <a:xfrm>
                <a:off x="3592649"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en-US">
                  <a:latin typeface="Arial" panose="020B0604020202020204" pitchFamily="34" charset="0"/>
                  <a:cs typeface="Arial" panose="020B0604020202020204" pitchFamily="34" charset="0"/>
                </a:endParaRPr>
              </a:p>
            </p:txBody>
          </p:sp>
          <p:sp>
            <p:nvSpPr>
              <p:cNvPr id="176" name="Line 270"/>
              <p:cNvSpPr>
                <a:spLocks noChangeShapeType="1"/>
              </p:cNvSpPr>
              <p:nvPr/>
            </p:nvSpPr>
            <p:spPr bwMode="auto">
              <a:xfrm>
                <a:off x="4516574"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7" name="Line 271"/>
              <p:cNvSpPr>
                <a:spLocks noChangeShapeType="1"/>
              </p:cNvSpPr>
              <p:nvPr/>
            </p:nvSpPr>
            <p:spPr bwMode="auto">
              <a:xfrm>
                <a:off x="4981712"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8" name="Line 265"/>
              <p:cNvSpPr>
                <a:spLocks noChangeShapeType="1"/>
              </p:cNvSpPr>
              <p:nvPr/>
            </p:nvSpPr>
            <p:spPr bwMode="auto">
              <a:xfrm>
                <a:off x="3587887" y="6125566"/>
                <a:ext cx="2322513"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sp>
        <p:nvSpPr>
          <p:cNvPr id="179" name="Line 15"/>
          <p:cNvSpPr>
            <a:spLocks noChangeShapeType="1"/>
          </p:cNvSpPr>
          <p:nvPr/>
        </p:nvSpPr>
        <p:spPr bwMode="auto">
          <a:xfrm>
            <a:off x="5786799" y="1166032"/>
            <a:ext cx="621792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0" name="Title 1">
            <a:extLst>
              <a:ext uri="{FF2B5EF4-FFF2-40B4-BE49-F238E27FC236}">
                <a16:creationId xmlns:a16="http://schemas.microsoft.com/office/drawing/2014/main" id="{ADCC6664-E1BD-4F45-8C36-8C3622B633F4}"/>
              </a:ext>
            </a:extLst>
          </p:cNvPr>
          <p:cNvSpPr>
            <a:spLocks noGrp="1"/>
          </p:cNvSpPr>
          <p:nvPr>
            <p:ph type="title"/>
          </p:nvPr>
        </p:nvSpPr>
        <p:spPr>
          <a:xfrm>
            <a:off x="457200" y="2719"/>
            <a:ext cx="10515600" cy="822960"/>
          </a:xfrm>
        </p:spPr>
        <p:txBody>
          <a:bodyPr>
            <a:normAutofit/>
          </a:bodyPr>
          <a:lstStyle/>
          <a:p>
            <a:r>
              <a:rPr lang="en-US" sz="4000" b="1" dirty="0" err="1">
                <a:latin typeface="Arial" panose="020B0604020202020204" pitchFamily="34" charset="0"/>
                <a:cs typeface="Arial" panose="020B0604020202020204" pitchFamily="34" charset="0"/>
              </a:rPr>
              <a:t>Prespecified</a:t>
            </a:r>
            <a:r>
              <a:rPr lang="en-US" sz="4000" b="1" dirty="0">
                <a:latin typeface="Arial" panose="020B0604020202020204" pitchFamily="34" charset="0"/>
                <a:cs typeface="Arial" panose="020B0604020202020204" pitchFamily="34" charset="0"/>
              </a:rPr>
              <a:t> Hierarchical Testing</a:t>
            </a:r>
            <a:endParaRPr lang="en-US" sz="4000" b="1" dirty="0">
              <a:highlight>
                <a:srgbClr val="FFFF00"/>
              </a:highlight>
              <a:latin typeface="Arial" panose="020B0604020202020204" pitchFamily="34" charset="0"/>
              <a:cs typeface="Arial" panose="020B0604020202020204" pitchFamily="34" charset="0"/>
            </a:endParaRPr>
          </a:p>
        </p:txBody>
      </p:sp>
      <p:sp>
        <p:nvSpPr>
          <p:cNvPr id="181" name="Rectangle 227">
            <a:extLst>
              <a:ext uri="{FF2B5EF4-FFF2-40B4-BE49-F238E27FC236}">
                <a16:creationId xmlns:a16="http://schemas.microsoft.com/office/drawing/2014/main" id="{1F7A0A54-8ED1-4EF5-AC20-468CFEDF8600}"/>
              </a:ext>
            </a:extLst>
          </p:cNvPr>
          <p:cNvSpPr>
            <a:spLocks noChangeArrowheads="1"/>
          </p:cNvSpPr>
          <p:nvPr/>
        </p:nvSpPr>
        <p:spPr bwMode="auto">
          <a:xfrm flipH="1">
            <a:off x="10502591" y="1544749"/>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25%</a:t>
            </a:r>
            <a:endParaRPr kumimoji="0" lang="en-US" altLang="en-US" sz="1300" b="1" i="0" u="none" strike="noStrike" cap="none" normalizeH="0" baseline="0" dirty="0">
              <a:ln>
                <a:noFill/>
              </a:ln>
              <a:solidFill>
                <a:srgbClr val="10A24A"/>
              </a:solidFill>
              <a:effectLst/>
            </a:endParaRPr>
          </a:p>
        </p:txBody>
      </p:sp>
      <p:sp>
        <p:nvSpPr>
          <p:cNvPr id="182" name="Rectangle 227">
            <a:extLst>
              <a:ext uri="{FF2B5EF4-FFF2-40B4-BE49-F238E27FC236}">
                <a16:creationId xmlns:a16="http://schemas.microsoft.com/office/drawing/2014/main" id="{1A7F522E-DA0A-4A67-9664-720FF2475D37}"/>
              </a:ext>
            </a:extLst>
          </p:cNvPr>
          <p:cNvSpPr>
            <a:spLocks noChangeArrowheads="1"/>
          </p:cNvSpPr>
          <p:nvPr/>
        </p:nvSpPr>
        <p:spPr bwMode="auto">
          <a:xfrm flipH="1">
            <a:off x="10502591" y="946255"/>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effectLst/>
              </a:rPr>
              <a:t>RRR</a:t>
            </a:r>
          </a:p>
        </p:txBody>
      </p:sp>
      <p:sp>
        <p:nvSpPr>
          <p:cNvPr id="2" name="TextBox 1">
            <a:extLst>
              <a:ext uri="{FF2B5EF4-FFF2-40B4-BE49-F238E27FC236}">
                <a16:creationId xmlns:a16="http://schemas.microsoft.com/office/drawing/2014/main" id="{D34258FE-4FA0-49FC-BF57-8D11B59515FF}"/>
              </a:ext>
            </a:extLst>
          </p:cNvPr>
          <p:cNvSpPr txBox="1"/>
          <p:nvPr/>
        </p:nvSpPr>
        <p:spPr>
          <a:xfrm>
            <a:off x="9272587" y="6233515"/>
            <a:ext cx="273213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RRR denotes relative risk reduction</a:t>
            </a:r>
          </a:p>
        </p:txBody>
      </p:sp>
    </p:spTree>
    <p:extLst>
      <p:ext uri="{BB962C8B-B14F-4D97-AF65-F5344CB8AC3E}">
        <p14:creationId xmlns:p14="http://schemas.microsoft.com/office/powerpoint/2010/main" val="4085025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16"/>
          <p:cNvSpPr>
            <a:spLocks noChangeArrowheads="1"/>
          </p:cNvSpPr>
          <p:nvPr/>
        </p:nvSpPr>
        <p:spPr bwMode="auto">
          <a:xfrm>
            <a:off x="385917" y="945369"/>
            <a:ext cx="7261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ltLang="en-US" sz="1300" b="1" dirty="0">
                <a:solidFill>
                  <a:srgbClr val="000000"/>
                </a:solidFill>
                <a:latin typeface="Arial" pitchFamily="34" charset="0"/>
                <a:cs typeface="Arial" pitchFamily="34" charset="0"/>
              </a:rPr>
              <a:t>Endpoint</a:t>
            </a:r>
          </a:p>
        </p:txBody>
      </p:sp>
      <p:sp>
        <p:nvSpPr>
          <p:cNvPr id="150" name="Rectangle 5"/>
          <p:cNvSpPr>
            <a:spLocks noChangeArrowheads="1"/>
          </p:cNvSpPr>
          <p:nvPr/>
        </p:nvSpPr>
        <p:spPr bwMode="auto">
          <a:xfrm>
            <a:off x="242835" y="1411518"/>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6" name="Rectangle 21"/>
          <p:cNvSpPr>
            <a:spLocks noChangeArrowheads="1"/>
          </p:cNvSpPr>
          <p:nvPr/>
        </p:nvSpPr>
        <p:spPr bwMode="auto">
          <a:xfrm>
            <a:off x="385917" y="1565559"/>
            <a:ext cx="1830629"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Primary Composite (ITT)</a:t>
            </a:r>
          </a:p>
        </p:txBody>
      </p:sp>
      <p:sp>
        <p:nvSpPr>
          <p:cNvPr id="151" name="Rectangle 6"/>
          <p:cNvSpPr>
            <a:spLocks noChangeArrowheads="1"/>
          </p:cNvSpPr>
          <p:nvPr/>
        </p:nvSpPr>
        <p:spPr bwMode="auto">
          <a:xfrm>
            <a:off x="242835" y="1899012"/>
            <a:ext cx="11706330" cy="439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3" name="Rectangle 28"/>
          <p:cNvSpPr>
            <a:spLocks noChangeArrowheads="1"/>
          </p:cNvSpPr>
          <p:nvPr/>
        </p:nvSpPr>
        <p:spPr bwMode="auto">
          <a:xfrm>
            <a:off x="385917" y="2029113"/>
            <a:ext cx="2386872"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Key Secondary Composite (ITT)</a:t>
            </a:r>
          </a:p>
        </p:txBody>
      </p:sp>
      <p:sp>
        <p:nvSpPr>
          <p:cNvPr id="319" name="Rectangle 174"/>
          <p:cNvSpPr>
            <a:spLocks noChangeArrowheads="1"/>
          </p:cNvSpPr>
          <p:nvPr/>
        </p:nvSpPr>
        <p:spPr bwMode="auto">
          <a:xfrm>
            <a:off x="7595611" y="945369"/>
            <a:ext cx="6412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indent="0" algn="ctr">
              <a:lnSpc>
                <a:spcPct val="100000"/>
              </a:lnSpc>
              <a:buClrTx/>
              <a:buSzTx/>
              <a:buFontTx/>
              <a:buNone/>
              <a:tabLst/>
            </a:pPr>
            <a:r>
              <a:rPr lang="en-US" altLang="en-US" sz="1300" b="1" dirty="0">
                <a:solidFill>
                  <a:srgbClr val="000000"/>
                </a:solidFill>
              </a:rPr>
              <a:t>Placebo</a:t>
            </a:r>
          </a:p>
        </p:txBody>
      </p:sp>
      <p:sp>
        <p:nvSpPr>
          <p:cNvPr id="320" name="Rectangle 175"/>
          <p:cNvSpPr>
            <a:spLocks noChangeArrowheads="1"/>
          </p:cNvSpPr>
          <p:nvPr/>
        </p:nvSpPr>
        <p:spPr bwMode="auto">
          <a:xfrm>
            <a:off x="7633281" y="1185925"/>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n/N (%)</a:t>
            </a:r>
            <a:endParaRPr kumimoji="0" lang="en-US" altLang="en-US" sz="1300" b="0" i="0" u="none" strike="noStrike" cap="none" normalizeH="0" baseline="0" dirty="0">
              <a:ln>
                <a:noFill/>
              </a:ln>
              <a:solidFill>
                <a:schemeClr val="tx1"/>
              </a:solidFill>
              <a:effectLst/>
            </a:endParaRPr>
          </a:p>
        </p:txBody>
      </p:sp>
      <p:sp>
        <p:nvSpPr>
          <p:cNvPr id="321" name="Rectangle 176"/>
          <p:cNvSpPr>
            <a:spLocks noChangeArrowheads="1"/>
          </p:cNvSpPr>
          <p:nvPr/>
        </p:nvSpPr>
        <p:spPr bwMode="auto">
          <a:xfrm>
            <a:off x="7251766" y="1555300"/>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901/4090 (22.0%)</a:t>
            </a:r>
            <a:endParaRPr kumimoji="0" lang="en-US" altLang="en-US" sz="1300" b="0" i="0" u="none" strike="noStrike" cap="none" normalizeH="0" baseline="0">
              <a:ln>
                <a:noFill/>
              </a:ln>
              <a:solidFill>
                <a:schemeClr val="tx1"/>
              </a:solidFill>
              <a:effectLst/>
            </a:endParaRPr>
          </a:p>
        </p:txBody>
      </p:sp>
      <p:sp>
        <p:nvSpPr>
          <p:cNvPr id="322" name="Rectangle 177"/>
          <p:cNvSpPr>
            <a:spLocks noChangeArrowheads="1"/>
          </p:cNvSpPr>
          <p:nvPr/>
        </p:nvSpPr>
        <p:spPr bwMode="auto">
          <a:xfrm>
            <a:off x="7251766" y="2018854"/>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606/4090 (14.8%)</a:t>
            </a:r>
            <a:endParaRPr kumimoji="0" lang="en-US" altLang="en-US" sz="1300" b="0" i="0" u="none" strike="noStrike" cap="none" normalizeH="0" baseline="0">
              <a:ln>
                <a:noFill/>
              </a:ln>
              <a:solidFill>
                <a:schemeClr val="tx1"/>
              </a:solidFill>
              <a:effectLst/>
            </a:endParaRPr>
          </a:p>
        </p:txBody>
      </p:sp>
      <p:sp>
        <p:nvSpPr>
          <p:cNvPr id="331" name="Rectangle 186"/>
          <p:cNvSpPr>
            <a:spLocks noChangeArrowheads="1"/>
          </p:cNvSpPr>
          <p:nvPr/>
        </p:nvSpPr>
        <p:spPr bwMode="auto">
          <a:xfrm>
            <a:off x="5832194" y="945369"/>
            <a:ext cx="123751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b="1" dirty="0" err="1">
                <a:solidFill>
                  <a:srgbClr val="000000"/>
                </a:solidFill>
              </a:rPr>
              <a:t>Icosapent</a:t>
            </a:r>
            <a:r>
              <a:rPr lang="en-US" altLang="en-US" sz="1300" b="1" dirty="0">
                <a:solidFill>
                  <a:srgbClr val="000000"/>
                </a:solidFill>
              </a:rPr>
              <a:t> Ethyl</a:t>
            </a:r>
            <a:endParaRPr kumimoji="0" lang="en-US" altLang="en-US" sz="1300" b="0" i="0" u="none" strike="noStrike" cap="none" normalizeH="0" baseline="0" dirty="0">
              <a:ln>
                <a:noFill/>
              </a:ln>
              <a:solidFill>
                <a:schemeClr val="tx1"/>
              </a:solidFill>
              <a:effectLst/>
            </a:endParaRPr>
          </a:p>
        </p:txBody>
      </p:sp>
      <p:sp>
        <p:nvSpPr>
          <p:cNvPr id="340" name="Rectangle 195"/>
          <p:cNvSpPr>
            <a:spLocks noChangeArrowheads="1"/>
          </p:cNvSpPr>
          <p:nvPr/>
        </p:nvSpPr>
        <p:spPr bwMode="auto">
          <a:xfrm>
            <a:off x="6168023" y="1185925"/>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n/N (%)</a:t>
            </a:r>
            <a:endParaRPr kumimoji="0" lang="en-US" altLang="en-US" sz="1300" b="0" i="0" u="none" strike="noStrike" cap="none" normalizeH="0" baseline="0" dirty="0">
              <a:ln>
                <a:noFill/>
              </a:ln>
              <a:solidFill>
                <a:schemeClr val="tx1"/>
              </a:solidFill>
              <a:effectLst/>
            </a:endParaRPr>
          </a:p>
        </p:txBody>
      </p:sp>
      <p:sp>
        <p:nvSpPr>
          <p:cNvPr id="341" name="Rectangle 196"/>
          <p:cNvSpPr>
            <a:spLocks noChangeArrowheads="1"/>
          </p:cNvSpPr>
          <p:nvPr/>
        </p:nvSpPr>
        <p:spPr bwMode="auto">
          <a:xfrm>
            <a:off x="5786508" y="1555300"/>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705/4089 (17.2%)</a:t>
            </a:r>
            <a:endParaRPr kumimoji="0" lang="en-US" altLang="en-US" sz="1300" b="0" i="0" u="none" strike="noStrike" cap="none" normalizeH="0" baseline="0">
              <a:ln>
                <a:noFill/>
              </a:ln>
              <a:solidFill>
                <a:schemeClr val="tx1"/>
              </a:solidFill>
              <a:effectLst/>
            </a:endParaRPr>
          </a:p>
        </p:txBody>
      </p:sp>
      <p:sp>
        <p:nvSpPr>
          <p:cNvPr id="342" name="Rectangle 197"/>
          <p:cNvSpPr>
            <a:spLocks noChangeArrowheads="1"/>
          </p:cNvSpPr>
          <p:nvPr/>
        </p:nvSpPr>
        <p:spPr bwMode="auto">
          <a:xfrm>
            <a:off x="5792696" y="2018854"/>
            <a:ext cx="13165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459/4089 (11.2%)</a:t>
            </a:r>
            <a:endParaRPr kumimoji="0" lang="en-US" altLang="en-US" sz="1300" b="0" i="0" u="none" strike="noStrike" cap="none" normalizeH="0" baseline="0">
              <a:ln>
                <a:noFill/>
              </a:ln>
              <a:solidFill>
                <a:schemeClr val="tx1"/>
              </a:solidFill>
              <a:effectLst/>
            </a:endParaRPr>
          </a:p>
        </p:txBody>
      </p:sp>
      <p:sp>
        <p:nvSpPr>
          <p:cNvPr id="15" name="Rectangle 213"/>
          <p:cNvSpPr>
            <a:spLocks noChangeArrowheads="1"/>
          </p:cNvSpPr>
          <p:nvPr/>
        </p:nvSpPr>
        <p:spPr bwMode="auto">
          <a:xfrm>
            <a:off x="8660913" y="945369"/>
            <a:ext cx="172643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pl-PL" altLang="en-US" sz="1300" b="1" dirty="0">
                <a:solidFill>
                  <a:srgbClr val="000000"/>
                </a:solidFill>
              </a:rPr>
              <a:t>Hazard </a:t>
            </a:r>
            <a:r>
              <a:rPr lang="en-US" altLang="en-US" sz="1300" b="1" dirty="0">
                <a:solidFill>
                  <a:srgbClr val="000000"/>
                </a:solidFill>
              </a:rPr>
              <a:t>Ratio </a:t>
            </a:r>
            <a:r>
              <a:rPr lang="pl-PL" altLang="en-US" sz="1300" b="1" dirty="0">
                <a:solidFill>
                  <a:srgbClr val="000000"/>
                </a:solidFill>
              </a:rPr>
              <a:t>(95% CI)</a:t>
            </a:r>
            <a:endParaRPr lang="en-US" altLang="en-US" sz="1300" b="1" dirty="0">
              <a:solidFill>
                <a:srgbClr val="000000"/>
              </a:solidFill>
            </a:endParaRPr>
          </a:p>
        </p:txBody>
      </p:sp>
      <p:sp>
        <p:nvSpPr>
          <p:cNvPr id="16" name="Rectangle 214"/>
          <p:cNvSpPr>
            <a:spLocks noChangeArrowheads="1"/>
          </p:cNvSpPr>
          <p:nvPr/>
        </p:nvSpPr>
        <p:spPr bwMode="auto">
          <a:xfrm>
            <a:off x="8910178" y="1555300"/>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0.75 (0.68–0.83)</a:t>
            </a:r>
            <a:endParaRPr kumimoji="0" lang="en-US" altLang="en-US" sz="1300" b="0" i="0" u="none" strike="noStrike" cap="none" normalizeH="0" baseline="0" dirty="0">
              <a:ln>
                <a:noFill/>
              </a:ln>
              <a:solidFill>
                <a:schemeClr val="tx1"/>
              </a:solidFill>
              <a:effectLst/>
            </a:endParaRPr>
          </a:p>
        </p:txBody>
      </p:sp>
      <p:sp>
        <p:nvSpPr>
          <p:cNvPr id="17" name="Rectangle 215"/>
          <p:cNvSpPr>
            <a:spLocks noChangeArrowheads="1"/>
          </p:cNvSpPr>
          <p:nvPr/>
        </p:nvSpPr>
        <p:spPr bwMode="auto">
          <a:xfrm>
            <a:off x="8910178" y="2018854"/>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0.74 (0.65–0.83)</a:t>
            </a:r>
            <a:endParaRPr kumimoji="0" lang="en-US" altLang="en-US" sz="1300" b="0" i="0" u="none" strike="noStrike" cap="none" normalizeH="0" baseline="0">
              <a:ln>
                <a:noFill/>
              </a:ln>
              <a:solidFill>
                <a:schemeClr val="tx1"/>
              </a:solidFill>
              <a:effectLst/>
            </a:endParaRPr>
          </a:p>
        </p:txBody>
      </p:sp>
      <p:sp>
        <p:nvSpPr>
          <p:cNvPr id="26" name="Rectangle 224"/>
          <p:cNvSpPr>
            <a:spLocks noChangeArrowheads="1"/>
          </p:cNvSpPr>
          <p:nvPr/>
        </p:nvSpPr>
        <p:spPr bwMode="auto">
          <a:xfrm>
            <a:off x="11192988" y="945369"/>
            <a:ext cx="59471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indent="0" algn="ctr">
              <a:lnSpc>
                <a:spcPct val="100000"/>
              </a:lnSpc>
              <a:buClrTx/>
              <a:buSzTx/>
              <a:buFontTx/>
              <a:buNone/>
              <a:tabLst/>
            </a:pPr>
            <a:r>
              <a:rPr lang="en-US" altLang="en-US" sz="1300" b="1" dirty="0">
                <a:solidFill>
                  <a:srgbClr val="000000"/>
                </a:solidFill>
              </a:rPr>
              <a:t>P-value</a:t>
            </a:r>
          </a:p>
        </p:txBody>
      </p:sp>
      <p:sp>
        <p:nvSpPr>
          <p:cNvPr id="29" name="Rectangle 227"/>
          <p:cNvSpPr>
            <a:spLocks noChangeArrowheads="1"/>
          </p:cNvSpPr>
          <p:nvPr/>
        </p:nvSpPr>
        <p:spPr bwMode="auto">
          <a:xfrm>
            <a:off x="11232262" y="1555300"/>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&lt;0.001</a:t>
            </a:r>
            <a:endParaRPr kumimoji="0" lang="en-US" altLang="en-US" sz="1300" b="0" i="0" u="none" strike="noStrike" cap="none" normalizeH="0" baseline="0" dirty="0">
              <a:ln>
                <a:noFill/>
              </a:ln>
              <a:solidFill>
                <a:schemeClr val="tx1"/>
              </a:solidFill>
              <a:effectLst/>
            </a:endParaRPr>
          </a:p>
        </p:txBody>
      </p:sp>
      <p:sp>
        <p:nvSpPr>
          <p:cNvPr id="30" name="Rectangle 228"/>
          <p:cNvSpPr>
            <a:spLocks noChangeArrowheads="1"/>
          </p:cNvSpPr>
          <p:nvPr/>
        </p:nvSpPr>
        <p:spPr bwMode="auto">
          <a:xfrm>
            <a:off x="11232262" y="2018854"/>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44" name="Rectangle 242"/>
          <p:cNvSpPr>
            <a:spLocks noChangeArrowheads="1"/>
          </p:cNvSpPr>
          <p:nvPr/>
        </p:nvSpPr>
        <p:spPr bwMode="auto">
          <a:xfrm>
            <a:off x="4456973" y="960758"/>
            <a:ext cx="10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pl-PL" altLang="en-US" sz="1300" b="1" dirty="0">
                <a:solidFill>
                  <a:srgbClr val="000000"/>
                </a:solidFill>
              </a:rPr>
              <a:t>Hazard </a:t>
            </a:r>
            <a:r>
              <a:rPr lang="en-US" altLang="en-US" sz="1300" b="1" dirty="0">
                <a:solidFill>
                  <a:srgbClr val="000000"/>
                </a:solidFill>
              </a:rPr>
              <a:t>Ratio</a:t>
            </a:r>
            <a:r>
              <a:rPr lang="pl-PL" altLang="en-US" sz="1300" b="1" dirty="0">
                <a:solidFill>
                  <a:srgbClr val="000000"/>
                </a:solidFill>
              </a:rPr>
              <a:t> </a:t>
            </a:r>
            <a:endParaRPr lang="en-US" altLang="en-US" sz="1300" b="1" dirty="0">
              <a:solidFill>
                <a:srgbClr val="000000"/>
              </a:solidFill>
            </a:endParaRPr>
          </a:p>
          <a:p>
            <a:pPr lvl="0" algn="ctr"/>
            <a:r>
              <a:rPr lang="pl-PL" altLang="en-US" sz="1300" b="1" dirty="0">
                <a:solidFill>
                  <a:srgbClr val="000000"/>
                </a:solidFill>
              </a:rPr>
              <a:t>(95% CI)</a:t>
            </a:r>
            <a:endParaRPr kumimoji="0" lang="en-US" altLang="en-US" sz="1300" b="0" i="0" u="none" strike="noStrike" cap="none" normalizeH="0" baseline="0" dirty="0">
              <a:ln>
                <a:noFill/>
              </a:ln>
              <a:solidFill>
                <a:schemeClr val="tx1"/>
              </a:solidFill>
              <a:effectLst/>
            </a:endParaRPr>
          </a:p>
        </p:txBody>
      </p:sp>
      <p:sp>
        <p:nvSpPr>
          <p:cNvPr id="76" name="Freeform 274"/>
          <p:cNvSpPr>
            <a:spLocks/>
          </p:cNvSpPr>
          <p:nvPr/>
        </p:nvSpPr>
        <p:spPr bwMode="auto">
          <a:xfrm>
            <a:off x="4421324" y="1655327"/>
            <a:ext cx="180975" cy="0"/>
          </a:xfrm>
          <a:custGeom>
            <a:avLst/>
            <a:gdLst>
              <a:gd name="T0" fmla="*/ 0 w 114"/>
              <a:gd name="T1" fmla="*/ 114 w 114"/>
              <a:gd name="T2" fmla="*/ 0 w 114"/>
            </a:gdLst>
            <a:ahLst/>
            <a:cxnLst>
              <a:cxn ang="0">
                <a:pos x="T0" y="0"/>
              </a:cxn>
              <a:cxn ang="0">
                <a:pos x="T1" y="0"/>
              </a:cxn>
              <a:cxn ang="0">
                <a:pos x="T2" y="0"/>
              </a:cxn>
            </a:cxnLst>
            <a:rect l="0" t="0" r="r" b="b"/>
            <a:pathLst>
              <a:path w="114">
                <a:moveTo>
                  <a:pt x="0" y="0"/>
                </a:moveTo>
                <a:lnTo>
                  <a:pt x="11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7" name="Line 275"/>
          <p:cNvSpPr>
            <a:spLocks noChangeShapeType="1"/>
          </p:cNvSpPr>
          <p:nvPr/>
        </p:nvSpPr>
        <p:spPr bwMode="auto">
          <a:xfrm>
            <a:off x="4421324" y="1655327"/>
            <a:ext cx="1809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8" name="Freeform 276"/>
          <p:cNvSpPr>
            <a:spLocks/>
          </p:cNvSpPr>
          <p:nvPr/>
        </p:nvSpPr>
        <p:spPr bwMode="auto">
          <a:xfrm>
            <a:off x="4257812" y="1655327"/>
            <a:ext cx="163513" cy="0"/>
          </a:xfrm>
          <a:custGeom>
            <a:avLst/>
            <a:gdLst>
              <a:gd name="T0" fmla="*/ 0 w 103"/>
              <a:gd name="T1" fmla="*/ 103 w 103"/>
              <a:gd name="T2" fmla="*/ 0 w 103"/>
            </a:gdLst>
            <a:ahLst/>
            <a:cxnLst>
              <a:cxn ang="0">
                <a:pos x="T0" y="0"/>
              </a:cxn>
              <a:cxn ang="0">
                <a:pos x="T1" y="0"/>
              </a:cxn>
              <a:cxn ang="0">
                <a:pos x="T2" y="0"/>
              </a:cxn>
            </a:cxnLst>
            <a:rect l="0" t="0" r="r" b="b"/>
            <a:pathLst>
              <a:path w="103">
                <a:moveTo>
                  <a:pt x="0" y="0"/>
                </a:moveTo>
                <a:lnTo>
                  <a:pt x="10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9" name="Line 277"/>
          <p:cNvSpPr>
            <a:spLocks noChangeShapeType="1"/>
          </p:cNvSpPr>
          <p:nvPr/>
        </p:nvSpPr>
        <p:spPr bwMode="auto">
          <a:xfrm>
            <a:off x="4257812" y="1655327"/>
            <a:ext cx="1635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0" name="Freeform 278"/>
          <p:cNvSpPr>
            <a:spLocks/>
          </p:cNvSpPr>
          <p:nvPr/>
        </p:nvSpPr>
        <p:spPr bwMode="auto">
          <a:xfrm>
            <a:off x="4397512" y="1636277"/>
            <a:ext cx="41275" cy="38100"/>
          </a:xfrm>
          <a:custGeom>
            <a:avLst/>
            <a:gdLst>
              <a:gd name="T0" fmla="*/ 13 w 26"/>
              <a:gd name="T1" fmla="*/ 0 h 24"/>
              <a:gd name="T2" fmla="*/ 26 w 26"/>
              <a:gd name="T3" fmla="*/ 0 h 24"/>
              <a:gd name="T4" fmla="*/ 26 w 26"/>
              <a:gd name="T5" fmla="*/ 24 h 24"/>
              <a:gd name="T6" fmla="*/ 0 w 26"/>
              <a:gd name="T7" fmla="*/ 24 h 24"/>
              <a:gd name="T8" fmla="*/ 0 w 26"/>
              <a:gd name="T9" fmla="*/ 0 h 24"/>
              <a:gd name="T10" fmla="*/ 13 w 26"/>
              <a:gd name="T11" fmla="*/ 0 h 24"/>
            </a:gdLst>
            <a:ahLst/>
            <a:cxnLst>
              <a:cxn ang="0">
                <a:pos x="T0" y="T1"/>
              </a:cxn>
              <a:cxn ang="0">
                <a:pos x="T2" y="T3"/>
              </a:cxn>
              <a:cxn ang="0">
                <a:pos x="T4" y="T5"/>
              </a:cxn>
              <a:cxn ang="0">
                <a:pos x="T6" y="T7"/>
              </a:cxn>
              <a:cxn ang="0">
                <a:pos x="T8" y="T9"/>
              </a:cxn>
              <a:cxn ang="0">
                <a:pos x="T10" y="T11"/>
              </a:cxn>
            </a:cxnLst>
            <a:rect l="0" t="0" r="r" b="b"/>
            <a:pathLst>
              <a:path w="26" h="24">
                <a:moveTo>
                  <a:pt x="13" y="0"/>
                </a:moveTo>
                <a:lnTo>
                  <a:pt x="26" y="0"/>
                </a:lnTo>
                <a:lnTo>
                  <a:pt x="26" y="24"/>
                </a:lnTo>
                <a:lnTo>
                  <a:pt x="0" y="24"/>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1" name="Freeform 279"/>
          <p:cNvSpPr>
            <a:spLocks/>
          </p:cNvSpPr>
          <p:nvPr/>
        </p:nvSpPr>
        <p:spPr bwMode="auto">
          <a:xfrm>
            <a:off x="4397512" y="1636277"/>
            <a:ext cx="41275" cy="38100"/>
          </a:xfrm>
          <a:custGeom>
            <a:avLst/>
            <a:gdLst>
              <a:gd name="T0" fmla="*/ 13 w 26"/>
              <a:gd name="T1" fmla="*/ 0 h 24"/>
              <a:gd name="T2" fmla="*/ 26 w 26"/>
              <a:gd name="T3" fmla="*/ 0 h 24"/>
              <a:gd name="T4" fmla="*/ 26 w 26"/>
              <a:gd name="T5" fmla="*/ 24 h 24"/>
              <a:gd name="T6" fmla="*/ 0 w 26"/>
              <a:gd name="T7" fmla="*/ 24 h 24"/>
              <a:gd name="T8" fmla="*/ 0 w 26"/>
              <a:gd name="T9" fmla="*/ 0 h 24"/>
              <a:gd name="T10" fmla="*/ 13 w 26"/>
              <a:gd name="T11" fmla="*/ 0 h 24"/>
            </a:gdLst>
            <a:ahLst/>
            <a:cxnLst>
              <a:cxn ang="0">
                <a:pos x="T0" y="T1"/>
              </a:cxn>
              <a:cxn ang="0">
                <a:pos x="T2" y="T3"/>
              </a:cxn>
              <a:cxn ang="0">
                <a:pos x="T4" y="T5"/>
              </a:cxn>
              <a:cxn ang="0">
                <a:pos x="T6" y="T7"/>
              </a:cxn>
              <a:cxn ang="0">
                <a:pos x="T8" y="T9"/>
              </a:cxn>
              <a:cxn ang="0">
                <a:pos x="T10" y="T11"/>
              </a:cxn>
            </a:cxnLst>
            <a:rect l="0" t="0" r="r" b="b"/>
            <a:pathLst>
              <a:path w="26" h="24">
                <a:moveTo>
                  <a:pt x="13" y="0"/>
                </a:moveTo>
                <a:lnTo>
                  <a:pt x="26" y="0"/>
                </a:lnTo>
                <a:lnTo>
                  <a:pt x="26" y="24"/>
                </a:lnTo>
                <a:lnTo>
                  <a:pt x="0" y="24"/>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2" name="Rectangle 280"/>
          <p:cNvSpPr>
            <a:spLocks noChangeArrowheads="1"/>
          </p:cNvSpPr>
          <p:nvPr/>
        </p:nvSpPr>
        <p:spPr bwMode="auto">
          <a:xfrm>
            <a:off x="4372112" y="1606115"/>
            <a:ext cx="100013"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3" name="Freeform 281"/>
          <p:cNvSpPr>
            <a:spLocks/>
          </p:cNvSpPr>
          <p:nvPr/>
        </p:nvSpPr>
        <p:spPr bwMode="auto">
          <a:xfrm>
            <a:off x="4381637" y="2118881"/>
            <a:ext cx="220663" cy="0"/>
          </a:xfrm>
          <a:custGeom>
            <a:avLst/>
            <a:gdLst>
              <a:gd name="T0" fmla="*/ 0 w 139"/>
              <a:gd name="T1" fmla="*/ 139 w 139"/>
              <a:gd name="T2" fmla="*/ 0 w 139"/>
            </a:gdLst>
            <a:ahLst/>
            <a:cxnLst>
              <a:cxn ang="0">
                <a:pos x="T0" y="0"/>
              </a:cxn>
              <a:cxn ang="0">
                <a:pos x="T1" y="0"/>
              </a:cxn>
              <a:cxn ang="0">
                <a:pos x="T2" y="0"/>
              </a:cxn>
            </a:cxnLst>
            <a:rect l="0" t="0" r="r" b="b"/>
            <a:pathLst>
              <a:path w="139">
                <a:moveTo>
                  <a:pt x="0" y="0"/>
                </a:moveTo>
                <a:lnTo>
                  <a:pt x="1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4" name="Line 282"/>
          <p:cNvSpPr>
            <a:spLocks noChangeShapeType="1"/>
          </p:cNvSpPr>
          <p:nvPr/>
        </p:nvSpPr>
        <p:spPr bwMode="auto">
          <a:xfrm>
            <a:off x="4381637" y="2118881"/>
            <a:ext cx="22066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5" name="Freeform 283"/>
          <p:cNvSpPr>
            <a:spLocks/>
          </p:cNvSpPr>
          <p:nvPr/>
        </p:nvSpPr>
        <p:spPr bwMode="auto">
          <a:xfrm>
            <a:off x="4187962" y="2118881"/>
            <a:ext cx="193675" cy="0"/>
          </a:xfrm>
          <a:custGeom>
            <a:avLst/>
            <a:gdLst>
              <a:gd name="T0" fmla="*/ 0 w 122"/>
              <a:gd name="T1" fmla="*/ 122 w 122"/>
              <a:gd name="T2" fmla="*/ 0 w 122"/>
            </a:gdLst>
            <a:ahLst/>
            <a:cxnLst>
              <a:cxn ang="0">
                <a:pos x="T0" y="0"/>
              </a:cxn>
              <a:cxn ang="0">
                <a:pos x="T1" y="0"/>
              </a:cxn>
              <a:cxn ang="0">
                <a:pos x="T2" y="0"/>
              </a:cxn>
            </a:cxnLst>
            <a:rect l="0" t="0" r="r" b="b"/>
            <a:pathLst>
              <a:path w="122">
                <a:moveTo>
                  <a:pt x="0" y="0"/>
                </a:moveTo>
                <a:lnTo>
                  <a:pt x="12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6" name="Line 284"/>
          <p:cNvSpPr>
            <a:spLocks noChangeShapeType="1"/>
          </p:cNvSpPr>
          <p:nvPr/>
        </p:nvSpPr>
        <p:spPr bwMode="auto">
          <a:xfrm>
            <a:off x="4187962" y="2118881"/>
            <a:ext cx="1936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7" name="Freeform 285"/>
          <p:cNvSpPr>
            <a:spLocks/>
          </p:cNvSpPr>
          <p:nvPr/>
        </p:nvSpPr>
        <p:spPr bwMode="auto">
          <a:xfrm>
            <a:off x="4360999" y="2100625"/>
            <a:ext cx="36513" cy="36512"/>
          </a:xfrm>
          <a:custGeom>
            <a:avLst/>
            <a:gdLst>
              <a:gd name="T0" fmla="*/ 10 w 23"/>
              <a:gd name="T1" fmla="*/ 0 h 23"/>
              <a:gd name="T2" fmla="*/ 23 w 23"/>
              <a:gd name="T3" fmla="*/ 0 h 23"/>
              <a:gd name="T4" fmla="*/ 23 w 23"/>
              <a:gd name="T5" fmla="*/ 23 h 23"/>
              <a:gd name="T6" fmla="*/ 0 w 23"/>
              <a:gd name="T7" fmla="*/ 23 h 23"/>
              <a:gd name="T8" fmla="*/ 0 w 23"/>
              <a:gd name="T9" fmla="*/ 0 h 23"/>
              <a:gd name="T10" fmla="*/ 1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10" y="0"/>
                </a:moveTo>
                <a:lnTo>
                  <a:pt x="23" y="0"/>
                </a:lnTo>
                <a:lnTo>
                  <a:pt x="23" y="23"/>
                </a:lnTo>
                <a:lnTo>
                  <a:pt x="0" y="23"/>
                </a:lnTo>
                <a:lnTo>
                  <a:pt x="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8" name="Freeform 286"/>
          <p:cNvSpPr>
            <a:spLocks/>
          </p:cNvSpPr>
          <p:nvPr/>
        </p:nvSpPr>
        <p:spPr bwMode="auto">
          <a:xfrm>
            <a:off x="4360999" y="2100625"/>
            <a:ext cx="36513" cy="36512"/>
          </a:xfrm>
          <a:custGeom>
            <a:avLst/>
            <a:gdLst>
              <a:gd name="T0" fmla="*/ 10 w 23"/>
              <a:gd name="T1" fmla="*/ 0 h 23"/>
              <a:gd name="T2" fmla="*/ 23 w 23"/>
              <a:gd name="T3" fmla="*/ 0 h 23"/>
              <a:gd name="T4" fmla="*/ 23 w 23"/>
              <a:gd name="T5" fmla="*/ 23 h 23"/>
              <a:gd name="T6" fmla="*/ 0 w 23"/>
              <a:gd name="T7" fmla="*/ 23 h 23"/>
              <a:gd name="T8" fmla="*/ 0 w 23"/>
              <a:gd name="T9" fmla="*/ 0 h 23"/>
              <a:gd name="T10" fmla="*/ 1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10" y="0"/>
                </a:moveTo>
                <a:lnTo>
                  <a:pt x="23" y="0"/>
                </a:lnTo>
                <a:lnTo>
                  <a:pt x="23" y="23"/>
                </a:lnTo>
                <a:lnTo>
                  <a:pt x="0" y="23"/>
                </a:lnTo>
                <a:lnTo>
                  <a:pt x="0" y="0"/>
                </a:lnTo>
                <a:lnTo>
                  <a:pt x="10"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9" name="Rectangle 287"/>
          <p:cNvSpPr>
            <a:spLocks noChangeArrowheads="1"/>
          </p:cNvSpPr>
          <p:nvPr/>
        </p:nvSpPr>
        <p:spPr bwMode="auto">
          <a:xfrm>
            <a:off x="4335599" y="2068875"/>
            <a:ext cx="95250" cy="100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162" name="Group 161"/>
          <p:cNvGrpSpPr/>
          <p:nvPr/>
        </p:nvGrpSpPr>
        <p:grpSpPr>
          <a:xfrm>
            <a:off x="2710379" y="1411518"/>
            <a:ext cx="3791378" cy="5283990"/>
            <a:chOff x="2710379" y="1411518"/>
            <a:chExt cx="3791378" cy="5283990"/>
          </a:xfrm>
        </p:grpSpPr>
        <p:sp>
          <p:nvSpPr>
            <p:cNvPr id="163" name="Rectangle 239"/>
            <p:cNvSpPr>
              <a:spLocks noChangeArrowheads="1"/>
            </p:cNvSpPr>
            <p:nvPr/>
          </p:nvSpPr>
          <p:spPr bwMode="auto">
            <a:xfrm>
              <a:off x="5793720"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1.4</a:t>
              </a:r>
              <a:endParaRPr kumimoji="0" lang="en-US" altLang="en-US" sz="1300" b="0" i="0" u="none" strike="noStrike" cap="none" normalizeH="0" baseline="0" dirty="0">
                <a:ln>
                  <a:noFill/>
                </a:ln>
                <a:solidFill>
                  <a:schemeClr val="tx1"/>
                </a:solidFill>
                <a:effectLst/>
              </a:endParaRPr>
            </a:p>
          </p:txBody>
        </p:sp>
        <p:sp>
          <p:nvSpPr>
            <p:cNvPr id="164" name="Rectangle 249"/>
            <p:cNvSpPr>
              <a:spLocks noChangeArrowheads="1"/>
            </p:cNvSpPr>
            <p:nvPr/>
          </p:nvSpPr>
          <p:spPr bwMode="auto">
            <a:xfrm>
              <a:off x="2710379" y="6495453"/>
              <a:ext cx="17665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b="1" dirty="0" err="1">
                  <a:solidFill>
                    <a:srgbClr val="000000"/>
                  </a:solidFill>
                </a:rPr>
                <a:t>Icosapent</a:t>
              </a:r>
              <a:r>
                <a:rPr lang="en-US" altLang="en-US" sz="1300" b="1" dirty="0">
                  <a:solidFill>
                    <a:srgbClr val="000000"/>
                  </a:solidFill>
                </a:rPr>
                <a:t> Ethyl Better</a:t>
              </a:r>
              <a:endParaRPr lang="en-US" altLang="en-US" sz="1300" dirty="0"/>
            </a:p>
          </p:txBody>
        </p:sp>
        <p:sp>
          <p:nvSpPr>
            <p:cNvPr id="165" name="Rectangle 261"/>
            <p:cNvSpPr>
              <a:spLocks noChangeArrowheads="1"/>
            </p:cNvSpPr>
            <p:nvPr/>
          </p:nvSpPr>
          <p:spPr bwMode="auto">
            <a:xfrm>
              <a:off x="5331564" y="6495453"/>
              <a:ext cx="11701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rPr>
                <a:t>Placebo Better</a:t>
              </a:r>
              <a:endParaRPr kumimoji="0" lang="en-US" altLang="en-US" sz="1300" b="0" i="0" u="none" strike="noStrike" cap="none" normalizeH="0" baseline="0" dirty="0">
                <a:ln>
                  <a:noFill/>
                </a:ln>
                <a:solidFill>
                  <a:schemeClr val="tx1"/>
                </a:solidFill>
                <a:effectLst/>
              </a:endParaRPr>
            </a:p>
          </p:txBody>
        </p:sp>
        <p:sp>
          <p:nvSpPr>
            <p:cNvPr id="167" name="Rectangle 266"/>
            <p:cNvSpPr>
              <a:spLocks noChangeArrowheads="1"/>
            </p:cNvSpPr>
            <p:nvPr/>
          </p:nvSpPr>
          <p:spPr bwMode="auto">
            <a:xfrm>
              <a:off x="3483113"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0.4</a:t>
              </a:r>
              <a:endParaRPr kumimoji="0" lang="en-US" altLang="en-US" sz="1300" b="0" i="0" u="none" strike="noStrike" cap="none" normalizeH="0" baseline="0" dirty="0">
                <a:ln>
                  <a:noFill/>
                </a:ln>
                <a:solidFill>
                  <a:schemeClr val="tx1"/>
                </a:solidFill>
                <a:effectLst/>
              </a:endParaRPr>
            </a:p>
          </p:txBody>
        </p:sp>
        <p:sp>
          <p:nvSpPr>
            <p:cNvPr id="168" name="Rectangle 272"/>
            <p:cNvSpPr>
              <a:spLocks noChangeArrowheads="1"/>
            </p:cNvSpPr>
            <p:nvPr/>
          </p:nvSpPr>
          <p:spPr bwMode="auto">
            <a:xfrm>
              <a:off x="4867413"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1.0</a:t>
              </a:r>
              <a:endParaRPr kumimoji="0" lang="en-US" altLang="en-US" sz="1300" b="0" i="0" u="none" strike="noStrike" cap="none" normalizeH="0" baseline="0" dirty="0">
                <a:ln>
                  <a:noFill/>
                </a:ln>
                <a:solidFill>
                  <a:schemeClr val="tx1"/>
                </a:solidFill>
                <a:effectLst/>
              </a:endParaRPr>
            </a:p>
          </p:txBody>
        </p:sp>
        <p:sp>
          <p:nvSpPr>
            <p:cNvPr id="169" name="Line 241"/>
            <p:cNvSpPr>
              <a:spLocks noChangeShapeType="1"/>
            </p:cNvSpPr>
            <p:nvPr/>
          </p:nvSpPr>
          <p:spPr bwMode="auto">
            <a:xfrm flipV="1">
              <a:off x="4981712" y="1411518"/>
              <a:ext cx="0" cy="4717241"/>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170" name="Group 169"/>
            <p:cNvGrpSpPr/>
            <p:nvPr/>
          </p:nvGrpSpPr>
          <p:grpSpPr>
            <a:xfrm>
              <a:off x="3587887" y="6125566"/>
              <a:ext cx="2322513" cy="77787"/>
              <a:chOff x="3587887" y="6125566"/>
              <a:chExt cx="2322513" cy="77787"/>
            </a:xfrm>
          </p:grpSpPr>
          <p:sp>
            <p:nvSpPr>
              <p:cNvPr id="171" name="Line 237"/>
              <p:cNvSpPr>
                <a:spLocks noChangeShapeType="1"/>
              </p:cNvSpPr>
              <p:nvPr/>
            </p:nvSpPr>
            <p:spPr bwMode="auto">
              <a:xfrm>
                <a:off x="5905637"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2" name="Line 238"/>
              <p:cNvSpPr>
                <a:spLocks noChangeShapeType="1"/>
              </p:cNvSpPr>
              <p:nvPr/>
            </p:nvSpPr>
            <p:spPr bwMode="auto">
              <a:xfrm>
                <a:off x="5445262"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4" name="Line 268"/>
              <p:cNvSpPr>
                <a:spLocks noChangeShapeType="1"/>
              </p:cNvSpPr>
              <p:nvPr/>
            </p:nvSpPr>
            <p:spPr bwMode="auto">
              <a:xfrm>
                <a:off x="4051437"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en-US">
                  <a:latin typeface="Arial" panose="020B0604020202020204" pitchFamily="34" charset="0"/>
                  <a:cs typeface="Arial" panose="020B0604020202020204" pitchFamily="34" charset="0"/>
                </a:endParaRPr>
              </a:p>
            </p:txBody>
          </p:sp>
          <p:sp>
            <p:nvSpPr>
              <p:cNvPr id="175" name="Line 269"/>
              <p:cNvSpPr>
                <a:spLocks noChangeShapeType="1"/>
              </p:cNvSpPr>
              <p:nvPr/>
            </p:nvSpPr>
            <p:spPr bwMode="auto">
              <a:xfrm>
                <a:off x="3592649"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en-US">
                  <a:latin typeface="Arial" panose="020B0604020202020204" pitchFamily="34" charset="0"/>
                  <a:cs typeface="Arial" panose="020B0604020202020204" pitchFamily="34" charset="0"/>
                </a:endParaRPr>
              </a:p>
            </p:txBody>
          </p:sp>
          <p:sp>
            <p:nvSpPr>
              <p:cNvPr id="176" name="Line 270"/>
              <p:cNvSpPr>
                <a:spLocks noChangeShapeType="1"/>
              </p:cNvSpPr>
              <p:nvPr/>
            </p:nvSpPr>
            <p:spPr bwMode="auto">
              <a:xfrm>
                <a:off x="4516574"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7" name="Line 271"/>
              <p:cNvSpPr>
                <a:spLocks noChangeShapeType="1"/>
              </p:cNvSpPr>
              <p:nvPr/>
            </p:nvSpPr>
            <p:spPr bwMode="auto">
              <a:xfrm>
                <a:off x="4981712"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8" name="Line 265"/>
              <p:cNvSpPr>
                <a:spLocks noChangeShapeType="1"/>
              </p:cNvSpPr>
              <p:nvPr/>
            </p:nvSpPr>
            <p:spPr bwMode="auto">
              <a:xfrm>
                <a:off x="3587887" y="6125566"/>
                <a:ext cx="2322513"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sp>
        <p:nvSpPr>
          <p:cNvPr id="179" name="Line 15"/>
          <p:cNvSpPr>
            <a:spLocks noChangeShapeType="1"/>
          </p:cNvSpPr>
          <p:nvPr/>
        </p:nvSpPr>
        <p:spPr bwMode="auto">
          <a:xfrm>
            <a:off x="5786799" y="1166032"/>
            <a:ext cx="621792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0" name="Title 1">
            <a:extLst>
              <a:ext uri="{FF2B5EF4-FFF2-40B4-BE49-F238E27FC236}">
                <a16:creationId xmlns:a16="http://schemas.microsoft.com/office/drawing/2014/main" id="{ADCC6664-E1BD-4F45-8C36-8C3622B633F4}"/>
              </a:ext>
            </a:extLst>
          </p:cNvPr>
          <p:cNvSpPr>
            <a:spLocks noGrp="1"/>
          </p:cNvSpPr>
          <p:nvPr>
            <p:ph type="title"/>
          </p:nvPr>
        </p:nvSpPr>
        <p:spPr>
          <a:xfrm>
            <a:off x="457200" y="2719"/>
            <a:ext cx="10515600" cy="822960"/>
          </a:xfrm>
        </p:spPr>
        <p:txBody>
          <a:bodyPr>
            <a:normAutofit/>
          </a:bodyPr>
          <a:lstStyle/>
          <a:p>
            <a:r>
              <a:rPr lang="en-US" sz="4000" b="1" dirty="0" err="1">
                <a:latin typeface="Arial" panose="020B0604020202020204" pitchFamily="34" charset="0"/>
                <a:cs typeface="Arial" panose="020B0604020202020204" pitchFamily="34" charset="0"/>
              </a:rPr>
              <a:t>Prespecified</a:t>
            </a:r>
            <a:r>
              <a:rPr lang="en-US" sz="4000" b="1" dirty="0">
                <a:latin typeface="Arial" panose="020B0604020202020204" pitchFamily="34" charset="0"/>
                <a:cs typeface="Arial" panose="020B0604020202020204" pitchFamily="34" charset="0"/>
              </a:rPr>
              <a:t> Hierarchical Testing</a:t>
            </a:r>
            <a:endParaRPr lang="en-US" sz="4000" b="1" dirty="0">
              <a:highlight>
                <a:srgbClr val="FFFF00"/>
              </a:highlight>
              <a:latin typeface="Arial" panose="020B0604020202020204" pitchFamily="34" charset="0"/>
              <a:cs typeface="Arial" panose="020B0604020202020204" pitchFamily="34" charset="0"/>
            </a:endParaRPr>
          </a:p>
        </p:txBody>
      </p:sp>
      <p:sp>
        <p:nvSpPr>
          <p:cNvPr id="181" name="Rectangle 227">
            <a:extLst>
              <a:ext uri="{FF2B5EF4-FFF2-40B4-BE49-F238E27FC236}">
                <a16:creationId xmlns:a16="http://schemas.microsoft.com/office/drawing/2014/main" id="{1F7A0A54-8ED1-4EF5-AC20-468CFEDF8600}"/>
              </a:ext>
            </a:extLst>
          </p:cNvPr>
          <p:cNvSpPr>
            <a:spLocks noChangeArrowheads="1"/>
          </p:cNvSpPr>
          <p:nvPr/>
        </p:nvSpPr>
        <p:spPr bwMode="auto">
          <a:xfrm flipH="1">
            <a:off x="10502591" y="1544749"/>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25%</a:t>
            </a:r>
            <a:endParaRPr kumimoji="0" lang="en-US" altLang="en-US" sz="1300" b="1" i="0" u="none" strike="noStrike" cap="none" normalizeH="0" baseline="0" dirty="0">
              <a:ln>
                <a:noFill/>
              </a:ln>
              <a:solidFill>
                <a:srgbClr val="10A24A"/>
              </a:solidFill>
              <a:effectLst/>
            </a:endParaRPr>
          </a:p>
        </p:txBody>
      </p:sp>
      <p:sp>
        <p:nvSpPr>
          <p:cNvPr id="182" name="Rectangle 227">
            <a:extLst>
              <a:ext uri="{FF2B5EF4-FFF2-40B4-BE49-F238E27FC236}">
                <a16:creationId xmlns:a16="http://schemas.microsoft.com/office/drawing/2014/main" id="{1A7F522E-DA0A-4A67-9664-720FF2475D37}"/>
              </a:ext>
            </a:extLst>
          </p:cNvPr>
          <p:cNvSpPr>
            <a:spLocks noChangeArrowheads="1"/>
          </p:cNvSpPr>
          <p:nvPr/>
        </p:nvSpPr>
        <p:spPr bwMode="auto">
          <a:xfrm flipH="1">
            <a:off x="10502591" y="946255"/>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effectLst/>
              </a:rPr>
              <a:t>RRR</a:t>
            </a:r>
          </a:p>
        </p:txBody>
      </p:sp>
      <p:sp>
        <p:nvSpPr>
          <p:cNvPr id="185" name="Rectangle 227">
            <a:extLst>
              <a:ext uri="{FF2B5EF4-FFF2-40B4-BE49-F238E27FC236}">
                <a16:creationId xmlns:a16="http://schemas.microsoft.com/office/drawing/2014/main" id="{A820FCDF-16A1-4E2A-9AA5-C8E119C4F113}"/>
              </a:ext>
            </a:extLst>
          </p:cNvPr>
          <p:cNvSpPr>
            <a:spLocks noChangeArrowheads="1"/>
          </p:cNvSpPr>
          <p:nvPr/>
        </p:nvSpPr>
        <p:spPr bwMode="auto">
          <a:xfrm flipH="1">
            <a:off x="10502591" y="2013725"/>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26%</a:t>
            </a:r>
            <a:endParaRPr kumimoji="0" lang="en-US" altLang="en-US" sz="1300" b="1" i="0" u="none" strike="noStrike" cap="none" normalizeH="0" baseline="0" dirty="0">
              <a:ln>
                <a:noFill/>
              </a:ln>
              <a:solidFill>
                <a:srgbClr val="10A24A"/>
              </a:solidFill>
              <a:effectLst/>
            </a:endParaRPr>
          </a:p>
        </p:txBody>
      </p:sp>
      <p:sp>
        <p:nvSpPr>
          <p:cNvPr id="193" name="TextBox 192">
            <a:extLst>
              <a:ext uri="{FF2B5EF4-FFF2-40B4-BE49-F238E27FC236}">
                <a16:creationId xmlns:a16="http://schemas.microsoft.com/office/drawing/2014/main" id="{942D2924-C51B-4E11-A973-36882E6C0B27}"/>
              </a:ext>
            </a:extLst>
          </p:cNvPr>
          <p:cNvSpPr txBox="1"/>
          <p:nvPr/>
        </p:nvSpPr>
        <p:spPr>
          <a:xfrm>
            <a:off x="9272587" y="6233515"/>
            <a:ext cx="273213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RRR denotes relative risk reduction</a:t>
            </a:r>
          </a:p>
        </p:txBody>
      </p:sp>
    </p:spTree>
    <p:extLst>
      <p:ext uri="{BB962C8B-B14F-4D97-AF65-F5344CB8AC3E}">
        <p14:creationId xmlns:p14="http://schemas.microsoft.com/office/powerpoint/2010/main" val="2536000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16"/>
          <p:cNvSpPr>
            <a:spLocks noChangeArrowheads="1"/>
          </p:cNvSpPr>
          <p:nvPr/>
        </p:nvSpPr>
        <p:spPr bwMode="auto">
          <a:xfrm>
            <a:off x="385917" y="945369"/>
            <a:ext cx="7261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ltLang="en-US" sz="1300" b="1" dirty="0">
                <a:solidFill>
                  <a:srgbClr val="000000"/>
                </a:solidFill>
                <a:latin typeface="Arial" pitchFamily="34" charset="0"/>
                <a:cs typeface="Arial" pitchFamily="34" charset="0"/>
              </a:rPr>
              <a:t>Endpoint</a:t>
            </a:r>
          </a:p>
        </p:txBody>
      </p:sp>
      <p:sp>
        <p:nvSpPr>
          <p:cNvPr id="150" name="Rectangle 5"/>
          <p:cNvSpPr>
            <a:spLocks noChangeArrowheads="1"/>
          </p:cNvSpPr>
          <p:nvPr/>
        </p:nvSpPr>
        <p:spPr bwMode="auto">
          <a:xfrm>
            <a:off x="242835" y="1411518"/>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6" name="Rectangle 21"/>
          <p:cNvSpPr>
            <a:spLocks noChangeArrowheads="1"/>
          </p:cNvSpPr>
          <p:nvPr/>
        </p:nvSpPr>
        <p:spPr bwMode="auto">
          <a:xfrm>
            <a:off x="385917" y="1565559"/>
            <a:ext cx="1830629"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Primary Composite (ITT)</a:t>
            </a:r>
          </a:p>
        </p:txBody>
      </p:sp>
      <p:sp>
        <p:nvSpPr>
          <p:cNvPr id="151" name="Rectangle 6"/>
          <p:cNvSpPr>
            <a:spLocks noChangeArrowheads="1"/>
          </p:cNvSpPr>
          <p:nvPr/>
        </p:nvSpPr>
        <p:spPr bwMode="auto">
          <a:xfrm>
            <a:off x="242835" y="1899012"/>
            <a:ext cx="11706330" cy="439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3" name="Rectangle 28"/>
          <p:cNvSpPr>
            <a:spLocks noChangeArrowheads="1"/>
          </p:cNvSpPr>
          <p:nvPr/>
        </p:nvSpPr>
        <p:spPr bwMode="auto">
          <a:xfrm>
            <a:off x="385917" y="2029113"/>
            <a:ext cx="2386872"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Key Secondary Composite (ITT)</a:t>
            </a:r>
          </a:p>
        </p:txBody>
      </p:sp>
      <p:sp>
        <p:nvSpPr>
          <p:cNvPr id="152" name="Rectangle 7"/>
          <p:cNvSpPr>
            <a:spLocks noChangeArrowheads="1"/>
          </p:cNvSpPr>
          <p:nvPr/>
        </p:nvSpPr>
        <p:spPr bwMode="auto">
          <a:xfrm>
            <a:off x="242835" y="2338626"/>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4" name="Rectangle 39"/>
          <p:cNvSpPr>
            <a:spLocks noChangeArrowheads="1"/>
          </p:cNvSpPr>
          <p:nvPr/>
        </p:nvSpPr>
        <p:spPr bwMode="auto">
          <a:xfrm>
            <a:off x="385917" y="2402898"/>
            <a:ext cx="2210542"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Cardiovascular Death or</a:t>
            </a:r>
          </a:p>
          <a:p>
            <a:pPr lvl="0">
              <a:lnSpc>
                <a:spcPts val="1400"/>
              </a:lnSpc>
              <a:spcBef>
                <a:spcPts val="0"/>
              </a:spcBef>
              <a:spcAft>
                <a:spcPts val="0"/>
              </a:spcAft>
            </a:pPr>
            <a:r>
              <a:rPr lang="en-US" altLang="en-US" sz="1300" dirty="0">
                <a:solidFill>
                  <a:srgbClr val="000000"/>
                </a:solidFill>
              </a:rPr>
              <a:t>Nonfatal Myocardial Infarction</a:t>
            </a:r>
          </a:p>
        </p:txBody>
      </p:sp>
      <p:sp>
        <p:nvSpPr>
          <p:cNvPr id="319" name="Rectangle 174"/>
          <p:cNvSpPr>
            <a:spLocks noChangeArrowheads="1"/>
          </p:cNvSpPr>
          <p:nvPr/>
        </p:nvSpPr>
        <p:spPr bwMode="auto">
          <a:xfrm>
            <a:off x="7595611" y="945369"/>
            <a:ext cx="6412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indent="0" algn="ctr">
              <a:lnSpc>
                <a:spcPct val="100000"/>
              </a:lnSpc>
              <a:buClrTx/>
              <a:buSzTx/>
              <a:buFontTx/>
              <a:buNone/>
              <a:tabLst/>
            </a:pPr>
            <a:r>
              <a:rPr lang="en-US" altLang="en-US" sz="1300" b="1" dirty="0">
                <a:solidFill>
                  <a:srgbClr val="000000"/>
                </a:solidFill>
              </a:rPr>
              <a:t>Placebo</a:t>
            </a:r>
          </a:p>
        </p:txBody>
      </p:sp>
      <p:sp>
        <p:nvSpPr>
          <p:cNvPr id="320" name="Rectangle 175"/>
          <p:cNvSpPr>
            <a:spLocks noChangeArrowheads="1"/>
          </p:cNvSpPr>
          <p:nvPr/>
        </p:nvSpPr>
        <p:spPr bwMode="auto">
          <a:xfrm>
            <a:off x="7633281" y="1185925"/>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n/N (%)</a:t>
            </a:r>
            <a:endParaRPr kumimoji="0" lang="en-US" altLang="en-US" sz="1300" b="0" i="0" u="none" strike="noStrike" cap="none" normalizeH="0" baseline="0" dirty="0">
              <a:ln>
                <a:noFill/>
              </a:ln>
              <a:solidFill>
                <a:schemeClr val="tx1"/>
              </a:solidFill>
              <a:effectLst/>
            </a:endParaRPr>
          </a:p>
        </p:txBody>
      </p:sp>
      <p:sp>
        <p:nvSpPr>
          <p:cNvPr id="321" name="Rectangle 176"/>
          <p:cNvSpPr>
            <a:spLocks noChangeArrowheads="1"/>
          </p:cNvSpPr>
          <p:nvPr/>
        </p:nvSpPr>
        <p:spPr bwMode="auto">
          <a:xfrm>
            <a:off x="7251766" y="1555300"/>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901/4090 (22.0%)</a:t>
            </a:r>
            <a:endParaRPr kumimoji="0" lang="en-US" altLang="en-US" sz="1300" b="0" i="0" u="none" strike="noStrike" cap="none" normalizeH="0" baseline="0">
              <a:ln>
                <a:noFill/>
              </a:ln>
              <a:solidFill>
                <a:schemeClr val="tx1"/>
              </a:solidFill>
              <a:effectLst/>
            </a:endParaRPr>
          </a:p>
        </p:txBody>
      </p:sp>
      <p:sp>
        <p:nvSpPr>
          <p:cNvPr id="322" name="Rectangle 177"/>
          <p:cNvSpPr>
            <a:spLocks noChangeArrowheads="1"/>
          </p:cNvSpPr>
          <p:nvPr/>
        </p:nvSpPr>
        <p:spPr bwMode="auto">
          <a:xfrm>
            <a:off x="7251766" y="2018854"/>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606/4090 (14.8%)</a:t>
            </a:r>
            <a:endParaRPr kumimoji="0" lang="en-US" altLang="en-US" sz="1300" b="0" i="0" u="none" strike="noStrike" cap="none" normalizeH="0" baseline="0">
              <a:ln>
                <a:noFill/>
              </a:ln>
              <a:solidFill>
                <a:schemeClr val="tx1"/>
              </a:solidFill>
              <a:effectLst/>
            </a:endParaRPr>
          </a:p>
        </p:txBody>
      </p:sp>
      <p:sp>
        <p:nvSpPr>
          <p:cNvPr id="323" name="Rectangle 178"/>
          <p:cNvSpPr>
            <a:spLocks noChangeArrowheads="1"/>
          </p:cNvSpPr>
          <p:nvPr/>
        </p:nvSpPr>
        <p:spPr bwMode="auto">
          <a:xfrm>
            <a:off x="7251766" y="2482408"/>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507/4090 (12.4%)</a:t>
            </a:r>
            <a:endParaRPr kumimoji="0" lang="en-US" altLang="en-US" sz="1300" b="0" i="0" u="none" strike="noStrike" cap="none" normalizeH="0" baseline="0">
              <a:ln>
                <a:noFill/>
              </a:ln>
              <a:solidFill>
                <a:schemeClr val="tx1"/>
              </a:solidFill>
              <a:effectLst/>
            </a:endParaRPr>
          </a:p>
        </p:txBody>
      </p:sp>
      <p:sp>
        <p:nvSpPr>
          <p:cNvPr id="331" name="Rectangle 186"/>
          <p:cNvSpPr>
            <a:spLocks noChangeArrowheads="1"/>
          </p:cNvSpPr>
          <p:nvPr/>
        </p:nvSpPr>
        <p:spPr bwMode="auto">
          <a:xfrm>
            <a:off x="5832194" y="945369"/>
            <a:ext cx="123751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b="1" dirty="0" err="1">
                <a:solidFill>
                  <a:srgbClr val="000000"/>
                </a:solidFill>
              </a:rPr>
              <a:t>Icosapent</a:t>
            </a:r>
            <a:r>
              <a:rPr lang="en-US" altLang="en-US" sz="1300" b="1" dirty="0">
                <a:solidFill>
                  <a:srgbClr val="000000"/>
                </a:solidFill>
              </a:rPr>
              <a:t> Ethyl</a:t>
            </a:r>
            <a:endParaRPr kumimoji="0" lang="en-US" altLang="en-US" sz="1300" b="0" i="0" u="none" strike="noStrike" cap="none" normalizeH="0" baseline="0" dirty="0">
              <a:ln>
                <a:noFill/>
              </a:ln>
              <a:solidFill>
                <a:schemeClr val="tx1"/>
              </a:solidFill>
              <a:effectLst/>
            </a:endParaRPr>
          </a:p>
        </p:txBody>
      </p:sp>
      <p:sp>
        <p:nvSpPr>
          <p:cNvPr id="340" name="Rectangle 195"/>
          <p:cNvSpPr>
            <a:spLocks noChangeArrowheads="1"/>
          </p:cNvSpPr>
          <p:nvPr/>
        </p:nvSpPr>
        <p:spPr bwMode="auto">
          <a:xfrm>
            <a:off x="6168023" y="1185925"/>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n/N (%)</a:t>
            </a:r>
            <a:endParaRPr kumimoji="0" lang="en-US" altLang="en-US" sz="1300" b="0" i="0" u="none" strike="noStrike" cap="none" normalizeH="0" baseline="0" dirty="0">
              <a:ln>
                <a:noFill/>
              </a:ln>
              <a:solidFill>
                <a:schemeClr val="tx1"/>
              </a:solidFill>
              <a:effectLst/>
            </a:endParaRPr>
          </a:p>
        </p:txBody>
      </p:sp>
      <p:sp>
        <p:nvSpPr>
          <p:cNvPr id="341" name="Rectangle 196"/>
          <p:cNvSpPr>
            <a:spLocks noChangeArrowheads="1"/>
          </p:cNvSpPr>
          <p:nvPr/>
        </p:nvSpPr>
        <p:spPr bwMode="auto">
          <a:xfrm>
            <a:off x="5786508" y="1555300"/>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705/4089 (17.2%)</a:t>
            </a:r>
            <a:endParaRPr kumimoji="0" lang="en-US" altLang="en-US" sz="1300" b="0" i="0" u="none" strike="noStrike" cap="none" normalizeH="0" baseline="0">
              <a:ln>
                <a:noFill/>
              </a:ln>
              <a:solidFill>
                <a:schemeClr val="tx1"/>
              </a:solidFill>
              <a:effectLst/>
            </a:endParaRPr>
          </a:p>
        </p:txBody>
      </p:sp>
      <p:sp>
        <p:nvSpPr>
          <p:cNvPr id="342" name="Rectangle 197"/>
          <p:cNvSpPr>
            <a:spLocks noChangeArrowheads="1"/>
          </p:cNvSpPr>
          <p:nvPr/>
        </p:nvSpPr>
        <p:spPr bwMode="auto">
          <a:xfrm>
            <a:off x="5792696" y="2018854"/>
            <a:ext cx="13165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459/4089 (11.2%)</a:t>
            </a:r>
            <a:endParaRPr kumimoji="0" lang="en-US" altLang="en-US" sz="1300" b="0" i="0" u="none" strike="noStrike" cap="none" normalizeH="0" baseline="0">
              <a:ln>
                <a:noFill/>
              </a:ln>
              <a:solidFill>
                <a:schemeClr val="tx1"/>
              </a:solidFill>
              <a:effectLst/>
            </a:endParaRPr>
          </a:p>
        </p:txBody>
      </p:sp>
      <p:sp>
        <p:nvSpPr>
          <p:cNvPr id="343" name="Rectangle 198"/>
          <p:cNvSpPr>
            <a:spLocks noChangeArrowheads="1"/>
          </p:cNvSpPr>
          <p:nvPr/>
        </p:nvSpPr>
        <p:spPr bwMode="auto">
          <a:xfrm>
            <a:off x="5832995" y="2482408"/>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392/4089 (9.6%)</a:t>
            </a:r>
            <a:endParaRPr kumimoji="0" lang="en-US" altLang="en-US" sz="1300" b="0" i="0" u="none" strike="noStrike" cap="none" normalizeH="0" baseline="0">
              <a:ln>
                <a:noFill/>
              </a:ln>
              <a:solidFill>
                <a:schemeClr val="tx1"/>
              </a:solidFill>
              <a:effectLst/>
            </a:endParaRPr>
          </a:p>
        </p:txBody>
      </p:sp>
      <p:sp>
        <p:nvSpPr>
          <p:cNvPr id="15" name="Rectangle 213"/>
          <p:cNvSpPr>
            <a:spLocks noChangeArrowheads="1"/>
          </p:cNvSpPr>
          <p:nvPr/>
        </p:nvSpPr>
        <p:spPr bwMode="auto">
          <a:xfrm>
            <a:off x="8660913" y="945369"/>
            <a:ext cx="172643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pl-PL" altLang="en-US" sz="1300" b="1" dirty="0">
                <a:solidFill>
                  <a:srgbClr val="000000"/>
                </a:solidFill>
              </a:rPr>
              <a:t>Hazard </a:t>
            </a:r>
            <a:r>
              <a:rPr lang="en-US" altLang="en-US" sz="1300" b="1" dirty="0">
                <a:solidFill>
                  <a:srgbClr val="000000"/>
                </a:solidFill>
              </a:rPr>
              <a:t>Ratio </a:t>
            </a:r>
            <a:r>
              <a:rPr lang="pl-PL" altLang="en-US" sz="1300" b="1" dirty="0">
                <a:solidFill>
                  <a:srgbClr val="000000"/>
                </a:solidFill>
              </a:rPr>
              <a:t>(95% CI)</a:t>
            </a:r>
            <a:endParaRPr lang="en-US" altLang="en-US" sz="1300" b="1" dirty="0">
              <a:solidFill>
                <a:srgbClr val="000000"/>
              </a:solidFill>
            </a:endParaRPr>
          </a:p>
        </p:txBody>
      </p:sp>
      <p:sp>
        <p:nvSpPr>
          <p:cNvPr id="16" name="Rectangle 214"/>
          <p:cNvSpPr>
            <a:spLocks noChangeArrowheads="1"/>
          </p:cNvSpPr>
          <p:nvPr/>
        </p:nvSpPr>
        <p:spPr bwMode="auto">
          <a:xfrm>
            <a:off x="8910178" y="1555300"/>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0.75 (0.68–0.83)</a:t>
            </a:r>
            <a:endParaRPr kumimoji="0" lang="en-US" altLang="en-US" sz="1300" b="0" i="0" u="none" strike="noStrike" cap="none" normalizeH="0" baseline="0" dirty="0">
              <a:ln>
                <a:noFill/>
              </a:ln>
              <a:solidFill>
                <a:schemeClr val="tx1"/>
              </a:solidFill>
              <a:effectLst/>
            </a:endParaRPr>
          </a:p>
        </p:txBody>
      </p:sp>
      <p:sp>
        <p:nvSpPr>
          <p:cNvPr id="17" name="Rectangle 215"/>
          <p:cNvSpPr>
            <a:spLocks noChangeArrowheads="1"/>
          </p:cNvSpPr>
          <p:nvPr/>
        </p:nvSpPr>
        <p:spPr bwMode="auto">
          <a:xfrm>
            <a:off x="8910178" y="2018854"/>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0.74 (0.65–0.83)</a:t>
            </a:r>
            <a:endParaRPr kumimoji="0" lang="en-US" altLang="en-US" sz="1300" b="0" i="0" u="none" strike="noStrike" cap="none" normalizeH="0" baseline="0">
              <a:ln>
                <a:noFill/>
              </a:ln>
              <a:solidFill>
                <a:schemeClr val="tx1"/>
              </a:solidFill>
              <a:effectLst/>
            </a:endParaRPr>
          </a:p>
        </p:txBody>
      </p:sp>
      <p:sp>
        <p:nvSpPr>
          <p:cNvPr id="18" name="Rectangle 216"/>
          <p:cNvSpPr>
            <a:spLocks noChangeArrowheads="1"/>
          </p:cNvSpPr>
          <p:nvPr/>
        </p:nvSpPr>
        <p:spPr bwMode="auto">
          <a:xfrm>
            <a:off x="8910178" y="2482408"/>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0.75 (0.66–0.86)</a:t>
            </a:r>
            <a:endParaRPr kumimoji="0" lang="en-US" altLang="en-US" sz="1300" b="0" i="0" u="none" strike="noStrike" cap="none" normalizeH="0" baseline="0">
              <a:ln>
                <a:noFill/>
              </a:ln>
              <a:solidFill>
                <a:schemeClr val="tx1"/>
              </a:solidFill>
              <a:effectLst/>
            </a:endParaRPr>
          </a:p>
        </p:txBody>
      </p:sp>
      <p:sp>
        <p:nvSpPr>
          <p:cNvPr id="26" name="Rectangle 224"/>
          <p:cNvSpPr>
            <a:spLocks noChangeArrowheads="1"/>
          </p:cNvSpPr>
          <p:nvPr/>
        </p:nvSpPr>
        <p:spPr bwMode="auto">
          <a:xfrm>
            <a:off x="11192988" y="945369"/>
            <a:ext cx="59471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indent="0" algn="ctr">
              <a:lnSpc>
                <a:spcPct val="100000"/>
              </a:lnSpc>
              <a:buClrTx/>
              <a:buSzTx/>
              <a:buFontTx/>
              <a:buNone/>
              <a:tabLst/>
            </a:pPr>
            <a:r>
              <a:rPr lang="en-US" altLang="en-US" sz="1300" b="1" dirty="0">
                <a:solidFill>
                  <a:srgbClr val="000000"/>
                </a:solidFill>
              </a:rPr>
              <a:t>P-value</a:t>
            </a:r>
          </a:p>
        </p:txBody>
      </p:sp>
      <p:sp>
        <p:nvSpPr>
          <p:cNvPr id="29" name="Rectangle 227"/>
          <p:cNvSpPr>
            <a:spLocks noChangeArrowheads="1"/>
          </p:cNvSpPr>
          <p:nvPr/>
        </p:nvSpPr>
        <p:spPr bwMode="auto">
          <a:xfrm>
            <a:off x="11232262" y="1555300"/>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&lt;0.001</a:t>
            </a:r>
            <a:endParaRPr kumimoji="0" lang="en-US" altLang="en-US" sz="1300" b="0" i="0" u="none" strike="noStrike" cap="none" normalizeH="0" baseline="0" dirty="0">
              <a:ln>
                <a:noFill/>
              </a:ln>
              <a:solidFill>
                <a:schemeClr val="tx1"/>
              </a:solidFill>
              <a:effectLst/>
            </a:endParaRPr>
          </a:p>
        </p:txBody>
      </p:sp>
      <p:sp>
        <p:nvSpPr>
          <p:cNvPr id="30" name="Rectangle 228"/>
          <p:cNvSpPr>
            <a:spLocks noChangeArrowheads="1"/>
          </p:cNvSpPr>
          <p:nvPr/>
        </p:nvSpPr>
        <p:spPr bwMode="auto">
          <a:xfrm>
            <a:off x="11232262" y="2018854"/>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1" name="Rectangle 229"/>
          <p:cNvSpPr>
            <a:spLocks noChangeArrowheads="1"/>
          </p:cNvSpPr>
          <p:nvPr/>
        </p:nvSpPr>
        <p:spPr bwMode="auto">
          <a:xfrm>
            <a:off x="11232262" y="2482408"/>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44" name="Rectangle 242"/>
          <p:cNvSpPr>
            <a:spLocks noChangeArrowheads="1"/>
          </p:cNvSpPr>
          <p:nvPr/>
        </p:nvSpPr>
        <p:spPr bwMode="auto">
          <a:xfrm>
            <a:off x="4456973" y="960758"/>
            <a:ext cx="10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pl-PL" altLang="en-US" sz="1300" b="1" dirty="0">
                <a:solidFill>
                  <a:srgbClr val="000000"/>
                </a:solidFill>
              </a:rPr>
              <a:t>Hazard </a:t>
            </a:r>
            <a:r>
              <a:rPr lang="en-US" altLang="en-US" sz="1300" b="1" dirty="0">
                <a:solidFill>
                  <a:srgbClr val="000000"/>
                </a:solidFill>
              </a:rPr>
              <a:t>Ratio</a:t>
            </a:r>
            <a:r>
              <a:rPr lang="pl-PL" altLang="en-US" sz="1300" b="1" dirty="0">
                <a:solidFill>
                  <a:srgbClr val="000000"/>
                </a:solidFill>
              </a:rPr>
              <a:t> </a:t>
            </a:r>
            <a:endParaRPr lang="en-US" altLang="en-US" sz="1300" b="1" dirty="0">
              <a:solidFill>
                <a:srgbClr val="000000"/>
              </a:solidFill>
            </a:endParaRPr>
          </a:p>
          <a:p>
            <a:pPr lvl="0" algn="ctr"/>
            <a:r>
              <a:rPr lang="pl-PL" altLang="en-US" sz="1300" b="1" dirty="0">
                <a:solidFill>
                  <a:srgbClr val="000000"/>
                </a:solidFill>
              </a:rPr>
              <a:t>(95% CI)</a:t>
            </a:r>
            <a:endParaRPr kumimoji="0" lang="en-US" altLang="en-US" sz="1300" b="0" i="0" u="none" strike="noStrike" cap="none" normalizeH="0" baseline="0" dirty="0">
              <a:ln>
                <a:noFill/>
              </a:ln>
              <a:solidFill>
                <a:schemeClr val="tx1"/>
              </a:solidFill>
              <a:effectLst/>
            </a:endParaRPr>
          </a:p>
        </p:txBody>
      </p:sp>
      <p:sp>
        <p:nvSpPr>
          <p:cNvPr id="76" name="Freeform 274"/>
          <p:cNvSpPr>
            <a:spLocks/>
          </p:cNvSpPr>
          <p:nvPr/>
        </p:nvSpPr>
        <p:spPr bwMode="auto">
          <a:xfrm>
            <a:off x="4421324" y="1655327"/>
            <a:ext cx="180975" cy="0"/>
          </a:xfrm>
          <a:custGeom>
            <a:avLst/>
            <a:gdLst>
              <a:gd name="T0" fmla="*/ 0 w 114"/>
              <a:gd name="T1" fmla="*/ 114 w 114"/>
              <a:gd name="T2" fmla="*/ 0 w 114"/>
            </a:gdLst>
            <a:ahLst/>
            <a:cxnLst>
              <a:cxn ang="0">
                <a:pos x="T0" y="0"/>
              </a:cxn>
              <a:cxn ang="0">
                <a:pos x="T1" y="0"/>
              </a:cxn>
              <a:cxn ang="0">
                <a:pos x="T2" y="0"/>
              </a:cxn>
            </a:cxnLst>
            <a:rect l="0" t="0" r="r" b="b"/>
            <a:pathLst>
              <a:path w="114">
                <a:moveTo>
                  <a:pt x="0" y="0"/>
                </a:moveTo>
                <a:lnTo>
                  <a:pt x="11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7" name="Line 275"/>
          <p:cNvSpPr>
            <a:spLocks noChangeShapeType="1"/>
          </p:cNvSpPr>
          <p:nvPr/>
        </p:nvSpPr>
        <p:spPr bwMode="auto">
          <a:xfrm>
            <a:off x="4421324" y="1655327"/>
            <a:ext cx="1809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8" name="Freeform 276"/>
          <p:cNvSpPr>
            <a:spLocks/>
          </p:cNvSpPr>
          <p:nvPr/>
        </p:nvSpPr>
        <p:spPr bwMode="auto">
          <a:xfrm>
            <a:off x="4257812" y="1655327"/>
            <a:ext cx="163513" cy="0"/>
          </a:xfrm>
          <a:custGeom>
            <a:avLst/>
            <a:gdLst>
              <a:gd name="T0" fmla="*/ 0 w 103"/>
              <a:gd name="T1" fmla="*/ 103 w 103"/>
              <a:gd name="T2" fmla="*/ 0 w 103"/>
            </a:gdLst>
            <a:ahLst/>
            <a:cxnLst>
              <a:cxn ang="0">
                <a:pos x="T0" y="0"/>
              </a:cxn>
              <a:cxn ang="0">
                <a:pos x="T1" y="0"/>
              </a:cxn>
              <a:cxn ang="0">
                <a:pos x="T2" y="0"/>
              </a:cxn>
            </a:cxnLst>
            <a:rect l="0" t="0" r="r" b="b"/>
            <a:pathLst>
              <a:path w="103">
                <a:moveTo>
                  <a:pt x="0" y="0"/>
                </a:moveTo>
                <a:lnTo>
                  <a:pt x="10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9" name="Line 277"/>
          <p:cNvSpPr>
            <a:spLocks noChangeShapeType="1"/>
          </p:cNvSpPr>
          <p:nvPr/>
        </p:nvSpPr>
        <p:spPr bwMode="auto">
          <a:xfrm>
            <a:off x="4257812" y="1655327"/>
            <a:ext cx="1635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0" name="Freeform 278"/>
          <p:cNvSpPr>
            <a:spLocks/>
          </p:cNvSpPr>
          <p:nvPr/>
        </p:nvSpPr>
        <p:spPr bwMode="auto">
          <a:xfrm>
            <a:off x="4397512" y="1636277"/>
            <a:ext cx="41275" cy="38100"/>
          </a:xfrm>
          <a:custGeom>
            <a:avLst/>
            <a:gdLst>
              <a:gd name="T0" fmla="*/ 13 w 26"/>
              <a:gd name="T1" fmla="*/ 0 h 24"/>
              <a:gd name="T2" fmla="*/ 26 w 26"/>
              <a:gd name="T3" fmla="*/ 0 h 24"/>
              <a:gd name="T4" fmla="*/ 26 w 26"/>
              <a:gd name="T5" fmla="*/ 24 h 24"/>
              <a:gd name="T6" fmla="*/ 0 w 26"/>
              <a:gd name="T7" fmla="*/ 24 h 24"/>
              <a:gd name="T8" fmla="*/ 0 w 26"/>
              <a:gd name="T9" fmla="*/ 0 h 24"/>
              <a:gd name="T10" fmla="*/ 13 w 26"/>
              <a:gd name="T11" fmla="*/ 0 h 24"/>
            </a:gdLst>
            <a:ahLst/>
            <a:cxnLst>
              <a:cxn ang="0">
                <a:pos x="T0" y="T1"/>
              </a:cxn>
              <a:cxn ang="0">
                <a:pos x="T2" y="T3"/>
              </a:cxn>
              <a:cxn ang="0">
                <a:pos x="T4" y="T5"/>
              </a:cxn>
              <a:cxn ang="0">
                <a:pos x="T6" y="T7"/>
              </a:cxn>
              <a:cxn ang="0">
                <a:pos x="T8" y="T9"/>
              </a:cxn>
              <a:cxn ang="0">
                <a:pos x="T10" y="T11"/>
              </a:cxn>
            </a:cxnLst>
            <a:rect l="0" t="0" r="r" b="b"/>
            <a:pathLst>
              <a:path w="26" h="24">
                <a:moveTo>
                  <a:pt x="13" y="0"/>
                </a:moveTo>
                <a:lnTo>
                  <a:pt x="26" y="0"/>
                </a:lnTo>
                <a:lnTo>
                  <a:pt x="26" y="24"/>
                </a:lnTo>
                <a:lnTo>
                  <a:pt x="0" y="24"/>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1" name="Freeform 279"/>
          <p:cNvSpPr>
            <a:spLocks/>
          </p:cNvSpPr>
          <p:nvPr/>
        </p:nvSpPr>
        <p:spPr bwMode="auto">
          <a:xfrm>
            <a:off x="4397512" y="1636277"/>
            <a:ext cx="41275" cy="38100"/>
          </a:xfrm>
          <a:custGeom>
            <a:avLst/>
            <a:gdLst>
              <a:gd name="T0" fmla="*/ 13 w 26"/>
              <a:gd name="T1" fmla="*/ 0 h 24"/>
              <a:gd name="T2" fmla="*/ 26 w 26"/>
              <a:gd name="T3" fmla="*/ 0 h 24"/>
              <a:gd name="T4" fmla="*/ 26 w 26"/>
              <a:gd name="T5" fmla="*/ 24 h 24"/>
              <a:gd name="T6" fmla="*/ 0 w 26"/>
              <a:gd name="T7" fmla="*/ 24 h 24"/>
              <a:gd name="T8" fmla="*/ 0 w 26"/>
              <a:gd name="T9" fmla="*/ 0 h 24"/>
              <a:gd name="T10" fmla="*/ 13 w 26"/>
              <a:gd name="T11" fmla="*/ 0 h 24"/>
            </a:gdLst>
            <a:ahLst/>
            <a:cxnLst>
              <a:cxn ang="0">
                <a:pos x="T0" y="T1"/>
              </a:cxn>
              <a:cxn ang="0">
                <a:pos x="T2" y="T3"/>
              </a:cxn>
              <a:cxn ang="0">
                <a:pos x="T4" y="T5"/>
              </a:cxn>
              <a:cxn ang="0">
                <a:pos x="T6" y="T7"/>
              </a:cxn>
              <a:cxn ang="0">
                <a:pos x="T8" y="T9"/>
              </a:cxn>
              <a:cxn ang="0">
                <a:pos x="T10" y="T11"/>
              </a:cxn>
            </a:cxnLst>
            <a:rect l="0" t="0" r="r" b="b"/>
            <a:pathLst>
              <a:path w="26" h="24">
                <a:moveTo>
                  <a:pt x="13" y="0"/>
                </a:moveTo>
                <a:lnTo>
                  <a:pt x="26" y="0"/>
                </a:lnTo>
                <a:lnTo>
                  <a:pt x="26" y="24"/>
                </a:lnTo>
                <a:lnTo>
                  <a:pt x="0" y="24"/>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2" name="Rectangle 280"/>
          <p:cNvSpPr>
            <a:spLocks noChangeArrowheads="1"/>
          </p:cNvSpPr>
          <p:nvPr/>
        </p:nvSpPr>
        <p:spPr bwMode="auto">
          <a:xfrm>
            <a:off x="4372112" y="1606115"/>
            <a:ext cx="100013"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3" name="Freeform 281"/>
          <p:cNvSpPr>
            <a:spLocks/>
          </p:cNvSpPr>
          <p:nvPr/>
        </p:nvSpPr>
        <p:spPr bwMode="auto">
          <a:xfrm>
            <a:off x="4381637" y="2118881"/>
            <a:ext cx="220663" cy="0"/>
          </a:xfrm>
          <a:custGeom>
            <a:avLst/>
            <a:gdLst>
              <a:gd name="T0" fmla="*/ 0 w 139"/>
              <a:gd name="T1" fmla="*/ 139 w 139"/>
              <a:gd name="T2" fmla="*/ 0 w 139"/>
            </a:gdLst>
            <a:ahLst/>
            <a:cxnLst>
              <a:cxn ang="0">
                <a:pos x="T0" y="0"/>
              </a:cxn>
              <a:cxn ang="0">
                <a:pos x="T1" y="0"/>
              </a:cxn>
              <a:cxn ang="0">
                <a:pos x="T2" y="0"/>
              </a:cxn>
            </a:cxnLst>
            <a:rect l="0" t="0" r="r" b="b"/>
            <a:pathLst>
              <a:path w="139">
                <a:moveTo>
                  <a:pt x="0" y="0"/>
                </a:moveTo>
                <a:lnTo>
                  <a:pt x="1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4" name="Line 282"/>
          <p:cNvSpPr>
            <a:spLocks noChangeShapeType="1"/>
          </p:cNvSpPr>
          <p:nvPr/>
        </p:nvSpPr>
        <p:spPr bwMode="auto">
          <a:xfrm>
            <a:off x="4381637" y="2118881"/>
            <a:ext cx="22066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5" name="Freeform 283"/>
          <p:cNvSpPr>
            <a:spLocks/>
          </p:cNvSpPr>
          <p:nvPr/>
        </p:nvSpPr>
        <p:spPr bwMode="auto">
          <a:xfrm>
            <a:off x="4187962" y="2118881"/>
            <a:ext cx="193675" cy="0"/>
          </a:xfrm>
          <a:custGeom>
            <a:avLst/>
            <a:gdLst>
              <a:gd name="T0" fmla="*/ 0 w 122"/>
              <a:gd name="T1" fmla="*/ 122 w 122"/>
              <a:gd name="T2" fmla="*/ 0 w 122"/>
            </a:gdLst>
            <a:ahLst/>
            <a:cxnLst>
              <a:cxn ang="0">
                <a:pos x="T0" y="0"/>
              </a:cxn>
              <a:cxn ang="0">
                <a:pos x="T1" y="0"/>
              </a:cxn>
              <a:cxn ang="0">
                <a:pos x="T2" y="0"/>
              </a:cxn>
            </a:cxnLst>
            <a:rect l="0" t="0" r="r" b="b"/>
            <a:pathLst>
              <a:path w="122">
                <a:moveTo>
                  <a:pt x="0" y="0"/>
                </a:moveTo>
                <a:lnTo>
                  <a:pt x="12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6" name="Line 284"/>
          <p:cNvSpPr>
            <a:spLocks noChangeShapeType="1"/>
          </p:cNvSpPr>
          <p:nvPr/>
        </p:nvSpPr>
        <p:spPr bwMode="auto">
          <a:xfrm>
            <a:off x="4187962" y="2118881"/>
            <a:ext cx="1936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7" name="Freeform 285"/>
          <p:cNvSpPr>
            <a:spLocks/>
          </p:cNvSpPr>
          <p:nvPr/>
        </p:nvSpPr>
        <p:spPr bwMode="auto">
          <a:xfrm>
            <a:off x="4360999" y="2100625"/>
            <a:ext cx="36513" cy="36512"/>
          </a:xfrm>
          <a:custGeom>
            <a:avLst/>
            <a:gdLst>
              <a:gd name="T0" fmla="*/ 10 w 23"/>
              <a:gd name="T1" fmla="*/ 0 h 23"/>
              <a:gd name="T2" fmla="*/ 23 w 23"/>
              <a:gd name="T3" fmla="*/ 0 h 23"/>
              <a:gd name="T4" fmla="*/ 23 w 23"/>
              <a:gd name="T5" fmla="*/ 23 h 23"/>
              <a:gd name="T6" fmla="*/ 0 w 23"/>
              <a:gd name="T7" fmla="*/ 23 h 23"/>
              <a:gd name="T8" fmla="*/ 0 w 23"/>
              <a:gd name="T9" fmla="*/ 0 h 23"/>
              <a:gd name="T10" fmla="*/ 1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10" y="0"/>
                </a:moveTo>
                <a:lnTo>
                  <a:pt x="23" y="0"/>
                </a:lnTo>
                <a:lnTo>
                  <a:pt x="23" y="23"/>
                </a:lnTo>
                <a:lnTo>
                  <a:pt x="0" y="23"/>
                </a:lnTo>
                <a:lnTo>
                  <a:pt x="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8" name="Freeform 286"/>
          <p:cNvSpPr>
            <a:spLocks/>
          </p:cNvSpPr>
          <p:nvPr/>
        </p:nvSpPr>
        <p:spPr bwMode="auto">
          <a:xfrm>
            <a:off x="4360999" y="2100625"/>
            <a:ext cx="36513" cy="36512"/>
          </a:xfrm>
          <a:custGeom>
            <a:avLst/>
            <a:gdLst>
              <a:gd name="T0" fmla="*/ 10 w 23"/>
              <a:gd name="T1" fmla="*/ 0 h 23"/>
              <a:gd name="T2" fmla="*/ 23 w 23"/>
              <a:gd name="T3" fmla="*/ 0 h 23"/>
              <a:gd name="T4" fmla="*/ 23 w 23"/>
              <a:gd name="T5" fmla="*/ 23 h 23"/>
              <a:gd name="T6" fmla="*/ 0 w 23"/>
              <a:gd name="T7" fmla="*/ 23 h 23"/>
              <a:gd name="T8" fmla="*/ 0 w 23"/>
              <a:gd name="T9" fmla="*/ 0 h 23"/>
              <a:gd name="T10" fmla="*/ 1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10" y="0"/>
                </a:moveTo>
                <a:lnTo>
                  <a:pt x="23" y="0"/>
                </a:lnTo>
                <a:lnTo>
                  <a:pt x="23" y="23"/>
                </a:lnTo>
                <a:lnTo>
                  <a:pt x="0" y="23"/>
                </a:lnTo>
                <a:lnTo>
                  <a:pt x="0" y="0"/>
                </a:lnTo>
                <a:lnTo>
                  <a:pt x="10"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9" name="Rectangle 287"/>
          <p:cNvSpPr>
            <a:spLocks noChangeArrowheads="1"/>
          </p:cNvSpPr>
          <p:nvPr/>
        </p:nvSpPr>
        <p:spPr bwMode="auto">
          <a:xfrm>
            <a:off x="4335599" y="2068875"/>
            <a:ext cx="95250" cy="100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0" name="Freeform 288"/>
          <p:cNvSpPr>
            <a:spLocks/>
          </p:cNvSpPr>
          <p:nvPr/>
        </p:nvSpPr>
        <p:spPr bwMode="auto">
          <a:xfrm>
            <a:off x="4421324" y="2582435"/>
            <a:ext cx="247650" cy="0"/>
          </a:xfrm>
          <a:custGeom>
            <a:avLst/>
            <a:gdLst>
              <a:gd name="T0" fmla="*/ 0 w 156"/>
              <a:gd name="T1" fmla="*/ 156 w 156"/>
              <a:gd name="T2" fmla="*/ 0 w 156"/>
            </a:gdLst>
            <a:ahLst/>
            <a:cxnLst>
              <a:cxn ang="0">
                <a:pos x="T0" y="0"/>
              </a:cxn>
              <a:cxn ang="0">
                <a:pos x="T1" y="0"/>
              </a:cxn>
              <a:cxn ang="0">
                <a:pos x="T2" y="0"/>
              </a:cxn>
            </a:cxnLst>
            <a:rect l="0" t="0" r="r" b="b"/>
            <a:pathLst>
              <a:path w="156">
                <a:moveTo>
                  <a:pt x="0" y="0"/>
                </a:moveTo>
                <a:lnTo>
                  <a:pt x="15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1" name="Line 289"/>
          <p:cNvSpPr>
            <a:spLocks noChangeShapeType="1"/>
          </p:cNvSpPr>
          <p:nvPr/>
        </p:nvSpPr>
        <p:spPr bwMode="auto">
          <a:xfrm>
            <a:off x="4421324" y="2582435"/>
            <a:ext cx="247650"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2" name="Freeform 290"/>
          <p:cNvSpPr>
            <a:spLocks/>
          </p:cNvSpPr>
          <p:nvPr/>
        </p:nvSpPr>
        <p:spPr bwMode="auto">
          <a:xfrm>
            <a:off x="4208599" y="2582435"/>
            <a:ext cx="212725" cy="0"/>
          </a:xfrm>
          <a:custGeom>
            <a:avLst/>
            <a:gdLst>
              <a:gd name="T0" fmla="*/ 0 w 134"/>
              <a:gd name="T1" fmla="*/ 134 w 134"/>
              <a:gd name="T2" fmla="*/ 0 w 134"/>
            </a:gdLst>
            <a:ahLst/>
            <a:cxnLst>
              <a:cxn ang="0">
                <a:pos x="T0" y="0"/>
              </a:cxn>
              <a:cxn ang="0">
                <a:pos x="T1" y="0"/>
              </a:cxn>
              <a:cxn ang="0">
                <a:pos x="T2" y="0"/>
              </a:cxn>
            </a:cxnLst>
            <a:rect l="0" t="0" r="r" b="b"/>
            <a:pathLst>
              <a:path w="134">
                <a:moveTo>
                  <a:pt x="0" y="0"/>
                </a:moveTo>
                <a:lnTo>
                  <a:pt x="1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3" name="Line 291"/>
          <p:cNvSpPr>
            <a:spLocks noChangeShapeType="1"/>
          </p:cNvSpPr>
          <p:nvPr/>
        </p:nvSpPr>
        <p:spPr bwMode="auto">
          <a:xfrm>
            <a:off x="4208599" y="2582435"/>
            <a:ext cx="2127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4" name="Freeform 292"/>
          <p:cNvSpPr>
            <a:spLocks/>
          </p:cNvSpPr>
          <p:nvPr/>
        </p:nvSpPr>
        <p:spPr bwMode="auto">
          <a:xfrm>
            <a:off x="4397512" y="2561798"/>
            <a:ext cx="41275" cy="41275"/>
          </a:xfrm>
          <a:custGeom>
            <a:avLst/>
            <a:gdLst>
              <a:gd name="T0" fmla="*/ 13 w 26"/>
              <a:gd name="T1" fmla="*/ 0 h 26"/>
              <a:gd name="T2" fmla="*/ 26 w 26"/>
              <a:gd name="T3" fmla="*/ 0 h 26"/>
              <a:gd name="T4" fmla="*/ 26 w 26"/>
              <a:gd name="T5" fmla="*/ 26 h 26"/>
              <a:gd name="T6" fmla="*/ 0 w 26"/>
              <a:gd name="T7" fmla="*/ 26 h 26"/>
              <a:gd name="T8" fmla="*/ 0 w 26"/>
              <a:gd name="T9" fmla="*/ 0 h 26"/>
              <a:gd name="T10" fmla="*/ 13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13" y="0"/>
                </a:moveTo>
                <a:lnTo>
                  <a:pt x="26" y="0"/>
                </a:lnTo>
                <a:lnTo>
                  <a:pt x="26" y="26"/>
                </a:lnTo>
                <a:lnTo>
                  <a:pt x="0" y="26"/>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5" name="Freeform 293"/>
          <p:cNvSpPr>
            <a:spLocks/>
          </p:cNvSpPr>
          <p:nvPr/>
        </p:nvSpPr>
        <p:spPr bwMode="auto">
          <a:xfrm>
            <a:off x="4397512" y="2561798"/>
            <a:ext cx="41275" cy="41275"/>
          </a:xfrm>
          <a:custGeom>
            <a:avLst/>
            <a:gdLst>
              <a:gd name="T0" fmla="*/ 13 w 26"/>
              <a:gd name="T1" fmla="*/ 0 h 26"/>
              <a:gd name="T2" fmla="*/ 26 w 26"/>
              <a:gd name="T3" fmla="*/ 0 h 26"/>
              <a:gd name="T4" fmla="*/ 26 w 26"/>
              <a:gd name="T5" fmla="*/ 26 h 26"/>
              <a:gd name="T6" fmla="*/ 0 w 26"/>
              <a:gd name="T7" fmla="*/ 26 h 26"/>
              <a:gd name="T8" fmla="*/ 0 w 26"/>
              <a:gd name="T9" fmla="*/ 0 h 26"/>
              <a:gd name="T10" fmla="*/ 13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13" y="0"/>
                </a:moveTo>
                <a:lnTo>
                  <a:pt x="26" y="0"/>
                </a:lnTo>
                <a:lnTo>
                  <a:pt x="26" y="26"/>
                </a:lnTo>
                <a:lnTo>
                  <a:pt x="0" y="26"/>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6" name="Rectangle 294"/>
          <p:cNvSpPr>
            <a:spLocks noChangeArrowheads="1"/>
          </p:cNvSpPr>
          <p:nvPr/>
        </p:nvSpPr>
        <p:spPr bwMode="auto">
          <a:xfrm>
            <a:off x="4372112" y="2533223"/>
            <a:ext cx="100013"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162" name="Group 161"/>
          <p:cNvGrpSpPr/>
          <p:nvPr/>
        </p:nvGrpSpPr>
        <p:grpSpPr>
          <a:xfrm>
            <a:off x="2710379" y="1411518"/>
            <a:ext cx="3791378" cy="5283990"/>
            <a:chOff x="2710379" y="1411518"/>
            <a:chExt cx="3791378" cy="5283990"/>
          </a:xfrm>
        </p:grpSpPr>
        <p:sp>
          <p:nvSpPr>
            <p:cNvPr id="163" name="Rectangle 239"/>
            <p:cNvSpPr>
              <a:spLocks noChangeArrowheads="1"/>
            </p:cNvSpPr>
            <p:nvPr/>
          </p:nvSpPr>
          <p:spPr bwMode="auto">
            <a:xfrm>
              <a:off x="5793720"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1.4</a:t>
              </a:r>
              <a:endParaRPr kumimoji="0" lang="en-US" altLang="en-US" sz="1300" b="0" i="0" u="none" strike="noStrike" cap="none" normalizeH="0" baseline="0" dirty="0">
                <a:ln>
                  <a:noFill/>
                </a:ln>
                <a:solidFill>
                  <a:schemeClr val="tx1"/>
                </a:solidFill>
                <a:effectLst/>
              </a:endParaRPr>
            </a:p>
          </p:txBody>
        </p:sp>
        <p:sp>
          <p:nvSpPr>
            <p:cNvPr id="164" name="Rectangle 249"/>
            <p:cNvSpPr>
              <a:spLocks noChangeArrowheads="1"/>
            </p:cNvSpPr>
            <p:nvPr/>
          </p:nvSpPr>
          <p:spPr bwMode="auto">
            <a:xfrm>
              <a:off x="2710379" y="6495453"/>
              <a:ext cx="17665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b="1" dirty="0" err="1">
                  <a:solidFill>
                    <a:srgbClr val="000000"/>
                  </a:solidFill>
                </a:rPr>
                <a:t>Icosapent</a:t>
              </a:r>
              <a:r>
                <a:rPr lang="en-US" altLang="en-US" sz="1300" b="1" dirty="0">
                  <a:solidFill>
                    <a:srgbClr val="000000"/>
                  </a:solidFill>
                </a:rPr>
                <a:t> Ethyl Better</a:t>
              </a:r>
              <a:endParaRPr lang="en-US" altLang="en-US" sz="1300" dirty="0"/>
            </a:p>
          </p:txBody>
        </p:sp>
        <p:sp>
          <p:nvSpPr>
            <p:cNvPr id="165" name="Rectangle 261"/>
            <p:cNvSpPr>
              <a:spLocks noChangeArrowheads="1"/>
            </p:cNvSpPr>
            <p:nvPr/>
          </p:nvSpPr>
          <p:spPr bwMode="auto">
            <a:xfrm>
              <a:off x="5331564" y="6495453"/>
              <a:ext cx="11701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rPr>
                <a:t>Placebo Better</a:t>
              </a:r>
              <a:endParaRPr kumimoji="0" lang="en-US" altLang="en-US" sz="1300" b="0" i="0" u="none" strike="noStrike" cap="none" normalizeH="0" baseline="0" dirty="0">
                <a:ln>
                  <a:noFill/>
                </a:ln>
                <a:solidFill>
                  <a:schemeClr val="tx1"/>
                </a:solidFill>
                <a:effectLst/>
              </a:endParaRPr>
            </a:p>
          </p:txBody>
        </p:sp>
        <p:sp>
          <p:nvSpPr>
            <p:cNvPr id="167" name="Rectangle 266"/>
            <p:cNvSpPr>
              <a:spLocks noChangeArrowheads="1"/>
            </p:cNvSpPr>
            <p:nvPr/>
          </p:nvSpPr>
          <p:spPr bwMode="auto">
            <a:xfrm>
              <a:off x="3483113"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0.4</a:t>
              </a:r>
              <a:endParaRPr kumimoji="0" lang="en-US" altLang="en-US" sz="1300" b="0" i="0" u="none" strike="noStrike" cap="none" normalizeH="0" baseline="0" dirty="0">
                <a:ln>
                  <a:noFill/>
                </a:ln>
                <a:solidFill>
                  <a:schemeClr val="tx1"/>
                </a:solidFill>
                <a:effectLst/>
              </a:endParaRPr>
            </a:p>
          </p:txBody>
        </p:sp>
        <p:sp>
          <p:nvSpPr>
            <p:cNvPr id="168" name="Rectangle 272"/>
            <p:cNvSpPr>
              <a:spLocks noChangeArrowheads="1"/>
            </p:cNvSpPr>
            <p:nvPr/>
          </p:nvSpPr>
          <p:spPr bwMode="auto">
            <a:xfrm>
              <a:off x="4867413"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1.0</a:t>
              </a:r>
              <a:endParaRPr kumimoji="0" lang="en-US" altLang="en-US" sz="1300" b="0" i="0" u="none" strike="noStrike" cap="none" normalizeH="0" baseline="0" dirty="0">
                <a:ln>
                  <a:noFill/>
                </a:ln>
                <a:solidFill>
                  <a:schemeClr val="tx1"/>
                </a:solidFill>
                <a:effectLst/>
              </a:endParaRPr>
            </a:p>
          </p:txBody>
        </p:sp>
        <p:sp>
          <p:nvSpPr>
            <p:cNvPr id="169" name="Line 241"/>
            <p:cNvSpPr>
              <a:spLocks noChangeShapeType="1"/>
            </p:cNvSpPr>
            <p:nvPr/>
          </p:nvSpPr>
          <p:spPr bwMode="auto">
            <a:xfrm flipV="1">
              <a:off x="4981712" y="1411518"/>
              <a:ext cx="0" cy="4717241"/>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170" name="Group 169"/>
            <p:cNvGrpSpPr/>
            <p:nvPr/>
          </p:nvGrpSpPr>
          <p:grpSpPr>
            <a:xfrm>
              <a:off x="3587887" y="6125566"/>
              <a:ext cx="2322513" cy="77787"/>
              <a:chOff x="3587887" y="6125566"/>
              <a:chExt cx="2322513" cy="77787"/>
            </a:xfrm>
          </p:grpSpPr>
          <p:sp>
            <p:nvSpPr>
              <p:cNvPr id="171" name="Line 237"/>
              <p:cNvSpPr>
                <a:spLocks noChangeShapeType="1"/>
              </p:cNvSpPr>
              <p:nvPr/>
            </p:nvSpPr>
            <p:spPr bwMode="auto">
              <a:xfrm>
                <a:off x="5905637"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2" name="Line 238"/>
              <p:cNvSpPr>
                <a:spLocks noChangeShapeType="1"/>
              </p:cNvSpPr>
              <p:nvPr/>
            </p:nvSpPr>
            <p:spPr bwMode="auto">
              <a:xfrm>
                <a:off x="5445262"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4" name="Line 268"/>
              <p:cNvSpPr>
                <a:spLocks noChangeShapeType="1"/>
              </p:cNvSpPr>
              <p:nvPr/>
            </p:nvSpPr>
            <p:spPr bwMode="auto">
              <a:xfrm>
                <a:off x="4051437"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en-US">
                  <a:latin typeface="Arial" panose="020B0604020202020204" pitchFamily="34" charset="0"/>
                  <a:cs typeface="Arial" panose="020B0604020202020204" pitchFamily="34" charset="0"/>
                </a:endParaRPr>
              </a:p>
            </p:txBody>
          </p:sp>
          <p:sp>
            <p:nvSpPr>
              <p:cNvPr id="175" name="Line 269"/>
              <p:cNvSpPr>
                <a:spLocks noChangeShapeType="1"/>
              </p:cNvSpPr>
              <p:nvPr/>
            </p:nvSpPr>
            <p:spPr bwMode="auto">
              <a:xfrm>
                <a:off x="3592649"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en-US">
                  <a:latin typeface="Arial" panose="020B0604020202020204" pitchFamily="34" charset="0"/>
                  <a:cs typeface="Arial" panose="020B0604020202020204" pitchFamily="34" charset="0"/>
                </a:endParaRPr>
              </a:p>
            </p:txBody>
          </p:sp>
          <p:sp>
            <p:nvSpPr>
              <p:cNvPr id="176" name="Line 270"/>
              <p:cNvSpPr>
                <a:spLocks noChangeShapeType="1"/>
              </p:cNvSpPr>
              <p:nvPr/>
            </p:nvSpPr>
            <p:spPr bwMode="auto">
              <a:xfrm>
                <a:off x="4516574"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7" name="Line 271"/>
              <p:cNvSpPr>
                <a:spLocks noChangeShapeType="1"/>
              </p:cNvSpPr>
              <p:nvPr/>
            </p:nvSpPr>
            <p:spPr bwMode="auto">
              <a:xfrm>
                <a:off x="4981712"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8" name="Line 265"/>
              <p:cNvSpPr>
                <a:spLocks noChangeShapeType="1"/>
              </p:cNvSpPr>
              <p:nvPr/>
            </p:nvSpPr>
            <p:spPr bwMode="auto">
              <a:xfrm>
                <a:off x="3587887" y="6125566"/>
                <a:ext cx="2322513"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sp>
        <p:nvSpPr>
          <p:cNvPr id="179" name="Line 15"/>
          <p:cNvSpPr>
            <a:spLocks noChangeShapeType="1"/>
          </p:cNvSpPr>
          <p:nvPr/>
        </p:nvSpPr>
        <p:spPr bwMode="auto">
          <a:xfrm>
            <a:off x="5786799" y="1166032"/>
            <a:ext cx="621792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0" name="Title 1">
            <a:extLst>
              <a:ext uri="{FF2B5EF4-FFF2-40B4-BE49-F238E27FC236}">
                <a16:creationId xmlns:a16="http://schemas.microsoft.com/office/drawing/2014/main" id="{ADCC6664-E1BD-4F45-8C36-8C3622B633F4}"/>
              </a:ext>
            </a:extLst>
          </p:cNvPr>
          <p:cNvSpPr>
            <a:spLocks noGrp="1"/>
          </p:cNvSpPr>
          <p:nvPr>
            <p:ph type="title"/>
          </p:nvPr>
        </p:nvSpPr>
        <p:spPr>
          <a:xfrm>
            <a:off x="457200" y="2719"/>
            <a:ext cx="10515600" cy="822960"/>
          </a:xfrm>
        </p:spPr>
        <p:txBody>
          <a:bodyPr>
            <a:normAutofit/>
          </a:bodyPr>
          <a:lstStyle/>
          <a:p>
            <a:r>
              <a:rPr lang="en-US" sz="4000" b="1" dirty="0" err="1">
                <a:latin typeface="Arial" panose="020B0604020202020204" pitchFamily="34" charset="0"/>
                <a:cs typeface="Arial" panose="020B0604020202020204" pitchFamily="34" charset="0"/>
              </a:rPr>
              <a:t>Prespecified</a:t>
            </a:r>
            <a:r>
              <a:rPr lang="en-US" sz="4000" b="1" dirty="0">
                <a:latin typeface="Arial" panose="020B0604020202020204" pitchFamily="34" charset="0"/>
                <a:cs typeface="Arial" panose="020B0604020202020204" pitchFamily="34" charset="0"/>
              </a:rPr>
              <a:t> Hierarchical Testing</a:t>
            </a:r>
            <a:endParaRPr lang="en-US" sz="4000" b="1" dirty="0">
              <a:highlight>
                <a:srgbClr val="FFFF00"/>
              </a:highlight>
              <a:latin typeface="Arial" panose="020B0604020202020204" pitchFamily="34" charset="0"/>
              <a:cs typeface="Arial" panose="020B0604020202020204" pitchFamily="34" charset="0"/>
            </a:endParaRPr>
          </a:p>
        </p:txBody>
      </p:sp>
      <p:sp>
        <p:nvSpPr>
          <p:cNvPr id="181" name="Rectangle 227">
            <a:extLst>
              <a:ext uri="{FF2B5EF4-FFF2-40B4-BE49-F238E27FC236}">
                <a16:creationId xmlns:a16="http://schemas.microsoft.com/office/drawing/2014/main" id="{1F7A0A54-8ED1-4EF5-AC20-468CFEDF8600}"/>
              </a:ext>
            </a:extLst>
          </p:cNvPr>
          <p:cNvSpPr>
            <a:spLocks noChangeArrowheads="1"/>
          </p:cNvSpPr>
          <p:nvPr/>
        </p:nvSpPr>
        <p:spPr bwMode="auto">
          <a:xfrm flipH="1">
            <a:off x="10502591" y="1544749"/>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25%</a:t>
            </a:r>
            <a:endParaRPr kumimoji="0" lang="en-US" altLang="en-US" sz="1300" b="1" i="0" u="none" strike="noStrike" cap="none" normalizeH="0" baseline="0" dirty="0">
              <a:ln>
                <a:noFill/>
              </a:ln>
              <a:solidFill>
                <a:srgbClr val="10A24A"/>
              </a:solidFill>
              <a:effectLst/>
            </a:endParaRPr>
          </a:p>
        </p:txBody>
      </p:sp>
      <p:sp>
        <p:nvSpPr>
          <p:cNvPr id="182" name="Rectangle 227">
            <a:extLst>
              <a:ext uri="{FF2B5EF4-FFF2-40B4-BE49-F238E27FC236}">
                <a16:creationId xmlns:a16="http://schemas.microsoft.com/office/drawing/2014/main" id="{1A7F522E-DA0A-4A67-9664-720FF2475D37}"/>
              </a:ext>
            </a:extLst>
          </p:cNvPr>
          <p:cNvSpPr>
            <a:spLocks noChangeArrowheads="1"/>
          </p:cNvSpPr>
          <p:nvPr/>
        </p:nvSpPr>
        <p:spPr bwMode="auto">
          <a:xfrm flipH="1">
            <a:off x="10502591" y="946255"/>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effectLst/>
              </a:rPr>
              <a:t>RRR</a:t>
            </a:r>
          </a:p>
        </p:txBody>
      </p:sp>
      <p:sp>
        <p:nvSpPr>
          <p:cNvPr id="185" name="Rectangle 227">
            <a:extLst>
              <a:ext uri="{FF2B5EF4-FFF2-40B4-BE49-F238E27FC236}">
                <a16:creationId xmlns:a16="http://schemas.microsoft.com/office/drawing/2014/main" id="{A820FCDF-16A1-4E2A-9AA5-C8E119C4F113}"/>
              </a:ext>
            </a:extLst>
          </p:cNvPr>
          <p:cNvSpPr>
            <a:spLocks noChangeArrowheads="1"/>
          </p:cNvSpPr>
          <p:nvPr/>
        </p:nvSpPr>
        <p:spPr bwMode="auto">
          <a:xfrm flipH="1">
            <a:off x="10502591" y="2013725"/>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26%</a:t>
            </a:r>
            <a:endParaRPr kumimoji="0" lang="en-US" altLang="en-US" sz="1300" b="1" i="0" u="none" strike="noStrike" cap="none" normalizeH="0" baseline="0" dirty="0">
              <a:ln>
                <a:noFill/>
              </a:ln>
              <a:solidFill>
                <a:srgbClr val="10A24A"/>
              </a:solidFill>
              <a:effectLst/>
            </a:endParaRPr>
          </a:p>
        </p:txBody>
      </p:sp>
      <p:sp>
        <p:nvSpPr>
          <p:cNvPr id="186" name="Rectangle 227">
            <a:extLst>
              <a:ext uri="{FF2B5EF4-FFF2-40B4-BE49-F238E27FC236}">
                <a16:creationId xmlns:a16="http://schemas.microsoft.com/office/drawing/2014/main" id="{4C7A740F-9F68-4215-996E-C55A5552867D}"/>
              </a:ext>
            </a:extLst>
          </p:cNvPr>
          <p:cNvSpPr>
            <a:spLocks noChangeArrowheads="1"/>
          </p:cNvSpPr>
          <p:nvPr/>
        </p:nvSpPr>
        <p:spPr bwMode="auto">
          <a:xfrm flipH="1">
            <a:off x="10502591" y="2482701"/>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25%</a:t>
            </a:r>
            <a:endParaRPr kumimoji="0" lang="en-US" altLang="en-US" sz="1300" b="1" i="0" u="none" strike="noStrike" cap="none" normalizeH="0" baseline="0" dirty="0">
              <a:ln>
                <a:noFill/>
              </a:ln>
              <a:solidFill>
                <a:srgbClr val="10A24A"/>
              </a:solidFill>
              <a:effectLst/>
            </a:endParaRPr>
          </a:p>
        </p:txBody>
      </p:sp>
      <p:sp>
        <p:nvSpPr>
          <p:cNvPr id="193" name="TextBox 192">
            <a:extLst>
              <a:ext uri="{FF2B5EF4-FFF2-40B4-BE49-F238E27FC236}">
                <a16:creationId xmlns:a16="http://schemas.microsoft.com/office/drawing/2014/main" id="{2F60E36B-6FB4-47A7-A66D-46C1CE3EBDB0}"/>
              </a:ext>
            </a:extLst>
          </p:cNvPr>
          <p:cNvSpPr txBox="1"/>
          <p:nvPr/>
        </p:nvSpPr>
        <p:spPr>
          <a:xfrm>
            <a:off x="9272587" y="6233515"/>
            <a:ext cx="273213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RRR denotes relative risk reduction</a:t>
            </a:r>
          </a:p>
        </p:txBody>
      </p:sp>
    </p:spTree>
    <p:extLst>
      <p:ext uri="{BB962C8B-B14F-4D97-AF65-F5344CB8AC3E}">
        <p14:creationId xmlns:p14="http://schemas.microsoft.com/office/powerpoint/2010/main" val="4276650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16"/>
          <p:cNvSpPr>
            <a:spLocks noChangeArrowheads="1"/>
          </p:cNvSpPr>
          <p:nvPr/>
        </p:nvSpPr>
        <p:spPr bwMode="auto">
          <a:xfrm>
            <a:off x="385917" y="945369"/>
            <a:ext cx="7261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ltLang="en-US" sz="1300" b="1" dirty="0">
                <a:solidFill>
                  <a:srgbClr val="000000"/>
                </a:solidFill>
                <a:latin typeface="Arial" pitchFamily="34" charset="0"/>
                <a:cs typeface="Arial" pitchFamily="34" charset="0"/>
              </a:rPr>
              <a:t>Endpoint</a:t>
            </a:r>
          </a:p>
        </p:txBody>
      </p:sp>
      <p:sp>
        <p:nvSpPr>
          <p:cNvPr id="150" name="Rectangle 5"/>
          <p:cNvSpPr>
            <a:spLocks noChangeArrowheads="1"/>
          </p:cNvSpPr>
          <p:nvPr/>
        </p:nvSpPr>
        <p:spPr bwMode="auto">
          <a:xfrm>
            <a:off x="242835" y="1411518"/>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6" name="Rectangle 21"/>
          <p:cNvSpPr>
            <a:spLocks noChangeArrowheads="1"/>
          </p:cNvSpPr>
          <p:nvPr/>
        </p:nvSpPr>
        <p:spPr bwMode="auto">
          <a:xfrm>
            <a:off x="385917" y="1565559"/>
            <a:ext cx="1830629"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Primary Composite (ITT)</a:t>
            </a:r>
          </a:p>
        </p:txBody>
      </p:sp>
      <p:sp>
        <p:nvSpPr>
          <p:cNvPr id="151" name="Rectangle 6"/>
          <p:cNvSpPr>
            <a:spLocks noChangeArrowheads="1"/>
          </p:cNvSpPr>
          <p:nvPr/>
        </p:nvSpPr>
        <p:spPr bwMode="auto">
          <a:xfrm>
            <a:off x="242835" y="1899012"/>
            <a:ext cx="11706330" cy="439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3" name="Rectangle 28"/>
          <p:cNvSpPr>
            <a:spLocks noChangeArrowheads="1"/>
          </p:cNvSpPr>
          <p:nvPr/>
        </p:nvSpPr>
        <p:spPr bwMode="auto">
          <a:xfrm>
            <a:off x="385917" y="2029113"/>
            <a:ext cx="2386872"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Key Secondary Composite (ITT)</a:t>
            </a:r>
          </a:p>
        </p:txBody>
      </p:sp>
      <p:sp>
        <p:nvSpPr>
          <p:cNvPr id="152" name="Rectangle 7"/>
          <p:cNvSpPr>
            <a:spLocks noChangeArrowheads="1"/>
          </p:cNvSpPr>
          <p:nvPr/>
        </p:nvSpPr>
        <p:spPr bwMode="auto">
          <a:xfrm>
            <a:off x="242835" y="2338626"/>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4" name="Rectangle 39"/>
          <p:cNvSpPr>
            <a:spLocks noChangeArrowheads="1"/>
          </p:cNvSpPr>
          <p:nvPr/>
        </p:nvSpPr>
        <p:spPr bwMode="auto">
          <a:xfrm>
            <a:off x="385917" y="2402898"/>
            <a:ext cx="2210542"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Cardiovascular Death or</a:t>
            </a:r>
          </a:p>
          <a:p>
            <a:pPr lvl="0">
              <a:lnSpc>
                <a:spcPts val="1400"/>
              </a:lnSpc>
              <a:spcBef>
                <a:spcPts val="0"/>
              </a:spcBef>
              <a:spcAft>
                <a:spcPts val="0"/>
              </a:spcAft>
            </a:pPr>
            <a:r>
              <a:rPr lang="en-US" altLang="en-US" sz="1300" dirty="0">
                <a:solidFill>
                  <a:srgbClr val="000000"/>
                </a:solidFill>
              </a:rPr>
              <a:t>Nonfatal Myocardial Infarction</a:t>
            </a:r>
          </a:p>
        </p:txBody>
      </p:sp>
      <p:sp>
        <p:nvSpPr>
          <p:cNvPr id="153" name="Rectangle 8"/>
          <p:cNvSpPr>
            <a:spLocks noChangeArrowheads="1"/>
          </p:cNvSpPr>
          <p:nvPr/>
        </p:nvSpPr>
        <p:spPr bwMode="auto">
          <a:xfrm>
            <a:off x="242835" y="2826120"/>
            <a:ext cx="11706330" cy="439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43" name="Rectangle 98"/>
          <p:cNvSpPr>
            <a:spLocks noChangeArrowheads="1"/>
          </p:cNvSpPr>
          <p:nvPr/>
        </p:nvSpPr>
        <p:spPr bwMode="auto">
          <a:xfrm>
            <a:off x="385917" y="2956221"/>
            <a:ext cx="2824491"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Fatal or Nonfatal Myocardial Infarction</a:t>
            </a:r>
          </a:p>
        </p:txBody>
      </p:sp>
      <p:sp>
        <p:nvSpPr>
          <p:cNvPr id="319" name="Rectangle 174"/>
          <p:cNvSpPr>
            <a:spLocks noChangeArrowheads="1"/>
          </p:cNvSpPr>
          <p:nvPr/>
        </p:nvSpPr>
        <p:spPr bwMode="auto">
          <a:xfrm>
            <a:off x="7595611" y="945369"/>
            <a:ext cx="6412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indent="0" algn="ctr">
              <a:lnSpc>
                <a:spcPct val="100000"/>
              </a:lnSpc>
              <a:buClrTx/>
              <a:buSzTx/>
              <a:buFontTx/>
              <a:buNone/>
              <a:tabLst/>
            </a:pPr>
            <a:r>
              <a:rPr lang="en-US" altLang="en-US" sz="1300" b="1" dirty="0">
                <a:solidFill>
                  <a:srgbClr val="000000"/>
                </a:solidFill>
              </a:rPr>
              <a:t>Placebo</a:t>
            </a:r>
          </a:p>
        </p:txBody>
      </p:sp>
      <p:sp>
        <p:nvSpPr>
          <p:cNvPr id="320" name="Rectangle 175"/>
          <p:cNvSpPr>
            <a:spLocks noChangeArrowheads="1"/>
          </p:cNvSpPr>
          <p:nvPr/>
        </p:nvSpPr>
        <p:spPr bwMode="auto">
          <a:xfrm>
            <a:off x="7633281" y="1185925"/>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n/N (%)</a:t>
            </a:r>
            <a:endParaRPr kumimoji="0" lang="en-US" altLang="en-US" sz="1300" b="0" i="0" u="none" strike="noStrike" cap="none" normalizeH="0" baseline="0" dirty="0">
              <a:ln>
                <a:noFill/>
              </a:ln>
              <a:solidFill>
                <a:schemeClr val="tx1"/>
              </a:solidFill>
              <a:effectLst/>
            </a:endParaRPr>
          </a:p>
        </p:txBody>
      </p:sp>
      <p:sp>
        <p:nvSpPr>
          <p:cNvPr id="321" name="Rectangle 176"/>
          <p:cNvSpPr>
            <a:spLocks noChangeArrowheads="1"/>
          </p:cNvSpPr>
          <p:nvPr/>
        </p:nvSpPr>
        <p:spPr bwMode="auto">
          <a:xfrm>
            <a:off x="7251766" y="1555300"/>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901/4090 (22.0%)</a:t>
            </a:r>
            <a:endParaRPr kumimoji="0" lang="en-US" altLang="en-US" sz="1300" b="0" i="0" u="none" strike="noStrike" cap="none" normalizeH="0" baseline="0">
              <a:ln>
                <a:noFill/>
              </a:ln>
              <a:solidFill>
                <a:schemeClr val="tx1"/>
              </a:solidFill>
              <a:effectLst/>
            </a:endParaRPr>
          </a:p>
        </p:txBody>
      </p:sp>
      <p:sp>
        <p:nvSpPr>
          <p:cNvPr id="322" name="Rectangle 177"/>
          <p:cNvSpPr>
            <a:spLocks noChangeArrowheads="1"/>
          </p:cNvSpPr>
          <p:nvPr/>
        </p:nvSpPr>
        <p:spPr bwMode="auto">
          <a:xfrm>
            <a:off x="7251766" y="2018854"/>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606/4090 (14.8%)</a:t>
            </a:r>
            <a:endParaRPr kumimoji="0" lang="en-US" altLang="en-US" sz="1300" b="0" i="0" u="none" strike="noStrike" cap="none" normalizeH="0" baseline="0">
              <a:ln>
                <a:noFill/>
              </a:ln>
              <a:solidFill>
                <a:schemeClr val="tx1"/>
              </a:solidFill>
              <a:effectLst/>
            </a:endParaRPr>
          </a:p>
        </p:txBody>
      </p:sp>
      <p:sp>
        <p:nvSpPr>
          <p:cNvPr id="323" name="Rectangle 178"/>
          <p:cNvSpPr>
            <a:spLocks noChangeArrowheads="1"/>
          </p:cNvSpPr>
          <p:nvPr/>
        </p:nvSpPr>
        <p:spPr bwMode="auto">
          <a:xfrm>
            <a:off x="7251766" y="2482408"/>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507/4090 (12.4%)</a:t>
            </a:r>
            <a:endParaRPr kumimoji="0" lang="en-US" altLang="en-US" sz="1300" b="0" i="0" u="none" strike="noStrike" cap="none" normalizeH="0" baseline="0">
              <a:ln>
                <a:noFill/>
              </a:ln>
              <a:solidFill>
                <a:schemeClr val="tx1"/>
              </a:solidFill>
              <a:effectLst/>
            </a:endParaRPr>
          </a:p>
        </p:txBody>
      </p:sp>
      <p:sp>
        <p:nvSpPr>
          <p:cNvPr id="324" name="Rectangle 179"/>
          <p:cNvSpPr>
            <a:spLocks noChangeArrowheads="1"/>
          </p:cNvSpPr>
          <p:nvPr/>
        </p:nvSpPr>
        <p:spPr bwMode="auto">
          <a:xfrm>
            <a:off x="7298253" y="2945962"/>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355/4090 (8.7%)</a:t>
            </a:r>
            <a:endParaRPr kumimoji="0" lang="en-US" altLang="en-US" sz="1300" b="0" i="0" u="none" strike="noStrike" cap="none" normalizeH="0" baseline="0">
              <a:ln>
                <a:noFill/>
              </a:ln>
              <a:solidFill>
                <a:schemeClr val="tx1"/>
              </a:solidFill>
              <a:effectLst/>
            </a:endParaRPr>
          </a:p>
        </p:txBody>
      </p:sp>
      <p:sp>
        <p:nvSpPr>
          <p:cNvPr id="331" name="Rectangle 186"/>
          <p:cNvSpPr>
            <a:spLocks noChangeArrowheads="1"/>
          </p:cNvSpPr>
          <p:nvPr/>
        </p:nvSpPr>
        <p:spPr bwMode="auto">
          <a:xfrm>
            <a:off x="5832194" y="945369"/>
            <a:ext cx="123751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b="1" dirty="0" err="1">
                <a:solidFill>
                  <a:srgbClr val="000000"/>
                </a:solidFill>
              </a:rPr>
              <a:t>Icosapent</a:t>
            </a:r>
            <a:r>
              <a:rPr lang="en-US" altLang="en-US" sz="1300" b="1" dirty="0">
                <a:solidFill>
                  <a:srgbClr val="000000"/>
                </a:solidFill>
              </a:rPr>
              <a:t> Ethyl</a:t>
            </a:r>
            <a:endParaRPr kumimoji="0" lang="en-US" altLang="en-US" sz="1300" b="0" i="0" u="none" strike="noStrike" cap="none" normalizeH="0" baseline="0" dirty="0">
              <a:ln>
                <a:noFill/>
              </a:ln>
              <a:solidFill>
                <a:schemeClr val="tx1"/>
              </a:solidFill>
              <a:effectLst/>
            </a:endParaRPr>
          </a:p>
        </p:txBody>
      </p:sp>
      <p:sp>
        <p:nvSpPr>
          <p:cNvPr id="340" name="Rectangle 195"/>
          <p:cNvSpPr>
            <a:spLocks noChangeArrowheads="1"/>
          </p:cNvSpPr>
          <p:nvPr/>
        </p:nvSpPr>
        <p:spPr bwMode="auto">
          <a:xfrm>
            <a:off x="6168023" y="1185925"/>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n/N (%)</a:t>
            </a:r>
            <a:endParaRPr kumimoji="0" lang="en-US" altLang="en-US" sz="1300" b="0" i="0" u="none" strike="noStrike" cap="none" normalizeH="0" baseline="0" dirty="0">
              <a:ln>
                <a:noFill/>
              </a:ln>
              <a:solidFill>
                <a:schemeClr val="tx1"/>
              </a:solidFill>
              <a:effectLst/>
            </a:endParaRPr>
          </a:p>
        </p:txBody>
      </p:sp>
      <p:sp>
        <p:nvSpPr>
          <p:cNvPr id="341" name="Rectangle 196"/>
          <p:cNvSpPr>
            <a:spLocks noChangeArrowheads="1"/>
          </p:cNvSpPr>
          <p:nvPr/>
        </p:nvSpPr>
        <p:spPr bwMode="auto">
          <a:xfrm>
            <a:off x="5786508" y="1555300"/>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705/4089 (17.2%)</a:t>
            </a:r>
            <a:endParaRPr kumimoji="0" lang="en-US" altLang="en-US" sz="1300" b="0" i="0" u="none" strike="noStrike" cap="none" normalizeH="0" baseline="0">
              <a:ln>
                <a:noFill/>
              </a:ln>
              <a:solidFill>
                <a:schemeClr val="tx1"/>
              </a:solidFill>
              <a:effectLst/>
            </a:endParaRPr>
          </a:p>
        </p:txBody>
      </p:sp>
      <p:sp>
        <p:nvSpPr>
          <p:cNvPr id="342" name="Rectangle 197"/>
          <p:cNvSpPr>
            <a:spLocks noChangeArrowheads="1"/>
          </p:cNvSpPr>
          <p:nvPr/>
        </p:nvSpPr>
        <p:spPr bwMode="auto">
          <a:xfrm>
            <a:off x="5792696" y="2018854"/>
            <a:ext cx="13165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459/4089 (11.2%)</a:t>
            </a:r>
            <a:endParaRPr kumimoji="0" lang="en-US" altLang="en-US" sz="1300" b="0" i="0" u="none" strike="noStrike" cap="none" normalizeH="0" baseline="0">
              <a:ln>
                <a:noFill/>
              </a:ln>
              <a:solidFill>
                <a:schemeClr val="tx1"/>
              </a:solidFill>
              <a:effectLst/>
            </a:endParaRPr>
          </a:p>
        </p:txBody>
      </p:sp>
      <p:sp>
        <p:nvSpPr>
          <p:cNvPr id="343" name="Rectangle 198"/>
          <p:cNvSpPr>
            <a:spLocks noChangeArrowheads="1"/>
          </p:cNvSpPr>
          <p:nvPr/>
        </p:nvSpPr>
        <p:spPr bwMode="auto">
          <a:xfrm>
            <a:off x="5832995" y="2482408"/>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392/4089 (9.6%)</a:t>
            </a:r>
            <a:endParaRPr kumimoji="0" lang="en-US" altLang="en-US" sz="1300" b="0" i="0" u="none" strike="noStrike" cap="none" normalizeH="0" baseline="0">
              <a:ln>
                <a:noFill/>
              </a:ln>
              <a:solidFill>
                <a:schemeClr val="tx1"/>
              </a:solidFill>
              <a:effectLst/>
            </a:endParaRPr>
          </a:p>
        </p:txBody>
      </p:sp>
      <p:sp>
        <p:nvSpPr>
          <p:cNvPr id="344" name="Rectangle 199"/>
          <p:cNvSpPr>
            <a:spLocks noChangeArrowheads="1"/>
          </p:cNvSpPr>
          <p:nvPr/>
        </p:nvSpPr>
        <p:spPr bwMode="auto">
          <a:xfrm>
            <a:off x="5832995" y="2945962"/>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250/4089 (6.1%)</a:t>
            </a:r>
            <a:endParaRPr kumimoji="0" lang="en-US" altLang="en-US" sz="1300" b="0" i="0" u="none" strike="noStrike" cap="none" normalizeH="0" baseline="0">
              <a:ln>
                <a:noFill/>
              </a:ln>
              <a:solidFill>
                <a:schemeClr val="tx1"/>
              </a:solidFill>
              <a:effectLst/>
            </a:endParaRPr>
          </a:p>
        </p:txBody>
      </p:sp>
      <p:sp>
        <p:nvSpPr>
          <p:cNvPr id="15" name="Rectangle 213"/>
          <p:cNvSpPr>
            <a:spLocks noChangeArrowheads="1"/>
          </p:cNvSpPr>
          <p:nvPr/>
        </p:nvSpPr>
        <p:spPr bwMode="auto">
          <a:xfrm>
            <a:off x="8660913" y="945369"/>
            <a:ext cx="172643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pl-PL" altLang="en-US" sz="1300" b="1" dirty="0">
                <a:solidFill>
                  <a:srgbClr val="000000"/>
                </a:solidFill>
              </a:rPr>
              <a:t>Hazard </a:t>
            </a:r>
            <a:r>
              <a:rPr lang="en-US" altLang="en-US" sz="1300" b="1" dirty="0">
                <a:solidFill>
                  <a:srgbClr val="000000"/>
                </a:solidFill>
              </a:rPr>
              <a:t>Ratio </a:t>
            </a:r>
            <a:r>
              <a:rPr lang="pl-PL" altLang="en-US" sz="1300" b="1" dirty="0">
                <a:solidFill>
                  <a:srgbClr val="000000"/>
                </a:solidFill>
              </a:rPr>
              <a:t>(95% CI)</a:t>
            </a:r>
            <a:endParaRPr lang="en-US" altLang="en-US" sz="1300" b="1" dirty="0">
              <a:solidFill>
                <a:srgbClr val="000000"/>
              </a:solidFill>
            </a:endParaRPr>
          </a:p>
        </p:txBody>
      </p:sp>
      <p:sp>
        <p:nvSpPr>
          <p:cNvPr id="16" name="Rectangle 214"/>
          <p:cNvSpPr>
            <a:spLocks noChangeArrowheads="1"/>
          </p:cNvSpPr>
          <p:nvPr/>
        </p:nvSpPr>
        <p:spPr bwMode="auto">
          <a:xfrm>
            <a:off x="8910178" y="1555300"/>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0.75 (0.68–0.83)</a:t>
            </a:r>
            <a:endParaRPr kumimoji="0" lang="en-US" altLang="en-US" sz="1300" b="0" i="0" u="none" strike="noStrike" cap="none" normalizeH="0" baseline="0" dirty="0">
              <a:ln>
                <a:noFill/>
              </a:ln>
              <a:solidFill>
                <a:schemeClr val="tx1"/>
              </a:solidFill>
              <a:effectLst/>
            </a:endParaRPr>
          </a:p>
        </p:txBody>
      </p:sp>
      <p:sp>
        <p:nvSpPr>
          <p:cNvPr id="17" name="Rectangle 215"/>
          <p:cNvSpPr>
            <a:spLocks noChangeArrowheads="1"/>
          </p:cNvSpPr>
          <p:nvPr/>
        </p:nvSpPr>
        <p:spPr bwMode="auto">
          <a:xfrm>
            <a:off x="8910178" y="2018854"/>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0.74 (0.65–0.83)</a:t>
            </a:r>
            <a:endParaRPr kumimoji="0" lang="en-US" altLang="en-US" sz="1300" b="0" i="0" u="none" strike="noStrike" cap="none" normalizeH="0" baseline="0">
              <a:ln>
                <a:noFill/>
              </a:ln>
              <a:solidFill>
                <a:schemeClr val="tx1"/>
              </a:solidFill>
              <a:effectLst/>
            </a:endParaRPr>
          </a:p>
        </p:txBody>
      </p:sp>
      <p:sp>
        <p:nvSpPr>
          <p:cNvPr id="18" name="Rectangle 216"/>
          <p:cNvSpPr>
            <a:spLocks noChangeArrowheads="1"/>
          </p:cNvSpPr>
          <p:nvPr/>
        </p:nvSpPr>
        <p:spPr bwMode="auto">
          <a:xfrm>
            <a:off x="8910178" y="2482408"/>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0.75 (0.66–0.86)</a:t>
            </a:r>
            <a:endParaRPr kumimoji="0" lang="en-US" altLang="en-US" sz="1300" b="0" i="0" u="none" strike="noStrike" cap="none" normalizeH="0" baseline="0">
              <a:ln>
                <a:noFill/>
              </a:ln>
              <a:solidFill>
                <a:schemeClr val="tx1"/>
              </a:solidFill>
              <a:effectLst/>
            </a:endParaRPr>
          </a:p>
        </p:txBody>
      </p:sp>
      <p:sp>
        <p:nvSpPr>
          <p:cNvPr id="19" name="Rectangle 217"/>
          <p:cNvSpPr>
            <a:spLocks noChangeArrowheads="1"/>
          </p:cNvSpPr>
          <p:nvPr/>
        </p:nvSpPr>
        <p:spPr bwMode="auto">
          <a:xfrm>
            <a:off x="8910178" y="2945962"/>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0.69 (0.58–0.81)</a:t>
            </a:r>
            <a:endParaRPr kumimoji="0" lang="en-US" altLang="en-US" sz="1300" b="0" i="0" u="none" strike="noStrike" cap="none" normalizeH="0" baseline="0" dirty="0">
              <a:ln>
                <a:noFill/>
              </a:ln>
              <a:solidFill>
                <a:schemeClr val="tx1"/>
              </a:solidFill>
              <a:effectLst/>
            </a:endParaRPr>
          </a:p>
        </p:txBody>
      </p:sp>
      <p:sp>
        <p:nvSpPr>
          <p:cNvPr id="26" name="Rectangle 224"/>
          <p:cNvSpPr>
            <a:spLocks noChangeArrowheads="1"/>
          </p:cNvSpPr>
          <p:nvPr/>
        </p:nvSpPr>
        <p:spPr bwMode="auto">
          <a:xfrm>
            <a:off x="11192988" y="945369"/>
            <a:ext cx="59471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indent="0" algn="ctr">
              <a:lnSpc>
                <a:spcPct val="100000"/>
              </a:lnSpc>
              <a:buClrTx/>
              <a:buSzTx/>
              <a:buFontTx/>
              <a:buNone/>
              <a:tabLst/>
            </a:pPr>
            <a:r>
              <a:rPr lang="en-US" altLang="en-US" sz="1300" b="1" dirty="0">
                <a:solidFill>
                  <a:srgbClr val="000000"/>
                </a:solidFill>
              </a:rPr>
              <a:t>P-value</a:t>
            </a:r>
          </a:p>
        </p:txBody>
      </p:sp>
      <p:sp>
        <p:nvSpPr>
          <p:cNvPr id="29" name="Rectangle 227"/>
          <p:cNvSpPr>
            <a:spLocks noChangeArrowheads="1"/>
          </p:cNvSpPr>
          <p:nvPr/>
        </p:nvSpPr>
        <p:spPr bwMode="auto">
          <a:xfrm>
            <a:off x="11232262" y="1555300"/>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&lt;0.001</a:t>
            </a:r>
            <a:endParaRPr kumimoji="0" lang="en-US" altLang="en-US" sz="1300" b="0" i="0" u="none" strike="noStrike" cap="none" normalizeH="0" baseline="0" dirty="0">
              <a:ln>
                <a:noFill/>
              </a:ln>
              <a:solidFill>
                <a:schemeClr val="tx1"/>
              </a:solidFill>
              <a:effectLst/>
            </a:endParaRPr>
          </a:p>
        </p:txBody>
      </p:sp>
      <p:sp>
        <p:nvSpPr>
          <p:cNvPr id="30" name="Rectangle 228"/>
          <p:cNvSpPr>
            <a:spLocks noChangeArrowheads="1"/>
          </p:cNvSpPr>
          <p:nvPr/>
        </p:nvSpPr>
        <p:spPr bwMode="auto">
          <a:xfrm>
            <a:off x="11232262" y="2018854"/>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1" name="Rectangle 229"/>
          <p:cNvSpPr>
            <a:spLocks noChangeArrowheads="1"/>
          </p:cNvSpPr>
          <p:nvPr/>
        </p:nvSpPr>
        <p:spPr bwMode="auto">
          <a:xfrm>
            <a:off x="11232262" y="2482408"/>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2" name="Rectangle 230"/>
          <p:cNvSpPr>
            <a:spLocks noChangeArrowheads="1"/>
          </p:cNvSpPr>
          <p:nvPr/>
        </p:nvSpPr>
        <p:spPr bwMode="auto">
          <a:xfrm>
            <a:off x="11232262" y="2945962"/>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44" name="Rectangle 242"/>
          <p:cNvSpPr>
            <a:spLocks noChangeArrowheads="1"/>
          </p:cNvSpPr>
          <p:nvPr/>
        </p:nvSpPr>
        <p:spPr bwMode="auto">
          <a:xfrm>
            <a:off x="4456973" y="960758"/>
            <a:ext cx="10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pl-PL" altLang="en-US" sz="1300" b="1" dirty="0">
                <a:solidFill>
                  <a:srgbClr val="000000"/>
                </a:solidFill>
              </a:rPr>
              <a:t>Hazard </a:t>
            </a:r>
            <a:r>
              <a:rPr lang="en-US" altLang="en-US" sz="1300" b="1" dirty="0">
                <a:solidFill>
                  <a:srgbClr val="000000"/>
                </a:solidFill>
              </a:rPr>
              <a:t>Ratio</a:t>
            </a:r>
            <a:r>
              <a:rPr lang="pl-PL" altLang="en-US" sz="1300" b="1" dirty="0">
                <a:solidFill>
                  <a:srgbClr val="000000"/>
                </a:solidFill>
              </a:rPr>
              <a:t> </a:t>
            </a:r>
            <a:endParaRPr lang="en-US" altLang="en-US" sz="1300" b="1" dirty="0">
              <a:solidFill>
                <a:srgbClr val="000000"/>
              </a:solidFill>
            </a:endParaRPr>
          </a:p>
          <a:p>
            <a:pPr lvl="0" algn="ctr"/>
            <a:r>
              <a:rPr lang="pl-PL" altLang="en-US" sz="1300" b="1" dirty="0">
                <a:solidFill>
                  <a:srgbClr val="000000"/>
                </a:solidFill>
              </a:rPr>
              <a:t>(95% CI)</a:t>
            </a:r>
            <a:endParaRPr kumimoji="0" lang="en-US" altLang="en-US" sz="1300" b="0" i="0" u="none" strike="noStrike" cap="none" normalizeH="0" baseline="0" dirty="0">
              <a:ln>
                <a:noFill/>
              </a:ln>
              <a:solidFill>
                <a:schemeClr val="tx1"/>
              </a:solidFill>
              <a:effectLst/>
            </a:endParaRPr>
          </a:p>
        </p:txBody>
      </p:sp>
      <p:sp>
        <p:nvSpPr>
          <p:cNvPr id="76" name="Freeform 274"/>
          <p:cNvSpPr>
            <a:spLocks/>
          </p:cNvSpPr>
          <p:nvPr/>
        </p:nvSpPr>
        <p:spPr bwMode="auto">
          <a:xfrm>
            <a:off x="4421324" y="1655327"/>
            <a:ext cx="180975" cy="0"/>
          </a:xfrm>
          <a:custGeom>
            <a:avLst/>
            <a:gdLst>
              <a:gd name="T0" fmla="*/ 0 w 114"/>
              <a:gd name="T1" fmla="*/ 114 w 114"/>
              <a:gd name="T2" fmla="*/ 0 w 114"/>
            </a:gdLst>
            <a:ahLst/>
            <a:cxnLst>
              <a:cxn ang="0">
                <a:pos x="T0" y="0"/>
              </a:cxn>
              <a:cxn ang="0">
                <a:pos x="T1" y="0"/>
              </a:cxn>
              <a:cxn ang="0">
                <a:pos x="T2" y="0"/>
              </a:cxn>
            </a:cxnLst>
            <a:rect l="0" t="0" r="r" b="b"/>
            <a:pathLst>
              <a:path w="114">
                <a:moveTo>
                  <a:pt x="0" y="0"/>
                </a:moveTo>
                <a:lnTo>
                  <a:pt x="11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7" name="Line 275"/>
          <p:cNvSpPr>
            <a:spLocks noChangeShapeType="1"/>
          </p:cNvSpPr>
          <p:nvPr/>
        </p:nvSpPr>
        <p:spPr bwMode="auto">
          <a:xfrm>
            <a:off x="4421324" y="1655327"/>
            <a:ext cx="1809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8" name="Freeform 276"/>
          <p:cNvSpPr>
            <a:spLocks/>
          </p:cNvSpPr>
          <p:nvPr/>
        </p:nvSpPr>
        <p:spPr bwMode="auto">
          <a:xfrm>
            <a:off x="4257812" y="1655327"/>
            <a:ext cx="163513" cy="0"/>
          </a:xfrm>
          <a:custGeom>
            <a:avLst/>
            <a:gdLst>
              <a:gd name="T0" fmla="*/ 0 w 103"/>
              <a:gd name="T1" fmla="*/ 103 w 103"/>
              <a:gd name="T2" fmla="*/ 0 w 103"/>
            </a:gdLst>
            <a:ahLst/>
            <a:cxnLst>
              <a:cxn ang="0">
                <a:pos x="T0" y="0"/>
              </a:cxn>
              <a:cxn ang="0">
                <a:pos x="T1" y="0"/>
              </a:cxn>
              <a:cxn ang="0">
                <a:pos x="T2" y="0"/>
              </a:cxn>
            </a:cxnLst>
            <a:rect l="0" t="0" r="r" b="b"/>
            <a:pathLst>
              <a:path w="103">
                <a:moveTo>
                  <a:pt x="0" y="0"/>
                </a:moveTo>
                <a:lnTo>
                  <a:pt x="10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9" name="Line 277"/>
          <p:cNvSpPr>
            <a:spLocks noChangeShapeType="1"/>
          </p:cNvSpPr>
          <p:nvPr/>
        </p:nvSpPr>
        <p:spPr bwMode="auto">
          <a:xfrm>
            <a:off x="4257812" y="1655327"/>
            <a:ext cx="1635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0" name="Freeform 278"/>
          <p:cNvSpPr>
            <a:spLocks/>
          </p:cNvSpPr>
          <p:nvPr/>
        </p:nvSpPr>
        <p:spPr bwMode="auto">
          <a:xfrm>
            <a:off x="4397512" y="1636277"/>
            <a:ext cx="41275" cy="38100"/>
          </a:xfrm>
          <a:custGeom>
            <a:avLst/>
            <a:gdLst>
              <a:gd name="T0" fmla="*/ 13 w 26"/>
              <a:gd name="T1" fmla="*/ 0 h 24"/>
              <a:gd name="T2" fmla="*/ 26 w 26"/>
              <a:gd name="T3" fmla="*/ 0 h 24"/>
              <a:gd name="T4" fmla="*/ 26 w 26"/>
              <a:gd name="T5" fmla="*/ 24 h 24"/>
              <a:gd name="T6" fmla="*/ 0 w 26"/>
              <a:gd name="T7" fmla="*/ 24 h 24"/>
              <a:gd name="T8" fmla="*/ 0 w 26"/>
              <a:gd name="T9" fmla="*/ 0 h 24"/>
              <a:gd name="T10" fmla="*/ 13 w 26"/>
              <a:gd name="T11" fmla="*/ 0 h 24"/>
            </a:gdLst>
            <a:ahLst/>
            <a:cxnLst>
              <a:cxn ang="0">
                <a:pos x="T0" y="T1"/>
              </a:cxn>
              <a:cxn ang="0">
                <a:pos x="T2" y="T3"/>
              </a:cxn>
              <a:cxn ang="0">
                <a:pos x="T4" y="T5"/>
              </a:cxn>
              <a:cxn ang="0">
                <a:pos x="T6" y="T7"/>
              </a:cxn>
              <a:cxn ang="0">
                <a:pos x="T8" y="T9"/>
              </a:cxn>
              <a:cxn ang="0">
                <a:pos x="T10" y="T11"/>
              </a:cxn>
            </a:cxnLst>
            <a:rect l="0" t="0" r="r" b="b"/>
            <a:pathLst>
              <a:path w="26" h="24">
                <a:moveTo>
                  <a:pt x="13" y="0"/>
                </a:moveTo>
                <a:lnTo>
                  <a:pt x="26" y="0"/>
                </a:lnTo>
                <a:lnTo>
                  <a:pt x="26" y="24"/>
                </a:lnTo>
                <a:lnTo>
                  <a:pt x="0" y="24"/>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1" name="Freeform 279"/>
          <p:cNvSpPr>
            <a:spLocks/>
          </p:cNvSpPr>
          <p:nvPr/>
        </p:nvSpPr>
        <p:spPr bwMode="auto">
          <a:xfrm>
            <a:off x="4397512" y="1636277"/>
            <a:ext cx="41275" cy="38100"/>
          </a:xfrm>
          <a:custGeom>
            <a:avLst/>
            <a:gdLst>
              <a:gd name="T0" fmla="*/ 13 w 26"/>
              <a:gd name="T1" fmla="*/ 0 h 24"/>
              <a:gd name="T2" fmla="*/ 26 w 26"/>
              <a:gd name="T3" fmla="*/ 0 h 24"/>
              <a:gd name="T4" fmla="*/ 26 w 26"/>
              <a:gd name="T5" fmla="*/ 24 h 24"/>
              <a:gd name="T6" fmla="*/ 0 w 26"/>
              <a:gd name="T7" fmla="*/ 24 h 24"/>
              <a:gd name="T8" fmla="*/ 0 w 26"/>
              <a:gd name="T9" fmla="*/ 0 h 24"/>
              <a:gd name="T10" fmla="*/ 13 w 26"/>
              <a:gd name="T11" fmla="*/ 0 h 24"/>
            </a:gdLst>
            <a:ahLst/>
            <a:cxnLst>
              <a:cxn ang="0">
                <a:pos x="T0" y="T1"/>
              </a:cxn>
              <a:cxn ang="0">
                <a:pos x="T2" y="T3"/>
              </a:cxn>
              <a:cxn ang="0">
                <a:pos x="T4" y="T5"/>
              </a:cxn>
              <a:cxn ang="0">
                <a:pos x="T6" y="T7"/>
              </a:cxn>
              <a:cxn ang="0">
                <a:pos x="T8" y="T9"/>
              </a:cxn>
              <a:cxn ang="0">
                <a:pos x="T10" y="T11"/>
              </a:cxn>
            </a:cxnLst>
            <a:rect l="0" t="0" r="r" b="b"/>
            <a:pathLst>
              <a:path w="26" h="24">
                <a:moveTo>
                  <a:pt x="13" y="0"/>
                </a:moveTo>
                <a:lnTo>
                  <a:pt x="26" y="0"/>
                </a:lnTo>
                <a:lnTo>
                  <a:pt x="26" y="24"/>
                </a:lnTo>
                <a:lnTo>
                  <a:pt x="0" y="24"/>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2" name="Rectangle 280"/>
          <p:cNvSpPr>
            <a:spLocks noChangeArrowheads="1"/>
          </p:cNvSpPr>
          <p:nvPr/>
        </p:nvSpPr>
        <p:spPr bwMode="auto">
          <a:xfrm>
            <a:off x="4372112" y="1606115"/>
            <a:ext cx="100013"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3" name="Freeform 281"/>
          <p:cNvSpPr>
            <a:spLocks/>
          </p:cNvSpPr>
          <p:nvPr/>
        </p:nvSpPr>
        <p:spPr bwMode="auto">
          <a:xfrm>
            <a:off x="4381637" y="2118881"/>
            <a:ext cx="220663" cy="0"/>
          </a:xfrm>
          <a:custGeom>
            <a:avLst/>
            <a:gdLst>
              <a:gd name="T0" fmla="*/ 0 w 139"/>
              <a:gd name="T1" fmla="*/ 139 w 139"/>
              <a:gd name="T2" fmla="*/ 0 w 139"/>
            </a:gdLst>
            <a:ahLst/>
            <a:cxnLst>
              <a:cxn ang="0">
                <a:pos x="T0" y="0"/>
              </a:cxn>
              <a:cxn ang="0">
                <a:pos x="T1" y="0"/>
              </a:cxn>
              <a:cxn ang="0">
                <a:pos x="T2" y="0"/>
              </a:cxn>
            </a:cxnLst>
            <a:rect l="0" t="0" r="r" b="b"/>
            <a:pathLst>
              <a:path w="139">
                <a:moveTo>
                  <a:pt x="0" y="0"/>
                </a:moveTo>
                <a:lnTo>
                  <a:pt x="1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4" name="Line 282"/>
          <p:cNvSpPr>
            <a:spLocks noChangeShapeType="1"/>
          </p:cNvSpPr>
          <p:nvPr/>
        </p:nvSpPr>
        <p:spPr bwMode="auto">
          <a:xfrm>
            <a:off x="4381637" y="2118881"/>
            <a:ext cx="22066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5" name="Freeform 283"/>
          <p:cNvSpPr>
            <a:spLocks/>
          </p:cNvSpPr>
          <p:nvPr/>
        </p:nvSpPr>
        <p:spPr bwMode="auto">
          <a:xfrm>
            <a:off x="4187962" y="2118881"/>
            <a:ext cx="193675" cy="0"/>
          </a:xfrm>
          <a:custGeom>
            <a:avLst/>
            <a:gdLst>
              <a:gd name="T0" fmla="*/ 0 w 122"/>
              <a:gd name="T1" fmla="*/ 122 w 122"/>
              <a:gd name="T2" fmla="*/ 0 w 122"/>
            </a:gdLst>
            <a:ahLst/>
            <a:cxnLst>
              <a:cxn ang="0">
                <a:pos x="T0" y="0"/>
              </a:cxn>
              <a:cxn ang="0">
                <a:pos x="T1" y="0"/>
              </a:cxn>
              <a:cxn ang="0">
                <a:pos x="T2" y="0"/>
              </a:cxn>
            </a:cxnLst>
            <a:rect l="0" t="0" r="r" b="b"/>
            <a:pathLst>
              <a:path w="122">
                <a:moveTo>
                  <a:pt x="0" y="0"/>
                </a:moveTo>
                <a:lnTo>
                  <a:pt x="12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6" name="Line 284"/>
          <p:cNvSpPr>
            <a:spLocks noChangeShapeType="1"/>
          </p:cNvSpPr>
          <p:nvPr/>
        </p:nvSpPr>
        <p:spPr bwMode="auto">
          <a:xfrm>
            <a:off x="4187962" y="2118881"/>
            <a:ext cx="1936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7" name="Freeform 285"/>
          <p:cNvSpPr>
            <a:spLocks/>
          </p:cNvSpPr>
          <p:nvPr/>
        </p:nvSpPr>
        <p:spPr bwMode="auto">
          <a:xfrm>
            <a:off x="4360999" y="2100625"/>
            <a:ext cx="36513" cy="36512"/>
          </a:xfrm>
          <a:custGeom>
            <a:avLst/>
            <a:gdLst>
              <a:gd name="T0" fmla="*/ 10 w 23"/>
              <a:gd name="T1" fmla="*/ 0 h 23"/>
              <a:gd name="T2" fmla="*/ 23 w 23"/>
              <a:gd name="T3" fmla="*/ 0 h 23"/>
              <a:gd name="T4" fmla="*/ 23 w 23"/>
              <a:gd name="T5" fmla="*/ 23 h 23"/>
              <a:gd name="T6" fmla="*/ 0 w 23"/>
              <a:gd name="T7" fmla="*/ 23 h 23"/>
              <a:gd name="T8" fmla="*/ 0 w 23"/>
              <a:gd name="T9" fmla="*/ 0 h 23"/>
              <a:gd name="T10" fmla="*/ 1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10" y="0"/>
                </a:moveTo>
                <a:lnTo>
                  <a:pt x="23" y="0"/>
                </a:lnTo>
                <a:lnTo>
                  <a:pt x="23" y="23"/>
                </a:lnTo>
                <a:lnTo>
                  <a:pt x="0" y="23"/>
                </a:lnTo>
                <a:lnTo>
                  <a:pt x="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8" name="Freeform 286"/>
          <p:cNvSpPr>
            <a:spLocks/>
          </p:cNvSpPr>
          <p:nvPr/>
        </p:nvSpPr>
        <p:spPr bwMode="auto">
          <a:xfrm>
            <a:off x="4360999" y="2100625"/>
            <a:ext cx="36513" cy="36512"/>
          </a:xfrm>
          <a:custGeom>
            <a:avLst/>
            <a:gdLst>
              <a:gd name="T0" fmla="*/ 10 w 23"/>
              <a:gd name="T1" fmla="*/ 0 h 23"/>
              <a:gd name="T2" fmla="*/ 23 w 23"/>
              <a:gd name="T3" fmla="*/ 0 h 23"/>
              <a:gd name="T4" fmla="*/ 23 w 23"/>
              <a:gd name="T5" fmla="*/ 23 h 23"/>
              <a:gd name="T6" fmla="*/ 0 w 23"/>
              <a:gd name="T7" fmla="*/ 23 h 23"/>
              <a:gd name="T8" fmla="*/ 0 w 23"/>
              <a:gd name="T9" fmla="*/ 0 h 23"/>
              <a:gd name="T10" fmla="*/ 1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10" y="0"/>
                </a:moveTo>
                <a:lnTo>
                  <a:pt x="23" y="0"/>
                </a:lnTo>
                <a:lnTo>
                  <a:pt x="23" y="23"/>
                </a:lnTo>
                <a:lnTo>
                  <a:pt x="0" y="23"/>
                </a:lnTo>
                <a:lnTo>
                  <a:pt x="0" y="0"/>
                </a:lnTo>
                <a:lnTo>
                  <a:pt x="10"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9" name="Rectangle 287"/>
          <p:cNvSpPr>
            <a:spLocks noChangeArrowheads="1"/>
          </p:cNvSpPr>
          <p:nvPr/>
        </p:nvSpPr>
        <p:spPr bwMode="auto">
          <a:xfrm>
            <a:off x="4335599" y="2068875"/>
            <a:ext cx="95250" cy="100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0" name="Freeform 288"/>
          <p:cNvSpPr>
            <a:spLocks/>
          </p:cNvSpPr>
          <p:nvPr/>
        </p:nvSpPr>
        <p:spPr bwMode="auto">
          <a:xfrm>
            <a:off x="4421324" y="2582435"/>
            <a:ext cx="247650" cy="0"/>
          </a:xfrm>
          <a:custGeom>
            <a:avLst/>
            <a:gdLst>
              <a:gd name="T0" fmla="*/ 0 w 156"/>
              <a:gd name="T1" fmla="*/ 156 w 156"/>
              <a:gd name="T2" fmla="*/ 0 w 156"/>
            </a:gdLst>
            <a:ahLst/>
            <a:cxnLst>
              <a:cxn ang="0">
                <a:pos x="T0" y="0"/>
              </a:cxn>
              <a:cxn ang="0">
                <a:pos x="T1" y="0"/>
              </a:cxn>
              <a:cxn ang="0">
                <a:pos x="T2" y="0"/>
              </a:cxn>
            </a:cxnLst>
            <a:rect l="0" t="0" r="r" b="b"/>
            <a:pathLst>
              <a:path w="156">
                <a:moveTo>
                  <a:pt x="0" y="0"/>
                </a:moveTo>
                <a:lnTo>
                  <a:pt x="15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1" name="Line 289"/>
          <p:cNvSpPr>
            <a:spLocks noChangeShapeType="1"/>
          </p:cNvSpPr>
          <p:nvPr/>
        </p:nvSpPr>
        <p:spPr bwMode="auto">
          <a:xfrm>
            <a:off x="4421324" y="2582435"/>
            <a:ext cx="247650"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2" name="Freeform 290"/>
          <p:cNvSpPr>
            <a:spLocks/>
          </p:cNvSpPr>
          <p:nvPr/>
        </p:nvSpPr>
        <p:spPr bwMode="auto">
          <a:xfrm>
            <a:off x="4208599" y="2582435"/>
            <a:ext cx="212725" cy="0"/>
          </a:xfrm>
          <a:custGeom>
            <a:avLst/>
            <a:gdLst>
              <a:gd name="T0" fmla="*/ 0 w 134"/>
              <a:gd name="T1" fmla="*/ 134 w 134"/>
              <a:gd name="T2" fmla="*/ 0 w 134"/>
            </a:gdLst>
            <a:ahLst/>
            <a:cxnLst>
              <a:cxn ang="0">
                <a:pos x="T0" y="0"/>
              </a:cxn>
              <a:cxn ang="0">
                <a:pos x="T1" y="0"/>
              </a:cxn>
              <a:cxn ang="0">
                <a:pos x="T2" y="0"/>
              </a:cxn>
            </a:cxnLst>
            <a:rect l="0" t="0" r="r" b="b"/>
            <a:pathLst>
              <a:path w="134">
                <a:moveTo>
                  <a:pt x="0" y="0"/>
                </a:moveTo>
                <a:lnTo>
                  <a:pt x="1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3" name="Line 291"/>
          <p:cNvSpPr>
            <a:spLocks noChangeShapeType="1"/>
          </p:cNvSpPr>
          <p:nvPr/>
        </p:nvSpPr>
        <p:spPr bwMode="auto">
          <a:xfrm>
            <a:off x="4208599" y="2582435"/>
            <a:ext cx="2127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4" name="Freeform 292"/>
          <p:cNvSpPr>
            <a:spLocks/>
          </p:cNvSpPr>
          <p:nvPr/>
        </p:nvSpPr>
        <p:spPr bwMode="auto">
          <a:xfrm>
            <a:off x="4397512" y="2561798"/>
            <a:ext cx="41275" cy="41275"/>
          </a:xfrm>
          <a:custGeom>
            <a:avLst/>
            <a:gdLst>
              <a:gd name="T0" fmla="*/ 13 w 26"/>
              <a:gd name="T1" fmla="*/ 0 h 26"/>
              <a:gd name="T2" fmla="*/ 26 w 26"/>
              <a:gd name="T3" fmla="*/ 0 h 26"/>
              <a:gd name="T4" fmla="*/ 26 w 26"/>
              <a:gd name="T5" fmla="*/ 26 h 26"/>
              <a:gd name="T6" fmla="*/ 0 w 26"/>
              <a:gd name="T7" fmla="*/ 26 h 26"/>
              <a:gd name="T8" fmla="*/ 0 w 26"/>
              <a:gd name="T9" fmla="*/ 0 h 26"/>
              <a:gd name="T10" fmla="*/ 13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13" y="0"/>
                </a:moveTo>
                <a:lnTo>
                  <a:pt x="26" y="0"/>
                </a:lnTo>
                <a:lnTo>
                  <a:pt x="26" y="26"/>
                </a:lnTo>
                <a:lnTo>
                  <a:pt x="0" y="26"/>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5" name="Freeform 293"/>
          <p:cNvSpPr>
            <a:spLocks/>
          </p:cNvSpPr>
          <p:nvPr/>
        </p:nvSpPr>
        <p:spPr bwMode="auto">
          <a:xfrm>
            <a:off x="4397512" y="2561798"/>
            <a:ext cx="41275" cy="41275"/>
          </a:xfrm>
          <a:custGeom>
            <a:avLst/>
            <a:gdLst>
              <a:gd name="T0" fmla="*/ 13 w 26"/>
              <a:gd name="T1" fmla="*/ 0 h 26"/>
              <a:gd name="T2" fmla="*/ 26 w 26"/>
              <a:gd name="T3" fmla="*/ 0 h 26"/>
              <a:gd name="T4" fmla="*/ 26 w 26"/>
              <a:gd name="T5" fmla="*/ 26 h 26"/>
              <a:gd name="T6" fmla="*/ 0 w 26"/>
              <a:gd name="T7" fmla="*/ 26 h 26"/>
              <a:gd name="T8" fmla="*/ 0 w 26"/>
              <a:gd name="T9" fmla="*/ 0 h 26"/>
              <a:gd name="T10" fmla="*/ 13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13" y="0"/>
                </a:moveTo>
                <a:lnTo>
                  <a:pt x="26" y="0"/>
                </a:lnTo>
                <a:lnTo>
                  <a:pt x="26" y="26"/>
                </a:lnTo>
                <a:lnTo>
                  <a:pt x="0" y="26"/>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6" name="Rectangle 294"/>
          <p:cNvSpPr>
            <a:spLocks noChangeArrowheads="1"/>
          </p:cNvSpPr>
          <p:nvPr/>
        </p:nvSpPr>
        <p:spPr bwMode="auto">
          <a:xfrm>
            <a:off x="4372112" y="2533223"/>
            <a:ext cx="100013"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7" name="Freeform 295"/>
          <p:cNvSpPr>
            <a:spLocks/>
          </p:cNvSpPr>
          <p:nvPr/>
        </p:nvSpPr>
        <p:spPr bwMode="auto">
          <a:xfrm>
            <a:off x="4270512" y="3045989"/>
            <a:ext cx="282575" cy="0"/>
          </a:xfrm>
          <a:custGeom>
            <a:avLst/>
            <a:gdLst>
              <a:gd name="T0" fmla="*/ 0 w 178"/>
              <a:gd name="T1" fmla="*/ 178 w 178"/>
              <a:gd name="T2" fmla="*/ 0 w 178"/>
            </a:gdLst>
            <a:ahLst/>
            <a:cxnLst>
              <a:cxn ang="0">
                <a:pos x="T0" y="0"/>
              </a:cxn>
              <a:cxn ang="0">
                <a:pos x="T1" y="0"/>
              </a:cxn>
              <a:cxn ang="0">
                <a:pos x="T2" y="0"/>
              </a:cxn>
            </a:cxnLst>
            <a:rect l="0" t="0" r="r" b="b"/>
            <a:pathLst>
              <a:path w="178">
                <a:moveTo>
                  <a:pt x="0" y="0"/>
                </a:moveTo>
                <a:lnTo>
                  <a:pt x="17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8" name="Line 296"/>
          <p:cNvSpPr>
            <a:spLocks noChangeShapeType="1"/>
          </p:cNvSpPr>
          <p:nvPr/>
        </p:nvSpPr>
        <p:spPr bwMode="auto">
          <a:xfrm>
            <a:off x="4270512" y="3045989"/>
            <a:ext cx="2825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9" name="Freeform 297"/>
          <p:cNvSpPr>
            <a:spLocks/>
          </p:cNvSpPr>
          <p:nvPr/>
        </p:nvSpPr>
        <p:spPr bwMode="auto">
          <a:xfrm>
            <a:off x="4032387" y="3045989"/>
            <a:ext cx="238125" cy="0"/>
          </a:xfrm>
          <a:custGeom>
            <a:avLst/>
            <a:gdLst>
              <a:gd name="T0" fmla="*/ 0 w 150"/>
              <a:gd name="T1" fmla="*/ 150 w 150"/>
              <a:gd name="T2" fmla="*/ 0 w 150"/>
            </a:gdLst>
            <a:ahLst/>
            <a:cxnLst>
              <a:cxn ang="0">
                <a:pos x="T0" y="0"/>
              </a:cxn>
              <a:cxn ang="0">
                <a:pos x="T1" y="0"/>
              </a:cxn>
              <a:cxn ang="0">
                <a:pos x="T2" y="0"/>
              </a:cxn>
            </a:cxnLst>
            <a:rect l="0" t="0" r="r" b="b"/>
            <a:pathLst>
              <a:path w="150">
                <a:moveTo>
                  <a:pt x="0" y="0"/>
                </a:moveTo>
                <a:lnTo>
                  <a:pt x="15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0" name="Line 298"/>
          <p:cNvSpPr>
            <a:spLocks noChangeShapeType="1"/>
          </p:cNvSpPr>
          <p:nvPr/>
        </p:nvSpPr>
        <p:spPr bwMode="auto">
          <a:xfrm>
            <a:off x="4032387" y="3045989"/>
            <a:ext cx="2381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1" name="Freeform 299"/>
          <p:cNvSpPr>
            <a:spLocks/>
          </p:cNvSpPr>
          <p:nvPr/>
        </p:nvSpPr>
        <p:spPr bwMode="auto">
          <a:xfrm>
            <a:off x="4249874" y="3025352"/>
            <a:ext cx="36513" cy="41275"/>
          </a:xfrm>
          <a:custGeom>
            <a:avLst/>
            <a:gdLst>
              <a:gd name="T0" fmla="*/ 10 w 23"/>
              <a:gd name="T1" fmla="*/ 0 h 26"/>
              <a:gd name="T2" fmla="*/ 23 w 23"/>
              <a:gd name="T3" fmla="*/ 0 h 26"/>
              <a:gd name="T4" fmla="*/ 23 w 23"/>
              <a:gd name="T5" fmla="*/ 26 h 26"/>
              <a:gd name="T6" fmla="*/ 0 w 23"/>
              <a:gd name="T7" fmla="*/ 26 h 26"/>
              <a:gd name="T8" fmla="*/ 0 w 23"/>
              <a:gd name="T9" fmla="*/ 0 h 26"/>
              <a:gd name="T10" fmla="*/ 10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0" y="0"/>
                </a:moveTo>
                <a:lnTo>
                  <a:pt x="23" y="0"/>
                </a:lnTo>
                <a:lnTo>
                  <a:pt x="23" y="26"/>
                </a:lnTo>
                <a:lnTo>
                  <a:pt x="0" y="26"/>
                </a:lnTo>
                <a:lnTo>
                  <a:pt x="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2" name="Freeform 300"/>
          <p:cNvSpPr>
            <a:spLocks/>
          </p:cNvSpPr>
          <p:nvPr/>
        </p:nvSpPr>
        <p:spPr bwMode="auto">
          <a:xfrm>
            <a:off x="4249874" y="3025352"/>
            <a:ext cx="36513" cy="41275"/>
          </a:xfrm>
          <a:custGeom>
            <a:avLst/>
            <a:gdLst>
              <a:gd name="T0" fmla="*/ 10 w 23"/>
              <a:gd name="T1" fmla="*/ 0 h 26"/>
              <a:gd name="T2" fmla="*/ 23 w 23"/>
              <a:gd name="T3" fmla="*/ 0 h 26"/>
              <a:gd name="T4" fmla="*/ 23 w 23"/>
              <a:gd name="T5" fmla="*/ 26 h 26"/>
              <a:gd name="T6" fmla="*/ 0 w 23"/>
              <a:gd name="T7" fmla="*/ 26 h 26"/>
              <a:gd name="T8" fmla="*/ 0 w 23"/>
              <a:gd name="T9" fmla="*/ 0 h 26"/>
              <a:gd name="T10" fmla="*/ 10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0" y="0"/>
                </a:moveTo>
                <a:lnTo>
                  <a:pt x="23" y="0"/>
                </a:lnTo>
                <a:lnTo>
                  <a:pt x="23" y="26"/>
                </a:lnTo>
                <a:lnTo>
                  <a:pt x="0" y="26"/>
                </a:lnTo>
                <a:lnTo>
                  <a:pt x="0" y="0"/>
                </a:lnTo>
                <a:lnTo>
                  <a:pt x="10"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3" name="Rectangle 301"/>
          <p:cNvSpPr>
            <a:spLocks noChangeArrowheads="1"/>
          </p:cNvSpPr>
          <p:nvPr/>
        </p:nvSpPr>
        <p:spPr bwMode="auto">
          <a:xfrm>
            <a:off x="4224474" y="2996777"/>
            <a:ext cx="95250"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162" name="Group 161"/>
          <p:cNvGrpSpPr/>
          <p:nvPr/>
        </p:nvGrpSpPr>
        <p:grpSpPr>
          <a:xfrm>
            <a:off x="2710379" y="1411518"/>
            <a:ext cx="3791378" cy="5283990"/>
            <a:chOff x="2710379" y="1411518"/>
            <a:chExt cx="3791378" cy="5283990"/>
          </a:xfrm>
        </p:grpSpPr>
        <p:sp>
          <p:nvSpPr>
            <p:cNvPr id="163" name="Rectangle 239"/>
            <p:cNvSpPr>
              <a:spLocks noChangeArrowheads="1"/>
            </p:cNvSpPr>
            <p:nvPr/>
          </p:nvSpPr>
          <p:spPr bwMode="auto">
            <a:xfrm>
              <a:off x="5793720"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1.4</a:t>
              </a:r>
              <a:endParaRPr kumimoji="0" lang="en-US" altLang="en-US" sz="1300" b="0" i="0" u="none" strike="noStrike" cap="none" normalizeH="0" baseline="0" dirty="0">
                <a:ln>
                  <a:noFill/>
                </a:ln>
                <a:solidFill>
                  <a:schemeClr val="tx1"/>
                </a:solidFill>
                <a:effectLst/>
              </a:endParaRPr>
            </a:p>
          </p:txBody>
        </p:sp>
        <p:sp>
          <p:nvSpPr>
            <p:cNvPr id="164" name="Rectangle 249"/>
            <p:cNvSpPr>
              <a:spLocks noChangeArrowheads="1"/>
            </p:cNvSpPr>
            <p:nvPr/>
          </p:nvSpPr>
          <p:spPr bwMode="auto">
            <a:xfrm>
              <a:off x="2710379" y="6495453"/>
              <a:ext cx="17665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b="1" dirty="0" err="1">
                  <a:solidFill>
                    <a:srgbClr val="000000"/>
                  </a:solidFill>
                </a:rPr>
                <a:t>Icosapent</a:t>
              </a:r>
              <a:r>
                <a:rPr lang="en-US" altLang="en-US" sz="1300" b="1" dirty="0">
                  <a:solidFill>
                    <a:srgbClr val="000000"/>
                  </a:solidFill>
                </a:rPr>
                <a:t> Ethyl Better</a:t>
              </a:r>
              <a:endParaRPr lang="en-US" altLang="en-US" sz="1300" dirty="0"/>
            </a:p>
          </p:txBody>
        </p:sp>
        <p:sp>
          <p:nvSpPr>
            <p:cNvPr id="165" name="Rectangle 261"/>
            <p:cNvSpPr>
              <a:spLocks noChangeArrowheads="1"/>
            </p:cNvSpPr>
            <p:nvPr/>
          </p:nvSpPr>
          <p:spPr bwMode="auto">
            <a:xfrm>
              <a:off x="5331564" y="6495453"/>
              <a:ext cx="11701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rPr>
                <a:t>Placebo Better</a:t>
              </a:r>
              <a:endParaRPr kumimoji="0" lang="en-US" altLang="en-US" sz="1300" b="0" i="0" u="none" strike="noStrike" cap="none" normalizeH="0" baseline="0" dirty="0">
                <a:ln>
                  <a:noFill/>
                </a:ln>
                <a:solidFill>
                  <a:schemeClr val="tx1"/>
                </a:solidFill>
                <a:effectLst/>
              </a:endParaRPr>
            </a:p>
          </p:txBody>
        </p:sp>
        <p:sp>
          <p:nvSpPr>
            <p:cNvPr id="167" name="Rectangle 266"/>
            <p:cNvSpPr>
              <a:spLocks noChangeArrowheads="1"/>
            </p:cNvSpPr>
            <p:nvPr/>
          </p:nvSpPr>
          <p:spPr bwMode="auto">
            <a:xfrm>
              <a:off x="3483113"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0.4</a:t>
              </a:r>
              <a:endParaRPr kumimoji="0" lang="en-US" altLang="en-US" sz="1300" b="0" i="0" u="none" strike="noStrike" cap="none" normalizeH="0" baseline="0" dirty="0">
                <a:ln>
                  <a:noFill/>
                </a:ln>
                <a:solidFill>
                  <a:schemeClr val="tx1"/>
                </a:solidFill>
                <a:effectLst/>
              </a:endParaRPr>
            </a:p>
          </p:txBody>
        </p:sp>
        <p:sp>
          <p:nvSpPr>
            <p:cNvPr id="168" name="Rectangle 272"/>
            <p:cNvSpPr>
              <a:spLocks noChangeArrowheads="1"/>
            </p:cNvSpPr>
            <p:nvPr/>
          </p:nvSpPr>
          <p:spPr bwMode="auto">
            <a:xfrm>
              <a:off x="4867413"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1.0</a:t>
              </a:r>
              <a:endParaRPr kumimoji="0" lang="en-US" altLang="en-US" sz="1300" b="0" i="0" u="none" strike="noStrike" cap="none" normalizeH="0" baseline="0" dirty="0">
                <a:ln>
                  <a:noFill/>
                </a:ln>
                <a:solidFill>
                  <a:schemeClr val="tx1"/>
                </a:solidFill>
                <a:effectLst/>
              </a:endParaRPr>
            </a:p>
          </p:txBody>
        </p:sp>
        <p:sp>
          <p:nvSpPr>
            <p:cNvPr id="169" name="Line 241"/>
            <p:cNvSpPr>
              <a:spLocks noChangeShapeType="1"/>
            </p:cNvSpPr>
            <p:nvPr/>
          </p:nvSpPr>
          <p:spPr bwMode="auto">
            <a:xfrm flipV="1">
              <a:off x="4981712" y="1411518"/>
              <a:ext cx="0" cy="4717241"/>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170" name="Group 169"/>
            <p:cNvGrpSpPr/>
            <p:nvPr/>
          </p:nvGrpSpPr>
          <p:grpSpPr>
            <a:xfrm>
              <a:off x="3587887" y="6125566"/>
              <a:ext cx="2322513" cy="77787"/>
              <a:chOff x="3587887" y="6125566"/>
              <a:chExt cx="2322513" cy="77787"/>
            </a:xfrm>
          </p:grpSpPr>
          <p:sp>
            <p:nvSpPr>
              <p:cNvPr id="171" name="Line 237"/>
              <p:cNvSpPr>
                <a:spLocks noChangeShapeType="1"/>
              </p:cNvSpPr>
              <p:nvPr/>
            </p:nvSpPr>
            <p:spPr bwMode="auto">
              <a:xfrm>
                <a:off x="5905637"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2" name="Line 238"/>
              <p:cNvSpPr>
                <a:spLocks noChangeShapeType="1"/>
              </p:cNvSpPr>
              <p:nvPr/>
            </p:nvSpPr>
            <p:spPr bwMode="auto">
              <a:xfrm>
                <a:off x="5445262"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4" name="Line 268"/>
              <p:cNvSpPr>
                <a:spLocks noChangeShapeType="1"/>
              </p:cNvSpPr>
              <p:nvPr/>
            </p:nvSpPr>
            <p:spPr bwMode="auto">
              <a:xfrm>
                <a:off x="4051437"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en-US">
                  <a:latin typeface="Arial" panose="020B0604020202020204" pitchFamily="34" charset="0"/>
                  <a:cs typeface="Arial" panose="020B0604020202020204" pitchFamily="34" charset="0"/>
                </a:endParaRPr>
              </a:p>
            </p:txBody>
          </p:sp>
          <p:sp>
            <p:nvSpPr>
              <p:cNvPr id="175" name="Line 269"/>
              <p:cNvSpPr>
                <a:spLocks noChangeShapeType="1"/>
              </p:cNvSpPr>
              <p:nvPr/>
            </p:nvSpPr>
            <p:spPr bwMode="auto">
              <a:xfrm>
                <a:off x="3592649"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en-US">
                  <a:latin typeface="Arial" panose="020B0604020202020204" pitchFamily="34" charset="0"/>
                  <a:cs typeface="Arial" panose="020B0604020202020204" pitchFamily="34" charset="0"/>
                </a:endParaRPr>
              </a:p>
            </p:txBody>
          </p:sp>
          <p:sp>
            <p:nvSpPr>
              <p:cNvPr id="176" name="Line 270"/>
              <p:cNvSpPr>
                <a:spLocks noChangeShapeType="1"/>
              </p:cNvSpPr>
              <p:nvPr/>
            </p:nvSpPr>
            <p:spPr bwMode="auto">
              <a:xfrm>
                <a:off x="4516574"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7" name="Line 271"/>
              <p:cNvSpPr>
                <a:spLocks noChangeShapeType="1"/>
              </p:cNvSpPr>
              <p:nvPr/>
            </p:nvSpPr>
            <p:spPr bwMode="auto">
              <a:xfrm>
                <a:off x="4981712"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8" name="Line 265"/>
              <p:cNvSpPr>
                <a:spLocks noChangeShapeType="1"/>
              </p:cNvSpPr>
              <p:nvPr/>
            </p:nvSpPr>
            <p:spPr bwMode="auto">
              <a:xfrm>
                <a:off x="3587887" y="6125566"/>
                <a:ext cx="2322513"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sp>
        <p:nvSpPr>
          <p:cNvPr id="179" name="Line 15"/>
          <p:cNvSpPr>
            <a:spLocks noChangeShapeType="1"/>
          </p:cNvSpPr>
          <p:nvPr/>
        </p:nvSpPr>
        <p:spPr bwMode="auto">
          <a:xfrm>
            <a:off x="5786799" y="1166032"/>
            <a:ext cx="621792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0" name="Title 1">
            <a:extLst>
              <a:ext uri="{FF2B5EF4-FFF2-40B4-BE49-F238E27FC236}">
                <a16:creationId xmlns:a16="http://schemas.microsoft.com/office/drawing/2014/main" id="{ADCC6664-E1BD-4F45-8C36-8C3622B633F4}"/>
              </a:ext>
            </a:extLst>
          </p:cNvPr>
          <p:cNvSpPr>
            <a:spLocks noGrp="1"/>
          </p:cNvSpPr>
          <p:nvPr>
            <p:ph type="title"/>
          </p:nvPr>
        </p:nvSpPr>
        <p:spPr>
          <a:xfrm>
            <a:off x="457200" y="2719"/>
            <a:ext cx="10515600" cy="822960"/>
          </a:xfrm>
        </p:spPr>
        <p:txBody>
          <a:bodyPr>
            <a:normAutofit/>
          </a:bodyPr>
          <a:lstStyle/>
          <a:p>
            <a:r>
              <a:rPr lang="en-US" sz="4000" b="1" dirty="0" err="1">
                <a:latin typeface="Arial" panose="020B0604020202020204" pitchFamily="34" charset="0"/>
                <a:cs typeface="Arial" panose="020B0604020202020204" pitchFamily="34" charset="0"/>
              </a:rPr>
              <a:t>Prespecified</a:t>
            </a:r>
            <a:r>
              <a:rPr lang="en-US" sz="4000" b="1" dirty="0">
                <a:latin typeface="Arial" panose="020B0604020202020204" pitchFamily="34" charset="0"/>
                <a:cs typeface="Arial" panose="020B0604020202020204" pitchFamily="34" charset="0"/>
              </a:rPr>
              <a:t> Hierarchical Testing</a:t>
            </a:r>
            <a:endParaRPr lang="en-US" sz="4000" b="1" dirty="0">
              <a:highlight>
                <a:srgbClr val="FFFF00"/>
              </a:highlight>
              <a:latin typeface="Arial" panose="020B0604020202020204" pitchFamily="34" charset="0"/>
              <a:cs typeface="Arial" panose="020B0604020202020204" pitchFamily="34" charset="0"/>
            </a:endParaRPr>
          </a:p>
        </p:txBody>
      </p:sp>
      <p:sp>
        <p:nvSpPr>
          <p:cNvPr id="181" name="Rectangle 227">
            <a:extLst>
              <a:ext uri="{FF2B5EF4-FFF2-40B4-BE49-F238E27FC236}">
                <a16:creationId xmlns:a16="http://schemas.microsoft.com/office/drawing/2014/main" id="{1F7A0A54-8ED1-4EF5-AC20-468CFEDF8600}"/>
              </a:ext>
            </a:extLst>
          </p:cNvPr>
          <p:cNvSpPr>
            <a:spLocks noChangeArrowheads="1"/>
          </p:cNvSpPr>
          <p:nvPr/>
        </p:nvSpPr>
        <p:spPr bwMode="auto">
          <a:xfrm flipH="1">
            <a:off x="10502591" y="1544749"/>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25%</a:t>
            </a:r>
            <a:endParaRPr kumimoji="0" lang="en-US" altLang="en-US" sz="1300" b="1" i="0" u="none" strike="noStrike" cap="none" normalizeH="0" baseline="0" dirty="0">
              <a:ln>
                <a:noFill/>
              </a:ln>
              <a:solidFill>
                <a:srgbClr val="10A24A"/>
              </a:solidFill>
              <a:effectLst/>
            </a:endParaRPr>
          </a:p>
        </p:txBody>
      </p:sp>
      <p:sp>
        <p:nvSpPr>
          <p:cNvPr id="182" name="Rectangle 227">
            <a:extLst>
              <a:ext uri="{FF2B5EF4-FFF2-40B4-BE49-F238E27FC236}">
                <a16:creationId xmlns:a16="http://schemas.microsoft.com/office/drawing/2014/main" id="{1A7F522E-DA0A-4A67-9664-720FF2475D37}"/>
              </a:ext>
            </a:extLst>
          </p:cNvPr>
          <p:cNvSpPr>
            <a:spLocks noChangeArrowheads="1"/>
          </p:cNvSpPr>
          <p:nvPr/>
        </p:nvSpPr>
        <p:spPr bwMode="auto">
          <a:xfrm flipH="1">
            <a:off x="10502591" y="946255"/>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effectLst/>
              </a:rPr>
              <a:t>RRR</a:t>
            </a:r>
          </a:p>
        </p:txBody>
      </p:sp>
      <p:sp>
        <p:nvSpPr>
          <p:cNvPr id="185" name="Rectangle 227">
            <a:extLst>
              <a:ext uri="{FF2B5EF4-FFF2-40B4-BE49-F238E27FC236}">
                <a16:creationId xmlns:a16="http://schemas.microsoft.com/office/drawing/2014/main" id="{A820FCDF-16A1-4E2A-9AA5-C8E119C4F113}"/>
              </a:ext>
            </a:extLst>
          </p:cNvPr>
          <p:cNvSpPr>
            <a:spLocks noChangeArrowheads="1"/>
          </p:cNvSpPr>
          <p:nvPr/>
        </p:nvSpPr>
        <p:spPr bwMode="auto">
          <a:xfrm flipH="1">
            <a:off x="10502591" y="2013725"/>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26%</a:t>
            </a:r>
            <a:endParaRPr kumimoji="0" lang="en-US" altLang="en-US" sz="1300" b="1" i="0" u="none" strike="noStrike" cap="none" normalizeH="0" baseline="0" dirty="0">
              <a:ln>
                <a:noFill/>
              </a:ln>
              <a:solidFill>
                <a:srgbClr val="10A24A"/>
              </a:solidFill>
              <a:effectLst/>
            </a:endParaRPr>
          </a:p>
        </p:txBody>
      </p:sp>
      <p:sp>
        <p:nvSpPr>
          <p:cNvPr id="186" name="Rectangle 227">
            <a:extLst>
              <a:ext uri="{FF2B5EF4-FFF2-40B4-BE49-F238E27FC236}">
                <a16:creationId xmlns:a16="http://schemas.microsoft.com/office/drawing/2014/main" id="{4C7A740F-9F68-4215-996E-C55A5552867D}"/>
              </a:ext>
            </a:extLst>
          </p:cNvPr>
          <p:cNvSpPr>
            <a:spLocks noChangeArrowheads="1"/>
          </p:cNvSpPr>
          <p:nvPr/>
        </p:nvSpPr>
        <p:spPr bwMode="auto">
          <a:xfrm flipH="1">
            <a:off x="10502591" y="2482701"/>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25%</a:t>
            </a:r>
            <a:endParaRPr kumimoji="0" lang="en-US" altLang="en-US" sz="1300" b="1" i="0" u="none" strike="noStrike" cap="none" normalizeH="0" baseline="0" dirty="0">
              <a:ln>
                <a:noFill/>
              </a:ln>
              <a:solidFill>
                <a:srgbClr val="10A24A"/>
              </a:solidFill>
              <a:effectLst/>
            </a:endParaRPr>
          </a:p>
        </p:txBody>
      </p:sp>
      <p:sp>
        <p:nvSpPr>
          <p:cNvPr id="187" name="Rectangle 227">
            <a:extLst>
              <a:ext uri="{FF2B5EF4-FFF2-40B4-BE49-F238E27FC236}">
                <a16:creationId xmlns:a16="http://schemas.microsoft.com/office/drawing/2014/main" id="{E66B74F2-E8BA-4493-96D7-02B06CA700F9}"/>
              </a:ext>
            </a:extLst>
          </p:cNvPr>
          <p:cNvSpPr>
            <a:spLocks noChangeArrowheads="1"/>
          </p:cNvSpPr>
          <p:nvPr/>
        </p:nvSpPr>
        <p:spPr bwMode="auto">
          <a:xfrm flipH="1">
            <a:off x="10502591" y="2951677"/>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31%</a:t>
            </a:r>
            <a:endParaRPr kumimoji="0" lang="en-US" altLang="en-US" sz="1300" b="1" i="0" u="none" strike="noStrike" cap="none" normalizeH="0" baseline="0" dirty="0">
              <a:ln>
                <a:noFill/>
              </a:ln>
              <a:solidFill>
                <a:srgbClr val="10A24A"/>
              </a:solidFill>
              <a:effectLst/>
            </a:endParaRPr>
          </a:p>
        </p:txBody>
      </p:sp>
      <p:sp>
        <p:nvSpPr>
          <p:cNvPr id="193" name="TextBox 192">
            <a:extLst>
              <a:ext uri="{FF2B5EF4-FFF2-40B4-BE49-F238E27FC236}">
                <a16:creationId xmlns:a16="http://schemas.microsoft.com/office/drawing/2014/main" id="{B3849A36-5B1B-4559-8EEA-66C7A977B615}"/>
              </a:ext>
            </a:extLst>
          </p:cNvPr>
          <p:cNvSpPr txBox="1"/>
          <p:nvPr/>
        </p:nvSpPr>
        <p:spPr>
          <a:xfrm>
            <a:off x="9272587" y="6233515"/>
            <a:ext cx="273213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RRR denotes relative risk reduction</a:t>
            </a:r>
          </a:p>
        </p:txBody>
      </p:sp>
    </p:spTree>
    <p:extLst>
      <p:ext uri="{BB962C8B-B14F-4D97-AF65-F5344CB8AC3E}">
        <p14:creationId xmlns:p14="http://schemas.microsoft.com/office/powerpoint/2010/main" val="3835766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16"/>
          <p:cNvSpPr>
            <a:spLocks noChangeArrowheads="1"/>
          </p:cNvSpPr>
          <p:nvPr/>
        </p:nvSpPr>
        <p:spPr bwMode="auto">
          <a:xfrm>
            <a:off x="385917" y="945369"/>
            <a:ext cx="7261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ltLang="en-US" sz="1300" b="1" dirty="0">
                <a:solidFill>
                  <a:srgbClr val="000000"/>
                </a:solidFill>
                <a:latin typeface="Arial" pitchFamily="34" charset="0"/>
                <a:cs typeface="Arial" pitchFamily="34" charset="0"/>
              </a:rPr>
              <a:t>Endpoint</a:t>
            </a:r>
          </a:p>
        </p:txBody>
      </p:sp>
      <p:sp>
        <p:nvSpPr>
          <p:cNvPr id="150" name="Rectangle 5"/>
          <p:cNvSpPr>
            <a:spLocks noChangeArrowheads="1"/>
          </p:cNvSpPr>
          <p:nvPr/>
        </p:nvSpPr>
        <p:spPr bwMode="auto">
          <a:xfrm>
            <a:off x="242835" y="1411518"/>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6" name="Rectangle 21"/>
          <p:cNvSpPr>
            <a:spLocks noChangeArrowheads="1"/>
          </p:cNvSpPr>
          <p:nvPr/>
        </p:nvSpPr>
        <p:spPr bwMode="auto">
          <a:xfrm>
            <a:off x="385917" y="1565559"/>
            <a:ext cx="1830629"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Primary Composite (ITT)</a:t>
            </a:r>
          </a:p>
        </p:txBody>
      </p:sp>
      <p:sp>
        <p:nvSpPr>
          <p:cNvPr id="151" name="Rectangle 6"/>
          <p:cNvSpPr>
            <a:spLocks noChangeArrowheads="1"/>
          </p:cNvSpPr>
          <p:nvPr/>
        </p:nvSpPr>
        <p:spPr bwMode="auto">
          <a:xfrm>
            <a:off x="242835" y="1899012"/>
            <a:ext cx="11706330" cy="439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3" name="Rectangle 28"/>
          <p:cNvSpPr>
            <a:spLocks noChangeArrowheads="1"/>
          </p:cNvSpPr>
          <p:nvPr/>
        </p:nvSpPr>
        <p:spPr bwMode="auto">
          <a:xfrm>
            <a:off x="385917" y="2029113"/>
            <a:ext cx="2386872"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Key Secondary Composite (ITT)</a:t>
            </a:r>
          </a:p>
        </p:txBody>
      </p:sp>
      <p:sp>
        <p:nvSpPr>
          <p:cNvPr id="152" name="Rectangle 7"/>
          <p:cNvSpPr>
            <a:spLocks noChangeArrowheads="1"/>
          </p:cNvSpPr>
          <p:nvPr/>
        </p:nvSpPr>
        <p:spPr bwMode="auto">
          <a:xfrm>
            <a:off x="242835" y="2338626"/>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4" name="Rectangle 39"/>
          <p:cNvSpPr>
            <a:spLocks noChangeArrowheads="1"/>
          </p:cNvSpPr>
          <p:nvPr/>
        </p:nvSpPr>
        <p:spPr bwMode="auto">
          <a:xfrm>
            <a:off x="385917" y="2402898"/>
            <a:ext cx="2210542"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Cardiovascular Death or</a:t>
            </a:r>
          </a:p>
          <a:p>
            <a:pPr lvl="0">
              <a:lnSpc>
                <a:spcPts val="1400"/>
              </a:lnSpc>
              <a:spcBef>
                <a:spcPts val="0"/>
              </a:spcBef>
              <a:spcAft>
                <a:spcPts val="0"/>
              </a:spcAft>
            </a:pPr>
            <a:r>
              <a:rPr lang="en-US" altLang="en-US" sz="1300" dirty="0">
                <a:solidFill>
                  <a:srgbClr val="000000"/>
                </a:solidFill>
              </a:rPr>
              <a:t>Nonfatal Myocardial Infarction</a:t>
            </a:r>
          </a:p>
        </p:txBody>
      </p:sp>
      <p:sp>
        <p:nvSpPr>
          <p:cNvPr id="153" name="Rectangle 8"/>
          <p:cNvSpPr>
            <a:spLocks noChangeArrowheads="1"/>
          </p:cNvSpPr>
          <p:nvPr/>
        </p:nvSpPr>
        <p:spPr bwMode="auto">
          <a:xfrm>
            <a:off x="242835" y="2826120"/>
            <a:ext cx="11706330" cy="439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43" name="Rectangle 98"/>
          <p:cNvSpPr>
            <a:spLocks noChangeArrowheads="1"/>
          </p:cNvSpPr>
          <p:nvPr/>
        </p:nvSpPr>
        <p:spPr bwMode="auto">
          <a:xfrm>
            <a:off x="385917" y="2956221"/>
            <a:ext cx="2824491"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Fatal or Nonfatal Myocardial Infarction</a:t>
            </a:r>
          </a:p>
        </p:txBody>
      </p:sp>
      <p:sp>
        <p:nvSpPr>
          <p:cNvPr id="154" name="Rectangle 9"/>
          <p:cNvSpPr>
            <a:spLocks noChangeArrowheads="1"/>
          </p:cNvSpPr>
          <p:nvPr/>
        </p:nvSpPr>
        <p:spPr bwMode="auto">
          <a:xfrm>
            <a:off x="242835" y="3265734"/>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63" name="Rectangle 118"/>
          <p:cNvSpPr>
            <a:spLocks noChangeArrowheads="1"/>
          </p:cNvSpPr>
          <p:nvPr/>
        </p:nvSpPr>
        <p:spPr bwMode="auto">
          <a:xfrm>
            <a:off x="385917" y="3419775"/>
            <a:ext cx="2832507"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Urgent or Emergent Revascularization</a:t>
            </a:r>
          </a:p>
        </p:txBody>
      </p:sp>
      <p:sp>
        <p:nvSpPr>
          <p:cNvPr id="319" name="Rectangle 174"/>
          <p:cNvSpPr>
            <a:spLocks noChangeArrowheads="1"/>
          </p:cNvSpPr>
          <p:nvPr/>
        </p:nvSpPr>
        <p:spPr bwMode="auto">
          <a:xfrm>
            <a:off x="7595611" y="945369"/>
            <a:ext cx="6412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indent="0" algn="ctr">
              <a:lnSpc>
                <a:spcPct val="100000"/>
              </a:lnSpc>
              <a:buClrTx/>
              <a:buSzTx/>
              <a:buFontTx/>
              <a:buNone/>
              <a:tabLst/>
            </a:pPr>
            <a:r>
              <a:rPr lang="en-US" altLang="en-US" sz="1300" b="1" dirty="0">
                <a:solidFill>
                  <a:srgbClr val="000000"/>
                </a:solidFill>
              </a:rPr>
              <a:t>Placebo</a:t>
            </a:r>
          </a:p>
        </p:txBody>
      </p:sp>
      <p:sp>
        <p:nvSpPr>
          <p:cNvPr id="320" name="Rectangle 175"/>
          <p:cNvSpPr>
            <a:spLocks noChangeArrowheads="1"/>
          </p:cNvSpPr>
          <p:nvPr/>
        </p:nvSpPr>
        <p:spPr bwMode="auto">
          <a:xfrm>
            <a:off x="7633281" y="1185925"/>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n/N (%)</a:t>
            </a:r>
            <a:endParaRPr kumimoji="0" lang="en-US" altLang="en-US" sz="1300" b="0" i="0" u="none" strike="noStrike" cap="none" normalizeH="0" baseline="0" dirty="0">
              <a:ln>
                <a:noFill/>
              </a:ln>
              <a:solidFill>
                <a:schemeClr val="tx1"/>
              </a:solidFill>
              <a:effectLst/>
            </a:endParaRPr>
          </a:p>
        </p:txBody>
      </p:sp>
      <p:sp>
        <p:nvSpPr>
          <p:cNvPr id="321" name="Rectangle 176"/>
          <p:cNvSpPr>
            <a:spLocks noChangeArrowheads="1"/>
          </p:cNvSpPr>
          <p:nvPr/>
        </p:nvSpPr>
        <p:spPr bwMode="auto">
          <a:xfrm>
            <a:off x="7251766" y="1555300"/>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901/4090 (22.0%)</a:t>
            </a:r>
            <a:endParaRPr kumimoji="0" lang="en-US" altLang="en-US" sz="1300" b="0" i="0" u="none" strike="noStrike" cap="none" normalizeH="0" baseline="0">
              <a:ln>
                <a:noFill/>
              </a:ln>
              <a:solidFill>
                <a:schemeClr val="tx1"/>
              </a:solidFill>
              <a:effectLst/>
            </a:endParaRPr>
          </a:p>
        </p:txBody>
      </p:sp>
      <p:sp>
        <p:nvSpPr>
          <p:cNvPr id="322" name="Rectangle 177"/>
          <p:cNvSpPr>
            <a:spLocks noChangeArrowheads="1"/>
          </p:cNvSpPr>
          <p:nvPr/>
        </p:nvSpPr>
        <p:spPr bwMode="auto">
          <a:xfrm>
            <a:off x="7251766" y="2018854"/>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606/4090 (14.8%)</a:t>
            </a:r>
            <a:endParaRPr kumimoji="0" lang="en-US" altLang="en-US" sz="1300" b="0" i="0" u="none" strike="noStrike" cap="none" normalizeH="0" baseline="0">
              <a:ln>
                <a:noFill/>
              </a:ln>
              <a:solidFill>
                <a:schemeClr val="tx1"/>
              </a:solidFill>
              <a:effectLst/>
            </a:endParaRPr>
          </a:p>
        </p:txBody>
      </p:sp>
      <p:sp>
        <p:nvSpPr>
          <p:cNvPr id="323" name="Rectangle 178"/>
          <p:cNvSpPr>
            <a:spLocks noChangeArrowheads="1"/>
          </p:cNvSpPr>
          <p:nvPr/>
        </p:nvSpPr>
        <p:spPr bwMode="auto">
          <a:xfrm>
            <a:off x="7251766" y="2482408"/>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507/4090 (12.4%)</a:t>
            </a:r>
            <a:endParaRPr kumimoji="0" lang="en-US" altLang="en-US" sz="1300" b="0" i="0" u="none" strike="noStrike" cap="none" normalizeH="0" baseline="0">
              <a:ln>
                <a:noFill/>
              </a:ln>
              <a:solidFill>
                <a:schemeClr val="tx1"/>
              </a:solidFill>
              <a:effectLst/>
            </a:endParaRPr>
          </a:p>
        </p:txBody>
      </p:sp>
      <p:sp>
        <p:nvSpPr>
          <p:cNvPr id="324" name="Rectangle 179"/>
          <p:cNvSpPr>
            <a:spLocks noChangeArrowheads="1"/>
          </p:cNvSpPr>
          <p:nvPr/>
        </p:nvSpPr>
        <p:spPr bwMode="auto">
          <a:xfrm>
            <a:off x="7298253" y="2945962"/>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355/4090 (8.7%)</a:t>
            </a:r>
            <a:endParaRPr kumimoji="0" lang="en-US" altLang="en-US" sz="1300" b="0" i="0" u="none" strike="noStrike" cap="none" normalizeH="0" baseline="0">
              <a:ln>
                <a:noFill/>
              </a:ln>
              <a:solidFill>
                <a:schemeClr val="tx1"/>
              </a:solidFill>
              <a:effectLst/>
            </a:endParaRPr>
          </a:p>
        </p:txBody>
      </p:sp>
      <p:sp>
        <p:nvSpPr>
          <p:cNvPr id="325" name="Rectangle 180"/>
          <p:cNvSpPr>
            <a:spLocks noChangeArrowheads="1"/>
          </p:cNvSpPr>
          <p:nvPr/>
        </p:nvSpPr>
        <p:spPr bwMode="auto">
          <a:xfrm>
            <a:off x="7298253" y="3409516"/>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321/4090 (7.8%)</a:t>
            </a:r>
            <a:endParaRPr kumimoji="0" lang="en-US" altLang="en-US" sz="1300" b="0" i="0" u="none" strike="noStrike" cap="none" normalizeH="0" baseline="0">
              <a:ln>
                <a:noFill/>
              </a:ln>
              <a:solidFill>
                <a:schemeClr val="tx1"/>
              </a:solidFill>
              <a:effectLst/>
            </a:endParaRPr>
          </a:p>
        </p:txBody>
      </p:sp>
      <p:sp>
        <p:nvSpPr>
          <p:cNvPr id="331" name="Rectangle 186"/>
          <p:cNvSpPr>
            <a:spLocks noChangeArrowheads="1"/>
          </p:cNvSpPr>
          <p:nvPr/>
        </p:nvSpPr>
        <p:spPr bwMode="auto">
          <a:xfrm>
            <a:off x="5832194" y="945369"/>
            <a:ext cx="123751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b="1" dirty="0" err="1">
                <a:solidFill>
                  <a:srgbClr val="000000"/>
                </a:solidFill>
              </a:rPr>
              <a:t>Icosapent</a:t>
            </a:r>
            <a:r>
              <a:rPr lang="en-US" altLang="en-US" sz="1300" b="1" dirty="0">
                <a:solidFill>
                  <a:srgbClr val="000000"/>
                </a:solidFill>
              </a:rPr>
              <a:t> Ethyl</a:t>
            </a:r>
            <a:endParaRPr kumimoji="0" lang="en-US" altLang="en-US" sz="1300" b="0" i="0" u="none" strike="noStrike" cap="none" normalizeH="0" baseline="0" dirty="0">
              <a:ln>
                <a:noFill/>
              </a:ln>
              <a:solidFill>
                <a:schemeClr val="tx1"/>
              </a:solidFill>
              <a:effectLst/>
            </a:endParaRPr>
          </a:p>
        </p:txBody>
      </p:sp>
      <p:sp>
        <p:nvSpPr>
          <p:cNvPr id="340" name="Rectangle 195"/>
          <p:cNvSpPr>
            <a:spLocks noChangeArrowheads="1"/>
          </p:cNvSpPr>
          <p:nvPr/>
        </p:nvSpPr>
        <p:spPr bwMode="auto">
          <a:xfrm>
            <a:off x="6168023" y="1185925"/>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n/N (%)</a:t>
            </a:r>
            <a:endParaRPr kumimoji="0" lang="en-US" altLang="en-US" sz="1300" b="0" i="0" u="none" strike="noStrike" cap="none" normalizeH="0" baseline="0" dirty="0">
              <a:ln>
                <a:noFill/>
              </a:ln>
              <a:solidFill>
                <a:schemeClr val="tx1"/>
              </a:solidFill>
              <a:effectLst/>
            </a:endParaRPr>
          </a:p>
        </p:txBody>
      </p:sp>
      <p:sp>
        <p:nvSpPr>
          <p:cNvPr id="341" name="Rectangle 196"/>
          <p:cNvSpPr>
            <a:spLocks noChangeArrowheads="1"/>
          </p:cNvSpPr>
          <p:nvPr/>
        </p:nvSpPr>
        <p:spPr bwMode="auto">
          <a:xfrm>
            <a:off x="5786508" y="1555300"/>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705/4089 (17.2%)</a:t>
            </a:r>
            <a:endParaRPr kumimoji="0" lang="en-US" altLang="en-US" sz="1300" b="0" i="0" u="none" strike="noStrike" cap="none" normalizeH="0" baseline="0">
              <a:ln>
                <a:noFill/>
              </a:ln>
              <a:solidFill>
                <a:schemeClr val="tx1"/>
              </a:solidFill>
              <a:effectLst/>
            </a:endParaRPr>
          </a:p>
        </p:txBody>
      </p:sp>
      <p:sp>
        <p:nvSpPr>
          <p:cNvPr id="342" name="Rectangle 197"/>
          <p:cNvSpPr>
            <a:spLocks noChangeArrowheads="1"/>
          </p:cNvSpPr>
          <p:nvPr/>
        </p:nvSpPr>
        <p:spPr bwMode="auto">
          <a:xfrm>
            <a:off x="5792696" y="2018854"/>
            <a:ext cx="13165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459/4089 (11.2%)</a:t>
            </a:r>
            <a:endParaRPr kumimoji="0" lang="en-US" altLang="en-US" sz="1300" b="0" i="0" u="none" strike="noStrike" cap="none" normalizeH="0" baseline="0">
              <a:ln>
                <a:noFill/>
              </a:ln>
              <a:solidFill>
                <a:schemeClr val="tx1"/>
              </a:solidFill>
              <a:effectLst/>
            </a:endParaRPr>
          </a:p>
        </p:txBody>
      </p:sp>
      <p:sp>
        <p:nvSpPr>
          <p:cNvPr id="343" name="Rectangle 198"/>
          <p:cNvSpPr>
            <a:spLocks noChangeArrowheads="1"/>
          </p:cNvSpPr>
          <p:nvPr/>
        </p:nvSpPr>
        <p:spPr bwMode="auto">
          <a:xfrm>
            <a:off x="5832995" y="2482408"/>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392/4089 (9.6%)</a:t>
            </a:r>
            <a:endParaRPr kumimoji="0" lang="en-US" altLang="en-US" sz="1300" b="0" i="0" u="none" strike="noStrike" cap="none" normalizeH="0" baseline="0">
              <a:ln>
                <a:noFill/>
              </a:ln>
              <a:solidFill>
                <a:schemeClr val="tx1"/>
              </a:solidFill>
              <a:effectLst/>
            </a:endParaRPr>
          </a:p>
        </p:txBody>
      </p:sp>
      <p:sp>
        <p:nvSpPr>
          <p:cNvPr id="344" name="Rectangle 199"/>
          <p:cNvSpPr>
            <a:spLocks noChangeArrowheads="1"/>
          </p:cNvSpPr>
          <p:nvPr/>
        </p:nvSpPr>
        <p:spPr bwMode="auto">
          <a:xfrm>
            <a:off x="5832995" y="2945962"/>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250/4089 (6.1%)</a:t>
            </a:r>
            <a:endParaRPr kumimoji="0" lang="en-US" altLang="en-US" sz="1300" b="0" i="0" u="none" strike="noStrike" cap="none" normalizeH="0" baseline="0">
              <a:ln>
                <a:noFill/>
              </a:ln>
              <a:solidFill>
                <a:schemeClr val="tx1"/>
              </a:solidFill>
              <a:effectLst/>
            </a:endParaRPr>
          </a:p>
        </p:txBody>
      </p:sp>
      <p:sp>
        <p:nvSpPr>
          <p:cNvPr id="345" name="Rectangle 200"/>
          <p:cNvSpPr>
            <a:spLocks noChangeArrowheads="1"/>
          </p:cNvSpPr>
          <p:nvPr/>
        </p:nvSpPr>
        <p:spPr bwMode="auto">
          <a:xfrm>
            <a:off x="5832995" y="3409516"/>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216/4089 (5.3%)</a:t>
            </a:r>
            <a:endParaRPr kumimoji="0" lang="en-US" altLang="en-US" sz="1300" b="0" i="0" u="none" strike="noStrike" cap="none" normalizeH="0" baseline="0">
              <a:ln>
                <a:noFill/>
              </a:ln>
              <a:solidFill>
                <a:schemeClr val="tx1"/>
              </a:solidFill>
              <a:effectLst/>
            </a:endParaRPr>
          </a:p>
        </p:txBody>
      </p:sp>
      <p:sp>
        <p:nvSpPr>
          <p:cNvPr id="15" name="Rectangle 213"/>
          <p:cNvSpPr>
            <a:spLocks noChangeArrowheads="1"/>
          </p:cNvSpPr>
          <p:nvPr/>
        </p:nvSpPr>
        <p:spPr bwMode="auto">
          <a:xfrm>
            <a:off x="8660913" y="945369"/>
            <a:ext cx="172643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pl-PL" altLang="en-US" sz="1300" b="1" dirty="0">
                <a:solidFill>
                  <a:srgbClr val="000000"/>
                </a:solidFill>
              </a:rPr>
              <a:t>Hazard </a:t>
            </a:r>
            <a:r>
              <a:rPr lang="en-US" altLang="en-US" sz="1300" b="1" dirty="0">
                <a:solidFill>
                  <a:srgbClr val="000000"/>
                </a:solidFill>
              </a:rPr>
              <a:t>Ratio </a:t>
            </a:r>
            <a:r>
              <a:rPr lang="pl-PL" altLang="en-US" sz="1300" b="1" dirty="0">
                <a:solidFill>
                  <a:srgbClr val="000000"/>
                </a:solidFill>
              </a:rPr>
              <a:t>(95% CI)</a:t>
            </a:r>
            <a:endParaRPr lang="en-US" altLang="en-US" sz="1300" b="1" dirty="0">
              <a:solidFill>
                <a:srgbClr val="000000"/>
              </a:solidFill>
            </a:endParaRPr>
          </a:p>
        </p:txBody>
      </p:sp>
      <p:sp>
        <p:nvSpPr>
          <p:cNvPr id="16" name="Rectangle 214"/>
          <p:cNvSpPr>
            <a:spLocks noChangeArrowheads="1"/>
          </p:cNvSpPr>
          <p:nvPr/>
        </p:nvSpPr>
        <p:spPr bwMode="auto">
          <a:xfrm>
            <a:off x="8910178" y="1555300"/>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0.75 (0.68–0.83)</a:t>
            </a:r>
            <a:endParaRPr kumimoji="0" lang="en-US" altLang="en-US" sz="1300" b="0" i="0" u="none" strike="noStrike" cap="none" normalizeH="0" baseline="0" dirty="0">
              <a:ln>
                <a:noFill/>
              </a:ln>
              <a:solidFill>
                <a:schemeClr val="tx1"/>
              </a:solidFill>
              <a:effectLst/>
            </a:endParaRPr>
          </a:p>
        </p:txBody>
      </p:sp>
      <p:sp>
        <p:nvSpPr>
          <p:cNvPr id="17" name="Rectangle 215"/>
          <p:cNvSpPr>
            <a:spLocks noChangeArrowheads="1"/>
          </p:cNvSpPr>
          <p:nvPr/>
        </p:nvSpPr>
        <p:spPr bwMode="auto">
          <a:xfrm>
            <a:off x="8910178" y="2018854"/>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0.74 (0.65–0.83)</a:t>
            </a:r>
            <a:endParaRPr kumimoji="0" lang="en-US" altLang="en-US" sz="1300" b="0" i="0" u="none" strike="noStrike" cap="none" normalizeH="0" baseline="0">
              <a:ln>
                <a:noFill/>
              </a:ln>
              <a:solidFill>
                <a:schemeClr val="tx1"/>
              </a:solidFill>
              <a:effectLst/>
            </a:endParaRPr>
          </a:p>
        </p:txBody>
      </p:sp>
      <p:sp>
        <p:nvSpPr>
          <p:cNvPr id="18" name="Rectangle 216"/>
          <p:cNvSpPr>
            <a:spLocks noChangeArrowheads="1"/>
          </p:cNvSpPr>
          <p:nvPr/>
        </p:nvSpPr>
        <p:spPr bwMode="auto">
          <a:xfrm>
            <a:off x="8910178" y="2482408"/>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0.75 (0.66–0.86)</a:t>
            </a:r>
            <a:endParaRPr kumimoji="0" lang="en-US" altLang="en-US" sz="1300" b="0" i="0" u="none" strike="noStrike" cap="none" normalizeH="0" baseline="0">
              <a:ln>
                <a:noFill/>
              </a:ln>
              <a:solidFill>
                <a:schemeClr val="tx1"/>
              </a:solidFill>
              <a:effectLst/>
            </a:endParaRPr>
          </a:p>
        </p:txBody>
      </p:sp>
      <p:sp>
        <p:nvSpPr>
          <p:cNvPr id="19" name="Rectangle 217"/>
          <p:cNvSpPr>
            <a:spLocks noChangeArrowheads="1"/>
          </p:cNvSpPr>
          <p:nvPr/>
        </p:nvSpPr>
        <p:spPr bwMode="auto">
          <a:xfrm>
            <a:off x="8910178" y="2945962"/>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0.69 (0.58–0.81)</a:t>
            </a:r>
            <a:endParaRPr kumimoji="0" lang="en-US" altLang="en-US" sz="1300" b="0" i="0" u="none" strike="noStrike" cap="none" normalizeH="0" baseline="0" dirty="0">
              <a:ln>
                <a:noFill/>
              </a:ln>
              <a:solidFill>
                <a:schemeClr val="tx1"/>
              </a:solidFill>
              <a:effectLst/>
            </a:endParaRPr>
          </a:p>
        </p:txBody>
      </p:sp>
      <p:sp>
        <p:nvSpPr>
          <p:cNvPr id="20" name="Rectangle 218"/>
          <p:cNvSpPr>
            <a:spLocks noChangeArrowheads="1"/>
          </p:cNvSpPr>
          <p:nvPr/>
        </p:nvSpPr>
        <p:spPr bwMode="auto">
          <a:xfrm>
            <a:off x="8910178" y="3409516"/>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0.65 (0.55–0.78)</a:t>
            </a:r>
            <a:endParaRPr kumimoji="0" lang="en-US" altLang="en-US" sz="1300" b="0" i="0" u="none" strike="noStrike" cap="none" normalizeH="0" baseline="0">
              <a:ln>
                <a:noFill/>
              </a:ln>
              <a:solidFill>
                <a:schemeClr val="tx1"/>
              </a:solidFill>
              <a:effectLst/>
            </a:endParaRPr>
          </a:p>
        </p:txBody>
      </p:sp>
      <p:sp>
        <p:nvSpPr>
          <p:cNvPr id="26" name="Rectangle 224"/>
          <p:cNvSpPr>
            <a:spLocks noChangeArrowheads="1"/>
          </p:cNvSpPr>
          <p:nvPr/>
        </p:nvSpPr>
        <p:spPr bwMode="auto">
          <a:xfrm>
            <a:off x="11192988" y="945369"/>
            <a:ext cx="59471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indent="0" algn="ctr">
              <a:lnSpc>
                <a:spcPct val="100000"/>
              </a:lnSpc>
              <a:buClrTx/>
              <a:buSzTx/>
              <a:buFontTx/>
              <a:buNone/>
              <a:tabLst/>
            </a:pPr>
            <a:r>
              <a:rPr lang="en-US" altLang="en-US" sz="1300" b="1" dirty="0">
                <a:solidFill>
                  <a:srgbClr val="000000"/>
                </a:solidFill>
              </a:rPr>
              <a:t>P-value</a:t>
            </a:r>
          </a:p>
        </p:txBody>
      </p:sp>
      <p:sp>
        <p:nvSpPr>
          <p:cNvPr id="29" name="Rectangle 227"/>
          <p:cNvSpPr>
            <a:spLocks noChangeArrowheads="1"/>
          </p:cNvSpPr>
          <p:nvPr/>
        </p:nvSpPr>
        <p:spPr bwMode="auto">
          <a:xfrm>
            <a:off x="11232262" y="1555300"/>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&lt;0.001</a:t>
            </a:r>
            <a:endParaRPr kumimoji="0" lang="en-US" altLang="en-US" sz="1300" b="0" i="0" u="none" strike="noStrike" cap="none" normalizeH="0" baseline="0" dirty="0">
              <a:ln>
                <a:noFill/>
              </a:ln>
              <a:solidFill>
                <a:schemeClr val="tx1"/>
              </a:solidFill>
              <a:effectLst/>
            </a:endParaRPr>
          </a:p>
        </p:txBody>
      </p:sp>
      <p:sp>
        <p:nvSpPr>
          <p:cNvPr id="30" name="Rectangle 228"/>
          <p:cNvSpPr>
            <a:spLocks noChangeArrowheads="1"/>
          </p:cNvSpPr>
          <p:nvPr/>
        </p:nvSpPr>
        <p:spPr bwMode="auto">
          <a:xfrm>
            <a:off x="11232262" y="2018854"/>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1" name="Rectangle 229"/>
          <p:cNvSpPr>
            <a:spLocks noChangeArrowheads="1"/>
          </p:cNvSpPr>
          <p:nvPr/>
        </p:nvSpPr>
        <p:spPr bwMode="auto">
          <a:xfrm>
            <a:off x="11232262" y="2482408"/>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2" name="Rectangle 230"/>
          <p:cNvSpPr>
            <a:spLocks noChangeArrowheads="1"/>
          </p:cNvSpPr>
          <p:nvPr/>
        </p:nvSpPr>
        <p:spPr bwMode="auto">
          <a:xfrm>
            <a:off x="11232262" y="2945962"/>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3" name="Rectangle 231"/>
          <p:cNvSpPr>
            <a:spLocks noChangeArrowheads="1"/>
          </p:cNvSpPr>
          <p:nvPr/>
        </p:nvSpPr>
        <p:spPr bwMode="auto">
          <a:xfrm>
            <a:off x="11232262" y="3409516"/>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44" name="Rectangle 242"/>
          <p:cNvSpPr>
            <a:spLocks noChangeArrowheads="1"/>
          </p:cNvSpPr>
          <p:nvPr/>
        </p:nvSpPr>
        <p:spPr bwMode="auto">
          <a:xfrm>
            <a:off x="4456973" y="960758"/>
            <a:ext cx="10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pl-PL" altLang="en-US" sz="1300" b="1" dirty="0">
                <a:solidFill>
                  <a:srgbClr val="000000"/>
                </a:solidFill>
              </a:rPr>
              <a:t>Hazard </a:t>
            </a:r>
            <a:r>
              <a:rPr lang="en-US" altLang="en-US" sz="1300" b="1" dirty="0">
                <a:solidFill>
                  <a:srgbClr val="000000"/>
                </a:solidFill>
              </a:rPr>
              <a:t>Ratio</a:t>
            </a:r>
            <a:r>
              <a:rPr lang="pl-PL" altLang="en-US" sz="1300" b="1" dirty="0">
                <a:solidFill>
                  <a:srgbClr val="000000"/>
                </a:solidFill>
              </a:rPr>
              <a:t> </a:t>
            </a:r>
            <a:endParaRPr lang="en-US" altLang="en-US" sz="1300" b="1" dirty="0">
              <a:solidFill>
                <a:srgbClr val="000000"/>
              </a:solidFill>
            </a:endParaRPr>
          </a:p>
          <a:p>
            <a:pPr lvl="0" algn="ctr"/>
            <a:r>
              <a:rPr lang="pl-PL" altLang="en-US" sz="1300" b="1" dirty="0">
                <a:solidFill>
                  <a:srgbClr val="000000"/>
                </a:solidFill>
              </a:rPr>
              <a:t>(95% CI)</a:t>
            </a:r>
            <a:endParaRPr kumimoji="0" lang="en-US" altLang="en-US" sz="1300" b="0" i="0" u="none" strike="noStrike" cap="none" normalizeH="0" baseline="0" dirty="0">
              <a:ln>
                <a:noFill/>
              </a:ln>
              <a:solidFill>
                <a:schemeClr val="tx1"/>
              </a:solidFill>
              <a:effectLst/>
            </a:endParaRPr>
          </a:p>
        </p:txBody>
      </p:sp>
      <p:sp>
        <p:nvSpPr>
          <p:cNvPr id="76" name="Freeform 274"/>
          <p:cNvSpPr>
            <a:spLocks/>
          </p:cNvSpPr>
          <p:nvPr/>
        </p:nvSpPr>
        <p:spPr bwMode="auto">
          <a:xfrm>
            <a:off x="4421324" y="1655327"/>
            <a:ext cx="180975" cy="0"/>
          </a:xfrm>
          <a:custGeom>
            <a:avLst/>
            <a:gdLst>
              <a:gd name="T0" fmla="*/ 0 w 114"/>
              <a:gd name="T1" fmla="*/ 114 w 114"/>
              <a:gd name="T2" fmla="*/ 0 w 114"/>
            </a:gdLst>
            <a:ahLst/>
            <a:cxnLst>
              <a:cxn ang="0">
                <a:pos x="T0" y="0"/>
              </a:cxn>
              <a:cxn ang="0">
                <a:pos x="T1" y="0"/>
              </a:cxn>
              <a:cxn ang="0">
                <a:pos x="T2" y="0"/>
              </a:cxn>
            </a:cxnLst>
            <a:rect l="0" t="0" r="r" b="b"/>
            <a:pathLst>
              <a:path w="114">
                <a:moveTo>
                  <a:pt x="0" y="0"/>
                </a:moveTo>
                <a:lnTo>
                  <a:pt x="11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7" name="Line 275"/>
          <p:cNvSpPr>
            <a:spLocks noChangeShapeType="1"/>
          </p:cNvSpPr>
          <p:nvPr/>
        </p:nvSpPr>
        <p:spPr bwMode="auto">
          <a:xfrm>
            <a:off x="4421324" y="1655327"/>
            <a:ext cx="1809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8" name="Freeform 276"/>
          <p:cNvSpPr>
            <a:spLocks/>
          </p:cNvSpPr>
          <p:nvPr/>
        </p:nvSpPr>
        <p:spPr bwMode="auto">
          <a:xfrm>
            <a:off x="4257812" y="1655327"/>
            <a:ext cx="163513" cy="0"/>
          </a:xfrm>
          <a:custGeom>
            <a:avLst/>
            <a:gdLst>
              <a:gd name="T0" fmla="*/ 0 w 103"/>
              <a:gd name="T1" fmla="*/ 103 w 103"/>
              <a:gd name="T2" fmla="*/ 0 w 103"/>
            </a:gdLst>
            <a:ahLst/>
            <a:cxnLst>
              <a:cxn ang="0">
                <a:pos x="T0" y="0"/>
              </a:cxn>
              <a:cxn ang="0">
                <a:pos x="T1" y="0"/>
              </a:cxn>
              <a:cxn ang="0">
                <a:pos x="T2" y="0"/>
              </a:cxn>
            </a:cxnLst>
            <a:rect l="0" t="0" r="r" b="b"/>
            <a:pathLst>
              <a:path w="103">
                <a:moveTo>
                  <a:pt x="0" y="0"/>
                </a:moveTo>
                <a:lnTo>
                  <a:pt x="10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9" name="Line 277"/>
          <p:cNvSpPr>
            <a:spLocks noChangeShapeType="1"/>
          </p:cNvSpPr>
          <p:nvPr/>
        </p:nvSpPr>
        <p:spPr bwMode="auto">
          <a:xfrm>
            <a:off x="4257812" y="1655327"/>
            <a:ext cx="1635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0" name="Freeform 278"/>
          <p:cNvSpPr>
            <a:spLocks/>
          </p:cNvSpPr>
          <p:nvPr/>
        </p:nvSpPr>
        <p:spPr bwMode="auto">
          <a:xfrm>
            <a:off x="4397512" y="1636277"/>
            <a:ext cx="41275" cy="38100"/>
          </a:xfrm>
          <a:custGeom>
            <a:avLst/>
            <a:gdLst>
              <a:gd name="T0" fmla="*/ 13 w 26"/>
              <a:gd name="T1" fmla="*/ 0 h 24"/>
              <a:gd name="T2" fmla="*/ 26 w 26"/>
              <a:gd name="T3" fmla="*/ 0 h 24"/>
              <a:gd name="T4" fmla="*/ 26 w 26"/>
              <a:gd name="T5" fmla="*/ 24 h 24"/>
              <a:gd name="T6" fmla="*/ 0 w 26"/>
              <a:gd name="T7" fmla="*/ 24 h 24"/>
              <a:gd name="T8" fmla="*/ 0 w 26"/>
              <a:gd name="T9" fmla="*/ 0 h 24"/>
              <a:gd name="T10" fmla="*/ 13 w 26"/>
              <a:gd name="T11" fmla="*/ 0 h 24"/>
            </a:gdLst>
            <a:ahLst/>
            <a:cxnLst>
              <a:cxn ang="0">
                <a:pos x="T0" y="T1"/>
              </a:cxn>
              <a:cxn ang="0">
                <a:pos x="T2" y="T3"/>
              </a:cxn>
              <a:cxn ang="0">
                <a:pos x="T4" y="T5"/>
              </a:cxn>
              <a:cxn ang="0">
                <a:pos x="T6" y="T7"/>
              </a:cxn>
              <a:cxn ang="0">
                <a:pos x="T8" y="T9"/>
              </a:cxn>
              <a:cxn ang="0">
                <a:pos x="T10" y="T11"/>
              </a:cxn>
            </a:cxnLst>
            <a:rect l="0" t="0" r="r" b="b"/>
            <a:pathLst>
              <a:path w="26" h="24">
                <a:moveTo>
                  <a:pt x="13" y="0"/>
                </a:moveTo>
                <a:lnTo>
                  <a:pt x="26" y="0"/>
                </a:lnTo>
                <a:lnTo>
                  <a:pt x="26" y="24"/>
                </a:lnTo>
                <a:lnTo>
                  <a:pt x="0" y="24"/>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1" name="Freeform 279"/>
          <p:cNvSpPr>
            <a:spLocks/>
          </p:cNvSpPr>
          <p:nvPr/>
        </p:nvSpPr>
        <p:spPr bwMode="auto">
          <a:xfrm>
            <a:off x="4397512" y="1636277"/>
            <a:ext cx="41275" cy="38100"/>
          </a:xfrm>
          <a:custGeom>
            <a:avLst/>
            <a:gdLst>
              <a:gd name="T0" fmla="*/ 13 w 26"/>
              <a:gd name="T1" fmla="*/ 0 h 24"/>
              <a:gd name="T2" fmla="*/ 26 w 26"/>
              <a:gd name="T3" fmla="*/ 0 h 24"/>
              <a:gd name="T4" fmla="*/ 26 w 26"/>
              <a:gd name="T5" fmla="*/ 24 h 24"/>
              <a:gd name="T6" fmla="*/ 0 w 26"/>
              <a:gd name="T7" fmla="*/ 24 h 24"/>
              <a:gd name="T8" fmla="*/ 0 w 26"/>
              <a:gd name="T9" fmla="*/ 0 h 24"/>
              <a:gd name="T10" fmla="*/ 13 w 26"/>
              <a:gd name="T11" fmla="*/ 0 h 24"/>
            </a:gdLst>
            <a:ahLst/>
            <a:cxnLst>
              <a:cxn ang="0">
                <a:pos x="T0" y="T1"/>
              </a:cxn>
              <a:cxn ang="0">
                <a:pos x="T2" y="T3"/>
              </a:cxn>
              <a:cxn ang="0">
                <a:pos x="T4" y="T5"/>
              </a:cxn>
              <a:cxn ang="0">
                <a:pos x="T6" y="T7"/>
              </a:cxn>
              <a:cxn ang="0">
                <a:pos x="T8" y="T9"/>
              </a:cxn>
              <a:cxn ang="0">
                <a:pos x="T10" y="T11"/>
              </a:cxn>
            </a:cxnLst>
            <a:rect l="0" t="0" r="r" b="b"/>
            <a:pathLst>
              <a:path w="26" h="24">
                <a:moveTo>
                  <a:pt x="13" y="0"/>
                </a:moveTo>
                <a:lnTo>
                  <a:pt x="26" y="0"/>
                </a:lnTo>
                <a:lnTo>
                  <a:pt x="26" y="24"/>
                </a:lnTo>
                <a:lnTo>
                  <a:pt x="0" y="24"/>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2" name="Rectangle 280"/>
          <p:cNvSpPr>
            <a:spLocks noChangeArrowheads="1"/>
          </p:cNvSpPr>
          <p:nvPr/>
        </p:nvSpPr>
        <p:spPr bwMode="auto">
          <a:xfrm>
            <a:off x="4372112" y="1606115"/>
            <a:ext cx="100013"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3" name="Freeform 281"/>
          <p:cNvSpPr>
            <a:spLocks/>
          </p:cNvSpPr>
          <p:nvPr/>
        </p:nvSpPr>
        <p:spPr bwMode="auto">
          <a:xfrm>
            <a:off x="4381637" y="2118881"/>
            <a:ext cx="220663" cy="0"/>
          </a:xfrm>
          <a:custGeom>
            <a:avLst/>
            <a:gdLst>
              <a:gd name="T0" fmla="*/ 0 w 139"/>
              <a:gd name="T1" fmla="*/ 139 w 139"/>
              <a:gd name="T2" fmla="*/ 0 w 139"/>
            </a:gdLst>
            <a:ahLst/>
            <a:cxnLst>
              <a:cxn ang="0">
                <a:pos x="T0" y="0"/>
              </a:cxn>
              <a:cxn ang="0">
                <a:pos x="T1" y="0"/>
              </a:cxn>
              <a:cxn ang="0">
                <a:pos x="T2" y="0"/>
              </a:cxn>
            </a:cxnLst>
            <a:rect l="0" t="0" r="r" b="b"/>
            <a:pathLst>
              <a:path w="139">
                <a:moveTo>
                  <a:pt x="0" y="0"/>
                </a:moveTo>
                <a:lnTo>
                  <a:pt x="1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4" name="Line 282"/>
          <p:cNvSpPr>
            <a:spLocks noChangeShapeType="1"/>
          </p:cNvSpPr>
          <p:nvPr/>
        </p:nvSpPr>
        <p:spPr bwMode="auto">
          <a:xfrm>
            <a:off x="4381637" y="2118881"/>
            <a:ext cx="22066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5" name="Freeform 283"/>
          <p:cNvSpPr>
            <a:spLocks/>
          </p:cNvSpPr>
          <p:nvPr/>
        </p:nvSpPr>
        <p:spPr bwMode="auto">
          <a:xfrm>
            <a:off x="4187962" y="2118881"/>
            <a:ext cx="193675" cy="0"/>
          </a:xfrm>
          <a:custGeom>
            <a:avLst/>
            <a:gdLst>
              <a:gd name="T0" fmla="*/ 0 w 122"/>
              <a:gd name="T1" fmla="*/ 122 w 122"/>
              <a:gd name="T2" fmla="*/ 0 w 122"/>
            </a:gdLst>
            <a:ahLst/>
            <a:cxnLst>
              <a:cxn ang="0">
                <a:pos x="T0" y="0"/>
              </a:cxn>
              <a:cxn ang="0">
                <a:pos x="T1" y="0"/>
              </a:cxn>
              <a:cxn ang="0">
                <a:pos x="T2" y="0"/>
              </a:cxn>
            </a:cxnLst>
            <a:rect l="0" t="0" r="r" b="b"/>
            <a:pathLst>
              <a:path w="122">
                <a:moveTo>
                  <a:pt x="0" y="0"/>
                </a:moveTo>
                <a:lnTo>
                  <a:pt x="12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6" name="Line 284"/>
          <p:cNvSpPr>
            <a:spLocks noChangeShapeType="1"/>
          </p:cNvSpPr>
          <p:nvPr/>
        </p:nvSpPr>
        <p:spPr bwMode="auto">
          <a:xfrm>
            <a:off x="4187962" y="2118881"/>
            <a:ext cx="1936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7" name="Freeform 285"/>
          <p:cNvSpPr>
            <a:spLocks/>
          </p:cNvSpPr>
          <p:nvPr/>
        </p:nvSpPr>
        <p:spPr bwMode="auto">
          <a:xfrm>
            <a:off x="4360999" y="2100625"/>
            <a:ext cx="36513" cy="36512"/>
          </a:xfrm>
          <a:custGeom>
            <a:avLst/>
            <a:gdLst>
              <a:gd name="T0" fmla="*/ 10 w 23"/>
              <a:gd name="T1" fmla="*/ 0 h 23"/>
              <a:gd name="T2" fmla="*/ 23 w 23"/>
              <a:gd name="T3" fmla="*/ 0 h 23"/>
              <a:gd name="T4" fmla="*/ 23 w 23"/>
              <a:gd name="T5" fmla="*/ 23 h 23"/>
              <a:gd name="T6" fmla="*/ 0 w 23"/>
              <a:gd name="T7" fmla="*/ 23 h 23"/>
              <a:gd name="T8" fmla="*/ 0 w 23"/>
              <a:gd name="T9" fmla="*/ 0 h 23"/>
              <a:gd name="T10" fmla="*/ 1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10" y="0"/>
                </a:moveTo>
                <a:lnTo>
                  <a:pt x="23" y="0"/>
                </a:lnTo>
                <a:lnTo>
                  <a:pt x="23" y="23"/>
                </a:lnTo>
                <a:lnTo>
                  <a:pt x="0" y="23"/>
                </a:lnTo>
                <a:lnTo>
                  <a:pt x="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8" name="Freeform 286"/>
          <p:cNvSpPr>
            <a:spLocks/>
          </p:cNvSpPr>
          <p:nvPr/>
        </p:nvSpPr>
        <p:spPr bwMode="auto">
          <a:xfrm>
            <a:off x="4360999" y="2100625"/>
            <a:ext cx="36513" cy="36512"/>
          </a:xfrm>
          <a:custGeom>
            <a:avLst/>
            <a:gdLst>
              <a:gd name="T0" fmla="*/ 10 w 23"/>
              <a:gd name="T1" fmla="*/ 0 h 23"/>
              <a:gd name="T2" fmla="*/ 23 w 23"/>
              <a:gd name="T3" fmla="*/ 0 h 23"/>
              <a:gd name="T4" fmla="*/ 23 w 23"/>
              <a:gd name="T5" fmla="*/ 23 h 23"/>
              <a:gd name="T6" fmla="*/ 0 w 23"/>
              <a:gd name="T7" fmla="*/ 23 h 23"/>
              <a:gd name="T8" fmla="*/ 0 w 23"/>
              <a:gd name="T9" fmla="*/ 0 h 23"/>
              <a:gd name="T10" fmla="*/ 1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10" y="0"/>
                </a:moveTo>
                <a:lnTo>
                  <a:pt x="23" y="0"/>
                </a:lnTo>
                <a:lnTo>
                  <a:pt x="23" y="23"/>
                </a:lnTo>
                <a:lnTo>
                  <a:pt x="0" y="23"/>
                </a:lnTo>
                <a:lnTo>
                  <a:pt x="0" y="0"/>
                </a:lnTo>
                <a:lnTo>
                  <a:pt x="10"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9" name="Rectangle 287"/>
          <p:cNvSpPr>
            <a:spLocks noChangeArrowheads="1"/>
          </p:cNvSpPr>
          <p:nvPr/>
        </p:nvSpPr>
        <p:spPr bwMode="auto">
          <a:xfrm>
            <a:off x="4335599" y="2068875"/>
            <a:ext cx="95250" cy="100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0" name="Freeform 288"/>
          <p:cNvSpPr>
            <a:spLocks/>
          </p:cNvSpPr>
          <p:nvPr/>
        </p:nvSpPr>
        <p:spPr bwMode="auto">
          <a:xfrm>
            <a:off x="4421324" y="2582435"/>
            <a:ext cx="247650" cy="0"/>
          </a:xfrm>
          <a:custGeom>
            <a:avLst/>
            <a:gdLst>
              <a:gd name="T0" fmla="*/ 0 w 156"/>
              <a:gd name="T1" fmla="*/ 156 w 156"/>
              <a:gd name="T2" fmla="*/ 0 w 156"/>
            </a:gdLst>
            <a:ahLst/>
            <a:cxnLst>
              <a:cxn ang="0">
                <a:pos x="T0" y="0"/>
              </a:cxn>
              <a:cxn ang="0">
                <a:pos x="T1" y="0"/>
              </a:cxn>
              <a:cxn ang="0">
                <a:pos x="T2" y="0"/>
              </a:cxn>
            </a:cxnLst>
            <a:rect l="0" t="0" r="r" b="b"/>
            <a:pathLst>
              <a:path w="156">
                <a:moveTo>
                  <a:pt x="0" y="0"/>
                </a:moveTo>
                <a:lnTo>
                  <a:pt x="15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1" name="Line 289"/>
          <p:cNvSpPr>
            <a:spLocks noChangeShapeType="1"/>
          </p:cNvSpPr>
          <p:nvPr/>
        </p:nvSpPr>
        <p:spPr bwMode="auto">
          <a:xfrm>
            <a:off x="4421324" y="2582435"/>
            <a:ext cx="247650"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2" name="Freeform 290"/>
          <p:cNvSpPr>
            <a:spLocks/>
          </p:cNvSpPr>
          <p:nvPr/>
        </p:nvSpPr>
        <p:spPr bwMode="auto">
          <a:xfrm>
            <a:off x="4208599" y="2582435"/>
            <a:ext cx="212725" cy="0"/>
          </a:xfrm>
          <a:custGeom>
            <a:avLst/>
            <a:gdLst>
              <a:gd name="T0" fmla="*/ 0 w 134"/>
              <a:gd name="T1" fmla="*/ 134 w 134"/>
              <a:gd name="T2" fmla="*/ 0 w 134"/>
            </a:gdLst>
            <a:ahLst/>
            <a:cxnLst>
              <a:cxn ang="0">
                <a:pos x="T0" y="0"/>
              </a:cxn>
              <a:cxn ang="0">
                <a:pos x="T1" y="0"/>
              </a:cxn>
              <a:cxn ang="0">
                <a:pos x="T2" y="0"/>
              </a:cxn>
            </a:cxnLst>
            <a:rect l="0" t="0" r="r" b="b"/>
            <a:pathLst>
              <a:path w="134">
                <a:moveTo>
                  <a:pt x="0" y="0"/>
                </a:moveTo>
                <a:lnTo>
                  <a:pt x="1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3" name="Line 291"/>
          <p:cNvSpPr>
            <a:spLocks noChangeShapeType="1"/>
          </p:cNvSpPr>
          <p:nvPr/>
        </p:nvSpPr>
        <p:spPr bwMode="auto">
          <a:xfrm>
            <a:off x="4208599" y="2582435"/>
            <a:ext cx="2127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4" name="Freeform 292"/>
          <p:cNvSpPr>
            <a:spLocks/>
          </p:cNvSpPr>
          <p:nvPr/>
        </p:nvSpPr>
        <p:spPr bwMode="auto">
          <a:xfrm>
            <a:off x="4397512" y="2561798"/>
            <a:ext cx="41275" cy="41275"/>
          </a:xfrm>
          <a:custGeom>
            <a:avLst/>
            <a:gdLst>
              <a:gd name="T0" fmla="*/ 13 w 26"/>
              <a:gd name="T1" fmla="*/ 0 h 26"/>
              <a:gd name="T2" fmla="*/ 26 w 26"/>
              <a:gd name="T3" fmla="*/ 0 h 26"/>
              <a:gd name="T4" fmla="*/ 26 w 26"/>
              <a:gd name="T5" fmla="*/ 26 h 26"/>
              <a:gd name="T6" fmla="*/ 0 w 26"/>
              <a:gd name="T7" fmla="*/ 26 h 26"/>
              <a:gd name="T8" fmla="*/ 0 w 26"/>
              <a:gd name="T9" fmla="*/ 0 h 26"/>
              <a:gd name="T10" fmla="*/ 13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13" y="0"/>
                </a:moveTo>
                <a:lnTo>
                  <a:pt x="26" y="0"/>
                </a:lnTo>
                <a:lnTo>
                  <a:pt x="26" y="26"/>
                </a:lnTo>
                <a:lnTo>
                  <a:pt x="0" y="26"/>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5" name="Freeform 293"/>
          <p:cNvSpPr>
            <a:spLocks/>
          </p:cNvSpPr>
          <p:nvPr/>
        </p:nvSpPr>
        <p:spPr bwMode="auto">
          <a:xfrm>
            <a:off x="4397512" y="2561798"/>
            <a:ext cx="41275" cy="41275"/>
          </a:xfrm>
          <a:custGeom>
            <a:avLst/>
            <a:gdLst>
              <a:gd name="T0" fmla="*/ 13 w 26"/>
              <a:gd name="T1" fmla="*/ 0 h 26"/>
              <a:gd name="T2" fmla="*/ 26 w 26"/>
              <a:gd name="T3" fmla="*/ 0 h 26"/>
              <a:gd name="T4" fmla="*/ 26 w 26"/>
              <a:gd name="T5" fmla="*/ 26 h 26"/>
              <a:gd name="T6" fmla="*/ 0 w 26"/>
              <a:gd name="T7" fmla="*/ 26 h 26"/>
              <a:gd name="T8" fmla="*/ 0 w 26"/>
              <a:gd name="T9" fmla="*/ 0 h 26"/>
              <a:gd name="T10" fmla="*/ 13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13" y="0"/>
                </a:moveTo>
                <a:lnTo>
                  <a:pt x="26" y="0"/>
                </a:lnTo>
                <a:lnTo>
                  <a:pt x="26" y="26"/>
                </a:lnTo>
                <a:lnTo>
                  <a:pt x="0" y="26"/>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6" name="Rectangle 294"/>
          <p:cNvSpPr>
            <a:spLocks noChangeArrowheads="1"/>
          </p:cNvSpPr>
          <p:nvPr/>
        </p:nvSpPr>
        <p:spPr bwMode="auto">
          <a:xfrm>
            <a:off x="4372112" y="2533223"/>
            <a:ext cx="100013"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7" name="Freeform 295"/>
          <p:cNvSpPr>
            <a:spLocks/>
          </p:cNvSpPr>
          <p:nvPr/>
        </p:nvSpPr>
        <p:spPr bwMode="auto">
          <a:xfrm>
            <a:off x="4270512" y="3045989"/>
            <a:ext cx="282575" cy="0"/>
          </a:xfrm>
          <a:custGeom>
            <a:avLst/>
            <a:gdLst>
              <a:gd name="T0" fmla="*/ 0 w 178"/>
              <a:gd name="T1" fmla="*/ 178 w 178"/>
              <a:gd name="T2" fmla="*/ 0 w 178"/>
            </a:gdLst>
            <a:ahLst/>
            <a:cxnLst>
              <a:cxn ang="0">
                <a:pos x="T0" y="0"/>
              </a:cxn>
              <a:cxn ang="0">
                <a:pos x="T1" y="0"/>
              </a:cxn>
              <a:cxn ang="0">
                <a:pos x="T2" y="0"/>
              </a:cxn>
            </a:cxnLst>
            <a:rect l="0" t="0" r="r" b="b"/>
            <a:pathLst>
              <a:path w="178">
                <a:moveTo>
                  <a:pt x="0" y="0"/>
                </a:moveTo>
                <a:lnTo>
                  <a:pt x="17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8" name="Line 296"/>
          <p:cNvSpPr>
            <a:spLocks noChangeShapeType="1"/>
          </p:cNvSpPr>
          <p:nvPr/>
        </p:nvSpPr>
        <p:spPr bwMode="auto">
          <a:xfrm>
            <a:off x="4270512" y="3045989"/>
            <a:ext cx="2825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9" name="Freeform 297"/>
          <p:cNvSpPr>
            <a:spLocks/>
          </p:cNvSpPr>
          <p:nvPr/>
        </p:nvSpPr>
        <p:spPr bwMode="auto">
          <a:xfrm>
            <a:off x="4032387" y="3045989"/>
            <a:ext cx="238125" cy="0"/>
          </a:xfrm>
          <a:custGeom>
            <a:avLst/>
            <a:gdLst>
              <a:gd name="T0" fmla="*/ 0 w 150"/>
              <a:gd name="T1" fmla="*/ 150 w 150"/>
              <a:gd name="T2" fmla="*/ 0 w 150"/>
            </a:gdLst>
            <a:ahLst/>
            <a:cxnLst>
              <a:cxn ang="0">
                <a:pos x="T0" y="0"/>
              </a:cxn>
              <a:cxn ang="0">
                <a:pos x="T1" y="0"/>
              </a:cxn>
              <a:cxn ang="0">
                <a:pos x="T2" y="0"/>
              </a:cxn>
            </a:cxnLst>
            <a:rect l="0" t="0" r="r" b="b"/>
            <a:pathLst>
              <a:path w="150">
                <a:moveTo>
                  <a:pt x="0" y="0"/>
                </a:moveTo>
                <a:lnTo>
                  <a:pt x="15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0" name="Line 298"/>
          <p:cNvSpPr>
            <a:spLocks noChangeShapeType="1"/>
          </p:cNvSpPr>
          <p:nvPr/>
        </p:nvSpPr>
        <p:spPr bwMode="auto">
          <a:xfrm>
            <a:off x="4032387" y="3045989"/>
            <a:ext cx="2381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1" name="Freeform 299"/>
          <p:cNvSpPr>
            <a:spLocks/>
          </p:cNvSpPr>
          <p:nvPr/>
        </p:nvSpPr>
        <p:spPr bwMode="auto">
          <a:xfrm>
            <a:off x="4249874" y="3025352"/>
            <a:ext cx="36513" cy="41275"/>
          </a:xfrm>
          <a:custGeom>
            <a:avLst/>
            <a:gdLst>
              <a:gd name="T0" fmla="*/ 10 w 23"/>
              <a:gd name="T1" fmla="*/ 0 h 26"/>
              <a:gd name="T2" fmla="*/ 23 w 23"/>
              <a:gd name="T3" fmla="*/ 0 h 26"/>
              <a:gd name="T4" fmla="*/ 23 w 23"/>
              <a:gd name="T5" fmla="*/ 26 h 26"/>
              <a:gd name="T6" fmla="*/ 0 w 23"/>
              <a:gd name="T7" fmla="*/ 26 h 26"/>
              <a:gd name="T8" fmla="*/ 0 w 23"/>
              <a:gd name="T9" fmla="*/ 0 h 26"/>
              <a:gd name="T10" fmla="*/ 10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0" y="0"/>
                </a:moveTo>
                <a:lnTo>
                  <a:pt x="23" y="0"/>
                </a:lnTo>
                <a:lnTo>
                  <a:pt x="23" y="26"/>
                </a:lnTo>
                <a:lnTo>
                  <a:pt x="0" y="26"/>
                </a:lnTo>
                <a:lnTo>
                  <a:pt x="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2" name="Freeform 300"/>
          <p:cNvSpPr>
            <a:spLocks/>
          </p:cNvSpPr>
          <p:nvPr/>
        </p:nvSpPr>
        <p:spPr bwMode="auto">
          <a:xfrm>
            <a:off x="4249874" y="3025352"/>
            <a:ext cx="36513" cy="41275"/>
          </a:xfrm>
          <a:custGeom>
            <a:avLst/>
            <a:gdLst>
              <a:gd name="T0" fmla="*/ 10 w 23"/>
              <a:gd name="T1" fmla="*/ 0 h 26"/>
              <a:gd name="T2" fmla="*/ 23 w 23"/>
              <a:gd name="T3" fmla="*/ 0 h 26"/>
              <a:gd name="T4" fmla="*/ 23 w 23"/>
              <a:gd name="T5" fmla="*/ 26 h 26"/>
              <a:gd name="T6" fmla="*/ 0 w 23"/>
              <a:gd name="T7" fmla="*/ 26 h 26"/>
              <a:gd name="T8" fmla="*/ 0 w 23"/>
              <a:gd name="T9" fmla="*/ 0 h 26"/>
              <a:gd name="T10" fmla="*/ 10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0" y="0"/>
                </a:moveTo>
                <a:lnTo>
                  <a:pt x="23" y="0"/>
                </a:lnTo>
                <a:lnTo>
                  <a:pt x="23" y="26"/>
                </a:lnTo>
                <a:lnTo>
                  <a:pt x="0" y="26"/>
                </a:lnTo>
                <a:lnTo>
                  <a:pt x="0" y="0"/>
                </a:lnTo>
                <a:lnTo>
                  <a:pt x="10"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3" name="Rectangle 301"/>
          <p:cNvSpPr>
            <a:spLocks noChangeArrowheads="1"/>
          </p:cNvSpPr>
          <p:nvPr/>
        </p:nvSpPr>
        <p:spPr bwMode="auto">
          <a:xfrm>
            <a:off x="4224474" y="2996777"/>
            <a:ext cx="95250"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4" name="Freeform 302"/>
          <p:cNvSpPr>
            <a:spLocks/>
          </p:cNvSpPr>
          <p:nvPr/>
        </p:nvSpPr>
        <p:spPr bwMode="auto">
          <a:xfrm>
            <a:off x="4191137" y="3509543"/>
            <a:ext cx="288925" cy="0"/>
          </a:xfrm>
          <a:custGeom>
            <a:avLst/>
            <a:gdLst>
              <a:gd name="T0" fmla="*/ 0 w 182"/>
              <a:gd name="T1" fmla="*/ 182 w 182"/>
              <a:gd name="T2" fmla="*/ 0 w 182"/>
            </a:gdLst>
            <a:ahLst/>
            <a:cxnLst>
              <a:cxn ang="0">
                <a:pos x="T0" y="0"/>
              </a:cxn>
              <a:cxn ang="0">
                <a:pos x="T1" y="0"/>
              </a:cxn>
              <a:cxn ang="0">
                <a:pos x="T2" y="0"/>
              </a:cxn>
            </a:cxnLst>
            <a:rect l="0" t="0" r="r" b="b"/>
            <a:pathLst>
              <a:path w="182">
                <a:moveTo>
                  <a:pt x="0" y="0"/>
                </a:moveTo>
                <a:lnTo>
                  <a:pt x="18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5" name="Line 303"/>
          <p:cNvSpPr>
            <a:spLocks noChangeShapeType="1"/>
          </p:cNvSpPr>
          <p:nvPr/>
        </p:nvSpPr>
        <p:spPr bwMode="auto">
          <a:xfrm>
            <a:off x="4191137" y="3509543"/>
            <a:ext cx="2889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6" name="Freeform 304"/>
          <p:cNvSpPr>
            <a:spLocks/>
          </p:cNvSpPr>
          <p:nvPr/>
        </p:nvSpPr>
        <p:spPr bwMode="auto">
          <a:xfrm>
            <a:off x="3953012" y="3509543"/>
            <a:ext cx="238125" cy="0"/>
          </a:xfrm>
          <a:custGeom>
            <a:avLst/>
            <a:gdLst>
              <a:gd name="T0" fmla="*/ 0 w 150"/>
              <a:gd name="T1" fmla="*/ 150 w 150"/>
              <a:gd name="T2" fmla="*/ 0 w 150"/>
            </a:gdLst>
            <a:ahLst/>
            <a:cxnLst>
              <a:cxn ang="0">
                <a:pos x="T0" y="0"/>
              </a:cxn>
              <a:cxn ang="0">
                <a:pos x="T1" y="0"/>
              </a:cxn>
              <a:cxn ang="0">
                <a:pos x="T2" y="0"/>
              </a:cxn>
            </a:cxnLst>
            <a:rect l="0" t="0" r="r" b="b"/>
            <a:pathLst>
              <a:path w="150">
                <a:moveTo>
                  <a:pt x="0" y="0"/>
                </a:moveTo>
                <a:lnTo>
                  <a:pt x="15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7" name="Line 305"/>
          <p:cNvSpPr>
            <a:spLocks noChangeShapeType="1"/>
          </p:cNvSpPr>
          <p:nvPr/>
        </p:nvSpPr>
        <p:spPr bwMode="auto">
          <a:xfrm>
            <a:off x="3953012" y="3509543"/>
            <a:ext cx="2381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8" name="Freeform 306"/>
          <p:cNvSpPr>
            <a:spLocks/>
          </p:cNvSpPr>
          <p:nvPr/>
        </p:nvSpPr>
        <p:spPr bwMode="auto">
          <a:xfrm>
            <a:off x="4167324" y="3491287"/>
            <a:ext cx="41275" cy="36512"/>
          </a:xfrm>
          <a:custGeom>
            <a:avLst/>
            <a:gdLst>
              <a:gd name="T0" fmla="*/ 13 w 26"/>
              <a:gd name="T1" fmla="*/ 0 h 23"/>
              <a:gd name="T2" fmla="*/ 26 w 26"/>
              <a:gd name="T3" fmla="*/ 0 h 23"/>
              <a:gd name="T4" fmla="*/ 26 w 26"/>
              <a:gd name="T5" fmla="*/ 23 h 23"/>
              <a:gd name="T6" fmla="*/ 0 w 26"/>
              <a:gd name="T7" fmla="*/ 23 h 23"/>
              <a:gd name="T8" fmla="*/ 0 w 26"/>
              <a:gd name="T9" fmla="*/ 0 h 23"/>
              <a:gd name="T10" fmla="*/ 13 w 26"/>
              <a:gd name="T11" fmla="*/ 0 h 23"/>
            </a:gdLst>
            <a:ahLst/>
            <a:cxnLst>
              <a:cxn ang="0">
                <a:pos x="T0" y="T1"/>
              </a:cxn>
              <a:cxn ang="0">
                <a:pos x="T2" y="T3"/>
              </a:cxn>
              <a:cxn ang="0">
                <a:pos x="T4" y="T5"/>
              </a:cxn>
              <a:cxn ang="0">
                <a:pos x="T6" y="T7"/>
              </a:cxn>
              <a:cxn ang="0">
                <a:pos x="T8" y="T9"/>
              </a:cxn>
              <a:cxn ang="0">
                <a:pos x="T10" y="T11"/>
              </a:cxn>
            </a:cxnLst>
            <a:rect l="0" t="0" r="r" b="b"/>
            <a:pathLst>
              <a:path w="26" h="23">
                <a:moveTo>
                  <a:pt x="13" y="0"/>
                </a:moveTo>
                <a:lnTo>
                  <a:pt x="26" y="0"/>
                </a:lnTo>
                <a:lnTo>
                  <a:pt x="26" y="23"/>
                </a:lnTo>
                <a:lnTo>
                  <a:pt x="0" y="23"/>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9" name="Freeform 307"/>
          <p:cNvSpPr>
            <a:spLocks/>
          </p:cNvSpPr>
          <p:nvPr/>
        </p:nvSpPr>
        <p:spPr bwMode="auto">
          <a:xfrm>
            <a:off x="4167324" y="3491287"/>
            <a:ext cx="41275" cy="36512"/>
          </a:xfrm>
          <a:custGeom>
            <a:avLst/>
            <a:gdLst>
              <a:gd name="T0" fmla="*/ 13 w 26"/>
              <a:gd name="T1" fmla="*/ 0 h 23"/>
              <a:gd name="T2" fmla="*/ 26 w 26"/>
              <a:gd name="T3" fmla="*/ 0 h 23"/>
              <a:gd name="T4" fmla="*/ 26 w 26"/>
              <a:gd name="T5" fmla="*/ 23 h 23"/>
              <a:gd name="T6" fmla="*/ 0 w 26"/>
              <a:gd name="T7" fmla="*/ 23 h 23"/>
              <a:gd name="T8" fmla="*/ 0 w 26"/>
              <a:gd name="T9" fmla="*/ 0 h 23"/>
              <a:gd name="T10" fmla="*/ 13 w 26"/>
              <a:gd name="T11" fmla="*/ 0 h 23"/>
            </a:gdLst>
            <a:ahLst/>
            <a:cxnLst>
              <a:cxn ang="0">
                <a:pos x="T0" y="T1"/>
              </a:cxn>
              <a:cxn ang="0">
                <a:pos x="T2" y="T3"/>
              </a:cxn>
              <a:cxn ang="0">
                <a:pos x="T4" y="T5"/>
              </a:cxn>
              <a:cxn ang="0">
                <a:pos x="T6" y="T7"/>
              </a:cxn>
              <a:cxn ang="0">
                <a:pos x="T8" y="T9"/>
              </a:cxn>
              <a:cxn ang="0">
                <a:pos x="T10" y="T11"/>
              </a:cxn>
            </a:cxnLst>
            <a:rect l="0" t="0" r="r" b="b"/>
            <a:pathLst>
              <a:path w="26" h="23">
                <a:moveTo>
                  <a:pt x="13" y="0"/>
                </a:moveTo>
                <a:lnTo>
                  <a:pt x="26" y="0"/>
                </a:lnTo>
                <a:lnTo>
                  <a:pt x="26" y="23"/>
                </a:lnTo>
                <a:lnTo>
                  <a:pt x="0" y="23"/>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0" name="Rectangle 308"/>
          <p:cNvSpPr>
            <a:spLocks noChangeArrowheads="1"/>
          </p:cNvSpPr>
          <p:nvPr/>
        </p:nvSpPr>
        <p:spPr bwMode="auto">
          <a:xfrm>
            <a:off x="4138749" y="3460331"/>
            <a:ext cx="98425"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162" name="Group 161"/>
          <p:cNvGrpSpPr/>
          <p:nvPr/>
        </p:nvGrpSpPr>
        <p:grpSpPr>
          <a:xfrm>
            <a:off x="2710379" y="1411518"/>
            <a:ext cx="3791378" cy="5283990"/>
            <a:chOff x="2710379" y="1411518"/>
            <a:chExt cx="3791378" cy="5283990"/>
          </a:xfrm>
        </p:grpSpPr>
        <p:sp>
          <p:nvSpPr>
            <p:cNvPr id="163" name="Rectangle 239"/>
            <p:cNvSpPr>
              <a:spLocks noChangeArrowheads="1"/>
            </p:cNvSpPr>
            <p:nvPr/>
          </p:nvSpPr>
          <p:spPr bwMode="auto">
            <a:xfrm>
              <a:off x="5793720"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1.4</a:t>
              </a:r>
              <a:endParaRPr kumimoji="0" lang="en-US" altLang="en-US" sz="1300" b="0" i="0" u="none" strike="noStrike" cap="none" normalizeH="0" baseline="0" dirty="0">
                <a:ln>
                  <a:noFill/>
                </a:ln>
                <a:solidFill>
                  <a:schemeClr val="tx1"/>
                </a:solidFill>
                <a:effectLst/>
              </a:endParaRPr>
            </a:p>
          </p:txBody>
        </p:sp>
        <p:sp>
          <p:nvSpPr>
            <p:cNvPr id="164" name="Rectangle 249"/>
            <p:cNvSpPr>
              <a:spLocks noChangeArrowheads="1"/>
            </p:cNvSpPr>
            <p:nvPr/>
          </p:nvSpPr>
          <p:spPr bwMode="auto">
            <a:xfrm>
              <a:off x="2710379" y="6495453"/>
              <a:ext cx="17665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b="1" dirty="0" err="1">
                  <a:solidFill>
                    <a:srgbClr val="000000"/>
                  </a:solidFill>
                </a:rPr>
                <a:t>Icosapent</a:t>
              </a:r>
              <a:r>
                <a:rPr lang="en-US" altLang="en-US" sz="1300" b="1" dirty="0">
                  <a:solidFill>
                    <a:srgbClr val="000000"/>
                  </a:solidFill>
                </a:rPr>
                <a:t> Ethyl Better</a:t>
              </a:r>
              <a:endParaRPr lang="en-US" altLang="en-US" sz="1300" dirty="0"/>
            </a:p>
          </p:txBody>
        </p:sp>
        <p:sp>
          <p:nvSpPr>
            <p:cNvPr id="165" name="Rectangle 261"/>
            <p:cNvSpPr>
              <a:spLocks noChangeArrowheads="1"/>
            </p:cNvSpPr>
            <p:nvPr/>
          </p:nvSpPr>
          <p:spPr bwMode="auto">
            <a:xfrm>
              <a:off x="5331564" y="6495453"/>
              <a:ext cx="11701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rPr>
                <a:t>Placebo Better</a:t>
              </a:r>
              <a:endParaRPr kumimoji="0" lang="en-US" altLang="en-US" sz="1300" b="0" i="0" u="none" strike="noStrike" cap="none" normalizeH="0" baseline="0" dirty="0">
                <a:ln>
                  <a:noFill/>
                </a:ln>
                <a:solidFill>
                  <a:schemeClr val="tx1"/>
                </a:solidFill>
                <a:effectLst/>
              </a:endParaRPr>
            </a:p>
          </p:txBody>
        </p:sp>
        <p:sp>
          <p:nvSpPr>
            <p:cNvPr id="167" name="Rectangle 266"/>
            <p:cNvSpPr>
              <a:spLocks noChangeArrowheads="1"/>
            </p:cNvSpPr>
            <p:nvPr/>
          </p:nvSpPr>
          <p:spPr bwMode="auto">
            <a:xfrm>
              <a:off x="3483113"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0.4</a:t>
              </a:r>
              <a:endParaRPr kumimoji="0" lang="en-US" altLang="en-US" sz="1300" b="0" i="0" u="none" strike="noStrike" cap="none" normalizeH="0" baseline="0" dirty="0">
                <a:ln>
                  <a:noFill/>
                </a:ln>
                <a:solidFill>
                  <a:schemeClr val="tx1"/>
                </a:solidFill>
                <a:effectLst/>
              </a:endParaRPr>
            </a:p>
          </p:txBody>
        </p:sp>
        <p:sp>
          <p:nvSpPr>
            <p:cNvPr id="168" name="Rectangle 272"/>
            <p:cNvSpPr>
              <a:spLocks noChangeArrowheads="1"/>
            </p:cNvSpPr>
            <p:nvPr/>
          </p:nvSpPr>
          <p:spPr bwMode="auto">
            <a:xfrm>
              <a:off x="4867413"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1.0</a:t>
              </a:r>
              <a:endParaRPr kumimoji="0" lang="en-US" altLang="en-US" sz="1300" b="0" i="0" u="none" strike="noStrike" cap="none" normalizeH="0" baseline="0" dirty="0">
                <a:ln>
                  <a:noFill/>
                </a:ln>
                <a:solidFill>
                  <a:schemeClr val="tx1"/>
                </a:solidFill>
                <a:effectLst/>
              </a:endParaRPr>
            </a:p>
          </p:txBody>
        </p:sp>
        <p:sp>
          <p:nvSpPr>
            <p:cNvPr id="169" name="Line 241"/>
            <p:cNvSpPr>
              <a:spLocks noChangeShapeType="1"/>
            </p:cNvSpPr>
            <p:nvPr/>
          </p:nvSpPr>
          <p:spPr bwMode="auto">
            <a:xfrm flipV="1">
              <a:off x="4981712" y="1411518"/>
              <a:ext cx="0" cy="4717241"/>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170" name="Group 169"/>
            <p:cNvGrpSpPr/>
            <p:nvPr/>
          </p:nvGrpSpPr>
          <p:grpSpPr>
            <a:xfrm>
              <a:off x="3587887" y="6125566"/>
              <a:ext cx="2322513" cy="77787"/>
              <a:chOff x="3587887" y="6125566"/>
              <a:chExt cx="2322513" cy="77787"/>
            </a:xfrm>
          </p:grpSpPr>
          <p:sp>
            <p:nvSpPr>
              <p:cNvPr id="171" name="Line 237"/>
              <p:cNvSpPr>
                <a:spLocks noChangeShapeType="1"/>
              </p:cNvSpPr>
              <p:nvPr/>
            </p:nvSpPr>
            <p:spPr bwMode="auto">
              <a:xfrm>
                <a:off x="5905637"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2" name="Line 238"/>
              <p:cNvSpPr>
                <a:spLocks noChangeShapeType="1"/>
              </p:cNvSpPr>
              <p:nvPr/>
            </p:nvSpPr>
            <p:spPr bwMode="auto">
              <a:xfrm>
                <a:off x="5445262"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4" name="Line 268"/>
              <p:cNvSpPr>
                <a:spLocks noChangeShapeType="1"/>
              </p:cNvSpPr>
              <p:nvPr/>
            </p:nvSpPr>
            <p:spPr bwMode="auto">
              <a:xfrm>
                <a:off x="4051437"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en-US">
                  <a:latin typeface="Arial" panose="020B0604020202020204" pitchFamily="34" charset="0"/>
                  <a:cs typeface="Arial" panose="020B0604020202020204" pitchFamily="34" charset="0"/>
                </a:endParaRPr>
              </a:p>
            </p:txBody>
          </p:sp>
          <p:sp>
            <p:nvSpPr>
              <p:cNvPr id="175" name="Line 269"/>
              <p:cNvSpPr>
                <a:spLocks noChangeShapeType="1"/>
              </p:cNvSpPr>
              <p:nvPr/>
            </p:nvSpPr>
            <p:spPr bwMode="auto">
              <a:xfrm>
                <a:off x="3592649"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en-US">
                  <a:latin typeface="Arial" panose="020B0604020202020204" pitchFamily="34" charset="0"/>
                  <a:cs typeface="Arial" panose="020B0604020202020204" pitchFamily="34" charset="0"/>
                </a:endParaRPr>
              </a:p>
            </p:txBody>
          </p:sp>
          <p:sp>
            <p:nvSpPr>
              <p:cNvPr id="176" name="Line 270"/>
              <p:cNvSpPr>
                <a:spLocks noChangeShapeType="1"/>
              </p:cNvSpPr>
              <p:nvPr/>
            </p:nvSpPr>
            <p:spPr bwMode="auto">
              <a:xfrm>
                <a:off x="4516574"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7" name="Line 271"/>
              <p:cNvSpPr>
                <a:spLocks noChangeShapeType="1"/>
              </p:cNvSpPr>
              <p:nvPr/>
            </p:nvSpPr>
            <p:spPr bwMode="auto">
              <a:xfrm>
                <a:off x="4981712"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8" name="Line 265"/>
              <p:cNvSpPr>
                <a:spLocks noChangeShapeType="1"/>
              </p:cNvSpPr>
              <p:nvPr/>
            </p:nvSpPr>
            <p:spPr bwMode="auto">
              <a:xfrm>
                <a:off x="3587887" y="6125566"/>
                <a:ext cx="2322513"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sp>
        <p:nvSpPr>
          <p:cNvPr id="179" name="Line 15"/>
          <p:cNvSpPr>
            <a:spLocks noChangeShapeType="1"/>
          </p:cNvSpPr>
          <p:nvPr/>
        </p:nvSpPr>
        <p:spPr bwMode="auto">
          <a:xfrm>
            <a:off x="5786799" y="1166032"/>
            <a:ext cx="621792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0" name="Title 1">
            <a:extLst>
              <a:ext uri="{FF2B5EF4-FFF2-40B4-BE49-F238E27FC236}">
                <a16:creationId xmlns:a16="http://schemas.microsoft.com/office/drawing/2014/main" id="{ADCC6664-E1BD-4F45-8C36-8C3622B633F4}"/>
              </a:ext>
            </a:extLst>
          </p:cNvPr>
          <p:cNvSpPr>
            <a:spLocks noGrp="1"/>
          </p:cNvSpPr>
          <p:nvPr>
            <p:ph type="title"/>
          </p:nvPr>
        </p:nvSpPr>
        <p:spPr>
          <a:xfrm>
            <a:off x="457200" y="2719"/>
            <a:ext cx="10515600" cy="822960"/>
          </a:xfrm>
        </p:spPr>
        <p:txBody>
          <a:bodyPr>
            <a:normAutofit/>
          </a:bodyPr>
          <a:lstStyle/>
          <a:p>
            <a:r>
              <a:rPr lang="en-US" sz="4000" b="1" dirty="0" err="1">
                <a:latin typeface="Arial" panose="020B0604020202020204" pitchFamily="34" charset="0"/>
                <a:cs typeface="Arial" panose="020B0604020202020204" pitchFamily="34" charset="0"/>
              </a:rPr>
              <a:t>Prespecified</a:t>
            </a:r>
            <a:r>
              <a:rPr lang="en-US" sz="4000" b="1" dirty="0">
                <a:latin typeface="Arial" panose="020B0604020202020204" pitchFamily="34" charset="0"/>
                <a:cs typeface="Arial" panose="020B0604020202020204" pitchFamily="34" charset="0"/>
              </a:rPr>
              <a:t> Hierarchical Testing</a:t>
            </a:r>
            <a:endParaRPr lang="en-US" sz="4000" b="1" dirty="0">
              <a:highlight>
                <a:srgbClr val="FFFF00"/>
              </a:highlight>
              <a:latin typeface="Arial" panose="020B0604020202020204" pitchFamily="34" charset="0"/>
              <a:cs typeface="Arial" panose="020B0604020202020204" pitchFamily="34" charset="0"/>
            </a:endParaRPr>
          </a:p>
        </p:txBody>
      </p:sp>
      <p:sp>
        <p:nvSpPr>
          <p:cNvPr id="181" name="Rectangle 227">
            <a:extLst>
              <a:ext uri="{FF2B5EF4-FFF2-40B4-BE49-F238E27FC236}">
                <a16:creationId xmlns:a16="http://schemas.microsoft.com/office/drawing/2014/main" id="{1F7A0A54-8ED1-4EF5-AC20-468CFEDF8600}"/>
              </a:ext>
            </a:extLst>
          </p:cNvPr>
          <p:cNvSpPr>
            <a:spLocks noChangeArrowheads="1"/>
          </p:cNvSpPr>
          <p:nvPr/>
        </p:nvSpPr>
        <p:spPr bwMode="auto">
          <a:xfrm flipH="1">
            <a:off x="10502591" y="1544749"/>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25%</a:t>
            </a:r>
            <a:endParaRPr kumimoji="0" lang="en-US" altLang="en-US" sz="1300" b="1" i="0" u="none" strike="noStrike" cap="none" normalizeH="0" baseline="0" dirty="0">
              <a:ln>
                <a:noFill/>
              </a:ln>
              <a:solidFill>
                <a:srgbClr val="10A24A"/>
              </a:solidFill>
              <a:effectLst/>
            </a:endParaRPr>
          </a:p>
        </p:txBody>
      </p:sp>
      <p:sp>
        <p:nvSpPr>
          <p:cNvPr id="182" name="Rectangle 227">
            <a:extLst>
              <a:ext uri="{FF2B5EF4-FFF2-40B4-BE49-F238E27FC236}">
                <a16:creationId xmlns:a16="http://schemas.microsoft.com/office/drawing/2014/main" id="{1A7F522E-DA0A-4A67-9664-720FF2475D37}"/>
              </a:ext>
            </a:extLst>
          </p:cNvPr>
          <p:cNvSpPr>
            <a:spLocks noChangeArrowheads="1"/>
          </p:cNvSpPr>
          <p:nvPr/>
        </p:nvSpPr>
        <p:spPr bwMode="auto">
          <a:xfrm flipH="1">
            <a:off x="10502591" y="946255"/>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effectLst/>
              </a:rPr>
              <a:t>RRR</a:t>
            </a:r>
          </a:p>
        </p:txBody>
      </p:sp>
      <p:sp>
        <p:nvSpPr>
          <p:cNvPr id="185" name="Rectangle 227">
            <a:extLst>
              <a:ext uri="{FF2B5EF4-FFF2-40B4-BE49-F238E27FC236}">
                <a16:creationId xmlns:a16="http://schemas.microsoft.com/office/drawing/2014/main" id="{A820FCDF-16A1-4E2A-9AA5-C8E119C4F113}"/>
              </a:ext>
            </a:extLst>
          </p:cNvPr>
          <p:cNvSpPr>
            <a:spLocks noChangeArrowheads="1"/>
          </p:cNvSpPr>
          <p:nvPr/>
        </p:nvSpPr>
        <p:spPr bwMode="auto">
          <a:xfrm flipH="1">
            <a:off x="10502591" y="2013725"/>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26%</a:t>
            </a:r>
            <a:endParaRPr kumimoji="0" lang="en-US" altLang="en-US" sz="1300" b="1" i="0" u="none" strike="noStrike" cap="none" normalizeH="0" baseline="0" dirty="0">
              <a:ln>
                <a:noFill/>
              </a:ln>
              <a:solidFill>
                <a:srgbClr val="10A24A"/>
              </a:solidFill>
              <a:effectLst/>
            </a:endParaRPr>
          </a:p>
        </p:txBody>
      </p:sp>
      <p:sp>
        <p:nvSpPr>
          <p:cNvPr id="186" name="Rectangle 227">
            <a:extLst>
              <a:ext uri="{FF2B5EF4-FFF2-40B4-BE49-F238E27FC236}">
                <a16:creationId xmlns:a16="http://schemas.microsoft.com/office/drawing/2014/main" id="{4C7A740F-9F68-4215-996E-C55A5552867D}"/>
              </a:ext>
            </a:extLst>
          </p:cNvPr>
          <p:cNvSpPr>
            <a:spLocks noChangeArrowheads="1"/>
          </p:cNvSpPr>
          <p:nvPr/>
        </p:nvSpPr>
        <p:spPr bwMode="auto">
          <a:xfrm flipH="1">
            <a:off x="10502591" y="2482701"/>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25%</a:t>
            </a:r>
            <a:endParaRPr kumimoji="0" lang="en-US" altLang="en-US" sz="1300" b="1" i="0" u="none" strike="noStrike" cap="none" normalizeH="0" baseline="0" dirty="0">
              <a:ln>
                <a:noFill/>
              </a:ln>
              <a:solidFill>
                <a:srgbClr val="10A24A"/>
              </a:solidFill>
              <a:effectLst/>
            </a:endParaRPr>
          </a:p>
        </p:txBody>
      </p:sp>
      <p:sp>
        <p:nvSpPr>
          <p:cNvPr id="187" name="Rectangle 227">
            <a:extLst>
              <a:ext uri="{FF2B5EF4-FFF2-40B4-BE49-F238E27FC236}">
                <a16:creationId xmlns:a16="http://schemas.microsoft.com/office/drawing/2014/main" id="{E66B74F2-E8BA-4493-96D7-02B06CA700F9}"/>
              </a:ext>
            </a:extLst>
          </p:cNvPr>
          <p:cNvSpPr>
            <a:spLocks noChangeArrowheads="1"/>
          </p:cNvSpPr>
          <p:nvPr/>
        </p:nvSpPr>
        <p:spPr bwMode="auto">
          <a:xfrm flipH="1">
            <a:off x="10502591" y="2951677"/>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31%</a:t>
            </a:r>
            <a:endParaRPr kumimoji="0" lang="en-US" altLang="en-US" sz="1300" b="1" i="0" u="none" strike="noStrike" cap="none" normalizeH="0" baseline="0" dirty="0">
              <a:ln>
                <a:noFill/>
              </a:ln>
              <a:solidFill>
                <a:srgbClr val="10A24A"/>
              </a:solidFill>
              <a:effectLst/>
            </a:endParaRPr>
          </a:p>
        </p:txBody>
      </p:sp>
      <p:sp>
        <p:nvSpPr>
          <p:cNvPr id="188" name="Rectangle 227">
            <a:extLst>
              <a:ext uri="{FF2B5EF4-FFF2-40B4-BE49-F238E27FC236}">
                <a16:creationId xmlns:a16="http://schemas.microsoft.com/office/drawing/2014/main" id="{856ED524-7953-4072-8BB1-FE5E463B4A56}"/>
              </a:ext>
            </a:extLst>
          </p:cNvPr>
          <p:cNvSpPr>
            <a:spLocks noChangeArrowheads="1"/>
          </p:cNvSpPr>
          <p:nvPr/>
        </p:nvSpPr>
        <p:spPr bwMode="auto">
          <a:xfrm flipH="1">
            <a:off x="10502591" y="3420653"/>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35%</a:t>
            </a:r>
            <a:endParaRPr kumimoji="0" lang="en-US" altLang="en-US" sz="1300" b="1" i="0" u="none" strike="noStrike" cap="none" normalizeH="0" baseline="0" dirty="0">
              <a:ln>
                <a:noFill/>
              </a:ln>
              <a:solidFill>
                <a:srgbClr val="10A24A"/>
              </a:solidFill>
              <a:effectLst/>
            </a:endParaRPr>
          </a:p>
        </p:txBody>
      </p:sp>
      <p:sp>
        <p:nvSpPr>
          <p:cNvPr id="193" name="TextBox 192">
            <a:extLst>
              <a:ext uri="{FF2B5EF4-FFF2-40B4-BE49-F238E27FC236}">
                <a16:creationId xmlns:a16="http://schemas.microsoft.com/office/drawing/2014/main" id="{3F556794-78D2-43B6-BA18-047D4C15B8AA}"/>
              </a:ext>
            </a:extLst>
          </p:cNvPr>
          <p:cNvSpPr txBox="1"/>
          <p:nvPr/>
        </p:nvSpPr>
        <p:spPr>
          <a:xfrm>
            <a:off x="9272587" y="6233515"/>
            <a:ext cx="273213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RRR denotes relative risk reduction</a:t>
            </a:r>
          </a:p>
        </p:txBody>
      </p:sp>
    </p:spTree>
    <p:extLst>
      <p:ext uri="{BB962C8B-B14F-4D97-AF65-F5344CB8AC3E}">
        <p14:creationId xmlns:p14="http://schemas.microsoft.com/office/powerpoint/2010/main" val="2504628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16"/>
          <p:cNvSpPr>
            <a:spLocks noChangeArrowheads="1"/>
          </p:cNvSpPr>
          <p:nvPr/>
        </p:nvSpPr>
        <p:spPr bwMode="auto">
          <a:xfrm>
            <a:off x="385917" y="945369"/>
            <a:ext cx="7261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ltLang="en-US" sz="1300" b="1" dirty="0">
                <a:solidFill>
                  <a:srgbClr val="000000"/>
                </a:solidFill>
                <a:latin typeface="Arial" pitchFamily="34" charset="0"/>
                <a:cs typeface="Arial" pitchFamily="34" charset="0"/>
              </a:rPr>
              <a:t>Endpoint</a:t>
            </a:r>
          </a:p>
        </p:txBody>
      </p:sp>
      <p:sp>
        <p:nvSpPr>
          <p:cNvPr id="150" name="Rectangle 5"/>
          <p:cNvSpPr>
            <a:spLocks noChangeArrowheads="1"/>
          </p:cNvSpPr>
          <p:nvPr/>
        </p:nvSpPr>
        <p:spPr bwMode="auto">
          <a:xfrm>
            <a:off x="242835" y="1411518"/>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6" name="Rectangle 21"/>
          <p:cNvSpPr>
            <a:spLocks noChangeArrowheads="1"/>
          </p:cNvSpPr>
          <p:nvPr/>
        </p:nvSpPr>
        <p:spPr bwMode="auto">
          <a:xfrm>
            <a:off x="385917" y="1565559"/>
            <a:ext cx="1830629"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Primary Composite (ITT)</a:t>
            </a:r>
          </a:p>
        </p:txBody>
      </p:sp>
      <p:sp>
        <p:nvSpPr>
          <p:cNvPr id="151" name="Rectangle 6"/>
          <p:cNvSpPr>
            <a:spLocks noChangeArrowheads="1"/>
          </p:cNvSpPr>
          <p:nvPr/>
        </p:nvSpPr>
        <p:spPr bwMode="auto">
          <a:xfrm>
            <a:off x="242835" y="1899012"/>
            <a:ext cx="11706330" cy="439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3" name="Rectangle 28"/>
          <p:cNvSpPr>
            <a:spLocks noChangeArrowheads="1"/>
          </p:cNvSpPr>
          <p:nvPr/>
        </p:nvSpPr>
        <p:spPr bwMode="auto">
          <a:xfrm>
            <a:off x="385917" y="2029113"/>
            <a:ext cx="2386872"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Key Secondary Composite (ITT)</a:t>
            </a:r>
          </a:p>
        </p:txBody>
      </p:sp>
      <p:sp>
        <p:nvSpPr>
          <p:cNvPr id="152" name="Rectangle 7"/>
          <p:cNvSpPr>
            <a:spLocks noChangeArrowheads="1"/>
          </p:cNvSpPr>
          <p:nvPr/>
        </p:nvSpPr>
        <p:spPr bwMode="auto">
          <a:xfrm>
            <a:off x="242835" y="2338626"/>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4" name="Rectangle 39"/>
          <p:cNvSpPr>
            <a:spLocks noChangeArrowheads="1"/>
          </p:cNvSpPr>
          <p:nvPr/>
        </p:nvSpPr>
        <p:spPr bwMode="auto">
          <a:xfrm>
            <a:off x="385917" y="2402898"/>
            <a:ext cx="2210542"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Cardiovascular Death or</a:t>
            </a:r>
          </a:p>
          <a:p>
            <a:pPr lvl="0">
              <a:lnSpc>
                <a:spcPts val="1400"/>
              </a:lnSpc>
              <a:spcBef>
                <a:spcPts val="0"/>
              </a:spcBef>
              <a:spcAft>
                <a:spcPts val="0"/>
              </a:spcAft>
            </a:pPr>
            <a:r>
              <a:rPr lang="en-US" altLang="en-US" sz="1300" dirty="0">
                <a:solidFill>
                  <a:srgbClr val="000000"/>
                </a:solidFill>
              </a:rPr>
              <a:t>Nonfatal Myocardial Infarction</a:t>
            </a:r>
          </a:p>
        </p:txBody>
      </p:sp>
      <p:sp>
        <p:nvSpPr>
          <p:cNvPr id="153" name="Rectangle 8"/>
          <p:cNvSpPr>
            <a:spLocks noChangeArrowheads="1"/>
          </p:cNvSpPr>
          <p:nvPr/>
        </p:nvSpPr>
        <p:spPr bwMode="auto">
          <a:xfrm>
            <a:off x="242835" y="2826120"/>
            <a:ext cx="11706330" cy="439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43" name="Rectangle 98"/>
          <p:cNvSpPr>
            <a:spLocks noChangeArrowheads="1"/>
          </p:cNvSpPr>
          <p:nvPr/>
        </p:nvSpPr>
        <p:spPr bwMode="auto">
          <a:xfrm>
            <a:off x="385917" y="2956221"/>
            <a:ext cx="2824491"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Fatal or Nonfatal Myocardial Infarction</a:t>
            </a:r>
          </a:p>
        </p:txBody>
      </p:sp>
      <p:sp>
        <p:nvSpPr>
          <p:cNvPr id="154" name="Rectangle 9"/>
          <p:cNvSpPr>
            <a:spLocks noChangeArrowheads="1"/>
          </p:cNvSpPr>
          <p:nvPr/>
        </p:nvSpPr>
        <p:spPr bwMode="auto">
          <a:xfrm>
            <a:off x="242835" y="3265734"/>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63" name="Rectangle 118"/>
          <p:cNvSpPr>
            <a:spLocks noChangeArrowheads="1"/>
          </p:cNvSpPr>
          <p:nvPr/>
        </p:nvSpPr>
        <p:spPr bwMode="auto">
          <a:xfrm>
            <a:off x="385917" y="3419775"/>
            <a:ext cx="2832507"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Urgent or Emergent Revascularization</a:t>
            </a:r>
          </a:p>
        </p:txBody>
      </p:sp>
      <p:sp>
        <p:nvSpPr>
          <p:cNvPr id="155" name="Rectangle 10"/>
          <p:cNvSpPr>
            <a:spLocks noChangeArrowheads="1"/>
          </p:cNvSpPr>
          <p:nvPr/>
        </p:nvSpPr>
        <p:spPr bwMode="auto">
          <a:xfrm>
            <a:off x="242835" y="3753228"/>
            <a:ext cx="11706330" cy="444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1" name="Rectangle 136"/>
          <p:cNvSpPr>
            <a:spLocks noChangeArrowheads="1"/>
          </p:cNvSpPr>
          <p:nvPr/>
        </p:nvSpPr>
        <p:spPr bwMode="auto">
          <a:xfrm>
            <a:off x="385917" y="3885710"/>
            <a:ext cx="1606209"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Cardiovascular Death</a:t>
            </a:r>
          </a:p>
        </p:txBody>
      </p:sp>
      <p:sp>
        <p:nvSpPr>
          <p:cNvPr id="319" name="Rectangle 174"/>
          <p:cNvSpPr>
            <a:spLocks noChangeArrowheads="1"/>
          </p:cNvSpPr>
          <p:nvPr/>
        </p:nvSpPr>
        <p:spPr bwMode="auto">
          <a:xfrm>
            <a:off x="7595611" y="945369"/>
            <a:ext cx="6412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indent="0" algn="ctr">
              <a:lnSpc>
                <a:spcPct val="100000"/>
              </a:lnSpc>
              <a:buClrTx/>
              <a:buSzTx/>
              <a:buFontTx/>
              <a:buNone/>
              <a:tabLst/>
            </a:pPr>
            <a:r>
              <a:rPr lang="en-US" altLang="en-US" sz="1300" b="1" dirty="0">
                <a:solidFill>
                  <a:srgbClr val="000000"/>
                </a:solidFill>
              </a:rPr>
              <a:t>Placebo</a:t>
            </a:r>
          </a:p>
        </p:txBody>
      </p:sp>
      <p:sp>
        <p:nvSpPr>
          <p:cNvPr id="320" name="Rectangle 175"/>
          <p:cNvSpPr>
            <a:spLocks noChangeArrowheads="1"/>
          </p:cNvSpPr>
          <p:nvPr/>
        </p:nvSpPr>
        <p:spPr bwMode="auto">
          <a:xfrm>
            <a:off x="7633281" y="1185925"/>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n/N (%)</a:t>
            </a:r>
            <a:endParaRPr kumimoji="0" lang="en-US" altLang="en-US" sz="1300" b="0" i="0" u="none" strike="noStrike" cap="none" normalizeH="0" baseline="0" dirty="0">
              <a:ln>
                <a:noFill/>
              </a:ln>
              <a:solidFill>
                <a:schemeClr val="tx1"/>
              </a:solidFill>
              <a:effectLst/>
            </a:endParaRPr>
          </a:p>
        </p:txBody>
      </p:sp>
      <p:sp>
        <p:nvSpPr>
          <p:cNvPr id="321" name="Rectangle 176"/>
          <p:cNvSpPr>
            <a:spLocks noChangeArrowheads="1"/>
          </p:cNvSpPr>
          <p:nvPr/>
        </p:nvSpPr>
        <p:spPr bwMode="auto">
          <a:xfrm>
            <a:off x="7251766" y="1555300"/>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901/4090 (22.0%)</a:t>
            </a:r>
            <a:endParaRPr kumimoji="0" lang="en-US" altLang="en-US" sz="1300" b="0" i="0" u="none" strike="noStrike" cap="none" normalizeH="0" baseline="0">
              <a:ln>
                <a:noFill/>
              </a:ln>
              <a:solidFill>
                <a:schemeClr val="tx1"/>
              </a:solidFill>
              <a:effectLst/>
            </a:endParaRPr>
          </a:p>
        </p:txBody>
      </p:sp>
      <p:sp>
        <p:nvSpPr>
          <p:cNvPr id="322" name="Rectangle 177"/>
          <p:cNvSpPr>
            <a:spLocks noChangeArrowheads="1"/>
          </p:cNvSpPr>
          <p:nvPr/>
        </p:nvSpPr>
        <p:spPr bwMode="auto">
          <a:xfrm>
            <a:off x="7251766" y="2018854"/>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606/4090 (14.8%)</a:t>
            </a:r>
            <a:endParaRPr kumimoji="0" lang="en-US" altLang="en-US" sz="1300" b="0" i="0" u="none" strike="noStrike" cap="none" normalizeH="0" baseline="0">
              <a:ln>
                <a:noFill/>
              </a:ln>
              <a:solidFill>
                <a:schemeClr val="tx1"/>
              </a:solidFill>
              <a:effectLst/>
            </a:endParaRPr>
          </a:p>
        </p:txBody>
      </p:sp>
      <p:sp>
        <p:nvSpPr>
          <p:cNvPr id="323" name="Rectangle 178"/>
          <p:cNvSpPr>
            <a:spLocks noChangeArrowheads="1"/>
          </p:cNvSpPr>
          <p:nvPr/>
        </p:nvSpPr>
        <p:spPr bwMode="auto">
          <a:xfrm>
            <a:off x="7251766" y="2482408"/>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507/4090 (12.4%)</a:t>
            </a:r>
            <a:endParaRPr kumimoji="0" lang="en-US" altLang="en-US" sz="1300" b="0" i="0" u="none" strike="noStrike" cap="none" normalizeH="0" baseline="0">
              <a:ln>
                <a:noFill/>
              </a:ln>
              <a:solidFill>
                <a:schemeClr val="tx1"/>
              </a:solidFill>
              <a:effectLst/>
            </a:endParaRPr>
          </a:p>
        </p:txBody>
      </p:sp>
      <p:sp>
        <p:nvSpPr>
          <p:cNvPr id="324" name="Rectangle 179"/>
          <p:cNvSpPr>
            <a:spLocks noChangeArrowheads="1"/>
          </p:cNvSpPr>
          <p:nvPr/>
        </p:nvSpPr>
        <p:spPr bwMode="auto">
          <a:xfrm>
            <a:off x="7298253" y="2945962"/>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355/4090 (8.7%)</a:t>
            </a:r>
            <a:endParaRPr kumimoji="0" lang="en-US" altLang="en-US" sz="1300" b="0" i="0" u="none" strike="noStrike" cap="none" normalizeH="0" baseline="0">
              <a:ln>
                <a:noFill/>
              </a:ln>
              <a:solidFill>
                <a:schemeClr val="tx1"/>
              </a:solidFill>
              <a:effectLst/>
            </a:endParaRPr>
          </a:p>
        </p:txBody>
      </p:sp>
      <p:sp>
        <p:nvSpPr>
          <p:cNvPr id="325" name="Rectangle 180"/>
          <p:cNvSpPr>
            <a:spLocks noChangeArrowheads="1"/>
          </p:cNvSpPr>
          <p:nvPr/>
        </p:nvSpPr>
        <p:spPr bwMode="auto">
          <a:xfrm>
            <a:off x="7298253" y="3409516"/>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321/4090 (7.8%)</a:t>
            </a:r>
            <a:endParaRPr kumimoji="0" lang="en-US" altLang="en-US" sz="1300" b="0" i="0" u="none" strike="noStrike" cap="none" normalizeH="0" baseline="0">
              <a:ln>
                <a:noFill/>
              </a:ln>
              <a:solidFill>
                <a:schemeClr val="tx1"/>
              </a:solidFill>
              <a:effectLst/>
            </a:endParaRPr>
          </a:p>
        </p:txBody>
      </p:sp>
      <p:sp>
        <p:nvSpPr>
          <p:cNvPr id="326" name="Rectangle 181"/>
          <p:cNvSpPr>
            <a:spLocks noChangeArrowheads="1"/>
          </p:cNvSpPr>
          <p:nvPr/>
        </p:nvSpPr>
        <p:spPr bwMode="auto">
          <a:xfrm>
            <a:off x="7298253" y="3875451"/>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213/4090 (5.2%)</a:t>
            </a:r>
            <a:endParaRPr kumimoji="0" lang="en-US" altLang="en-US" sz="1300" b="0" i="0" u="none" strike="noStrike" cap="none" normalizeH="0" baseline="0">
              <a:ln>
                <a:noFill/>
              </a:ln>
              <a:solidFill>
                <a:schemeClr val="tx1"/>
              </a:solidFill>
              <a:effectLst/>
            </a:endParaRPr>
          </a:p>
        </p:txBody>
      </p:sp>
      <p:sp>
        <p:nvSpPr>
          <p:cNvPr id="331" name="Rectangle 186"/>
          <p:cNvSpPr>
            <a:spLocks noChangeArrowheads="1"/>
          </p:cNvSpPr>
          <p:nvPr/>
        </p:nvSpPr>
        <p:spPr bwMode="auto">
          <a:xfrm>
            <a:off x="5832194" y="945369"/>
            <a:ext cx="123751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b="1" dirty="0" err="1">
                <a:solidFill>
                  <a:srgbClr val="000000"/>
                </a:solidFill>
              </a:rPr>
              <a:t>Icosapent</a:t>
            </a:r>
            <a:r>
              <a:rPr lang="en-US" altLang="en-US" sz="1300" b="1" dirty="0">
                <a:solidFill>
                  <a:srgbClr val="000000"/>
                </a:solidFill>
              </a:rPr>
              <a:t> Ethyl</a:t>
            </a:r>
            <a:endParaRPr kumimoji="0" lang="en-US" altLang="en-US" sz="1300" b="0" i="0" u="none" strike="noStrike" cap="none" normalizeH="0" baseline="0" dirty="0">
              <a:ln>
                <a:noFill/>
              </a:ln>
              <a:solidFill>
                <a:schemeClr val="tx1"/>
              </a:solidFill>
              <a:effectLst/>
            </a:endParaRPr>
          </a:p>
        </p:txBody>
      </p:sp>
      <p:sp>
        <p:nvSpPr>
          <p:cNvPr id="340" name="Rectangle 195"/>
          <p:cNvSpPr>
            <a:spLocks noChangeArrowheads="1"/>
          </p:cNvSpPr>
          <p:nvPr/>
        </p:nvSpPr>
        <p:spPr bwMode="auto">
          <a:xfrm>
            <a:off x="6168023" y="1185925"/>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n/N (%)</a:t>
            </a:r>
            <a:endParaRPr kumimoji="0" lang="en-US" altLang="en-US" sz="1300" b="0" i="0" u="none" strike="noStrike" cap="none" normalizeH="0" baseline="0" dirty="0">
              <a:ln>
                <a:noFill/>
              </a:ln>
              <a:solidFill>
                <a:schemeClr val="tx1"/>
              </a:solidFill>
              <a:effectLst/>
            </a:endParaRPr>
          </a:p>
        </p:txBody>
      </p:sp>
      <p:sp>
        <p:nvSpPr>
          <p:cNvPr id="341" name="Rectangle 196"/>
          <p:cNvSpPr>
            <a:spLocks noChangeArrowheads="1"/>
          </p:cNvSpPr>
          <p:nvPr/>
        </p:nvSpPr>
        <p:spPr bwMode="auto">
          <a:xfrm>
            <a:off x="5786508" y="1555300"/>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705/4089 (17.2%)</a:t>
            </a:r>
            <a:endParaRPr kumimoji="0" lang="en-US" altLang="en-US" sz="1300" b="0" i="0" u="none" strike="noStrike" cap="none" normalizeH="0" baseline="0">
              <a:ln>
                <a:noFill/>
              </a:ln>
              <a:solidFill>
                <a:schemeClr val="tx1"/>
              </a:solidFill>
              <a:effectLst/>
            </a:endParaRPr>
          </a:p>
        </p:txBody>
      </p:sp>
      <p:sp>
        <p:nvSpPr>
          <p:cNvPr id="342" name="Rectangle 197"/>
          <p:cNvSpPr>
            <a:spLocks noChangeArrowheads="1"/>
          </p:cNvSpPr>
          <p:nvPr/>
        </p:nvSpPr>
        <p:spPr bwMode="auto">
          <a:xfrm>
            <a:off x="5792696" y="2018854"/>
            <a:ext cx="13165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459/4089 (11.2%)</a:t>
            </a:r>
            <a:endParaRPr kumimoji="0" lang="en-US" altLang="en-US" sz="1300" b="0" i="0" u="none" strike="noStrike" cap="none" normalizeH="0" baseline="0">
              <a:ln>
                <a:noFill/>
              </a:ln>
              <a:solidFill>
                <a:schemeClr val="tx1"/>
              </a:solidFill>
              <a:effectLst/>
            </a:endParaRPr>
          </a:p>
        </p:txBody>
      </p:sp>
      <p:sp>
        <p:nvSpPr>
          <p:cNvPr id="343" name="Rectangle 198"/>
          <p:cNvSpPr>
            <a:spLocks noChangeArrowheads="1"/>
          </p:cNvSpPr>
          <p:nvPr/>
        </p:nvSpPr>
        <p:spPr bwMode="auto">
          <a:xfrm>
            <a:off x="5832995" y="2482408"/>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392/4089 (9.6%)</a:t>
            </a:r>
            <a:endParaRPr kumimoji="0" lang="en-US" altLang="en-US" sz="1300" b="0" i="0" u="none" strike="noStrike" cap="none" normalizeH="0" baseline="0">
              <a:ln>
                <a:noFill/>
              </a:ln>
              <a:solidFill>
                <a:schemeClr val="tx1"/>
              </a:solidFill>
              <a:effectLst/>
            </a:endParaRPr>
          </a:p>
        </p:txBody>
      </p:sp>
      <p:sp>
        <p:nvSpPr>
          <p:cNvPr id="344" name="Rectangle 199"/>
          <p:cNvSpPr>
            <a:spLocks noChangeArrowheads="1"/>
          </p:cNvSpPr>
          <p:nvPr/>
        </p:nvSpPr>
        <p:spPr bwMode="auto">
          <a:xfrm>
            <a:off x="5832995" y="2945962"/>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250/4089 (6.1%)</a:t>
            </a:r>
            <a:endParaRPr kumimoji="0" lang="en-US" altLang="en-US" sz="1300" b="0" i="0" u="none" strike="noStrike" cap="none" normalizeH="0" baseline="0">
              <a:ln>
                <a:noFill/>
              </a:ln>
              <a:solidFill>
                <a:schemeClr val="tx1"/>
              </a:solidFill>
              <a:effectLst/>
            </a:endParaRPr>
          </a:p>
        </p:txBody>
      </p:sp>
      <p:sp>
        <p:nvSpPr>
          <p:cNvPr id="345" name="Rectangle 200"/>
          <p:cNvSpPr>
            <a:spLocks noChangeArrowheads="1"/>
          </p:cNvSpPr>
          <p:nvPr/>
        </p:nvSpPr>
        <p:spPr bwMode="auto">
          <a:xfrm>
            <a:off x="5832995" y="3409516"/>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216/4089 (5.3%)</a:t>
            </a:r>
            <a:endParaRPr kumimoji="0" lang="en-US" altLang="en-US" sz="1300" b="0" i="0" u="none" strike="noStrike" cap="none" normalizeH="0" baseline="0">
              <a:ln>
                <a:noFill/>
              </a:ln>
              <a:solidFill>
                <a:schemeClr val="tx1"/>
              </a:solidFill>
              <a:effectLst/>
            </a:endParaRPr>
          </a:p>
        </p:txBody>
      </p:sp>
      <p:sp>
        <p:nvSpPr>
          <p:cNvPr id="346" name="Rectangle 201"/>
          <p:cNvSpPr>
            <a:spLocks noChangeArrowheads="1"/>
          </p:cNvSpPr>
          <p:nvPr/>
        </p:nvSpPr>
        <p:spPr bwMode="auto">
          <a:xfrm>
            <a:off x="5832995" y="3875451"/>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174/4089 (4.3%)</a:t>
            </a:r>
            <a:endParaRPr kumimoji="0" lang="en-US" altLang="en-US" sz="1300" b="0" i="0" u="none" strike="noStrike" cap="none" normalizeH="0" baseline="0">
              <a:ln>
                <a:noFill/>
              </a:ln>
              <a:solidFill>
                <a:schemeClr val="tx1"/>
              </a:solidFill>
              <a:effectLst/>
            </a:endParaRPr>
          </a:p>
        </p:txBody>
      </p:sp>
      <p:sp>
        <p:nvSpPr>
          <p:cNvPr id="15" name="Rectangle 213"/>
          <p:cNvSpPr>
            <a:spLocks noChangeArrowheads="1"/>
          </p:cNvSpPr>
          <p:nvPr/>
        </p:nvSpPr>
        <p:spPr bwMode="auto">
          <a:xfrm>
            <a:off x="8660913" y="945369"/>
            <a:ext cx="172643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pl-PL" altLang="en-US" sz="1300" b="1" dirty="0">
                <a:solidFill>
                  <a:srgbClr val="000000"/>
                </a:solidFill>
              </a:rPr>
              <a:t>Hazard </a:t>
            </a:r>
            <a:r>
              <a:rPr lang="en-US" altLang="en-US" sz="1300" b="1" dirty="0">
                <a:solidFill>
                  <a:srgbClr val="000000"/>
                </a:solidFill>
              </a:rPr>
              <a:t>Ratio </a:t>
            </a:r>
            <a:r>
              <a:rPr lang="pl-PL" altLang="en-US" sz="1300" b="1" dirty="0">
                <a:solidFill>
                  <a:srgbClr val="000000"/>
                </a:solidFill>
              </a:rPr>
              <a:t>(95% CI)</a:t>
            </a:r>
            <a:endParaRPr lang="en-US" altLang="en-US" sz="1300" b="1" dirty="0">
              <a:solidFill>
                <a:srgbClr val="000000"/>
              </a:solidFill>
            </a:endParaRPr>
          </a:p>
        </p:txBody>
      </p:sp>
      <p:sp>
        <p:nvSpPr>
          <p:cNvPr id="16" name="Rectangle 214"/>
          <p:cNvSpPr>
            <a:spLocks noChangeArrowheads="1"/>
          </p:cNvSpPr>
          <p:nvPr/>
        </p:nvSpPr>
        <p:spPr bwMode="auto">
          <a:xfrm>
            <a:off x="8910178" y="1555300"/>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0.75 (0.68–0.83)</a:t>
            </a:r>
            <a:endParaRPr kumimoji="0" lang="en-US" altLang="en-US" sz="1300" b="0" i="0" u="none" strike="noStrike" cap="none" normalizeH="0" baseline="0" dirty="0">
              <a:ln>
                <a:noFill/>
              </a:ln>
              <a:solidFill>
                <a:schemeClr val="tx1"/>
              </a:solidFill>
              <a:effectLst/>
            </a:endParaRPr>
          </a:p>
        </p:txBody>
      </p:sp>
      <p:sp>
        <p:nvSpPr>
          <p:cNvPr id="17" name="Rectangle 215"/>
          <p:cNvSpPr>
            <a:spLocks noChangeArrowheads="1"/>
          </p:cNvSpPr>
          <p:nvPr/>
        </p:nvSpPr>
        <p:spPr bwMode="auto">
          <a:xfrm>
            <a:off x="8910178" y="2018854"/>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0.74 (0.65–0.83)</a:t>
            </a:r>
            <a:endParaRPr kumimoji="0" lang="en-US" altLang="en-US" sz="1300" b="0" i="0" u="none" strike="noStrike" cap="none" normalizeH="0" baseline="0">
              <a:ln>
                <a:noFill/>
              </a:ln>
              <a:solidFill>
                <a:schemeClr val="tx1"/>
              </a:solidFill>
              <a:effectLst/>
            </a:endParaRPr>
          </a:p>
        </p:txBody>
      </p:sp>
      <p:sp>
        <p:nvSpPr>
          <p:cNvPr id="18" name="Rectangle 216"/>
          <p:cNvSpPr>
            <a:spLocks noChangeArrowheads="1"/>
          </p:cNvSpPr>
          <p:nvPr/>
        </p:nvSpPr>
        <p:spPr bwMode="auto">
          <a:xfrm>
            <a:off x="8910178" y="2482408"/>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0.75 (0.66–0.86)</a:t>
            </a:r>
            <a:endParaRPr kumimoji="0" lang="en-US" altLang="en-US" sz="1300" b="0" i="0" u="none" strike="noStrike" cap="none" normalizeH="0" baseline="0">
              <a:ln>
                <a:noFill/>
              </a:ln>
              <a:solidFill>
                <a:schemeClr val="tx1"/>
              </a:solidFill>
              <a:effectLst/>
            </a:endParaRPr>
          </a:p>
        </p:txBody>
      </p:sp>
      <p:sp>
        <p:nvSpPr>
          <p:cNvPr id="19" name="Rectangle 217"/>
          <p:cNvSpPr>
            <a:spLocks noChangeArrowheads="1"/>
          </p:cNvSpPr>
          <p:nvPr/>
        </p:nvSpPr>
        <p:spPr bwMode="auto">
          <a:xfrm>
            <a:off x="8910178" y="2945962"/>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0.69 (0.58–0.81)</a:t>
            </a:r>
            <a:endParaRPr kumimoji="0" lang="en-US" altLang="en-US" sz="1300" b="0" i="0" u="none" strike="noStrike" cap="none" normalizeH="0" baseline="0" dirty="0">
              <a:ln>
                <a:noFill/>
              </a:ln>
              <a:solidFill>
                <a:schemeClr val="tx1"/>
              </a:solidFill>
              <a:effectLst/>
            </a:endParaRPr>
          </a:p>
        </p:txBody>
      </p:sp>
      <p:sp>
        <p:nvSpPr>
          <p:cNvPr id="20" name="Rectangle 218"/>
          <p:cNvSpPr>
            <a:spLocks noChangeArrowheads="1"/>
          </p:cNvSpPr>
          <p:nvPr/>
        </p:nvSpPr>
        <p:spPr bwMode="auto">
          <a:xfrm>
            <a:off x="8910178" y="3409516"/>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0.65 (0.55–0.78)</a:t>
            </a:r>
            <a:endParaRPr kumimoji="0" lang="en-US" altLang="en-US" sz="1300" b="0" i="0" u="none" strike="noStrike" cap="none" normalizeH="0" baseline="0">
              <a:ln>
                <a:noFill/>
              </a:ln>
              <a:solidFill>
                <a:schemeClr val="tx1"/>
              </a:solidFill>
              <a:effectLst/>
            </a:endParaRPr>
          </a:p>
        </p:txBody>
      </p:sp>
      <p:sp>
        <p:nvSpPr>
          <p:cNvPr id="21" name="Rectangle 219"/>
          <p:cNvSpPr>
            <a:spLocks noChangeArrowheads="1"/>
          </p:cNvSpPr>
          <p:nvPr/>
        </p:nvSpPr>
        <p:spPr bwMode="auto">
          <a:xfrm>
            <a:off x="8910178" y="3875451"/>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0.80 (0.66–0.98)</a:t>
            </a:r>
            <a:endParaRPr kumimoji="0" lang="en-US" altLang="en-US" sz="1300" b="0" i="0" u="none" strike="noStrike" cap="none" normalizeH="0" baseline="0">
              <a:ln>
                <a:noFill/>
              </a:ln>
              <a:solidFill>
                <a:schemeClr val="tx1"/>
              </a:solidFill>
              <a:effectLst/>
            </a:endParaRPr>
          </a:p>
        </p:txBody>
      </p:sp>
      <p:sp>
        <p:nvSpPr>
          <p:cNvPr id="26" name="Rectangle 224"/>
          <p:cNvSpPr>
            <a:spLocks noChangeArrowheads="1"/>
          </p:cNvSpPr>
          <p:nvPr/>
        </p:nvSpPr>
        <p:spPr bwMode="auto">
          <a:xfrm>
            <a:off x="11192988" y="945369"/>
            <a:ext cx="59471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indent="0" algn="ctr">
              <a:lnSpc>
                <a:spcPct val="100000"/>
              </a:lnSpc>
              <a:buClrTx/>
              <a:buSzTx/>
              <a:buFontTx/>
              <a:buNone/>
              <a:tabLst/>
            </a:pPr>
            <a:r>
              <a:rPr lang="en-US" altLang="en-US" sz="1300" b="1" dirty="0">
                <a:solidFill>
                  <a:srgbClr val="000000"/>
                </a:solidFill>
              </a:rPr>
              <a:t>P-value</a:t>
            </a:r>
          </a:p>
        </p:txBody>
      </p:sp>
      <p:sp>
        <p:nvSpPr>
          <p:cNvPr id="29" name="Rectangle 227"/>
          <p:cNvSpPr>
            <a:spLocks noChangeArrowheads="1"/>
          </p:cNvSpPr>
          <p:nvPr/>
        </p:nvSpPr>
        <p:spPr bwMode="auto">
          <a:xfrm>
            <a:off x="11232262" y="1555300"/>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&lt;0.001</a:t>
            </a:r>
            <a:endParaRPr kumimoji="0" lang="en-US" altLang="en-US" sz="1300" b="0" i="0" u="none" strike="noStrike" cap="none" normalizeH="0" baseline="0" dirty="0">
              <a:ln>
                <a:noFill/>
              </a:ln>
              <a:solidFill>
                <a:schemeClr val="tx1"/>
              </a:solidFill>
              <a:effectLst/>
            </a:endParaRPr>
          </a:p>
        </p:txBody>
      </p:sp>
      <p:sp>
        <p:nvSpPr>
          <p:cNvPr id="30" name="Rectangle 228"/>
          <p:cNvSpPr>
            <a:spLocks noChangeArrowheads="1"/>
          </p:cNvSpPr>
          <p:nvPr/>
        </p:nvSpPr>
        <p:spPr bwMode="auto">
          <a:xfrm>
            <a:off x="11232262" y="2018854"/>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1" name="Rectangle 229"/>
          <p:cNvSpPr>
            <a:spLocks noChangeArrowheads="1"/>
          </p:cNvSpPr>
          <p:nvPr/>
        </p:nvSpPr>
        <p:spPr bwMode="auto">
          <a:xfrm>
            <a:off x="11232262" y="2482408"/>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2" name="Rectangle 230"/>
          <p:cNvSpPr>
            <a:spLocks noChangeArrowheads="1"/>
          </p:cNvSpPr>
          <p:nvPr/>
        </p:nvSpPr>
        <p:spPr bwMode="auto">
          <a:xfrm>
            <a:off x="11232262" y="2945962"/>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3" name="Rectangle 231"/>
          <p:cNvSpPr>
            <a:spLocks noChangeArrowheads="1"/>
          </p:cNvSpPr>
          <p:nvPr/>
        </p:nvSpPr>
        <p:spPr bwMode="auto">
          <a:xfrm>
            <a:off x="11232262" y="3409516"/>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4" name="Rectangle 232"/>
          <p:cNvSpPr>
            <a:spLocks noChangeArrowheads="1"/>
          </p:cNvSpPr>
          <p:nvPr/>
        </p:nvSpPr>
        <p:spPr bwMode="auto">
          <a:xfrm>
            <a:off x="11327640" y="3875451"/>
            <a:ext cx="3254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0.03</a:t>
            </a:r>
            <a:endParaRPr kumimoji="0" lang="en-US" altLang="en-US" sz="1300" b="0" i="0" u="none" strike="noStrike" cap="none" normalizeH="0" baseline="0" dirty="0">
              <a:ln>
                <a:noFill/>
              </a:ln>
              <a:solidFill>
                <a:schemeClr val="tx1"/>
              </a:solidFill>
              <a:effectLst/>
            </a:endParaRPr>
          </a:p>
        </p:txBody>
      </p:sp>
      <p:sp>
        <p:nvSpPr>
          <p:cNvPr id="44" name="Rectangle 242"/>
          <p:cNvSpPr>
            <a:spLocks noChangeArrowheads="1"/>
          </p:cNvSpPr>
          <p:nvPr/>
        </p:nvSpPr>
        <p:spPr bwMode="auto">
          <a:xfrm>
            <a:off x="4456973" y="960758"/>
            <a:ext cx="10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pl-PL" altLang="en-US" sz="1300" b="1" dirty="0">
                <a:solidFill>
                  <a:srgbClr val="000000"/>
                </a:solidFill>
              </a:rPr>
              <a:t>Hazard </a:t>
            </a:r>
            <a:r>
              <a:rPr lang="en-US" altLang="en-US" sz="1300" b="1" dirty="0">
                <a:solidFill>
                  <a:srgbClr val="000000"/>
                </a:solidFill>
              </a:rPr>
              <a:t>Ratio</a:t>
            </a:r>
            <a:r>
              <a:rPr lang="pl-PL" altLang="en-US" sz="1300" b="1" dirty="0">
                <a:solidFill>
                  <a:srgbClr val="000000"/>
                </a:solidFill>
              </a:rPr>
              <a:t> </a:t>
            </a:r>
            <a:endParaRPr lang="en-US" altLang="en-US" sz="1300" b="1" dirty="0">
              <a:solidFill>
                <a:srgbClr val="000000"/>
              </a:solidFill>
            </a:endParaRPr>
          </a:p>
          <a:p>
            <a:pPr lvl="0" algn="ctr"/>
            <a:r>
              <a:rPr lang="pl-PL" altLang="en-US" sz="1300" b="1" dirty="0">
                <a:solidFill>
                  <a:srgbClr val="000000"/>
                </a:solidFill>
              </a:rPr>
              <a:t>(95% CI)</a:t>
            </a:r>
            <a:endParaRPr kumimoji="0" lang="en-US" altLang="en-US" sz="1300" b="0" i="0" u="none" strike="noStrike" cap="none" normalizeH="0" baseline="0" dirty="0">
              <a:ln>
                <a:noFill/>
              </a:ln>
              <a:solidFill>
                <a:schemeClr val="tx1"/>
              </a:solidFill>
              <a:effectLst/>
            </a:endParaRPr>
          </a:p>
        </p:txBody>
      </p:sp>
      <p:sp>
        <p:nvSpPr>
          <p:cNvPr id="76" name="Freeform 274"/>
          <p:cNvSpPr>
            <a:spLocks/>
          </p:cNvSpPr>
          <p:nvPr/>
        </p:nvSpPr>
        <p:spPr bwMode="auto">
          <a:xfrm>
            <a:off x="4421324" y="1655327"/>
            <a:ext cx="180975" cy="0"/>
          </a:xfrm>
          <a:custGeom>
            <a:avLst/>
            <a:gdLst>
              <a:gd name="T0" fmla="*/ 0 w 114"/>
              <a:gd name="T1" fmla="*/ 114 w 114"/>
              <a:gd name="T2" fmla="*/ 0 w 114"/>
            </a:gdLst>
            <a:ahLst/>
            <a:cxnLst>
              <a:cxn ang="0">
                <a:pos x="T0" y="0"/>
              </a:cxn>
              <a:cxn ang="0">
                <a:pos x="T1" y="0"/>
              </a:cxn>
              <a:cxn ang="0">
                <a:pos x="T2" y="0"/>
              </a:cxn>
            </a:cxnLst>
            <a:rect l="0" t="0" r="r" b="b"/>
            <a:pathLst>
              <a:path w="114">
                <a:moveTo>
                  <a:pt x="0" y="0"/>
                </a:moveTo>
                <a:lnTo>
                  <a:pt x="11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7" name="Line 275"/>
          <p:cNvSpPr>
            <a:spLocks noChangeShapeType="1"/>
          </p:cNvSpPr>
          <p:nvPr/>
        </p:nvSpPr>
        <p:spPr bwMode="auto">
          <a:xfrm>
            <a:off x="4421324" y="1655327"/>
            <a:ext cx="1809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8" name="Freeform 276"/>
          <p:cNvSpPr>
            <a:spLocks/>
          </p:cNvSpPr>
          <p:nvPr/>
        </p:nvSpPr>
        <p:spPr bwMode="auto">
          <a:xfrm>
            <a:off x="4257812" y="1655327"/>
            <a:ext cx="163513" cy="0"/>
          </a:xfrm>
          <a:custGeom>
            <a:avLst/>
            <a:gdLst>
              <a:gd name="T0" fmla="*/ 0 w 103"/>
              <a:gd name="T1" fmla="*/ 103 w 103"/>
              <a:gd name="T2" fmla="*/ 0 w 103"/>
            </a:gdLst>
            <a:ahLst/>
            <a:cxnLst>
              <a:cxn ang="0">
                <a:pos x="T0" y="0"/>
              </a:cxn>
              <a:cxn ang="0">
                <a:pos x="T1" y="0"/>
              </a:cxn>
              <a:cxn ang="0">
                <a:pos x="T2" y="0"/>
              </a:cxn>
            </a:cxnLst>
            <a:rect l="0" t="0" r="r" b="b"/>
            <a:pathLst>
              <a:path w="103">
                <a:moveTo>
                  <a:pt x="0" y="0"/>
                </a:moveTo>
                <a:lnTo>
                  <a:pt x="10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9" name="Line 277"/>
          <p:cNvSpPr>
            <a:spLocks noChangeShapeType="1"/>
          </p:cNvSpPr>
          <p:nvPr/>
        </p:nvSpPr>
        <p:spPr bwMode="auto">
          <a:xfrm>
            <a:off x="4257812" y="1655327"/>
            <a:ext cx="1635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0" name="Freeform 278"/>
          <p:cNvSpPr>
            <a:spLocks/>
          </p:cNvSpPr>
          <p:nvPr/>
        </p:nvSpPr>
        <p:spPr bwMode="auto">
          <a:xfrm>
            <a:off x="4397512" y="1636277"/>
            <a:ext cx="41275" cy="38100"/>
          </a:xfrm>
          <a:custGeom>
            <a:avLst/>
            <a:gdLst>
              <a:gd name="T0" fmla="*/ 13 w 26"/>
              <a:gd name="T1" fmla="*/ 0 h 24"/>
              <a:gd name="T2" fmla="*/ 26 w 26"/>
              <a:gd name="T3" fmla="*/ 0 h 24"/>
              <a:gd name="T4" fmla="*/ 26 w 26"/>
              <a:gd name="T5" fmla="*/ 24 h 24"/>
              <a:gd name="T6" fmla="*/ 0 w 26"/>
              <a:gd name="T7" fmla="*/ 24 h 24"/>
              <a:gd name="T8" fmla="*/ 0 w 26"/>
              <a:gd name="T9" fmla="*/ 0 h 24"/>
              <a:gd name="T10" fmla="*/ 13 w 26"/>
              <a:gd name="T11" fmla="*/ 0 h 24"/>
            </a:gdLst>
            <a:ahLst/>
            <a:cxnLst>
              <a:cxn ang="0">
                <a:pos x="T0" y="T1"/>
              </a:cxn>
              <a:cxn ang="0">
                <a:pos x="T2" y="T3"/>
              </a:cxn>
              <a:cxn ang="0">
                <a:pos x="T4" y="T5"/>
              </a:cxn>
              <a:cxn ang="0">
                <a:pos x="T6" y="T7"/>
              </a:cxn>
              <a:cxn ang="0">
                <a:pos x="T8" y="T9"/>
              </a:cxn>
              <a:cxn ang="0">
                <a:pos x="T10" y="T11"/>
              </a:cxn>
            </a:cxnLst>
            <a:rect l="0" t="0" r="r" b="b"/>
            <a:pathLst>
              <a:path w="26" h="24">
                <a:moveTo>
                  <a:pt x="13" y="0"/>
                </a:moveTo>
                <a:lnTo>
                  <a:pt x="26" y="0"/>
                </a:lnTo>
                <a:lnTo>
                  <a:pt x="26" y="24"/>
                </a:lnTo>
                <a:lnTo>
                  <a:pt x="0" y="24"/>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1" name="Freeform 279"/>
          <p:cNvSpPr>
            <a:spLocks/>
          </p:cNvSpPr>
          <p:nvPr/>
        </p:nvSpPr>
        <p:spPr bwMode="auto">
          <a:xfrm>
            <a:off x="4397512" y="1636277"/>
            <a:ext cx="41275" cy="38100"/>
          </a:xfrm>
          <a:custGeom>
            <a:avLst/>
            <a:gdLst>
              <a:gd name="T0" fmla="*/ 13 w 26"/>
              <a:gd name="T1" fmla="*/ 0 h 24"/>
              <a:gd name="T2" fmla="*/ 26 w 26"/>
              <a:gd name="T3" fmla="*/ 0 h 24"/>
              <a:gd name="T4" fmla="*/ 26 w 26"/>
              <a:gd name="T5" fmla="*/ 24 h 24"/>
              <a:gd name="T6" fmla="*/ 0 w 26"/>
              <a:gd name="T7" fmla="*/ 24 h 24"/>
              <a:gd name="T8" fmla="*/ 0 w 26"/>
              <a:gd name="T9" fmla="*/ 0 h 24"/>
              <a:gd name="T10" fmla="*/ 13 w 26"/>
              <a:gd name="T11" fmla="*/ 0 h 24"/>
            </a:gdLst>
            <a:ahLst/>
            <a:cxnLst>
              <a:cxn ang="0">
                <a:pos x="T0" y="T1"/>
              </a:cxn>
              <a:cxn ang="0">
                <a:pos x="T2" y="T3"/>
              </a:cxn>
              <a:cxn ang="0">
                <a:pos x="T4" y="T5"/>
              </a:cxn>
              <a:cxn ang="0">
                <a:pos x="T6" y="T7"/>
              </a:cxn>
              <a:cxn ang="0">
                <a:pos x="T8" y="T9"/>
              </a:cxn>
              <a:cxn ang="0">
                <a:pos x="T10" y="T11"/>
              </a:cxn>
            </a:cxnLst>
            <a:rect l="0" t="0" r="r" b="b"/>
            <a:pathLst>
              <a:path w="26" h="24">
                <a:moveTo>
                  <a:pt x="13" y="0"/>
                </a:moveTo>
                <a:lnTo>
                  <a:pt x="26" y="0"/>
                </a:lnTo>
                <a:lnTo>
                  <a:pt x="26" y="24"/>
                </a:lnTo>
                <a:lnTo>
                  <a:pt x="0" y="24"/>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2" name="Rectangle 280"/>
          <p:cNvSpPr>
            <a:spLocks noChangeArrowheads="1"/>
          </p:cNvSpPr>
          <p:nvPr/>
        </p:nvSpPr>
        <p:spPr bwMode="auto">
          <a:xfrm>
            <a:off x="4372112" y="1606115"/>
            <a:ext cx="100013"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3" name="Freeform 281"/>
          <p:cNvSpPr>
            <a:spLocks/>
          </p:cNvSpPr>
          <p:nvPr/>
        </p:nvSpPr>
        <p:spPr bwMode="auto">
          <a:xfrm>
            <a:off x="4381637" y="2118881"/>
            <a:ext cx="220663" cy="0"/>
          </a:xfrm>
          <a:custGeom>
            <a:avLst/>
            <a:gdLst>
              <a:gd name="T0" fmla="*/ 0 w 139"/>
              <a:gd name="T1" fmla="*/ 139 w 139"/>
              <a:gd name="T2" fmla="*/ 0 w 139"/>
            </a:gdLst>
            <a:ahLst/>
            <a:cxnLst>
              <a:cxn ang="0">
                <a:pos x="T0" y="0"/>
              </a:cxn>
              <a:cxn ang="0">
                <a:pos x="T1" y="0"/>
              </a:cxn>
              <a:cxn ang="0">
                <a:pos x="T2" y="0"/>
              </a:cxn>
            </a:cxnLst>
            <a:rect l="0" t="0" r="r" b="b"/>
            <a:pathLst>
              <a:path w="139">
                <a:moveTo>
                  <a:pt x="0" y="0"/>
                </a:moveTo>
                <a:lnTo>
                  <a:pt x="1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4" name="Line 282"/>
          <p:cNvSpPr>
            <a:spLocks noChangeShapeType="1"/>
          </p:cNvSpPr>
          <p:nvPr/>
        </p:nvSpPr>
        <p:spPr bwMode="auto">
          <a:xfrm>
            <a:off x="4381637" y="2118881"/>
            <a:ext cx="22066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5" name="Freeform 283"/>
          <p:cNvSpPr>
            <a:spLocks/>
          </p:cNvSpPr>
          <p:nvPr/>
        </p:nvSpPr>
        <p:spPr bwMode="auto">
          <a:xfrm>
            <a:off x="4187962" y="2118881"/>
            <a:ext cx="193675" cy="0"/>
          </a:xfrm>
          <a:custGeom>
            <a:avLst/>
            <a:gdLst>
              <a:gd name="T0" fmla="*/ 0 w 122"/>
              <a:gd name="T1" fmla="*/ 122 w 122"/>
              <a:gd name="T2" fmla="*/ 0 w 122"/>
            </a:gdLst>
            <a:ahLst/>
            <a:cxnLst>
              <a:cxn ang="0">
                <a:pos x="T0" y="0"/>
              </a:cxn>
              <a:cxn ang="0">
                <a:pos x="T1" y="0"/>
              </a:cxn>
              <a:cxn ang="0">
                <a:pos x="T2" y="0"/>
              </a:cxn>
            </a:cxnLst>
            <a:rect l="0" t="0" r="r" b="b"/>
            <a:pathLst>
              <a:path w="122">
                <a:moveTo>
                  <a:pt x="0" y="0"/>
                </a:moveTo>
                <a:lnTo>
                  <a:pt x="12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6" name="Line 284"/>
          <p:cNvSpPr>
            <a:spLocks noChangeShapeType="1"/>
          </p:cNvSpPr>
          <p:nvPr/>
        </p:nvSpPr>
        <p:spPr bwMode="auto">
          <a:xfrm>
            <a:off x="4187962" y="2118881"/>
            <a:ext cx="1936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7" name="Freeform 285"/>
          <p:cNvSpPr>
            <a:spLocks/>
          </p:cNvSpPr>
          <p:nvPr/>
        </p:nvSpPr>
        <p:spPr bwMode="auto">
          <a:xfrm>
            <a:off x="4360999" y="2100625"/>
            <a:ext cx="36513" cy="36512"/>
          </a:xfrm>
          <a:custGeom>
            <a:avLst/>
            <a:gdLst>
              <a:gd name="T0" fmla="*/ 10 w 23"/>
              <a:gd name="T1" fmla="*/ 0 h 23"/>
              <a:gd name="T2" fmla="*/ 23 w 23"/>
              <a:gd name="T3" fmla="*/ 0 h 23"/>
              <a:gd name="T4" fmla="*/ 23 w 23"/>
              <a:gd name="T5" fmla="*/ 23 h 23"/>
              <a:gd name="T6" fmla="*/ 0 w 23"/>
              <a:gd name="T7" fmla="*/ 23 h 23"/>
              <a:gd name="T8" fmla="*/ 0 w 23"/>
              <a:gd name="T9" fmla="*/ 0 h 23"/>
              <a:gd name="T10" fmla="*/ 1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10" y="0"/>
                </a:moveTo>
                <a:lnTo>
                  <a:pt x="23" y="0"/>
                </a:lnTo>
                <a:lnTo>
                  <a:pt x="23" y="23"/>
                </a:lnTo>
                <a:lnTo>
                  <a:pt x="0" y="23"/>
                </a:lnTo>
                <a:lnTo>
                  <a:pt x="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8" name="Freeform 286"/>
          <p:cNvSpPr>
            <a:spLocks/>
          </p:cNvSpPr>
          <p:nvPr/>
        </p:nvSpPr>
        <p:spPr bwMode="auto">
          <a:xfrm>
            <a:off x="4360999" y="2100625"/>
            <a:ext cx="36513" cy="36512"/>
          </a:xfrm>
          <a:custGeom>
            <a:avLst/>
            <a:gdLst>
              <a:gd name="T0" fmla="*/ 10 w 23"/>
              <a:gd name="T1" fmla="*/ 0 h 23"/>
              <a:gd name="T2" fmla="*/ 23 w 23"/>
              <a:gd name="T3" fmla="*/ 0 h 23"/>
              <a:gd name="T4" fmla="*/ 23 w 23"/>
              <a:gd name="T5" fmla="*/ 23 h 23"/>
              <a:gd name="T6" fmla="*/ 0 w 23"/>
              <a:gd name="T7" fmla="*/ 23 h 23"/>
              <a:gd name="T8" fmla="*/ 0 w 23"/>
              <a:gd name="T9" fmla="*/ 0 h 23"/>
              <a:gd name="T10" fmla="*/ 1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10" y="0"/>
                </a:moveTo>
                <a:lnTo>
                  <a:pt x="23" y="0"/>
                </a:lnTo>
                <a:lnTo>
                  <a:pt x="23" y="23"/>
                </a:lnTo>
                <a:lnTo>
                  <a:pt x="0" y="23"/>
                </a:lnTo>
                <a:lnTo>
                  <a:pt x="0" y="0"/>
                </a:lnTo>
                <a:lnTo>
                  <a:pt x="10"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9" name="Rectangle 287"/>
          <p:cNvSpPr>
            <a:spLocks noChangeArrowheads="1"/>
          </p:cNvSpPr>
          <p:nvPr/>
        </p:nvSpPr>
        <p:spPr bwMode="auto">
          <a:xfrm>
            <a:off x="4335599" y="2068875"/>
            <a:ext cx="95250" cy="100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0" name="Freeform 288"/>
          <p:cNvSpPr>
            <a:spLocks/>
          </p:cNvSpPr>
          <p:nvPr/>
        </p:nvSpPr>
        <p:spPr bwMode="auto">
          <a:xfrm>
            <a:off x="4421324" y="2582435"/>
            <a:ext cx="247650" cy="0"/>
          </a:xfrm>
          <a:custGeom>
            <a:avLst/>
            <a:gdLst>
              <a:gd name="T0" fmla="*/ 0 w 156"/>
              <a:gd name="T1" fmla="*/ 156 w 156"/>
              <a:gd name="T2" fmla="*/ 0 w 156"/>
            </a:gdLst>
            <a:ahLst/>
            <a:cxnLst>
              <a:cxn ang="0">
                <a:pos x="T0" y="0"/>
              </a:cxn>
              <a:cxn ang="0">
                <a:pos x="T1" y="0"/>
              </a:cxn>
              <a:cxn ang="0">
                <a:pos x="T2" y="0"/>
              </a:cxn>
            </a:cxnLst>
            <a:rect l="0" t="0" r="r" b="b"/>
            <a:pathLst>
              <a:path w="156">
                <a:moveTo>
                  <a:pt x="0" y="0"/>
                </a:moveTo>
                <a:lnTo>
                  <a:pt x="15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1" name="Line 289"/>
          <p:cNvSpPr>
            <a:spLocks noChangeShapeType="1"/>
          </p:cNvSpPr>
          <p:nvPr/>
        </p:nvSpPr>
        <p:spPr bwMode="auto">
          <a:xfrm>
            <a:off x="4421324" y="2582435"/>
            <a:ext cx="247650"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2" name="Freeform 290"/>
          <p:cNvSpPr>
            <a:spLocks/>
          </p:cNvSpPr>
          <p:nvPr/>
        </p:nvSpPr>
        <p:spPr bwMode="auto">
          <a:xfrm>
            <a:off x="4208599" y="2582435"/>
            <a:ext cx="212725" cy="0"/>
          </a:xfrm>
          <a:custGeom>
            <a:avLst/>
            <a:gdLst>
              <a:gd name="T0" fmla="*/ 0 w 134"/>
              <a:gd name="T1" fmla="*/ 134 w 134"/>
              <a:gd name="T2" fmla="*/ 0 w 134"/>
            </a:gdLst>
            <a:ahLst/>
            <a:cxnLst>
              <a:cxn ang="0">
                <a:pos x="T0" y="0"/>
              </a:cxn>
              <a:cxn ang="0">
                <a:pos x="T1" y="0"/>
              </a:cxn>
              <a:cxn ang="0">
                <a:pos x="T2" y="0"/>
              </a:cxn>
            </a:cxnLst>
            <a:rect l="0" t="0" r="r" b="b"/>
            <a:pathLst>
              <a:path w="134">
                <a:moveTo>
                  <a:pt x="0" y="0"/>
                </a:moveTo>
                <a:lnTo>
                  <a:pt x="1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3" name="Line 291"/>
          <p:cNvSpPr>
            <a:spLocks noChangeShapeType="1"/>
          </p:cNvSpPr>
          <p:nvPr/>
        </p:nvSpPr>
        <p:spPr bwMode="auto">
          <a:xfrm>
            <a:off x="4208599" y="2582435"/>
            <a:ext cx="2127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4" name="Freeform 292"/>
          <p:cNvSpPr>
            <a:spLocks/>
          </p:cNvSpPr>
          <p:nvPr/>
        </p:nvSpPr>
        <p:spPr bwMode="auto">
          <a:xfrm>
            <a:off x="4397512" y="2561798"/>
            <a:ext cx="41275" cy="41275"/>
          </a:xfrm>
          <a:custGeom>
            <a:avLst/>
            <a:gdLst>
              <a:gd name="T0" fmla="*/ 13 w 26"/>
              <a:gd name="T1" fmla="*/ 0 h 26"/>
              <a:gd name="T2" fmla="*/ 26 w 26"/>
              <a:gd name="T3" fmla="*/ 0 h 26"/>
              <a:gd name="T4" fmla="*/ 26 w 26"/>
              <a:gd name="T5" fmla="*/ 26 h 26"/>
              <a:gd name="T6" fmla="*/ 0 w 26"/>
              <a:gd name="T7" fmla="*/ 26 h 26"/>
              <a:gd name="T8" fmla="*/ 0 w 26"/>
              <a:gd name="T9" fmla="*/ 0 h 26"/>
              <a:gd name="T10" fmla="*/ 13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13" y="0"/>
                </a:moveTo>
                <a:lnTo>
                  <a:pt x="26" y="0"/>
                </a:lnTo>
                <a:lnTo>
                  <a:pt x="26" y="26"/>
                </a:lnTo>
                <a:lnTo>
                  <a:pt x="0" y="26"/>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5" name="Freeform 293"/>
          <p:cNvSpPr>
            <a:spLocks/>
          </p:cNvSpPr>
          <p:nvPr/>
        </p:nvSpPr>
        <p:spPr bwMode="auto">
          <a:xfrm>
            <a:off x="4397512" y="2561798"/>
            <a:ext cx="41275" cy="41275"/>
          </a:xfrm>
          <a:custGeom>
            <a:avLst/>
            <a:gdLst>
              <a:gd name="T0" fmla="*/ 13 w 26"/>
              <a:gd name="T1" fmla="*/ 0 h 26"/>
              <a:gd name="T2" fmla="*/ 26 w 26"/>
              <a:gd name="T3" fmla="*/ 0 h 26"/>
              <a:gd name="T4" fmla="*/ 26 w 26"/>
              <a:gd name="T5" fmla="*/ 26 h 26"/>
              <a:gd name="T6" fmla="*/ 0 w 26"/>
              <a:gd name="T7" fmla="*/ 26 h 26"/>
              <a:gd name="T8" fmla="*/ 0 w 26"/>
              <a:gd name="T9" fmla="*/ 0 h 26"/>
              <a:gd name="T10" fmla="*/ 13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13" y="0"/>
                </a:moveTo>
                <a:lnTo>
                  <a:pt x="26" y="0"/>
                </a:lnTo>
                <a:lnTo>
                  <a:pt x="26" y="26"/>
                </a:lnTo>
                <a:lnTo>
                  <a:pt x="0" y="26"/>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6" name="Rectangle 294"/>
          <p:cNvSpPr>
            <a:spLocks noChangeArrowheads="1"/>
          </p:cNvSpPr>
          <p:nvPr/>
        </p:nvSpPr>
        <p:spPr bwMode="auto">
          <a:xfrm>
            <a:off x="4372112" y="2533223"/>
            <a:ext cx="100013"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7" name="Freeform 295"/>
          <p:cNvSpPr>
            <a:spLocks/>
          </p:cNvSpPr>
          <p:nvPr/>
        </p:nvSpPr>
        <p:spPr bwMode="auto">
          <a:xfrm>
            <a:off x="4270512" y="3045989"/>
            <a:ext cx="282575" cy="0"/>
          </a:xfrm>
          <a:custGeom>
            <a:avLst/>
            <a:gdLst>
              <a:gd name="T0" fmla="*/ 0 w 178"/>
              <a:gd name="T1" fmla="*/ 178 w 178"/>
              <a:gd name="T2" fmla="*/ 0 w 178"/>
            </a:gdLst>
            <a:ahLst/>
            <a:cxnLst>
              <a:cxn ang="0">
                <a:pos x="T0" y="0"/>
              </a:cxn>
              <a:cxn ang="0">
                <a:pos x="T1" y="0"/>
              </a:cxn>
              <a:cxn ang="0">
                <a:pos x="T2" y="0"/>
              </a:cxn>
            </a:cxnLst>
            <a:rect l="0" t="0" r="r" b="b"/>
            <a:pathLst>
              <a:path w="178">
                <a:moveTo>
                  <a:pt x="0" y="0"/>
                </a:moveTo>
                <a:lnTo>
                  <a:pt x="17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8" name="Line 296"/>
          <p:cNvSpPr>
            <a:spLocks noChangeShapeType="1"/>
          </p:cNvSpPr>
          <p:nvPr/>
        </p:nvSpPr>
        <p:spPr bwMode="auto">
          <a:xfrm>
            <a:off x="4270512" y="3045989"/>
            <a:ext cx="2825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9" name="Freeform 297"/>
          <p:cNvSpPr>
            <a:spLocks/>
          </p:cNvSpPr>
          <p:nvPr/>
        </p:nvSpPr>
        <p:spPr bwMode="auto">
          <a:xfrm>
            <a:off x="4032387" y="3045989"/>
            <a:ext cx="238125" cy="0"/>
          </a:xfrm>
          <a:custGeom>
            <a:avLst/>
            <a:gdLst>
              <a:gd name="T0" fmla="*/ 0 w 150"/>
              <a:gd name="T1" fmla="*/ 150 w 150"/>
              <a:gd name="T2" fmla="*/ 0 w 150"/>
            </a:gdLst>
            <a:ahLst/>
            <a:cxnLst>
              <a:cxn ang="0">
                <a:pos x="T0" y="0"/>
              </a:cxn>
              <a:cxn ang="0">
                <a:pos x="T1" y="0"/>
              </a:cxn>
              <a:cxn ang="0">
                <a:pos x="T2" y="0"/>
              </a:cxn>
            </a:cxnLst>
            <a:rect l="0" t="0" r="r" b="b"/>
            <a:pathLst>
              <a:path w="150">
                <a:moveTo>
                  <a:pt x="0" y="0"/>
                </a:moveTo>
                <a:lnTo>
                  <a:pt x="15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0" name="Line 298"/>
          <p:cNvSpPr>
            <a:spLocks noChangeShapeType="1"/>
          </p:cNvSpPr>
          <p:nvPr/>
        </p:nvSpPr>
        <p:spPr bwMode="auto">
          <a:xfrm>
            <a:off x="4032387" y="3045989"/>
            <a:ext cx="2381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1" name="Freeform 299"/>
          <p:cNvSpPr>
            <a:spLocks/>
          </p:cNvSpPr>
          <p:nvPr/>
        </p:nvSpPr>
        <p:spPr bwMode="auto">
          <a:xfrm>
            <a:off x="4249874" y="3025352"/>
            <a:ext cx="36513" cy="41275"/>
          </a:xfrm>
          <a:custGeom>
            <a:avLst/>
            <a:gdLst>
              <a:gd name="T0" fmla="*/ 10 w 23"/>
              <a:gd name="T1" fmla="*/ 0 h 26"/>
              <a:gd name="T2" fmla="*/ 23 w 23"/>
              <a:gd name="T3" fmla="*/ 0 h 26"/>
              <a:gd name="T4" fmla="*/ 23 w 23"/>
              <a:gd name="T5" fmla="*/ 26 h 26"/>
              <a:gd name="T6" fmla="*/ 0 w 23"/>
              <a:gd name="T7" fmla="*/ 26 h 26"/>
              <a:gd name="T8" fmla="*/ 0 w 23"/>
              <a:gd name="T9" fmla="*/ 0 h 26"/>
              <a:gd name="T10" fmla="*/ 10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0" y="0"/>
                </a:moveTo>
                <a:lnTo>
                  <a:pt x="23" y="0"/>
                </a:lnTo>
                <a:lnTo>
                  <a:pt x="23" y="26"/>
                </a:lnTo>
                <a:lnTo>
                  <a:pt x="0" y="26"/>
                </a:lnTo>
                <a:lnTo>
                  <a:pt x="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2" name="Freeform 300"/>
          <p:cNvSpPr>
            <a:spLocks/>
          </p:cNvSpPr>
          <p:nvPr/>
        </p:nvSpPr>
        <p:spPr bwMode="auto">
          <a:xfrm>
            <a:off x="4249874" y="3025352"/>
            <a:ext cx="36513" cy="41275"/>
          </a:xfrm>
          <a:custGeom>
            <a:avLst/>
            <a:gdLst>
              <a:gd name="T0" fmla="*/ 10 w 23"/>
              <a:gd name="T1" fmla="*/ 0 h 26"/>
              <a:gd name="T2" fmla="*/ 23 w 23"/>
              <a:gd name="T3" fmla="*/ 0 h 26"/>
              <a:gd name="T4" fmla="*/ 23 w 23"/>
              <a:gd name="T5" fmla="*/ 26 h 26"/>
              <a:gd name="T6" fmla="*/ 0 w 23"/>
              <a:gd name="T7" fmla="*/ 26 h 26"/>
              <a:gd name="T8" fmla="*/ 0 w 23"/>
              <a:gd name="T9" fmla="*/ 0 h 26"/>
              <a:gd name="T10" fmla="*/ 10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0" y="0"/>
                </a:moveTo>
                <a:lnTo>
                  <a:pt x="23" y="0"/>
                </a:lnTo>
                <a:lnTo>
                  <a:pt x="23" y="26"/>
                </a:lnTo>
                <a:lnTo>
                  <a:pt x="0" y="26"/>
                </a:lnTo>
                <a:lnTo>
                  <a:pt x="0" y="0"/>
                </a:lnTo>
                <a:lnTo>
                  <a:pt x="10"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3" name="Rectangle 301"/>
          <p:cNvSpPr>
            <a:spLocks noChangeArrowheads="1"/>
          </p:cNvSpPr>
          <p:nvPr/>
        </p:nvSpPr>
        <p:spPr bwMode="auto">
          <a:xfrm>
            <a:off x="4224474" y="2996777"/>
            <a:ext cx="95250"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4" name="Freeform 302"/>
          <p:cNvSpPr>
            <a:spLocks/>
          </p:cNvSpPr>
          <p:nvPr/>
        </p:nvSpPr>
        <p:spPr bwMode="auto">
          <a:xfrm>
            <a:off x="4191137" y="3509543"/>
            <a:ext cx="288925" cy="0"/>
          </a:xfrm>
          <a:custGeom>
            <a:avLst/>
            <a:gdLst>
              <a:gd name="T0" fmla="*/ 0 w 182"/>
              <a:gd name="T1" fmla="*/ 182 w 182"/>
              <a:gd name="T2" fmla="*/ 0 w 182"/>
            </a:gdLst>
            <a:ahLst/>
            <a:cxnLst>
              <a:cxn ang="0">
                <a:pos x="T0" y="0"/>
              </a:cxn>
              <a:cxn ang="0">
                <a:pos x="T1" y="0"/>
              </a:cxn>
              <a:cxn ang="0">
                <a:pos x="T2" y="0"/>
              </a:cxn>
            </a:cxnLst>
            <a:rect l="0" t="0" r="r" b="b"/>
            <a:pathLst>
              <a:path w="182">
                <a:moveTo>
                  <a:pt x="0" y="0"/>
                </a:moveTo>
                <a:lnTo>
                  <a:pt x="18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5" name="Line 303"/>
          <p:cNvSpPr>
            <a:spLocks noChangeShapeType="1"/>
          </p:cNvSpPr>
          <p:nvPr/>
        </p:nvSpPr>
        <p:spPr bwMode="auto">
          <a:xfrm>
            <a:off x="4191137" y="3509543"/>
            <a:ext cx="2889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6" name="Freeform 304"/>
          <p:cNvSpPr>
            <a:spLocks/>
          </p:cNvSpPr>
          <p:nvPr/>
        </p:nvSpPr>
        <p:spPr bwMode="auto">
          <a:xfrm>
            <a:off x="3953012" y="3509543"/>
            <a:ext cx="238125" cy="0"/>
          </a:xfrm>
          <a:custGeom>
            <a:avLst/>
            <a:gdLst>
              <a:gd name="T0" fmla="*/ 0 w 150"/>
              <a:gd name="T1" fmla="*/ 150 w 150"/>
              <a:gd name="T2" fmla="*/ 0 w 150"/>
            </a:gdLst>
            <a:ahLst/>
            <a:cxnLst>
              <a:cxn ang="0">
                <a:pos x="T0" y="0"/>
              </a:cxn>
              <a:cxn ang="0">
                <a:pos x="T1" y="0"/>
              </a:cxn>
              <a:cxn ang="0">
                <a:pos x="T2" y="0"/>
              </a:cxn>
            </a:cxnLst>
            <a:rect l="0" t="0" r="r" b="b"/>
            <a:pathLst>
              <a:path w="150">
                <a:moveTo>
                  <a:pt x="0" y="0"/>
                </a:moveTo>
                <a:lnTo>
                  <a:pt x="15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7" name="Line 305"/>
          <p:cNvSpPr>
            <a:spLocks noChangeShapeType="1"/>
          </p:cNvSpPr>
          <p:nvPr/>
        </p:nvSpPr>
        <p:spPr bwMode="auto">
          <a:xfrm>
            <a:off x="3953012" y="3509543"/>
            <a:ext cx="2381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8" name="Freeform 306"/>
          <p:cNvSpPr>
            <a:spLocks/>
          </p:cNvSpPr>
          <p:nvPr/>
        </p:nvSpPr>
        <p:spPr bwMode="auto">
          <a:xfrm>
            <a:off x="4167324" y="3491287"/>
            <a:ext cx="41275" cy="36512"/>
          </a:xfrm>
          <a:custGeom>
            <a:avLst/>
            <a:gdLst>
              <a:gd name="T0" fmla="*/ 13 w 26"/>
              <a:gd name="T1" fmla="*/ 0 h 23"/>
              <a:gd name="T2" fmla="*/ 26 w 26"/>
              <a:gd name="T3" fmla="*/ 0 h 23"/>
              <a:gd name="T4" fmla="*/ 26 w 26"/>
              <a:gd name="T5" fmla="*/ 23 h 23"/>
              <a:gd name="T6" fmla="*/ 0 w 26"/>
              <a:gd name="T7" fmla="*/ 23 h 23"/>
              <a:gd name="T8" fmla="*/ 0 w 26"/>
              <a:gd name="T9" fmla="*/ 0 h 23"/>
              <a:gd name="T10" fmla="*/ 13 w 26"/>
              <a:gd name="T11" fmla="*/ 0 h 23"/>
            </a:gdLst>
            <a:ahLst/>
            <a:cxnLst>
              <a:cxn ang="0">
                <a:pos x="T0" y="T1"/>
              </a:cxn>
              <a:cxn ang="0">
                <a:pos x="T2" y="T3"/>
              </a:cxn>
              <a:cxn ang="0">
                <a:pos x="T4" y="T5"/>
              </a:cxn>
              <a:cxn ang="0">
                <a:pos x="T6" y="T7"/>
              </a:cxn>
              <a:cxn ang="0">
                <a:pos x="T8" y="T9"/>
              </a:cxn>
              <a:cxn ang="0">
                <a:pos x="T10" y="T11"/>
              </a:cxn>
            </a:cxnLst>
            <a:rect l="0" t="0" r="r" b="b"/>
            <a:pathLst>
              <a:path w="26" h="23">
                <a:moveTo>
                  <a:pt x="13" y="0"/>
                </a:moveTo>
                <a:lnTo>
                  <a:pt x="26" y="0"/>
                </a:lnTo>
                <a:lnTo>
                  <a:pt x="26" y="23"/>
                </a:lnTo>
                <a:lnTo>
                  <a:pt x="0" y="23"/>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9" name="Freeform 307"/>
          <p:cNvSpPr>
            <a:spLocks/>
          </p:cNvSpPr>
          <p:nvPr/>
        </p:nvSpPr>
        <p:spPr bwMode="auto">
          <a:xfrm>
            <a:off x="4167324" y="3491287"/>
            <a:ext cx="41275" cy="36512"/>
          </a:xfrm>
          <a:custGeom>
            <a:avLst/>
            <a:gdLst>
              <a:gd name="T0" fmla="*/ 13 w 26"/>
              <a:gd name="T1" fmla="*/ 0 h 23"/>
              <a:gd name="T2" fmla="*/ 26 w 26"/>
              <a:gd name="T3" fmla="*/ 0 h 23"/>
              <a:gd name="T4" fmla="*/ 26 w 26"/>
              <a:gd name="T5" fmla="*/ 23 h 23"/>
              <a:gd name="T6" fmla="*/ 0 w 26"/>
              <a:gd name="T7" fmla="*/ 23 h 23"/>
              <a:gd name="T8" fmla="*/ 0 w 26"/>
              <a:gd name="T9" fmla="*/ 0 h 23"/>
              <a:gd name="T10" fmla="*/ 13 w 26"/>
              <a:gd name="T11" fmla="*/ 0 h 23"/>
            </a:gdLst>
            <a:ahLst/>
            <a:cxnLst>
              <a:cxn ang="0">
                <a:pos x="T0" y="T1"/>
              </a:cxn>
              <a:cxn ang="0">
                <a:pos x="T2" y="T3"/>
              </a:cxn>
              <a:cxn ang="0">
                <a:pos x="T4" y="T5"/>
              </a:cxn>
              <a:cxn ang="0">
                <a:pos x="T6" y="T7"/>
              </a:cxn>
              <a:cxn ang="0">
                <a:pos x="T8" y="T9"/>
              </a:cxn>
              <a:cxn ang="0">
                <a:pos x="T10" y="T11"/>
              </a:cxn>
            </a:cxnLst>
            <a:rect l="0" t="0" r="r" b="b"/>
            <a:pathLst>
              <a:path w="26" h="23">
                <a:moveTo>
                  <a:pt x="13" y="0"/>
                </a:moveTo>
                <a:lnTo>
                  <a:pt x="26" y="0"/>
                </a:lnTo>
                <a:lnTo>
                  <a:pt x="26" y="23"/>
                </a:lnTo>
                <a:lnTo>
                  <a:pt x="0" y="23"/>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0" name="Rectangle 308"/>
          <p:cNvSpPr>
            <a:spLocks noChangeArrowheads="1"/>
          </p:cNvSpPr>
          <p:nvPr/>
        </p:nvSpPr>
        <p:spPr bwMode="auto">
          <a:xfrm>
            <a:off x="4138749" y="3460331"/>
            <a:ext cx="98425"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1" name="Freeform 309"/>
          <p:cNvSpPr>
            <a:spLocks/>
          </p:cNvSpPr>
          <p:nvPr/>
        </p:nvSpPr>
        <p:spPr bwMode="auto">
          <a:xfrm>
            <a:off x="4541974" y="3975478"/>
            <a:ext cx="409575" cy="0"/>
          </a:xfrm>
          <a:custGeom>
            <a:avLst/>
            <a:gdLst>
              <a:gd name="T0" fmla="*/ 0 w 258"/>
              <a:gd name="T1" fmla="*/ 258 w 258"/>
              <a:gd name="T2" fmla="*/ 0 w 258"/>
            </a:gdLst>
            <a:ahLst/>
            <a:cxnLst>
              <a:cxn ang="0">
                <a:pos x="T0" y="0"/>
              </a:cxn>
              <a:cxn ang="0">
                <a:pos x="T1" y="0"/>
              </a:cxn>
              <a:cxn ang="0">
                <a:pos x="T2" y="0"/>
              </a:cxn>
            </a:cxnLst>
            <a:rect l="0" t="0" r="r" b="b"/>
            <a:pathLst>
              <a:path w="258">
                <a:moveTo>
                  <a:pt x="0" y="0"/>
                </a:moveTo>
                <a:lnTo>
                  <a:pt x="25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2" name="Line 310"/>
          <p:cNvSpPr>
            <a:spLocks noChangeShapeType="1"/>
          </p:cNvSpPr>
          <p:nvPr/>
        </p:nvSpPr>
        <p:spPr bwMode="auto">
          <a:xfrm>
            <a:off x="4541974" y="3975478"/>
            <a:ext cx="4095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3" name="Freeform 311"/>
          <p:cNvSpPr>
            <a:spLocks/>
          </p:cNvSpPr>
          <p:nvPr/>
        </p:nvSpPr>
        <p:spPr bwMode="auto">
          <a:xfrm>
            <a:off x="4200662" y="3975478"/>
            <a:ext cx="341313" cy="0"/>
          </a:xfrm>
          <a:custGeom>
            <a:avLst/>
            <a:gdLst>
              <a:gd name="T0" fmla="*/ 0 w 215"/>
              <a:gd name="T1" fmla="*/ 215 w 215"/>
              <a:gd name="T2" fmla="*/ 0 w 215"/>
            </a:gdLst>
            <a:ahLst/>
            <a:cxnLst>
              <a:cxn ang="0">
                <a:pos x="T0" y="0"/>
              </a:cxn>
              <a:cxn ang="0">
                <a:pos x="T1" y="0"/>
              </a:cxn>
              <a:cxn ang="0">
                <a:pos x="T2" y="0"/>
              </a:cxn>
            </a:cxnLst>
            <a:rect l="0" t="0" r="r" b="b"/>
            <a:pathLst>
              <a:path w="215">
                <a:moveTo>
                  <a:pt x="0" y="0"/>
                </a:moveTo>
                <a:lnTo>
                  <a:pt x="21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4" name="Line 312"/>
          <p:cNvSpPr>
            <a:spLocks noChangeShapeType="1"/>
          </p:cNvSpPr>
          <p:nvPr/>
        </p:nvSpPr>
        <p:spPr bwMode="auto">
          <a:xfrm>
            <a:off x="4200662" y="3975478"/>
            <a:ext cx="3413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5" name="Freeform 313"/>
          <p:cNvSpPr>
            <a:spLocks/>
          </p:cNvSpPr>
          <p:nvPr/>
        </p:nvSpPr>
        <p:spPr bwMode="auto">
          <a:xfrm>
            <a:off x="4516574" y="3954841"/>
            <a:ext cx="36513" cy="41275"/>
          </a:xfrm>
          <a:custGeom>
            <a:avLst/>
            <a:gdLst>
              <a:gd name="T0" fmla="*/ 13 w 23"/>
              <a:gd name="T1" fmla="*/ 0 h 26"/>
              <a:gd name="T2" fmla="*/ 23 w 23"/>
              <a:gd name="T3" fmla="*/ 0 h 26"/>
              <a:gd name="T4" fmla="*/ 23 w 23"/>
              <a:gd name="T5" fmla="*/ 26 h 26"/>
              <a:gd name="T6" fmla="*/ 0 w 23"/>
              <a:gd name="T7" fmla="*/ 26 h 26"/>
              <a:gd name="T8" fmla="*/ 0 w 23"/>
              <a:gd name="T9" fmla="*/ 0 h 26"/>
              <a:gd name="T10" fmla="*/ 13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3" y="0"/>
                </a:moveTo>
                <a:lnTo>
                  <a:pt x="23" y="0"/>
                </a:lnTo>
                <a:lnTo>
                  <a:pt x="23" y="26"/>
                </a:lnTo>
                <a:lnTo>
                  <a:pt x="0" y="26"/>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6" name="Freeform 314"/>
          <p:cNvSpPr>
            <a:spLocks/>
          </p:cNvSpPr>
          <p:nvPr/>
        </p:nvSpPr>
        <p:spPr bwMode="auto">
          <a:xfrm>
            <a:off x="4516574" y="3954841"/>
            <a:ext cx="36513" cy="41275"/>
          </a:xfrm>
          <a:custGeom>
            <a:avLst/>
            <a:gdLst>
              <a:gd name="T0" fmla="*/ 13 w 23"/>
              <a:gd name="T1" fmla="*/ 0 h 26"/>
              <a:gd name="T2" fmla="*/ 23 w 23"/>
              <a:gd name="T3" fmla="*/ 0 h 26"/>
              <a:gd name="T4" fmla="*/ 23 w 23"/>
              <a:gd name="T5" fmla="*/ 26 h 26"/>
              <a:gd name="T6" fmla="*/ 0 w 23"/>
              <a:gd name="T7" fmla="*/ 26 h 26"/>
              <a:gd name="T8" fmla="*/ 0 w 23"/>
              <a:gd name="T9" fmla="*/ 0 h 26"/>
              <a:gd name="T10" fmla="*/ 13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3" y="0"/>
                </a:moveTo>
                <a:lnTo>
                  <a:pt x="23" y="0"/>
                </a:lnTo>
                <a:lnTo>
                  <a:pt x="23" y="26"/>
                </a:lnTo>
                <a:lnTo>
                  <a:pt x="0" y="26"/>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7" name="Rectangle 315"/>
          <p:cNvSpPr>
            <a:spLocks noChangeArrowheads="1"/>
          </p:cNvSpPr>
          <p:nvPr/>
        </p:nvSpPr>
        <p:spPr bwMode="auto">
          <a:xfrm>
            <a:off x="4487999" y="3926266"/>
            <a:ext cx="98425"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162" name="Group 161"/>
          <p:cNvGrpSpPr/>
          <p:nvPr/>
        </p:nvGrpSpPr>
        <p:grpSpPr>
          <a:xfrm>
            <a:off x="2710379" y="1411518"/>
            <a:ext cx="3791378" cy="5283990"/>
            <a:chOff x="2710379" y="1411518"/>
            <a:chExt cx="3791378" cy="5283990"/>
          </a:xfrm>
        </p:grpSpPr>
        <p:sp>
          <p:nvSpPr>
            <p:cNvPr id="163" name="Rectangle 239"/>
            <p:cNvSpPr>
              <a:spLocks noChangeArrowheads="1"/>
            </p:cNvSpPr>
            <p:nvPr/>
          </p:nvSpPr>
          <p:spPr bwMode="auto">
            <a:xfrm>
              <a:off x="5793720"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1.4</a:t>
              </a:r>
              <a:endParaRPr kumimoji="0" lang="en-US" altLang="en-US" sz="1300" b="0" i="0" u="none" strike="noStrike" cap="none" normalizeH="0" baseline="0" dirty="0">
                <a:ln>
                  <a:noFill/>
                </a:ln>
                <a:solidFill>
                  <a:schemeClr val="tx1"/>
                </a:solidFill>
                <a:effectLst/>
              </a:endParaRPr>
            </a:p>
          </p:txBody>
        </p:sp>
        <p:sp>
          <p:nvSpPr>
            <p:cNvPr id="164" name="Rectangle 249"/>
            <p:cNvSpPr>
              <a:spLocks noChangeArrowheads="1"/>
            </p:cNvSpPr>
            <p:nvPr/>
          </p:nvSpPr>
          <p:spPr bwMode="auto">
            <a:xfrm>
              <a:off x="2710379" y="6495453"/>
              <a:ext cx="17665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b="1" dirty="0" err="1">
                  <a:solidFill>
                    <a:srgbClr val="000000"/>
                  </a:solidFill>
                </a:rPr>
                <a:t>Icosapent</a:t>
              </a:r>
              <a:r>
                <a:rPr lang="en-US" altLang="en-US" sz="1300" b="1" dirty="0">
                  <a:solidFill>
                    <a:srgbClr val="000000"/>
                  </a:solidFill>
                </a:rPr>
                <a:t> Ethyl Better</a:t>
              </a:r>
              <a:endParaRPr lang="en-US" altLang="en-US" sz="1300" dirty="0"/>
            </a:p>
          </p:txBody>
        </p:sp>
        <p:sp>
          <p:nvSpPr>
            <p:cNvPr id="165" name="Rectangle 261"/>
            <p:cNvSpPr>
              <a:spLocks noChangeArrowheads="1"/>
            </p:cNvSpPr>
            <p:nvPr/>
          </p:nvSpPr>
          <p:spPr bwMode="auto">
            <a:xfrm>
              <a:off x="5331564" y="6495453"/>
              <a:ext cx="11701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rPr>
                <a:t>Placebo Better</a:t>
              </a:r>
              <a:endParaRPr kumimoji="0" lang="en-US" altLang="en-US" sz="1300" b="0" i="0" u="none" strike="noStrike" cap="none" normalizeH="0" baseline="0" dirty="0">
                <a:ln>
                  <a:noFill/>
                </a:ln>
                <a:solidFill>
                  <a:schemeClr val="tx1"/>
                </a:solidFill>
                <a:effectLst/>
              </a:endParaRPr>
            </a:p>
          </p:txBody>
        </p:sp>
        <p:sp>
          <p:nvSpPr>
            <p:cNvPr id="167" name="Rectangle 266"/>
            <p:cNvSpPr>
              <a:spLocks noChangeArrowheads="1"/>
            </p:cNvSpPr>
            <p:nvPr/>
          </p:nvSpPr>
          <p:spPr bwMode="auto">
            <a:xfrm>
              <a:off x="3483113"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0.4</a:t>
              </a:r>
              <a:endParaRPr kumimoji="0" lang="en-US" altLang="en-US" sz="1300" b="0" i="0" u="none" strike="noStrike" cap="none" normalizeH="0" baseline="0" dirty="0">
                <a:ln>
                  <a:noFill/>
                </a:ln>
                <a:solidFill>
                  <a:schemeClr val="tx1"/>
                </a:solidFill>
                <a:effectLst/>
              </a:endParaRPr>
            </a:p>
          </p:txBody>
        </p:sp>
        <p:sp>
          <p:nvSpPr>
            <p:cNvPr id="168" name="Rectangle 272"/>
            <p:cNvSpPr>
              <a:spLocks noChangeArrowheads="1"/>
            </p:cNvSpPr>
            <p:nvPr/>
          </p:nvSpPr>
          <p:spPr bwMode="auto">
            <a:xfrm>
              <a:off x="4867413"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1.0</a:t>
              </a:r>
              <a:endParaRPr kumimoji="0" lang="en-US" altLang="en-US" sz="1300" b="0" i="0" u="none" strike="noStrike" cap="none" normalizeH="0" baseline="0" dirty="0">
                <a:ln>
                  <a:noFill/>
                </a:ln>
                <a:solidFill>
                  <a:schemeClr val="tx1"/>
                </a:solidFill>
                <a:effectLst/>
              </a:endParaRPr>
            </a:p>
          </p:txBody>
        </p:sp>
        <p:sp>
          <p:nvSpPr>
            <p:cNvPr id="169" name="Line 241"/>
            <p:cNvSpPr>
              <a:spLocks noChangeShapeType="1"/>
            </p:cNvSpPr>
            <p:nvPr/>
          </p:nvSpPr>
          <p:spPr bwMode="auto">
            <a:xfrm flipV="1">
              <a:off x="4981712" y="1411518"/>
              <a:ext cx="0" cy="4717241"/>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170" name="Group 169"/>
            <p:cNvGrpSpPr/>
            <p:nvPr/>
          </p:nvGrpSpPr>
          <p:grpSpPr>
            <a:xfrm>
              <a:off x="3587887" y="6125566"/>
              <a:ext cx="2322513" cy="77787"/>
              <a:chOff x="3587887" y="6125566"/>
              <a:chExt cx="2322513" cy="77787"/>
            </a:xfrm>
          </p:grpSpPr>
          <p:sp>
            <p:nvSpPr>
              <p:cNvPr id="171" name="Line 237"/>
              <p:cNvSpPr>
                <a:spLocks noChangeShapeType="1"/>
              </p:cNvSpPr>
              <p:nvPr/>
            </p:nvSpPr>
            <p:spPr bwMode="auto">
              <a:xfrm>
                <a:off x="5905637"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2" name="Line 238"/>
              <p:cNvSpPr>
                <a:spLocks noChangeShapeType="1"/>
              </p:cNvSpPr>
              <p:nvPr/>
            </p:nvSpPr>
            <p:spPr bwMode="auto">
              <a:xfrm>
                <a:off x="5445262"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4" name="Line 268"/>
              <p:cNvSpPr>
                <a:spLocks noChangeShapeType="1"/>
              </p:cNvSpPr>
              <p:nvPr/>
            </p:nvSpPr>
            <p:spPr bwMode="auto">
              <a:xfrm>
                <a:off x="4051437"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en-US">
                  <a:latin typeface="Arial" panose="020B0604020202020204" pitchFamily="34" charset="0"/>
                  <a:cs typeface="Arial" panose="020B0604020202020204" pitchFamily="34" charset="0"/>
                </a:endParaRPr>
              </a:p>
            </p:txBody>
          </p:sp>
          <p:sp>
            <p:nvSpPr>
              <p:cNvPr id="175" name="Line 269"/>
              <p:cNvSpPr>
                <a:spLocks noChangeShapeType="1"/>
              </p:cNvSpPr>
              <p:nvPr/>
            </p:nvSpPr>
            <p:spPr bwMode="auto">
              <a:xfrm>
                <a:off x="3592649"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en-US">
                  <a:latin typeface="Arial" panose="020B0604020202020204" pitchFamily="34" charset="0"/>
                  <a:cs typeface="Arial" panose="020B0604020202020204" pitchFamily="34" charset="0"/>
                </a:endParaRPr>
              </a:p>
            </p:txBody>
          </p:sp>
          <p:sp>
            <p:nvSpPr>
              <p:cNvPr id="176" name="Line 270"/>
              <p:cNvSpPr>
                <a:spLocks noChangeShapeType="1"/>
              </p:cNvSpPr>
              <p:nvPr/>
            </p:nvSpPr>
            <p:spPr bwMode="auto">
              <a:xfrm>
                <a:off x="4516574"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7" name="Line 271"/>
              <p:cNvSpPr>
                <a:spLocks noChangeShapeType="1"/>
              </p:cNvSpPr>
              <p:nvPr/>
            </p:nvSpPr>
            <p:spPr bwMode="auto">
              <a:xfrm>
                <a:off x="4981712"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8" name="Line 265"/>
              <p:cNvSpPr>
                <a:spLocks noChangeShapeType="1"/>
              </p:cNvSpPr>
              <p:nvPr/>
            </p:nvSpPr>
            <p:spPr bwMode="auto">
              <a:xfrm>
                <a:off x="3587887" y="6125566"/>
                <a:ext cx="2322513"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sp>
        <p:nvSpPr>
          <p:cNvPr id="179" name="Line 15"/>
          <p:cNvSpPr>
            <a:spLocks noChangeShapeType="1"/>
          </p:cNvSpPr>
          <p:nvPr/>
        </p:nvSpPr>
        <p:spPr bwMode="auto">
          <a:xfrm>
            <a:off x="5786799" y="1166032"/>
            <a:ext cx="621792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0" name="Title 1">
            <a:extLst>
              <a:ext uri="{FF2B5EF4-FFF2-40B4-BE49-F238E27FC236}">
                <a16:creationId xmlns:a16="http://schemas.microsoft.com/office/drawing/2014/main" id="{ADCC6664-E1BD-4F45-8C36-8C3622B633F4}"/>
              </a:ext>
            </a:extLst>
          </p:cNvPr>
          <p:cNvSpPr>
            <a:spLocks noGrp="1"/>
          </p:cNvSpPr>
          <p:nvPr>
            <p:ph type="title"/>
          </p:nvPr>
        </p:nvSpPr>
        <p:spPr>
          <a:xfrm>
            <a:off x="457200" y="2719"/>
            <a:ext cx="10515600" cy="822960"/>
          </a:xfrm>
        </p:spPr>
        <p:txBody>
          <a:bodyPr>
            <a:normAutofit/>
          </a:bodyPr>
          <a:lstStyle/>
          <a:p>
            <a:r>
              <a:rPr lang="en-US" sz="4000" b="1" dirty="0" err="1">
                <a:latin typeface="Arial" panose="020B0604020202020204" pitchFamily="34" charset="0"/>
                <a:cs typeface="Arial" panose="020B0604020202020204" pitchFamily="34" charset="0"/>
              </a:rPr>
              <a:t>Prespecified</a:t>
            </a:r>
            <a:r>
              <a:rPr lang="en-US" sz="4000" b="1" dirty="0">
                <a:latin typeface="Arial" panose="020B0604020202020204" pitchFamily="34" charset="0"/>
                <a:cs typeface="Arial" panose="020B0604020202020204" pitchFamily="34" charset="0"/>
              </a:rPr>
              <a:t> Hierarchical Testing</a:t>
            </a:r>
            <a:endParaRPr lang="en-US" sz="4000" b="1" dirty="0">
              <a:highlight>
                <a:srgbClr val="FFFF00"/>
              </a:highlight>
              <a:latin typeface="Arial" panose="020B0604020202020204" pitchFamily="34" charset="0"/>
              <a:cs typeface="Arial" panose="020B0604020202020204" pitchFamily="34" charset="0"/>
            </a:endParaRPr>
          </a:p>
        </p:txBody>
      </p:sp>
      <p:sp>
        <p:nvSpPr>
          <p:cNvPr id="181" name="Rectangle 227">
            <a:extLst>
              <a:ext uri="{FF2B5EF4-FFF2-40B4-BE49-F238E27FC236}">
                <a16:creationId xmlns:a16="http://schemas.microsoft.com/office/drawing/2014/main" id="{1F7A0A54-8ED1-4EF5-AC20-468CFEDF8600}"/>
              </a:ext>
            </a:extLst>
          </p:cNvPr>
          <p:cNvSpPr>
            <a:spLocks noChangeArrowheads="1"/>
          </p:cNvSpPr>
          <p:nvPr/>
        </p:nvSpPr>
        <p:spPr bwMode="auto">
          <a:xfrm flipH="1">
            <a:off x="10502591" y="1544749"/>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25%</a:t>
            </a:r>
            <a:endParaRPr kumimoji="0" lang="en-US" altLang="en-US" sz="1300" b="1" i="0" u="none" strike="noStrike" cap="none" normalizeH="0" baseline="0" dirty="0">
              <a:ln>
                <a:noFill/>
              </a:ln>
              <a:solidFill>
                <a:srgbClr val="10A24A"/>
              </a:solidFill>
              <a:effectLst/>
            </a:endParaRPr>
          </a:p>
        </p:txBody>
      </p:sp>
      <p:sp>
        <p:nvSpPr>
          <p:cNvPr id="182" name="Rectangle 227">
            <a:extLst>
              <a:ext uri="{FF2B5EF4-FFF2-40B4-BE49-F238E27FC236}">
                <a16:creationId xmlns:a16="http://schemas.microsoft.com/office/drawing/2014/main" id="{1A7F522E-DA0A-4A67-9664-720FF2475D37}"/>
              </a:ext>
            </a:extLst>
          </p:cNvPr>
          <p:cNvSpPr>
            <a:spLocks noChangeArrowheads="1"/>
          </p:cNvSpPr>
          <p:nvPr/>
        </p:nvSpPr>
        <p:spPr bwMode="auto">
          <a:xfrm flipH="1">
            <a:off x="10502591" y="946255"/>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effectLst/>
              </a:rPr>
              <a:t>RRR</a:t>
            </a:r>
          </a:p>
        </p:txBody>
      </p:sp>
      <p:sp>
        <p:nvSpPr>
          <p:cNvPr id="185" name="Rectangle 227">
            <a:extLst>
              <a:ext uri="{FF2B5EF4-FFF2-40B4-BE49-F238E27FC236}">
                <a16:creationId xmlns:a16="http://schemas.microsoft.com/office/drawing/2014/main" id="{A820FCDF-16A1-4E2A-9AA5-C8E119C4F113}"/>
              </a:ext>
            </a:extLst>
          </p:cNvPr>
          <p:cNvSpPr>
            <a:spLocks noChangeArrowheads="1"/>
          </p:cNvSpPr>
          <p:nvPr/>
        </p:nvSpPr>
        <p:spPr bwMode="auto">
          <a:xfrm flipH="1">
            <a:off x="10502591" y="2013725"/>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26%</a:t>
            </a:r>
            <a:endParaRPr kumimoji="0" lang="en-US" altLang="en-US" sz="1300" b="1" i="0" u="none" strike="noStrike" cap="none" normalizeH="0" baseline="0" dirty="0">
              <a:ln>
                <a:noFill/>
              </a:ln>
              <a:solidFill>
                <a:srgbClr val="10A24A"/>
              </a:solidFill>
              <a:effectLst/>
            </a:endParaRPr>
          </a:p>
        </p:txBody>
      </p:sp>
      <p:sp>
        <p:nvSpPr>
          <p:cNvPr id="186" name="Rectangle 227">
            <a:extLst>
              <a:ext uri="{FF2B5EF4-FFF2-40B4-BE49-F238E27FC236}">
                <a16:creationId xmlns:a16="http://schemas.microsoft.com/office/drawing/2014/main" id="{4C7A740F-9F68-4215-996E-C55A5552867D}"/>
              </a:ext>
            </a:extLst>
          </p:cNvPr>
          <p:cNvSpPr>
            <a:spLocks noChangeArrowheads="1"/>
          </p:cNvSpPr>
          <p:nvPr/>
        </p:nvSpPr>
        <p:spPr bwMode="auto">
          <a:xfrm flipH="1">
            <a:off x="10502591" y="2482701"/>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25%</a:t>
            </a:r>
            <a:endParaRPr kumimoji="0" lang="en-US" altLang="en-US" sz="1300" b="1" i="0" u="none" strike="noStrike" cap="none" normalizeH="0" baseline="0" dirty="0">
              <a:ln>
                <a:noFill/>
              </a:ln>
              <a:solidFill>
                <a:srgbClr val="10A24A"/>
              </a:solidFill>
              <a:effectLst/>
            </a:endParaRPr>
          </a:p>
        </p:txBody>
      </p:sp>
      <p:sp>
        <p:nvSpPr>
          <p:cNvPr id="187" name="Rectangle 227">
            <a:extLst>
              <a:ext uri="{FF2B5EF4-FFF2-40B4-BE49-F238E27FC236}">
                <a16:creationId xmlns:a16="http://schemas.microsoft.com/office/drawing/2014/main" id="{E66B74F2-E8BA-4493-96D7-02B06CA700F9}"/>
              </a:ext>
            </a:extLst>
          </p:cNvPr>
          <p:cNvSpPr>
            <a:spLocks noChangeArrowheads="1"/>
          </p:cNvSpPr>
          <p:nvPr/>
        </p:nvSpPr>
        <p:spPr bwMode="auto">
          <a:xfrm flipH="1">
            <a:off x="10502591" y="2951677"/>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31%</a:t>
            </a:r>
            <a:endParaRPr kumimoji="0" lang="en-US" altLang="en-US" sz="1300" b="1" i="0" u="none" strike="noStrike" cap="none" normalizeH="0" baseline="0" dirty="0">
              <a:ln>
                <a:noFill/>
              </a:ln>
              <a:solidFill>
                <a:srgbClr val="10A24A"/>
              </a:solidFill>
              <a:effectLst/>
            </a:endParaRPr>
          </a:p>
        </p:txBody>
      </p:sp>
      <p:sp>
        <p:nvSpPr>
          <p:cNvPr id="188" name="Rectangle 227">
            <a:extLst>
              <a:ext uri="{FF2B5EF4-FFF2-40B4-BE49-F238E27FC236}">
                <a16:creationId xmlns:a16="http://schemas.microsoft.com/office/drawing/2014/main" id="{856ED524-7953-4072-8BB1-FE5E463B4A56}"/>
              </a:ext>
            </a:extLst>
          </p:cNvPr>
          <p:cNvSpPr>
            <a:spLocks noChangeArrowheads="1"/>
          </p:cNvSpPr>
          <p:nvPr/>
        </p:nvSpPr>
        <p:spPr bwMode="auto">
          <a:xfrm flipH="1">
            <a:off x="10502591" y="3420653"/>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35%</a:t>
            </a:r>
            <a:endParaRPr kumimoji="0" lang="en-US" altLang="en-US" sz="1300" b="1" i="0" u="none" strike="noStrike" cap="none" normalizeH="0" baseline="0" dirty="0">
              <a:ln>
                <a:noFill/>
              </a:ln>
              <a:solidFill>
                <a:srgbClr val="10A24A"/>
              </a:solidFill>
              <a:effectLst/>
            </a:endParaRPr>
          </a:p>
        </p:txBody>
      </p:sp>
      <p:sp>
        <p:nvSpPr>
          <p:cNvPr id="189" name="Rectangle 227">
            <a:extLst>
              <a:ext uri="{FF2B5EF4-FFF2-40B4-BE49-F238E27FC236}">
                <a16:creationId xmlns:a16="http://schemas.microsoft.com/office/drawing/2014/main" id="{A2BFB9A4-EA20-4FA6-A99B-356FA0A175C3}"/>
              </a:ext>
            </a:extLst>
          </p:cNvPr>
          <p:cNvSpPr>
            <a:spLocks noChangeArrowheads="1"/>
          </p:cNvSpPr>
          <p:nvPr/>
        </p:nvSpPr>
        <p:spPr bwMode="auto">
          <a:xfrm flipH="1">
            <a:off x="10502591" y="3889629"/>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20%</a:t>
            </a:r>
            <a:endParaRPr kumimoji="0" lang="en-US" altLang="en-US" sz="1300" b="1" i="0" u="none" strike="noStrike" cap="none" normalizeH="0" baseline="0" dirty="0">
              <a:ln>
                <a:noFill/>
              </a:ln>
              <a:solidFill>
                <a:srgbClr val="10A24A"/>
              </a:solidFill>
              <a:effectLst/>
            </a:endParaRPr>
          </a:p>
        </p:txBody>
      </p:sp>
      <p:sp>
        <p:nvSpPr>
          <p:cNvPr id="193" name="TextBox 192">
            <a:extLst>
              <a:ext uri="{FF2B5EF4-FFF2-40B4-BE49-F238E27FC236}">
                <a16:creationId xmlns:a16="http://schemas.microsoft.com/office/drawing/2014/main" id="{D8FFDCB5-6A7A-4758-8607-1097680D5A9E}"/>
              </a:ext>
            </a:extLst>
          </p:cNvPr>
          <p:cNvSpPr txBox="1"/>
          <p:nvPr/>
        </p:nvSpPr>
        <p:spPr>
          <a:xfrm>
            <a:off x="9272587" y="6233515"/>
            <a:ext cx="273213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RRR denotes relative risk reduction</a:t>
            </a:r>
          </a:p>
        </p:txBody>
      </p:sp>
    </p:spTree>
    <p:extLst>
      <p:ext uri="{BB962C8B-B14F-4D97-AF65-F5344CB8AC3E}">
        <p14:creationId xmlns:p14="http://schemas.microsoft.com/office/powerpoint/2010/main" val="1984530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10E7F-5664-4656-9925-912A0C08577F}"/>
              </a:ext>
            </a:extLst>
          </p:cNvPr>
          <p:cNvSpPr>
            <a:spLocks noGrp="1"/>
          </p:cNvSpPr>
          <p:nvPr>
            <p:ph type="title"/>
          </p:nvPr>
        </p:nvSpPr>
        <p:spPr>
          <a:xfrm>
            <a:off x="457200" y="13061"/>
            <a:ext cx="12064621" cy="1325880"/>
          </a:xfrm>
        </p:spPr>
        <p:txBody>
          <a:bodyPr>
            <a:normAutofit/>
          </a:bodyPr>
          <a:lstStyle/>
          <a:p>
            <a:r>
              <a:rPr lang="en-US" sz="3600" b="1" dirty="0">
                <a:latin typeface="Arial" panose="020B0604020202020204" pitchFamily="34" charset="0"/>
                <a:cs typeface="Arial" panose="020B0604020202020204" pitchFamily="34" charset="0"/>
              </a:rPr>
              <a:t>Low Dose Omega-3 Mixtures Show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No Significant Cardiovascular Benefit </a:t>
            </a:r>
          </a:p>
        </p:txBody>
      </p:sp>
      <p:sp>
        <p:nvSpPr>
          <p:cNvPr id="10" name="TextBox 9">
            <a:extLst>
              <a:ext uri="{FF2B5EF4-FFF2-40B4-BE49-F238E27FC236}">
                <a16:creationId xmlns:a16="http://schemas.microsoft.com/office/drawing/2014/main" id="{4B465ED0-9E05-4969-A1D9-B7D52C7BFC13}"/>
              </a:ext>
            </a:extLst>
          </p:cNvPr>
          <p:cNvSpPr txBox="1"/>
          <p:nvPr/>
        </p:nvSpPr>
        <p:spPr>
          <a:xfrm>
            <a:off x="185469" y="6327229"/>
            <a:ext cx="12110937"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Adapted with </a:t>
            </a:r>
            <a:r>
              <a:rPr lang="en-US" sz="1200" dirty="0" err="1">
                <a:latin typeface="Arial" panose="020B0604020202020204" pitchFamily="34" charset="0"/>
                <a:cs typeface="Arial" panose="020B0604020202020204" pitchFamily="34" charset="0"/>
              </a:rPr>
              <a:t>permission</a:t>
            </a:r>
            <a:r>
              <a:rPr lang="en-US" sz="1200" baseline="30000" dirty="0" err="1">
                <a:latin typeface="Arial" panose="020B0604020202020204" pitchFamily="34" charset="0"/>
                <a:cs typeface="Arial" panose="020B0604020202020204" pitchFamily="34" charset="0"/>
              </a:rPr>
              <a:t>ǂ</a:t>
            </a:r>
            <a:r>
              <a:rPr lang="en-US" sz="1200" dirty="0">
                <a:latin typeface="Arial" panose="020B0604020202020204" pitchFamily="34" charset="0"/>
                <a:cs typeface="Arial" panose="020B0604020202020204" pitchFamily="34" charset="0"/>
              </a:rPr>
              <a:t> from Aung T, Halsey J, </a:t>
            </a:r>
            <a:r>
              <a:rPr lang="en-US" sz="1200" dirty="0" err="1">
                <a:latin typeface="Arial" panose="020B0604020202020204" pitchFamily="34" charset="0"/>
                <a:cs typeface="Arial" panose="020B0604020202020204" pitchFamily="34" charset="0"/>
              </a:rPr>
              <a:t>Kromhout</a:t>
            </a:r>
            <a:r>
              <a:rPr lang="en-US" sz="1200" dirty="0">
                <a:latin typeface="Arial" panose="020B0604020202020204" pitchFamily="34" charset="0"/>
                <a:cs typeface="Arial" panose="020B0604020202020204" pitchFamily="34" charset="0"/>
              </a:rPr>
              <a:t> D, et al. Associations of omega-3 fatty acid supplement use with </a:t>
            </a:r>
          </a:p>
          <a:p>
            <a:r>
              <a:rPr lang="en-US" sz="1200" dirty="0">
                <a:latin typeface="Arial" panose="020B0604020202020204" pitchFamily="34" charset="0"/>
                <a:cs typeface="Arial" panose="020B0604020202020204" pitchFamily="34" charset="0"/>
              </a:rPr>
              <a:t>cardiovascular disease risks: Meta-analysis of 10 trials involving 77917 individuals.</a:t>
            </a:r>
            <a:r>
              <a:rPr lang="en-US" sz="1200" i="1" dirty="0">
                <a:latin typeface="Arial" panose="020B0604020202020204" pitchFamily="34" charset="0"/>
                <a:cs typeface="Arial" panose="020B0604020202020204" pitchFamily="34" charset="0"/>
              </a:rPr>
              <a:t> JAMA </a:t>
            </a:r>
            <a:r>
              <a:rPr lang="en-US" sz="1200" i="1" dirty="0" err="1">
                <a:latin typeface="Arial" panose="020B0604020202020204" pitchFamily="34" charset="0"/>
                <a:cs typeface="Arial" panose="020B0604020202020204" pitchFamily="34" charset="0"/>
              </a:rPr>
              <a:t>Cardiol</a:t>
            </a:r>
            <a:r>
              <a:rPr lang="en-US" sz="1200" i="1"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2018;3:225-234. [</a:t>
            </a:r>
            <a:r>
              <a:rPr lang="en-US" sz="1200" baseline="30000" dirty="0">
                <a:latin typeface="Arial" panose="020B0604020202020204" pitchFamily="34" charset="0"/>
                <a:cs typeface="Arial" panose="020B0604020202020204" pitchFamily="34" charset="0"/>
              </a:rPr>
              <a:t>ǂ</a:t>
            </a:r>
            <a:r>
              <a:rPr lang="en-US" sz="1200" dirty="0">
                <a:latin typeface="Arial" panose="020B0604020202020204" pitchFamily="34" charset="0"/>
                <a:cs typeface="Arial" panose="020B0604020202020204" pitchFamily="34" charset="0"/>
              </a:rPr>
              <a:t>https://creativecommons.org/licenses.org/by-nc/4.0/]</a:t>
            </a:r>
          </a:p>
        </p:txBody>
      </p:sp>
      <p:sp>
        <p:nvSpPr>
          <p:cNvPr id="4" name="TextBox 3"/>
          <p:cNvSpPr txBox="1"/>
          <p:nvPr/>
        </p:nvSpPr>
        <p:spPr>
          <a:xfrm>
            <a:off x="1015782" y="1574666"/>
            <a:ext cx="750526" cy="292388"/>
          </a:xfrm>
          <a:prstGeom prst="rect">
            <a:avLst/>
          </a:prstGeom>
          <a:noFill/>
        </p:spPr>
        <p:txBody>
          <a:bodyPr wrap="none" rtlCol="0">
            <a:spAutoFit/>
          </a:bodyPr>
          <a:lstStyle/>
          <a:p>
            <a:r>
              <a:rPr lang="en-US" sz="1300" b="1" dirty="0">
                <a:latin typeface="Arial" panose="020B0604020202020204" pitchFamily="34" charset="0"/>
                <a:cs typeface="Arial" panose="020B0604020202020204" pitchFamily="34" charset="0"/>
              </a:rPr>
              <a:t>Source</a:t>
            </a:r>
          </a:p>
        </p:txBody>
      </p:sp>
      <p:sp>
        <p:nvSpPr>
          <p:cNvPr id="8" name="TextBox 7"/>
          <p:cNvSpPr txBox="1"/>
          <p:nvPr/>
        </p:nvSpPr>
        <p:spPr>
          <a:xfrm>
            <a:off x="4214930" y="1574666"/>
            <a:ext cx="983410" cy="292388"/>
          </a:xfrm>
          <a:prstGeom prst="rect">
            <a:avLst/>
          </a:prstGeom>
          <a:noFill/>
        </p:spPr>
        <p:txBody>
          <a:bodyPr wrap="none" rtlCol="0">
            <a:spAutoFit/>
          </a:bodyPr>
          <a:lstStyle/>
          <a:p>
            <a:pPr algn="ctr"/>
            <a:r>
              <a:rPr lang="en-US" sz="1300" b="1" dirty="0">
                <a:latin typeface="Arial" panose="020B0604020202020204" pitchFamily="34" charset="0"/>
                <a:cs typeface="Arial" panose="020B0604020202020204" pitchFamily="34" charset="0"/>
              </a:rPr>
              <a:t>Treatment</a:t>
            </a:r>
          </a:p>
        </p:txBody>
      </p:sp>
      <p:sp>
        <p:nvSpPr>
          <p:cNvPr id="11" name="TextBox 10"/>
          <p:cNvSpPr txBox="1"/>
          <p:nvPr/>
        </p:nvSpPr>
        <p:spPr>
          <a:xfrm>
            <a:off x="5678607" y="1574666"/>
            <a:ext cx="779380" cy="292388"/>
          </a:xfrm>
          <a:prstGeom prst="rect">
            <a:avLst/>
          </a:prstGeom>
          <a:noFill/>
        </p:spPr>
        <p:txBody>
          <a:bodyPr wrap="none" rtlCol="0">
            <a:spAutoFit/>
          </a:bodyPr>
          <a:lstStyle/>
          <a:p>
            <a:pPr algn="ctr"/>
            <a:r>
              <a:rPr lang="en-US" sz="1300" b="1" dirty="0">
                <a:latin typeface="Arial" panose="020B0604020202020204" pitchFamily="34" charset="0"/>
                <a:cs typeface="Arial" panose="020B0604020202020204" pitchFamily="34" charset="0"/>
              </a:rPr>
              <a:t>Control</a:t>
            </a:r>
          </a:p>
        </p:txBody>
      </p:sp>
      <p:sp>
        <p:nvSpPr>
          <p:cNvPr id="12" name="TextBox 11"/>
          <p:cNvSpPr txBox="1"/>
          <p:nvPr/>
        </p:nvSpPr>
        <p:spPr>
          <a:xfrm>
            <a:off x="6877638" y="1574666"/>
            <a:ext cx="1430199" cy="292388"/>
          </a:xfrm>
          <a:prstGeom prst="rect">
            <a:avLst/>
          </a:prstGeom>
          <a:noFill/>
        </p:spPr>
        <p:txBody>
          <a:bodyPr wrap="none" rtlCol="0">
            <a:spAutoFit/>
          </a:bodyPr>
          <a:lstStyle/>
          <a:p>
            <a:pPr algn="ctr"/>
            <a:r>
              <a:rPr lang="en-US" sz="1300" b="1" dirty="0">
                <a:latin typeface="Arial" panose="020B0604020202020204" pitchFamily="34" charset="0"/>
                <a:cs typeface="Arial" panose="020B0604020202020204" pitchFamily="34" charset="0"/>
              </a:rPr>
              <a:t>Rate Ratios (CI)</a:t>
            </a:r>
          </a:p>
        </p:txBody>
      </p:sp>
      <p:sp>
        <p:nvSpPr>
          <p:cNvPr id="13" name="TextBox 12"/>
          <p:cNvSpPr txBox="1"/>
          <p:nvPr/>
        </p:nvSpPr>
        <p:spPr>
          <a:xfrm>
            <a:off x="4542471" y="1285571"/>
            <a:ext cx="1560042" cy="292388"/>
          </a:xfrm>
          <a:prstGeom prst="rect">
            <a:avLst/>
          </a:prstGeom>
          <a:noFill/>
        </p:spPr>
        <p:txBody>
          <a:bodyPr wrap="none" rtlCol="0">
            <a:spAutoFit/>
          </a:bodyPr>
          <a:lstStyle>
            <a:defPPr>
              <a:defRPr lang="en-US"/>
            </a:defPPr>
            <a:lvl1pPr algn="ctr">
              <a:defRPr b="1">
                <a:latin typeface="Arial" panose="020B0604020202020204" pitchFamily="34" charset="0"/>
                <a:cs typeface="Arial" panose="020B0604020202020204" pitchFamily="34" charset="0"/>
              </a:defRPr>
            </a:lvl1pPr>
          </a:lstStyle>
          <a:p>
            <a:r>
              <a:rPr lang="en-US" sz="1300" dirty="0"/>
              <a:t>No. of Events (%)</a:t>
            </a:r>
          </a:p>
        </p:txBody>
      </p:sp>
      <p:sp>
        <p:nvSpPr>
          <p:cNvPr id="41" name="TextBox 40"/>
          <p:cNvSpPr txBox="1"/>
          <p:nvPr/>
        </p:nvSpPr>
        <p:spPr>
          <a:xfrm>
            <a:off x="1015782" y="1838988"/>
            <a:ext cx="7529213" cy="4465325"/>
          </a:xfrm>
          <a:prstGeom prst="rect">
            <a:avLst/>
          </a:prstGeom>
          <a:noFill/>
          <a:ln>
            <a:noFill/>
          </a:ln>
        </p:spPr>
        <p:txBody>
          <a:bodyPr wrap="square" rtlCol="0">
            <a:spAutoFit/>
          </a:bodyPr>
          <a:lstStyle/>
          <a:p>
            <a:pPr>
              <a:lnSpc>
                <a:spcPts val="1800"/>
              </a:lnSpc>
              <a:spcBef>
                <a:spcPts val="100"/>
              </a:spcBef>
              <a:tabLst>
                <a:tab pos="3997325" algn="r"/>
                <a:tab pos="5368925" algn="r"/>
                <a:tab pos="5826125" algn="l"/>
                <a:tab pos="6634163" algn="ctr"/>
                <a:tab pos="7197725" algn="r"/>
              </a:tabLst>
            </a:pPr>
            <a:r>
              <a:rPr lang="en-US" sz="1200" dirty="0">
                <a:latin typeface="Arial" panose="020B0604020202020204" pitchFamily="34" charset="0"/>
                <a:cs typeface="Arial" panose="020B0604020202020204" pitchFamily="34" charset="0"/>
              </a:rPr>
              <a:t>Coronary heart disease	</a:t>
            </a:r>
          </a:p>
          <a:p>
            <a:pPr>
              <a:lnSpc>
                <a:spcPts val="1800"/>
              </a:lnSpc>
              <a:spcBef>
                <a:spcPts val="100"/>
              </a:spcBef>
              <a:tabLst>
                <a:tab pos="3997325" algn="r"/>
                <a:tab pos="5368925" algn="r"/>
                <a:tab pos="5826125" algn="l"/>
                <a:tab pos="6634163" algn="ctr"/>
                <a:tab pos="7197725" algn="r"/>
              </a:tabLst>
            </a:pPr>
            <a:r>
              <a:rPr lang="en-US" sz="1200" dirty="0">
                <a:latin typeface="Arial" panose="020B0604020202020204" pitchFamily="34" charset="0"/>
                <a:cs typeface="Arial" panose="020B0604020202020204" pitchFamily="34" charset="0"/>
              </a:rPr>
              <a:t>   Nonfatal myocardial infarction	1121 (2.9)	1155 (3.0)	0.97 (0.87–1.08)</a:t>
            </a:r>
          </a:p>
          <a:p>
            <a:pPr>
              <a:lnSpc>
                <a:spcPts val="1800"/>
              </a:lnSpc>
              <a:spcBef>
                <a:spcPts val="100"/>
              </a:spcBef>
              <a:tabLst>
                <a:tab pos="3997325" algn="r"/>
                <a:tab pos="5368925" algn="r"/>
                <a:tab pos="5826125" algn="l"/>
                <a:tab pos="6634163" algn="ctr"/>
                <a:tab pos="7197725" algn="r"/>
              </a:tabLst>
            </a:pPr>
            <a:r>
              <a:rPr lang="en-US" sz="1200" dirty="0">
                <a:latin typeface="Arial" panose="020B0604020202020204" pitchFamily="34" charset="0"/>
                <a:cs typeface="Arial" panose="020B0604020202020204" pitchFamily="34" charset="0"/>
              </a:rPr>
              <a:t>   Coronary heart disease	1301 (3.3)	1394 (3.6)	0.93 (0.83–1.03)</a:t>
            </a:r>
          </a:p>
          <a:p>
            <a:pPr>
              <a:lnSpc>
                <a:spcPts val="1800"/>
              </a:lnSpc>
              <a:spcBef>
                <a:spcPts val="100"/>
              </a:spcBef>
              <a:tabLst>
                <a:tab pos="3997325" algn="r"/>
                <a:tab pos="5368925" algn="r"/>
                <a:tab pos="5826125" algn="l"/>
                <a:tab pos="6634163" algn="ctr"/>
                <a:tab pos="7197725" algn="r"/>
              </a:tabLst>
            </a:pPr>
            <a:r>
              <a:rPr lang="en-US" sz="1200" dirty="0">
                <a:latin typeface="Arial" panose="020B0604020202020204" pitchFamily="34" charset="0"/>
                <a:cs typeface="Arial" panose="020B0604020202020204" pitchFamily="34" charset="0"/>
              </a:rPr>
              <a:t>   Any	3085 (7.9)	3188 (8.2)	0.96 (0.90–1.01)</a:t>
            </a:r>
          </a:p>
          <a:p>
            <a:pPr>
              <a:lnSpc>
                <a:spcPts val="1800"/>
              </a:lnSpc>
              <a:spcBef>
                <a:spcPts val="100"/>
              </a:spcBef>
              <a:tabLst>
                <a:tab pos="3997325" algn="r"/>
                <a:tab pos="5368925" algn="r"/>
                <a:tab pos="5826125" algn="l"/>
                <a:tab pos="6634163" algn="ctr"/>
                <a:tab pos="7197725" algn="r"/>
              </a:tabLst>
            </a:pPr>
            <a:r>
              <a:rPr lang="en-US" sz="1200"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=.12</a:t>
            </a:r>
          </a:p>
          <a:p>
            <a:pPr>
              <a:lnSpc>
                <a:spcPts val="1800"/>
              </a:lnSpc>
              <a:spcBef>
                <a:spcPts val="100"/>
              </a:spcBef>
              <a:tabLst>
                <a:tab pos="3997325" algn="r"/>
                <a:tab pos="5368925" algn="r"/>
                <a:tab pos="5826125" algn="l"/>
                <a:tab pos="6634163" algn="ctr"/>
                <a:tab pos="7197725" algn="r"/>
              </a:tabLst>
            </a:pPr>
            <a:r>
              <a:rPr lang="en-US" sz="1200" dirty="0">
                <a:latin typeface="Arial" panose="020B0604020202020204" pitchFamily="34" charset="0"/>
                <a:cs typeface="Arial" panose="020B0604020202020204" pitchFamily="34" charset="0"/>
              </a:rPr>
              <a:t>Stroke			</a:t>
            </a:r>
          </a:p>
          <a:p>
            <a:pPr>
              <a:lnSpc>
                <a:spcPts val="1800"/>
              </a:lnSpc>
              <a:spcBef>
                <a:spcPts val="100"/>
              </a:spcBef>
              <a:tabLst>
                <a:tab pos="3997325" algn="r"/>
                <a:tab pos="5368925" algn="r"/>
                <a:tab pos="5826125" algn="l"/>
                <a:tab pos="6634163" algn="ctr"/>
                <a:tab pos="7197725" algn="r"/>
              </a:tabLst>
            </a:pPr>
            <a:r>
              <a:rPr lang="en-US" sz="1200" dirty="0">
                <a:latin typeface="Arial" panose="020B0604020202020204" pitchFamily="34" charset="0"/>
                <a:cs typeface="Arial" panose="020B0604020202020204" pitchFamily="34" charset="0"/>
              </a:rPr>
              <a:t>   Ischemic	574 (1.9)	554 (1.8)	1.03 (0.88–1.21)</a:t>
            </a:r>
          </a:p>
          <a:p>
            <a:pPr>
              <a:lnSpc>
                <a:spcPts val="1800"/>
              </a:lnSpc>
              <a:spcBef>
                <a:spcPts val="100"/>
              </a:spcBef>
              <a:tabLst>
                <a:tab pos="3997325" algn="r"/>
                <a:tab pos="5368925" algn="r"/>
                <a:tab pos="5826125" algn="l"/>
                <a:tab pos="6634163" algn="ctr"/>
                <a:tab pos="7197725" algn="r"/>
              </a:tabLst>
            </a:pPr>
            <a:r>
              <a:rPr lang="en-US" sz="1200" dirty="0">
                <a:latin typeface="Arial" panose="020B0604020202020204" pitchFamily="34" charset="0"/>
                <a:cs typeface="Arial" panose="020B0604020202020204" pitchFamily="34" charset="0"/>
              </a:rPr>
              <a:t>   Hemorrhagic	117 (0.4)	109 (0.4)	1.07 (0.76–1.51)</a:t>
            </a:r>
          </a:p>
          <a:p>
            <a:pPr>
              <a:lnSpc>
                <a:spcPts val="1800"/>
              </a:lnSpc>
              <a:spcBef>
                <a:spcPts val="100"/>
              </a:spcBef>
              <a:tabLst>
                <a:tab pos="3997325" algn="r"/>
                <a:tab pos="5368925" algn="r"/>
                <a:tab pos="5826125" algn="l"/>
                <a:tab pos="6634163" algn="ctr"/>
                <a:tab pos="7197725" algn="r"/>
              </a:tabLst>
            </a:pPr>
            <a:r>
              <a:rPr lang="en-US" sz="1200" dirty="0">
                <a:latin typeface="Arial" panose="020B0604020202020204" pitchFamily="34" charset="0"/>
                <a:cs typeface="Arial" panose="020B0604020202020204" pitchFamily="34" charset="0"/>
              </a:rPr>
              <a:t>   Unclassified/other	142 (0.4)	135 (0.3)	1.05 (0.77–1.43)</a:t>
            </a:r>
          </a:p>
          <a:p>
            <a:pPr>
              <a:lnSpc>
                <a:spcPts val="1800"/>
              </a:lnSpc>
              <a:spcBef>
                <a:spcPts val="100"/>
              </a:spcBef>
              <a:tabLst>
                <a:tab pos="3997325" algn="r"/>
                <a:tab pos="5368925" algn="r"/>
                <a:tab pos="5826125" algn="l"/>
                <a:tab pos="6634163" algn="ctr"/>
                <a:tab pos="7197725" algn="r"/>
              </a:tabLst>
            </a:pPr>
            <a:r>
              <a:rPr lang="en-US" sz="1200" dirty="0">
                <a:latin typeface="Arial" panose="020B0604020202020204" pitchFamily="34" charset="0"/>
                <a:cs typeface="Arial" panose="020B0604020202020204" pitchFamily="34" charset="0"/>
              </a:rPr>
              <a:t>   Any	870 (2.2)	843 (2.2)	1.03 (0.93–1.13)</a:t>
            </a:r>
          </a:p>
          <a:p>
            <a:pPr>
              <a:lnSpc>
                <a:spcPts val="1800"/>
              </a:lnSpc>
              <a:spcBef>
                <a:spcPts val="100"/>
              </a:spcBef>
              <a:tabLst>
                <a:tab pos="3997325" algn="r"/>
                <a:tab pos="5368925" algn="r"/>
                <a:tab pos="5826125" algn="l"/>
                <a:tab pos="6634163" algn="ctr"/>
                <a:tab pos="7197725" algn="r"/>
              </a:tabLst>
            </a:pPr>
            <a:r>
              <a:rPr lang="en-US" sz="1200"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=.60</a:t>
            </a:r>
          </a:p>
          <a:p>
            <a:pPr>
              <a:lnSpc>
                <a:spcPts val="1800"/>
              </a:lnSpc>
              <a:spcBef>
                <a:spcPts val="100"/>
              </a:spcBef>
              <a:tabLst>
                <a:tab pos="3997325" algn="r"/>
                <a:tab pos="5368925" algn="r"/>
                <a:tab pos="5826125" algn="l"/>
                <a:tab pos="6634163" algn="ctr"/>
                <a:tab pos="7197725" algn="r"/>
              </a:tabLst>
            </a:pPr>
            <a:r>
              <a:rPr lang="en-US" sz="1200" dirty="0">
                <a:latin typeface="Arial" panose="020B0604020202020204" pitchFamily="34" charset="0"/>
                <a:cs typeface="Arial" panose="020B0604020202020204" pitchFamily="34" charset="0"/>
              </a:rPr>
              <a:t>Revascularization			</a:t>
            </a:r>
          </a:p>
          <a:p>
            <a:pPr>
              <a:lnSpc>
                <a:spcPts val="1800"/>
              </a:lnSpc>
              <a:spcBef>
                <a:spcPts val="100"/>
              </a:spcBef>
              <a:tabLst>
                <a:tab pos="3997325" algn="r"/>
                <a:tab pos="5368925" algn="r"/>
                <a:tab pos="5826125" algn="l"/>
                <a:tab pos="6634163" algn="ctr"/>
                <a:tab pos="7197725" algn="r"/>
              </a:tabLst>
            </a:pPr>
            <a:r>
              <a:rPr lang="en-US" sz="1200" dirty="0">
                <a:latin typeface="Arial" panose="020B0604020202020204" pitchFamily="34" charset="0"/>
                <a:cs typeface="Arial" panose="020B0604020202020204" pitchFamily="34" charset="0"/>
              </a:rPr>
              <a:t>   Coronary	3044 (9.3)	3040 (9.3)	1.00 (0.93–1.07)</a:t>
            </a:r>
          </a:p>
          <a:p>
            <a:pPr>
              <a:lnSpc>
                <a:spcPts val="1800"/>
              </a:lnSpc>
              <a:spcBef>
                <a:spcPts val="100"/>
              </a:spcBef>
              <a:tabLst>
                <a:tab pos="3997325" algn="r"/>
                <a:tab pos="5368925" algn="r"/>
                <a:tab pos="5826125" algn="l"/>
                <a:tab pos="6634163" algn="ctr"/>
                <a:tab pos="7197725" algn="r"/>
              </a:tabLst>
            </a:pP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Noncoronary</a:t>
            </a:r>
            <a:r>
              <a:rPr lang="en-US" sz="1200" dirty="0">
                <a:latin typeface="Arial" panose="020B0604020202020204" pitchFamily="34" charset="0"/>
                <a:cs typeface="Arial" panose="020B0604020202020204" pitchFamily="34" charset="0"/>
              </a:rPr>
              <a:t>	305 (2.7)	330 (2.9)	0.92 (0.75–1.13)</a:t>
            </a:r>
          </a:p>
          <a:p>
            <a:pPr>
              <a:lnSpc>
                <a:spcPts val="1800"/>
              </a:lnSpc>
              <a:spcBef>
                <a:spcPts val="100"/>
              </a:spcBef>
              <a:tabLst>
                <a:tab pos="3997325" algn="r"/>
                <a:tab pos="5368925" algn="r"/>
                <a:tab pos="5826125" algn="l"/>
                <a:tab pos="6634163" algn="ctr"/>
                <a:tab pos="7197725" algn="r"/>
              </a:tabLst>
            </a:pPr>
            <a:r>
              <a:rPr lang="en-US" sz="1200" dirty="0">
                <a:latin typeface="Arial" panose="020B0604020202020204" pitchFamily="34" charset="0"/>
                <a:cs typeface="Arial" panose="020B0604020202020204" pitchFamily="34" charset="0"/>
              </a:rPr>
              <a:t>   Any	3290 (10.0)	3313 (10.2)	0.99 (0.94–1.04)</a:t>
            </a:r>
          </a:p>
          <a:p>
            <a:pPr>
              <a:lnSpc>
                <a:spcPts val="1800"/>
              </a:lnSpc>
              <a:spcBef>
                <a:spcPts val="100"/>
              </a:spcBef>
              <a:tabLst>
                <a:tab pos="3997325" algn="r"/>
                <a:tab pos="5368925" algn="r"/>
                <a:tab pos="5826125" algn="l"/>
                <a:tab pos="6634163" algn="ctr"/>
                <a:tab pos="7197725" algn="r"/>
              </a:tabLst>
            </a:pPr>
            <a:r>
              <a:rPr lang="en-US" sz="1200"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=.60</a:t>
            </a:r>
          </a:p>
          <a:p>
            <a:pPr>
              <a:lnSpc>
                <a:spcPts val="1800"/>
              </a:lnSpc>
              <a:spcBef>
                <a:spcPts val="100"/>
              </a:spcBef>
              <a:tabLst>
                <a:tab pos="3997325" algn="r"/>
                <a:tab pos="5368925" algn="r"/>
                <a:tab pos="5826125" algn="l"/>
                <a:tab pos="6634163" algn="ctr"/>
                <a:tab pos="7197725" algn="r"/>
              </a:tabLst>
            </a:pPr>
            <a:r>
              <a:rPr lang="en-US" sz="1200" dirty="0">
                <a:latin typeface="Arial" panose="020B0604020202020204" pitchFamily="34" charset="0"/>
                <a:cs typeface="Arial" panose="020B0604020202020204" pitchFamily="34" charset="0"/>
              </a:rPr>
              <a:t>Any major vascular event	5930 (15.2)	6071 (15.6)	0.97 (0.93–1.01)</a:t>
            </a:r>
          </a:p>
          <a:p>
            <a:pPr>
              <a:lnSpc>
                <a:spcPts val="1800"/>
              </a:lnSpc>
              <a:spcBef>
                <a:spcPts val="100"/>
              </a:spcBef>
              <a:tabLst>
                <a:tab pos="3997325" algn="r"/>
                <a:tab pos="5368925" algn="r"/>
                <a:tab pos="5826125" algn="l"/>
                <a:tab pos="6634163" algn="ctr"/>
                <a:tab pos="7197725" algn="r"/>
              </a:tabLst>
            </a:pPr>
            <a:r>
              <a:rPr lang="en-US" sz="1200"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P</a:t>
            </a:r>
            <a:r>
              <a:rPr lang="en-US" sz="1200" dirty="0">
                <a:latin typeface="Arial" panose="020B0604020202020204" pitchFamily="34" charset="0"/>
                <a:cs typeface="Arial" panose="020B0604020202020204" pitchFamily="34" charset="0"/>
              </a:rPr>
              <a:t>=.10</a:t>
            </a:r>
          </a:p>
        </p:txBody>
      </p:sp>
      <p:cxnSp>
        <p:nvCxnSpPr>
          <p:cNvPr id="43" name="Straight Connector 42"/>
          <p:cNvCxnSpPr/>
          <p:nvPr/>
        </p:nvCxnSpPr>
        <p:spPr>
          <a:xfrm>
            <a:off x="1103334" y="1853697"/>
            <a:ext cx="72257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204340" y="1579317"/>
            <a:ext cx="22363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76968" y="1420778"/>
            <a:ext cx="918392" cy="461665"/>
          </a:xfrm>
          <a:prstGeom prst="rect">
            <a:avLst/>
          </a:prstGeom>
          <a:noFill/>
        </p:spPr>
        <p:txBody>
          <a:bodyPr wrap="none" rtlCol="0">
            <a:spAutoFit/>
          </a:bodyPr>
          <a:lstStyle/>
          <a:p>
            <a:pPr algn="r"/>
            <a:r>
              <a:rPr lang="en-US" sz="1200" b="1" dirty="0">
                <a:latin typeface="Arial" panose="020B0604020202020204" pitchFamily="34" charset="0"/>
                <a:cs typeface="Arial" panose="020B0604020202020204" pitchFamily="34" charset="0"/>
              </a:rPr>
              <a:t>Favors</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Treatment</a:t>
            </a:r>
          </a:p>
        </p:txBody>
      </p:sp>
      <p:sp>
        <p:nvSpPr>
          <p:cNvPr id="15" name="TextBox 14"/>
          <p:cNvSpPr txBox="1"/>
          <p:nvPr/>
        </p:nvSpPr>
        <p:spPr>
          <a:xfrm>
            <a:off x="9872749" y="1420778"/>
            <a:ext cx="732893" cy="461665"/>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Favors</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Control</a:t>
            </a:r>
          </a:p>
        </p:txBody>
      </p:sp>
      <p:grpSp>
        <p:nvGrpSpPr>
          <p:cNvPr id="137" name="Group 136"/>
          <p:cNvGrpSpPr/>
          <p:nvPr/>
        </p:nvGrpSpPr>
        <p:grpSpPr>
          <a:xfrm>
            <a:off x="8482931" y="5980687"/>
            <a:ext cx="2707576" cy="508846"/>
            <a:chOff x="8771482" y="5782912"/>
            <a:chExt cx="2707576" cy="508846"/>
          </a:xfrm>
        </p:grpSpPr>
        <p:sp>
          <p:nvSpPr>
            <p:cNvPr id="19" name="object 19"/>
            <p:cNvSpPr/>
            <p:nvPr/>
          </p:nvSpPr>
          <p:spPr>
            <a:xfrm>
              <a:off x="10123298" y="5782912"/>
              <a:ext cx="0" cy="68685"/>
            </a:xfrm>
            <a:custGeom>
              <a:avLst/>
              <a:gdLst/>
              <a:ahLst/>
              <a:cxnLst/>
              <a:rect l="l" t="t" r="r" b="b"/>
              <a:pathLst>
                <a:path h="56515">
                  <a:moveTo>
                    <a:pt x="0" y="0"/>
                  </a:moveTo>
                  <a:lnTo>
                    <a:pt x="0" y="56222"/>
                  </a:lnTo>
                </a:path>
              </a:pathLst>
            </a:custGeom>
            <a:ln w="6350">
              <a:solidFill>
                <a:srgbClr val="231F20"/>
              </a:solidFill>
            </a:ln>
          </p:spPr>
          <p:txBody>
            <a:bodyPr wrap="square" lIns="0" tIns="0" rIns="0" bIns="0" rtlCol="0"/>
            <a:lstStyle/>
            <a:p>
              <a:endParaRPr sz="1200">
                <a:latin typeface="Arial" panose="020B0604020202020204" pitchFamily="34" charset="0"/>
                <a:cs typeface="Arial" panose="020B0604020202020204" pitchFamily="34" charset="0"/>
              </a:endParaRPr>
            </a:p>
          </p:txBody>
        </p:sp>
        <p:sp>
          <p:nvSpPr>
            <p:cNvPr id="27" name="object 143"/>
            <p:cNvSpPr txBox="1"/>
            <p:nvPr/>
          </p:nvSpPr>
          <p:spPr>
            <a:xfrm>
              <a:off x="11114413" y="5868554"/>
              <a:ext cx="364645" cy="172548"/>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1100" spc="-10" dirty="0">
                  <a:latin typeface="Arial" panose="020B0604020202020204" pitchFamily="34" charset="0"/>
                  <a:cs typeface="Arial" panose="020B0604020202020204" pitchFamily="34" charset="0"/>
                </a:rPr>
                <a:t>2.0</a:t>
              </a:r>
              <a:endParaRPr sz="1100" dirty="0">
                <a:latin typeface="Arial" panose="020B0604020202020204" pitchFamily="34" charset="0"/>
                <a:cs typeface="Arial" panose="020B0604020202020204" pitchFamily="34" charset="0"/>
              </a:endParaRPr>
            </a:p>
          </p:txBody>
        </p:sp>
        <p:sp>
          <p:nvSpPr>
            <p:cNvPr id="30" name="object 143"/>
            <p:cNvSpPr txBox="1"/>
            <p:nvPr/>
          </p:nvSpPr>
          <p:spPr>
            <a:xfrm>
              <a:off x="9655790" y="6014759"/>
              <a:ext cx="944489" cy="276999"/>
            </a:xfrm>
            <a:prstGeom prst="rect">
              <a:avLst/>
            </a:prstGeom>
            <a:noFill/>
          </p:spPr>
          <p:txBody>
            <a:bodyPr wrap="none" rtlCol="0">
              <a:spAutoFit/>
            </a:bodyPr>
            <a:lstStyle>
              <a:defPPr>
                <a:defRPr lang="en-US"/>
              </a:defPPr>
              <a:lvl1pPr algn="ctr">
                <a:defRPr b="1">
                  <a:latin typeface="Arial" panose="020B0604020202020204" pitchFamily="34" charset="0"/>
                  <a:cs typeface="Arial" panose="020B0604020202020204" pitchFamily="34" charset="0"/>
                </a:defRPr>
              </a:lvl1pPr>
            </a:lstStyle>
            <a:p>
              <a:r>
                <a:rPr lang="en-US" sz="1200" dirty="0"/>
                <a:t>Rate Ratio</a:t>
              </a:r>
            </a:p>
          </p:txBody>
        </p:sp>
        <p:sp>
          <p:nvSpPr>
            <p:cNvPr id="32" name="object 143"/>
            <p:cNvSpPr txBox="1"/>
            <p:nvPr/>
          </p:nvSpPr>
          <p:spPr>
            <a:xfrm>
              <a:off x="9942854" y="5868554"/>
              <a:ext cx="364645" cy="172548"/>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1100" spc="-10" dirty="0">
                  <a:latin typeface="Arial" panose="020B0604020202020204" pitchFamily="34" charset="0"/>
                  <a:cs typeface="Arial" panose="020B0604020202020204" pitchFamily="34" charset="0"/>
                </a:rPr>
                <a:t>1.0</a:t>
              </a:r>
              <a:endParaRPr sz="1100" dirty="0">
                <a:latin typeface="Arial" panose="020B0604020202020204" pitchFamily="34" charset="0"/>
                <a:cs typeface="Arial" panose="020B0604020202020204" pitchFamily="34" charset="0"/>
              </a:endParaRPr>
            </a:p>
          </p:txBody>
        </p:sp>
        <p:sp>
          <p:nvSpPr>
            <p:cNvPr id="33" name="object 143"/>
            <p:cNvSpPr txBox="1"/>
            <p:nvPr/>
          </p:nvSpPr>
          <p:spPr>
            <a:xfrm>
              <a:off x="8771482" y="5868554"/>
              <a:ext cx="364645" cy="172548"/>
            </a:xfrm>
            <a:prstGeom prst="rect">
              <a:avLst/>
            </a:prstGeom>
          </p:spPr>
          <p:txBody>
            <a:bodyPr vert="horz" wrap="square" lIns="0" tIns="9525" rIns="0" bIns="0" rtlCol="0">
              <a:spAutoFit/>
            </a:bodyPr>
            <a:lstStyle/>
            <a:p>
              <a:pPr marL="191770" marR="5080" indent="-179705" algn="ctr">
                <a:lnSpc>
                  <a:spcPct val="102800"/>
                </a:lnSpc>
                <a:spcBef>
                  <a:spcPts val="75"/>
                </a:spcBef>
              </a:pPr>
              <a:r>
                <a:rPr lang="en-US" sz="1100" spc="-10" dirty="0">
                  <a:latin typeface="Arial" panose="020B0604020202020204" pitchFamily="34" charset="0"/>
                  <a:cs typeface="Arial" panose="020B0604020202020204" pitchFamily="34" charset="0"/>
                </a:rPr>
                <a:t>0.5</a:t>
              </a:r>
              <a:endParaRPr sz="1100" dirty="0">
                <a:latin typeface="Arial" panose="020B0604020202020204" pitchFamily="34" charset="0"/>
                <a:cs typeface="Arial" panose="020B0604020202020204" pitchFamily="34" charset="0"/>
              </a:endParaRPr>
            </a:p>
          </p:txBody>
        </p:sp>
        <p:grpSp>
          <p:nvGrpSpPr>
            <p:cNvPr id="5" name="Group 4"/>
            <p:cNvGrpSpPr/>
            <p:nvPr/>
          </p:nvGrpSpPr>
          <p:grpSpPr>
            <a:xfrm>
              <a:off x="8950374" y="5784752"/>
              <a:ext cx="2343531" cy="80377"/>
              <a:chOff x="7889878" y="5778291"/>
              <a:chExt cx="3161075" cy="73702"/>
            </a:xfrm>
          </p:grpSpPr>
          <p:sp>
            <p:nvSpPr>
              <p:cNvPr id="17" name="object 17"/>
              <p:cNvSpPr/>
              <p:nvPr/>
            </p:nvSpPr>
            <p:spPr>
              <a:xfrm>
                <a:off x="7889878" y="5783308"/>
                <a:ext cx="0" cy="68685"/>
              </a:xfrm>
              <a:custGeom>
                <a:avLst/>
                <a:gdLst/>
                <a:ahLst/>
                <a:cxnLst/>
                <a:rect l="l" t="t" r="r" b="b"/>
                <a:pathLst>
                  <a:path h="56515">
                    <a:moveTo>
                      <a:pt x="0" y="0"/>
                    </a:moveTo>
                    <a:lnTo>
                      <a:pt x="0" y="56222"/>
                    </a:lnTo>
                  </a:path>
                </a:pathLst>
              </a:custGeom>
              <a:ln w="6350">
                <a:solidFill>
                  <a:srgbClr val="231F20"/>
                </a:solidFill>
              </a:ln>
            </p:spPr>
            <p:txBody>
              <a:bodyPr wrap="square" lIns="0" tIns="0" rIns="0" bIns="0" rtlCol="0"/>
              <a:lstStyle/>
              <a:p>
                <a:endParaRPr sz="1200">
                  <a:latin typeface="Arial" panose="020B0604020202020204" pitchFamily="34" charset="0"/>
                  <a:cs typeface="Arial" panose="020B0604020202020204" pitchFamily="34" charset="0"/>
                </a:endParaRPr>
              </a:p>
            </p:txBody>
          </p:sp>
          <p:sp>
            <p:nvSpPr>
              <p:cNvPr id="21" name="object 21"/>
              <p:cNvSpPr/>
              <p:nvPr/>
            </p:nvSpPr>
            <p:spPr>
              <a:xfrm>
                <a:off x="11050953" y="5783308"/>
                <a:ext cx="0" cy="68685"/>
              </a:xfrm>
              <a:custGeom>
                <a:avLst/>
                <a:gdLst/>
                <a:ahLst/>
                <a:cxnLst/>
                <a:rect l="l" t="t" r="r" b="b"/>
                <a:pathLst>
                  <a:path h="56515">
                    <a:moveTo>
                      <a:pt x="0" y="0"/>
                    </a:moveTo>
                    <a:lnTo>
                      <a:pt x="0" y="56222"/>
                    </a:lnTo>
                  </a:path>
                </a:pathLst>
              </a:custGeom>
              <a:ln w="6350">
                <a:solidFill>
                  <a:srgbClr val="231F20"/>
                </a:solidFill>
              </a:ln>
            </p:spPr>
            <p:txBody>
              <a:bodyPr wrap="square" lIns="0" tIns="0" rIns="0" bIns="0" rtlCol="0"/>
              <a:lstStyle/>
              <a:p>
                <a:endParaRPr sz="1200">
                  <a:latin typeface="Arial" panose="020B0604020202020204" pitchFamily="34" charset="0"/>
                  <a:cs typeface="Arial" panose="020B0604020202020204" pitchFamily="34" charset="0"/>
                </a:endParaRPr>
              </a:p>
            </p:txBody>
          </p:sp>
          <p:sp>
            <p:nvSpPr>
              <p:cNvPr id="22" name="object 22"/>
              <p:cNvSpPr/>
              <p:nvPr/>
            </p:nvSpPr>
            <p:spPr>
              <a:xfrm>
                <a:off x="7893475" y="5778291"/>
                <a:ext cx="3157160" cy="0"/>
              </a:xfrm>
              <a:custGeom>
                <a:avLst/>
                <a:gdLst/>
                <a:ahLst/>
                <a:cxnLst/>
                <a:rect l="l" t="t" r="r" b="b"/>
                <a:pathLst>
                  <a:path w="2597785">
                    <a:moveTo>
                      <a:pt x="0" y="0"/>
                    </a:moveTo>
                    <a:lnTo>
                      <a:pt x="2597200" y="0"/>
                    </a:lnTo>
                  </a:path>
                </a:pathLst>
              </a:custGeom>
              <a:ln w="6350">
                <a:solidFill>
                  <a:srgbClr val="231F20"/>
                </a:solidFill>
              </a:ln>
            </p:spPr>
            <p:txBody>
              <a:bodyPr wrap="square" lIns="0" tIns="0" rIns="0" bIns="0" rtlCol="0"/>
              <a:lstStyle/>
              <a:p>
                <a:endParaRPr sz="1200">
                  <a:latin typeface="Arial" panose="020B0604020202020204" pitchFamily="34" charset="0"/>
                  <a:cs typeface="Arial" panose="020B0604020202020204" pitchFamily="34" charset="0"/>
                </a:endParaRPr>
              </a:p>
            </p:txBody>
          </p:sp>
        </p:grpSp>
      </p:grpSp>
      <p:cxnSp>
        <p:nvCxnSpPr>
          <p:cNvPr id="67" name="Straight Connector 66"/>
          <p:cNvCxnSpPr/>
          <p:nvPr/>
        </p:nvCxnSpPr>
        <p:spPr>
          <a:xfrm>
            <a:off x="9834660" y="1499804"/>
            <a:ext cx="0" cy="4480560"/>
          </a:xfrm>
          <a:prstGeom prst="line">
            <a:avLst/>
          </a:prstGeom>
          <a:ln w="63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9579763" y="2176286"/>
            <a:ext cx="385762" cy="157162"/>
            <a:chOff x="9867901" y="2152650"/>
            <a:chExt cx="385762" cy="157162"/>
          </a:xfrm>
        </p:grpSpPr>
        <p:cxnSp>
          <p:nvCxnSpPr>
            <p:cNvPr id="71" name="Straight Connector 70"/>
            <p:cNvCxnSpPr/>
            <p:nvPr/>
          </p:nvCxnSpPr>
          <p:spPr>
            <a:xfrm>
              <a:off x="9867901" y="2231231"/>
              <a:ext cx="385762"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9982201" y="2152650"/>
              <a:ext cx="157162" cy="1571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9517852" y="2426004"/>
            <a:ext cx="385762" cy="157162"/>
            <a:chOff x="9867901" y="2152650"/>
            <a:chExt cx="385762" cy="157162"/>
          </a:xfrm>
        </p:grpSpPr>
        <p:cxnSp>
          <p:nvCxnSpPr>
            <p:cNvPr id="75" name="Straight Connector 74"/>
            <p:cNvCxnSpPr/>
            <p:nvPr/>
          </p:nvCxnSpPr>
          <p:spPr>
            <a:xfrm>
              <a:off x="9867901" y="2231231"/>
              <a:ext cx="385762"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9982201" y="2152650"/>
              <a:ext cx="157162" cy="1571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9613092" y="3403753"/>
            <a:ext cx="542933" cy="100016"/>
            <a:chOff x="9867901" y="2185983"/>
            <a:chExt cx="542933" cy="100016"/>
          </a:xfrm>
        </p:grpSpPr>
        <p:cxnSp>
          <p:nvCxnSpPr>
            <p:cNvPr id="78" name="Straight Connector 77"/>
            <p:cNvCxnSpPr/>
            <p:nvPr/>
          </p:nvCxnSpPr>
          <p:spPr>
            <a:xfrm>
              <a:off x="9867901" y="2231231"/>
              <a:ext cx="5429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10091740" y="2185983"/>
              <a:ext cx="100016" cy="100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9365445" y="3671695"/>
            <a:ext cx="1152530" cy="54864"/>
            <a:chOff x="9867901" y="2209794"/>
            <a:chExt cx="1152530" cy="54864"/>
          </a:xfrm>
        </p:grpSpPr>
        <p:cxnSp>
          <p:nvCxnSpPr>
            <p:cNvPr id="82" name="Straight Connector 81"/>
            <p:cNvCxnSpPr/>
            <p:nvPr/>
          </p:nvCxnSpPr>
          <p:spPr>
            <a:xfrm>
              <a:off x="9867901" y="2231231"/>
              <a:ext cx="1152530"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10425117" y="2209794"/>
              <a:ext cx="54864"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9384497" y="3911477"/>
            <a:ext cx="1047753" cy="54864"/>
            <a:chOff x="9867901" y="2209794"/>
            <a:chExt cx="1047753" cy="54864"/>
          </a:xfrm>
        </p:grpSpPr>
        <p:cxnSp>
          <p:nvCxnSpPr>
            <p:cNvPr id="86" name="Straight Connector 85"/>
            <p:cNvCxnSpPr/>
            <p:nvPr/>
          </p:nvCxnSpPr>
          <p:spPr>
            <a:xfrm>
              <a:off x="9867901" y="2231231"/>
              <a:ext cx="104775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10367961" y="2209794"/>
              <a:ext cx="54864"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Flowchart: Decision 88"/>
          <p:cNvSpPr/>
          <p:nvPr/>
        </p:nvSpPr>
        <p:spPr>
          <a:xfrm>
            <a:off x="9660725" y="2655844"/>
            <a:ext cx="185737" cy="152400"/>
          </a:xfrm>
          <a:prstGeom prst="flowChartDecision">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Decision 89"/>
          <p:cNvSpPr/>
          <p:nvPr/>
        </p:nvSpPr>
        <p:spPr>
          <a:xfrm>
            <a:off x="9694063" y="4108807"/>
            <a:ext cx="347662" cy="138112"/>
          </a:xfrm>
          <a:prstGeom prst="flowChartDecision">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Decision 90"/>
          <p:cNvSpPr/>
          <p:nvPr/>
        </p:nvSpPr>
        <p:spPr>
          <a:xfrm>
            <a:off x="9717873" y="5301292"/>
            <a:ext cx="185737" cy="152400"/>
          </a:xfrm>
          <a:prstGeom prst="flowChartDecision">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9641690" y="4783631"/>
            <a:ext cx="385762" cy="238127"/>
            <a:chOff x="9986976" y="2233610"/>
            <a:chExt cx="385762" cy="238127"/>
          </a:xfrm>
        </p:grpSpPr>
        <p:sp>
          <p:nvSpPr>
            <p:cNvPr id="94" name="Rectangle 93"/>
            <p:cNvSpPr/>
            <p:nvPr/>
          </p:nvSpPr>
          <p:spPr>
            <a:xfrm>
              <a:off x="10058399" y="2233610"/>
              <a:ext cx="238127" cy="2381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p:cNvCxnSpPr/>
            <p:nvPr/>
          </p:nvCxnSpPr>
          <p:spPr>
            <a:xfrm>
              <a:off x="9986976" y="2359818"/>
              <a:ext cx="3857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9346393" y="5099190"/>
            <a:ext cx="704857" cy="85733"/>
            <a:chOff x="9867901" y="2190741"/>
            <a:chExt cx="704857" cy="85733"/>
          </a:xfrm>
        </p:grpSpPr>
        <p:cxnSp>
          <p:nvCxnSpPr>
            <p:cNvPr id="96" name="Straight Connector 95"/>
            <p:cNvCxnSpPr/>
            <p:nvPr/>
          </p:nvCxnSpPr>
          <p:spPr>
            <a:xfrm>
              <a:off x="9867901" y="2231231"/>
              <a:ext cx="704857"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10167941" y="2190741"/>
              <a:ext cx="85733" cy="85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Flowchart: Decision 98"/>
          <p:cNvSpPr/>
          <p:nvPr/>
        </p:nvSpPr>
        <p:spPr>
          <a:xfrm>
            <a:off x="9698821" y="5788749"/>
            <a:ext cx="161929" cy="152400"/>
          </a:xfrm>
          <a:prstGeom prst="flowChartDecision">
            <a:avLst/>
          </a:prstGeom>
          <a:solidFill>
            <a:schemeClr val="accent5">
              <a:lumMod val="60000"/>
              <a:lumOff val="40000"/>
            </a:schemeClr>
          </a:solid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03334" y="2116445"/>
            <a:ext cx="7225747" cy="3865103"/>
            <a:chOff x="1103334" y="2147267"/>
            <a:chExt cx="7225747" cy="3865103"/>
          </a:xfrm>
        </p:grpSpPr>
        <p:grpSp>
          <p:nvGrpSpPr>
            <p:cNvPr id="16" name="Group 15"/>
            <p:cNvGrpSpPr/>
            <p:nvPr/>
          </p:nvGrpSpPr>
          <p:grpSpPr>
            <a:xfrm>
              <a:off x="1103334" y="2147267"/>
              <a:ext cx="7225747" cy="3865103"/>
              <a:chOff x="1103334" y="2147267"/>
              <a:chExt cx="7225747" cy="3865103"/>
            </a:xfrm>
          </p:grpSpPr>
          <p:cxnSp>
            <p:nvCxnSpPr>
              <p:cNvPr id="51" name="Straight Connector 50"/>
              <p:cNvCxnSpPr/>
              <p:nvPr/>
            </p:nvCxnSpPr>
            <p:spPr>
              <a:xfrm>
                <a:off x="1103334" y="3128754"/>
                <a:ext cx="7225747"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103334" y="4560830"/>
                <a:ext cx="7225747"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54087" y="4803797"/>
                <a:ext cx="7074994"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224193" y="2147267"/>
                <a:ext cx="710488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24193" y="2394502"/>
                <a:ext cx="710488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224193" y="2636226"/>
                <a:ext cx="710488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224193" y="2888767"/>
                <a:ext cx="710488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224193" y="3359419"/>
                <a:ext cx="710488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224193" y="3603134"/>
                <a:ext cx="710488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224193" y="3846849"/>
                <a:ext cx="710488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224193" y="4093254"/>
                <a:ext cx="710488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224193" y="5057451"/>
                <a:ext cx="710488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224193" y="5284726"/>
                <a:ext cx="710488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24193" y="5533204"/>
                <a:ext cx="710488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224193" y="6012370"/>
                <a:ext cx="710488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103334" y="5771634"/>
                <a:ext cx="7225747"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70" name="Straight Connector 69"/>
            <p:cNvCxnSpPr/>
            <p:nvPr/>
          </p:nvCxnSpPr>
          <p:spPr>
            <a:xfrm>
              <a:off x="1224193" y="4314074"/>
              <a:ext cx="7104888"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32946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16"/>
          <p:cNvSpPr>
            <a:spLocks noChangeArrowheads="1"/>
          </p:cNvSpPr>
          <p:nvPr/>
        </p:nvSpPr>
        <p:spPr bwMode="auto">
          <a:xfrm>
            <a:off x="385917" y="945369"/>
            <a:ext cx="7261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ltLang="en-US" sz="1300" b="1" dirty="0">
                <a:solidFill>
                  <a:srgbClr val="000000"/>
                </a:solidFill>
                <a:latin typeface="Arial" pitchFamily="34" charset="0"/>
                <a:cs typeface="Arial" pitchFamily="34" charset="0"/>
              </a:rPr>
              <a:t>Endpoint</a:t>
            </a:r>
          </a:p>
        </p:txBody>
      </p:sp>
      <p:sp>
        <p:nvSpPr>
          <p:cNvPr id="150" name="Rectangle 5"/>
          <p:cNvSpPr>
            <a:spLocks noChangeArrowheads="1"/>
          </p:cNvSpPr>
          <p:nvPr/>
        </p:nvSpPr>
        <p:spPr bwMode="auto">
          <a:xfrm>
            <a:off x="242835" y="1411518"/>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6" name="Rectangle 21"/>
          <p:cNvSpPr>
            <a:spLocks noChangeArrowheads="1"/>
          </p:cNvSpPr>
          <p:nvPr/>
        </p:nvSpPr>
        <p:spPr bwMode="auto">
          <a:xfrm>
            <a:off x="385917" y="1565559"/>
            <a:ext cx="1830629"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Primary Composite (ITT)</a:t>
            </a:r>
          </a:p>
        </p:txBody>
      </p:sp>
      <p:sp>
        <p:nvSpPr>
          <p:cNvPr id="151" name="Rectangle 6"/>
          <p:cNvSpPr>
            <a:spLocks noChangeArrowheads="1"/>
          </p:cNvSpPr>
          <p:nvPr/>
        </p:nvSpPr>
        <p:spPr bwMode="auto">
          <a:xfrm>
            <a:off x="242835" y="1899012"/>
            <a:ext cx="11706330" cy="439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3" name="Rectangle 28"/>
          <p:cNvSpPr>
            <a:spLocks noChangeArrowheads="1"/>
          </p:cNvSpPr>
          <p:nvPr/>
        </p:nvSpPr>
        <p:spPr bwMode="auto">
          <a:xfrm>
            <a:off x="385917" y="2029113"/>
            <a:ext cx="2386872"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Key Secondary Composite (ITT)</a:t>
            </a:r>
          </a:p>
        </p:txBody>
      </p:sp>
      <p:sp>
        <p:nvSpPr>
          <p:cNvPr id="152" name="Rectangle 7"/>
          <p:cNvSpPr>
            <a:spLocks noChangeArrowheads="1"/>
          </p:cNvSpPr>
          <p:nvPr/>
        </p:nvSpPr>
        <p:spPr bwMode="auto">
          <a:xfrm>
            <a:off x="242835" y="2338626"/>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4" name="Rectangle 39"/>
          <p:cNvSpPr>
            <a:spLocks noChangeArrowheads="1"/>
          </p:cNvSpPr>
          <p:nvPr/>
        </p:nvSpPr>
        <p:spPr bwMode="auto">
          <a:xfrm>
            <a:off x="385917" y="2402898"/>
            <a:ext cx="2210542"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Cardiovascular Death or</a:t>
            </a:r>
          </a:p>
          <a:p>
            <a:pPr lvl="0">
              <a:lnSpc>
                <a:spcPts val="1400"/>
              </a:lnSpc>
              <a:spcBef>
                <a:spcPts val="0"/>
              </a:spcBef>
              <a:spcAft>
                <a:spcPts val="0"/>
              </a:spcAft>
            </a:pPr>
            <a:r>
              <a:rPr lang="en-US" altLang="en-US" sz="1300" dirty="0">
                <a:solidFill>
                  <a:srgbClr val="000000"/>
                </a:solidFill>
              </a:rPr>
              <a:t>Nonfatal Myocardial Infarction</a:t>
            </a:r>
          </a:p>
        </p:txBody>
      </p:sp>
      <p:sp>
        <p:nvSpPr>
          <p:cNvPr id="153" name="Rectangle 8"/>
          <p:cNvSpPr>
            <a:spLocks noChangeArrowheads="1"/>
          </p:cNvSpPr>
          <p:nvPr/>
        </p:nvSpPr>
        <p:spPr bwMode="auto">
          <a:xfrm>
            <a:off x="242835" y="2826120"/>
            <a:ext cx="11706330" cy="439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43" name="Rectangle 98"/>
          <p:cNvSpPr>
            <a:spLocks noChangeArrowheads="1"/>
          </p:cNvSpPr>
          <p:nvPr/>
        </p:nvSpPr>
        <p:spPr bwMode="auto">
          <a:xfrm>
            <a:off x="385917" y="2956221"/>
            <a:ext cx="2824491"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Fatal or Nonfatal Myocardial Infarction</a:t>
            </a:r>
          </a:p>
        </p:txBody>
      </p:sp>
      <p:sp>
        <p:nvSpPr>
          <p:cNvPr id="154" name="Rectangle 9"/>
          <p:cNvSpPr>
            <a:spLocks noChangeArrowheads="1"/>
          </p:cNvSpPr>
          <p:nvPr/>
        </p:nvSpPr>
        <p:spPr bwMode="auto">
          <a:xfrm>
            <a:off x="242835" y="3265734"/>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63" name="Rectangle 118"/>
          <p:cNvSpPr>
            <a:spLocks noChangeArrowheads="1"/>
          </p:cNvSpPr>
          <p:nvPr/>
        </p:nvSpPr>
        <p:spPr bwMode="auto">
          <a:xfrm>
            <a:off x="385917" y="3419775"/>
            <a:ext cx="2832507"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Urgent or Emergent Revascularization</a:t>
            </a:r>
          </a:p>
        </p:txBody>
      </p:sp>
      <p:sp>
        <p:nvSpPr>
          <p:cNvPr id="155" name="Rectangle 10"/>
          <p:cNvSpPr>
            <a:spLocks noChangeArrowheads="1"/>
          </p:cNvSpPr>
          <p:nvPr/>
        </p:nvSpPr>
        <p:spPr bwMode="auto">
          <a:xfrm>
            <a:off x="242835" y="3753228"/>
            <a:ext cx="11706330" cy="444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1" name="Rectangle 136"/>
          <p:cNvSpPr>
            <a:spLocks noChangeArrowheads="1"/>
          </p:cNvSpPr>
          <p:nvPr/>
        </p:nvSpPr>
        <p:spPr bwMode="auto">
          <a:xfrm>
            <a:off x="385917" y="3885710"/>
            <a:ext cx="1606209"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Cardiovascular Death</a:t>
            </a:r>
          </a:p>
        </p:txBody>
      </p:sp>
      <p:sp>
        <p:nvSpPr>
          <p:cNvPr id="156" name="Rectangle 11"/>
          <p:cNvSpPr>
            <a:spLocks noChangeArrowheads="1"/>
          </p:cNvSpPr>
          <p:nvPr/>
        </p:nvSpPr>
        <p:spPr bwMode="auto">
          <a:xfrm>
            <a:off x="242835" y="4197604"/>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9" name="Rectangle 144"/>
          <p:cNvSpPr>
            <a:spLocks noChangeArrowheads="1"/>
          </p:cNvSpPr>
          <p:nvPr/>
        </p:nvSpPr>
        <p:spPr bwMode="auto">
          <a:xfrm>
            <a:off x="385917" y="4351645"/>
            <a:ext cx="2589299"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Hospitalization for Unstable Angina</a:t>
            </a:r>
          </a:p>
        </p:txBody>
      </p:sp>
      <p:sp>
        <p:nvSpPr>
          <p:cNvPr id="157" name="Rectangle 12"/>
          <p:cNvSpPr>
            <a:spLocks noChangeArrowheads="1"/>
          </p:cNvSpPr>
          <p:nvPr/>
        </p:nvSpPr>
        <p:spPr bwMode="auto">
          <a:xfrm>
            <a:off x="242835" y="4685098"/>
            <a:ext cx="11706330" cy="439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19" name="Rectangle 174"/>
          <p:cNvSpPr>
            <a:spLocks noChangeArrowheads="1"/>
          </p:cNvSpPr>
          <p:nvPr/>
        </p:nvSpPr>
        <p:spPr bwMode="auto">
          <a:xfrm>
            <a:off x="7595611" y="945369"/>
            <a:ext cx="6412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indent="0" algn="ctr">
              <a:lnSpc>
                <a:spcPct val="100000"/>
              </a:lnSpc>
              <a:buClrTx/>
              <a:buSzTx/>
              <a:buFontTx/>
              <a:buNone/>
              <a:tabLst/>
            </a:pPr>
            <a:r>
              <a:rPr lang="en-US" altLang="en-US" sz="1300" b="1" dirty="0">
                <a:solidFill>
                  <a:srgbClr val="000000"/>
                </a:solidFill>
              </a:rPr>
              <a:t>Placebo</a:t>
            </a:r>
          </a:p>
        </p:txBody>
      </p:sp>
      <p:sp>
        <p:nvSpPr>
          <p:cNvPr id="320" name="Rectangle 175"/>
          <p:cNvSpPr>
            <a:spLocks noChangeArrowheads="1"/>
          </p:cNvSpPr>
          <p:nvPr/>
        </p:nvSpPr>
        <p:spPr bwMode="auto">
          <a:xfrm>
            <a:off x="7633281" y="1185925"/>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n/N (%)</a:t>
            </a:r>
            <a:endParaRPr kumimoji="0" lang="en-US" altLang="en-US" sz="1300" b="0" i="0" u="none" strike="noStrike" cap="none" normalizeH="0" baseline="0" dirty="0">
              <a:ln>
                <a:noFill/>
              </a:ln>
              <a:solidFill>
                <a:schemeClr val="tx1"/>
              </a:solidFill>
              <a:effectLst/>
            </a:endParaRPr>
          </a:p>
        </p:txBody>
      </p:sp>
      <p:sp>
        <p:nvSpPr>
          <p:cNvPr id="321" name="Rectangle 176"/>
          <p:cNvSpPr>
            <a:spLocks noChangeArrowheads="1"/>
          </p:cNvSpPr>
          <p:nvPr/>
        </p:nvSpPr>
        <p:spPr bwMode="auto">
          <a:xfrm>
            <a:off x="7251766" y="1555300"/>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901/4090 (22.0%)</a:t>
            </a:r>
            <a:endParaRPr kumimoji="0" lang="en-US" altLang="en-US" sz="1300" b="0" i="0" u="none" strike="noStrike" cap="none" normalizeH="0" baseline="0">
              <a:ln>
                <a:noFill/>
              </a:ln>
              <a:solidFill>
                <a:schemeClr val="tx1"/>
              </a:solidFill>
              <a:effectLst/>
            </a:endParaRPr>
          </a:p>
        </p:txBody>
      </p:sp>
      <p:sp>
        <p:nvSpPr>
          <p:cNvPr id="322" name="Rectangle 177"/>
          <p:cNvSpPr>
            <a:spLocks noChangeArrowheads="1"/>
          </p:cNvSpPr>
          <p:nvPr/>
        </p:nvSpPr>
        <p:spPr bwMode="auto">
          <a:xfrm>
            <a:off x="7251766" y="2018854"/>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606/4090 (14.8%)</a:t>
            </a:r>
            <a:endParaRPr kumimoji="0" lang="en-US" altLang="en-US" sz="1300" b="0" i="0" u="none" strike="noStrike" cap="none" normalizeH="0" baseline="0">
              <a:ln>
                <a:noFill/>
              </a:ln>
              <a:solidFill>
                <a:schemeClr val="tx1"/>
              </a:solidFill>
              <a:effectLst/>
            </a:endParaRPr>
          </a:p>
        </p:txBody>
      </p:sp>
      <p:sp>
        <p:nvSpPr>
          <p:cNvPr id="323" name="Rectangle 178"/>
          <p:cNvSpPr>
            <a:spLocks noChangeArrowheads="1"/>
          </p:cNvSpPr>
          <p:nvPr/>
        </p:nvSpPr>
        <p:spPr bwMode="auto">
          <a:xfrm>
            <a:off x="7251766" y="2482408"/>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507/4090 (12.4%)</a:t>
            </a:r>
            <a:endParaRPr kumimoji="0" lang="en-US" altLang="en-US" sz="1300" b="0" i="0" u="none" strike="noStrike" cap="none" normalizeH="0" baseline="0">
              <a:ln>
                <a:noFill/>
              </a:ln>
              <a:solidFill>
                <a:schemeClr val="tx1"/>
              </a:solidFill>
              <a:effectLst/>
            </a:endParaRPr>
          </a:p>
        </p:txBody>
      </p:sp>
      <p:sp>
        <p:nvSpPr>
          <p:cNvPr id="324" name="Rectangle 179"/>
          <p:cNvSpPr>
            <a:spLocks noChangeArrowheads="1"/>
          </p:cNvSpPr>
          <p:nvPr/>
        </p:nvSpPr>
        <p:spPr bwMode="auto">
          <a:xfrm>
            <a:off x="7298253" y="2945962"/>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355/4090 (8.7%)</a:t>
            </a:r>
            <a:endParaRPr kumimoji="0" lang="en-US" altLang="en-US" sz="1300" b="0" i="0" u="none" strike="noStrike" cap="none" normalizeH="0" baseline="0">
              <a:ln>
                <a:noFill/>
              </a:ln>
              <a:solidFill>
                <a:schemeClr val="tx1"/>
              </a:solidFill>
              <a:effectLst/>
            </a:endParaRPr>
          </a:p>
        </p:txBody>
      </p:sp>
      <p:sp>
        <p:nvSpPr>
          <p:cNvPr id="325" name="Rectangle 180"/>
          <p:cNvSpPr>
            <a:spLocks noChangeArrowheads="1"/>
          </p:cNvSpPr>
          <p:nvPr/>
        </p:nvSpPr>
        <p:spPr bwMode="auto">
          <a:xfrm>
            <a:off x="7298253" y="3409516"/>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321/4090 (7.8%)</a:t>
            </a:r>
            <a:endParaRPr kumimoji="0" lang="en-US" altLang="en-US" sz="1300" b="0" i="0" u="none" strike="noStrike" cap="none" normalizeH="0" baseline="0">
              <a:ln>
                <a:noFill/>
              </a:ln>
              <a:solidFill>
                <a:schemeClr val="tx1"/>
              </a:solidFill>
              <a:effectLst/>
            </a:endParaRPr>
          </a:p>
        </p:txBody>
      </p:sp>
      <p:sp>
        <p:nvSpPr>
          <p:cNvPr id="326" name="Rectangle 181"/>
          <p:cNvSpPr>
            <a:spLocks noChangeArrowheads="1"/>
          </p:cNvSpPr>
          <p:nvPr/>
        </p:nvSpPr>
        <p:spPr bwMode="auto">
          <a:xfrm>
            <a:off x="7298253" y="3875451"/>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213/4090 (5.2%)</a:t>
            </a:r>
            <a:endParaRPr kumimoji="0" lang="en-US" altLang="en-US" sz="1300" b="0" i="0" u="none" strike="noStrike" cap="none" normalizeH="0" baseline="0">
              <a:ln>
                <a:noFill/>
              </a:ln>
              <a:solidFill>
                <a:schemeClr val="tx1"/>
              </a:solidFill>
              <a:effectLst/>
            </a:endParaRPr>
          </a:p>
        </p:txBody>
      </p:sp>
      <p:sp>
        <p:nvSpPr>
          <p:cNvPr id="327" name="Rectangle 182"/>
          <p:cNvSpPr>
            <a:spLocks noChangeArrowheads="1"/>
          </p:cNvSpPr>
          <p:nvPr/>
        </p:nvSpPr>
        <p:spPr bwMode="auto">
          <a:xfrm>
            <a:off x="7298253" y="4341386"/>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157/4090 (3.8%)</a:t>
            </a:r>
            <a:endParaRPr kumimoji="0" lang="en-US" altLang="en-US" sz="1300" b="0" i="0" u="none" strike="noStrike" cap="none" normalizeH="0" baseline="0" dirty="0">
              <a:ln>
                <a:noFill/>
              </a:ln>
              <a:solidFill>
                <a:schemeClr val="tx1"/>
              </a:solidFill>
              <a:effectLst/>
            </a:endParaRPr>
          </a:p>
        </p:txBody>
      </p:sp>
      <p:sp>
        <p:nvSpPr>
          <p:cNvPr id="331" name="Rectangle 186"/>
          <p:cNvSpPr>
            <a:spLocks noChangeArrowheads="1"/>
          </p:cNvSpPr>
          <p:nvPr/>
        </p:nvSpPr>
        <p:spPr bwMode="auto">
          <a:xfrm>
            <a:off x="5832194" y="945369"/>
            <a:ext cx="123751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b="1" dirty="0" err="1">
                <a:solidFill>
                  <a:srgbClr val="000000"/>
                </a:solidFill>
              </a:rPr>
              <a:t>Icosapent</a:t>
            </a:r>
            <a:r>
              <a:rPr lang="en-US" altLang="en-US" sz="1300" b="1" dirty="0">
                <a:solidFill>
                  <a:srgbClr val="000000"/>
                </a:solidFill>
              </a:rPr>
              <a:t> Ethyl</a:t>
            </a:r>
            <a:endParaRPr kumimoji="0" lang="en-US" altLang="en-US" sz="1300" b="0" i="0" u="none" strike="noStrike" cap="none" normalizeH="0" baseline="0" dirty="0">
              <a:ln>
                <a:noFill/>
              </a:ln>
              <a:solidFill>
                <a:schemeClr val="tx1"/>
              </a:solidFill>
              <a:effectLst/>
            </a:endParaRPr>
          </a:p>
        </p:txBody>
      </p:sp>
      <p:sp>
        <p:nvSpPr>
          <p:cNvPr id="340" name="Rectangle 195"/>
          <p:cNvSpPr>
            <a:spLocks noChangeArrowheads="1"/>
          </p:cNvSpPr>
          <p:nvPr/>
        </p:nvSpPr>
        <p:spPr bwMode="auto">
          <a:xfrm>
            <a:off x="6168023" y="1185925"/>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n/N (%)</a:t>
            </a:r>
            <a:endParaRPr kumimoji="0" lang="en-US" altLang="en-US" sz="1300" b="0" i="0" u="none" strike="noStrike" cap="none" normalizeH="0" baseline="0" dirty="0">
              <a:ln>
                <a:noFill/>
              </a:ln>
              <a:solidFill>
                <a:schemeClr val="tx1"/>
              </a:solidFill>
              <a:effectLst/>
            </a:endParaRPr>
          </a:p>
        </p:txBody>
      </p:sp>
      <p:sp>
        <p:nvSpPr>
          <p:cNvPr id="341" name="Rectangle 196"/>
          <p:cNvSpPr>
            <a:spLocks noChangeArrowheads="1"/>
          </p:cNvSpPr>
          <p:nvPr/>
        </p:nvSpPr>
        <p:spPr bwMode="auto">
          <a:xfrm>
            <a:off x="5786508" y="1555300"/>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705/4089 (17.2%)</a:t>
            </a:r>
            <a:endParaRPr kumimoji="0" lang="en-US" altLang="en-US" sz="1300" b="0" i="0" u="none" strike="noStrike" cap="none" normalizeH="0" baseline="0">
              <a:ln>
                <a:noFill/>
              </a:ln>
              <a:solidFill>
                <a:schemeClr val="tx1"/>
              </a:solidFill>
              <a:effectLst/>
            </a:endParaRPr>
          </a:p>
        </p:txBody>
      </p:sp>
      <p:sp>
        <p:nvSpPr>
          <p:cNvPr id="342" name="Rectangle 197"/>
          <p:cNvSpPr>
            <a:spLocks noChangeArrowheads="1"/>
          </p:cNvSpPr>
          <p:nvPr/>
        </p:nvSpPr>
        <p:spPr bwMode="auto">
          <a:xfrm>
            <a:off x="5792696" y="2018854"/>
            <a:ext cx="13165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459/4089 (11.2%)</a:t>
            </a:r>
            <a:endParaRPr kumimoji="0" lang="en-US" altLang="en-US" sz="1300" b="0" i="0" u="none" strike="noStrike" cap="none" normalizeH="0" baseline="0">
              <a:ln>
                <a:noFill/>
              </a:ln>
              <a:solidFill>
                <a:schemeClr val="tx1"/>
              </a:solidFill>
              <a:effectLst/>
            </a:endParaRPr>
          </a:p>
        </p:txBody>
      </p:sp>
      <p:sp>
        <p:nvSpPr>
          <p:cNvPr id="343" name="Rectangle 198"/>
          <p:cNvSpPr>
            <a:spLocks noChangeArrowheads="1"/>
          </p:cNvSpPr>
          <p:nvPr/>
        </p:nvSpPr>
        <p:spPr bwMode="auto">
          <a:xfrm>
            <a:off x="5832995" y="2482408"/>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392/4089 (9.6%)</a:t>
            </a:r>
            <a:endParaRPr kumimoji="0" lang="en-US" altLang="en-US" sz="1300" b="0" i="0" u="none" strike="noStrike" cap="none" normalizeH="0" baseline="0">
              <a:ln>
                <a:noFill/>
              </a:ln>
              <a:solidFill>
                <a:schemeClr val="tx1"/>
              </a:solidFill>
              <a:effectLst/>
            </a:endParaRPr>
          </a:p>
        </p:txBody>
      </p:sp>
      <p:sp>
        <p:nvSpPr>
          <p:cNvPr id="344" name="Rectangle 199"/>
          <p:cNvSpPr>
            <a:spLocks noChangeArrowheads="1"/>
          </p:cNvSpPr>
          <p:nvPr/>
        </p:nvSpPr>
        <p:spPr bwMode="auto">
          <a:xfrm>
            <a:off x="5832995" y="2945962"/>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250/4089 (6.1%)</a:t>
            </a:r>
            <a:endParaRPr kumimoji="0" lang="en-US" altLang="en-US" sz="1300" b="0" i="0" u="none" strike="noStrike" cap="none" normalizeH="0" baseline="0">
              <a:ln>
                <a:noFill/>
              </a:ln>
              <a:solidFill>
                <a:schemeClr val="tx1"/>
              </a:solidFill>
              <a:effectLst/>
            </a:endParaRPr>
          </a:p>
        </p:txBody>
      </p:sp>
      <p:sp>
        <p:nvSpPr>
          <p:cNvPr id="345" name="Rectangle 200"/>
          <p:cNvSpPr>
            <a:spLocks noChangeArrowheads="1"/>
          </p:cNvSpPr>
          <p:nvPr/>
        </p:nvSpPr>
        <p:spPr bwMode="auto">
          <a:xfrm>
            <a:off x="5832995" y="3409516"/>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216/4089 (5.3%)</a:t>
            </a:r>
            <a:endParaRPr kumimoji="0" lang="en-US" altLang="en-US" sz="1300" b="0" i="0" u="none" strike="noStrike" cap="none" normalizeH="0" baseline="0">
              <a:ln>
                <a:noFill/>
              </a:ln>
              <a:solidFill>
                <a:schemeClr val="tx1"/>
              </a:solidFill>
              <a:effectLst/>
            </a:endParaRPr>
          </a:p>
        </p:txBody>
      </p:sp>
      <p:sp>
        <p:nvSpPr>
          <p:cNvPr id="346" name="Rectangle 201"/>
          <p:cNvSpPr>
            <a:spLocks noChangeArrowheads="1"/>
          </p:cNvSpPr>
          <p:nvPr/>
        </p:nvSpPr>
        <p:spPr bwMode="auto">
          <a:xfrm>
            <a:off x="5832995" y="3875451"/>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174/4089 (4.3%)</a:t>
            </a:r>
            <a:endParaRPr kumimoji="0" lang="en-US" altLang="en-US" sz="1300" b="0" i="0" u="none" strike="noStrike" cap="none" normalizeH="0" baseline="0">
              <a:ln>
                <a:noFill/>
              </a:ln>
              <a:solidFill>
                <a:schemeClr val="tx1"/>
              </a:solidFill>
              <a:effectLst/>
            </a:endParaRPr>
          </a:p>
        </p:txBody>
      </p:sp>
      <p:sp>
        <p:nvSpPr>
          <p:cNvPr id="347" name="Rectangle 202"/>
          <p:cNvSpPr>
            <a:spLocks noChangeArrowheads="1"/>
          </p:cNvSpPr>
          <p:nvPr/>
        </p:nvSpPr>
        <p:spPr bwMode="auto">
          <a:xfrm>
            <a:off x="5832995" y="4341386"/>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108/4089 (2.6%)</a:t>
            </a:r>
            <a:endParaRPr kumimoji="0" lang="en-US" altLang="en-US" sz="1300" b="0" i="0" u="none" strike="noStrike" cap="none" normalizeH="0" baseline="0">
              <a:ln>
                <a:noFill/>
              </a:ln>
              <a:solidFill>
                <a:schemeClr val="tx1"/>
              </a:solidFill>
              <a:effectLst/>
            </a:endParaRPr>
          </a:p>
        </p:txBody>
      </p:sp>
      <p:sp>
        <p:nvSpPr>
          <p:cNvPr id="15" name="Rectangle 213"/>
          <p:cNvSpPr>
            <a:spLocks noChangeArrowheads="1"/>
          </p:cNvSpPr>
          <p:nvPr/>
        </p:nvSpPr>
        <p:spPr bwMode="auto">
          <a:xfrm>
            <a:off x="8660913" y="945369"/>
            <a:ext cx="172643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pl-PL" altLang="en-US" sz="1300" b="1" dirty="0">
                <a:solidFill>
                  <a:srgbClr val="000000"/>
                </a:solidFill>
              </a:rPr>
              <a:t>Hazard </a:t>
            </a:r>
            <a:r>
              <a:rPr lang="en-US" altLang="en-US" sz="1300" b="1" dirty="0">
                <a:solidFill>
                  <a:srgbClr val="000000"/>
                </a:solidFill>
              </a:rPr>
              <a:t>Ratio </a:t>
            </a:r>
            <a:r>
              <a:rPr lang="pl-PL" altLang="en-US" sz="1300" b="1" dirty="0">
                <a:solidFill>
                  <a:srgbClr val="000000"/>
                </a:solidFill>
              </a:rPr>
              <a:t>(95% CI)</a:t>
            </a:r>
            <a:endParaRPr lang="en-US" altLang="en-US" sz="1300" b="1" dirty="0">
              <a:solidFill>
                <a:srgbClr val="000000"/>
              </a:solidFill>
            </a:endParaRPr>
          </a:p>
        </p:txBody>
      </p:sp>
      <p:sp>
        <p:nvSpPr>
          <p:cNvPr id="16" name="Rectangle 214"/>
          <p:cNvSpPr>
            <a:spLocks noChangeArrowheads="1"/>
          </p:cNvSpPr>
          <p:nvPr/>
        </p:nvSpPr>
        <p:spPr bwMode="auto">
          <a:xfrm>
            <a:off x="8910178" y="1555300"/>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0.75 (0.68–0.83)</a:t>
            </a:r>
            <a:endParaRPr kumimoji="0" lang="en-US" altLang="en-US" sz="1300" b="0" i="0" u="none" strike="noStrike" cap="none" normalizeH="0" baseline="0" dirty="0">
              <a:ln>
                <a:noFill/>
              </a:ln>
              <a:solidFill>
                <a:schemeClr val="tx1"/>
              </a:solidFill>
              <a:effectLst/>
            </a:endParaRPr>
          </a:p>
        </p:txBody>
      </p:sp>
      <p:sp>
        <p:nvSpPr>
          <p:cNvPr id="17" name="Rectangle 215"/>
          <p:cNvSpPr>
            <a:spLocks noChangeArrowheads="1"/>
          </p:cNvSpPr>
          <p:nvPr/>
        </p:nvSpPr>
        <p:spPr bwMode="auto">
          <a:xfrm>
            <a:off x="8910178" y="2018854"/>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0.74 (0.65–0.83)</a:t>
            </a:r>
            <a:endParaRPr kumimoji="0" lang="en-US" altLang="en-US" sz="1300" b="0" i="0" u="none" strike="noStrike" cap="none" normalizeH="0" baseline="0">
              <a:ln>
                <a:noFill/>
              </a:ln>
              <a:solidFill>
                <a:schemeClr val="tx1"/>
              </a:solidFill>
              <a:effectLst/>
            </a:endParaRPr>
          </a:p>
        </p:txBody>
      </p:sp>
      <p:sp>
        <p:nvSpPr>
          <p:cNvPr id="18" name="Rectangle 216"/>
          <p:cNvSpPr>
            <a:spLocks noChangeArrowheads="1"/>
          </p:cNvSpPr>
          <p:nvPr/>
        </p:nvSpPr>
        <p:spPr bwMode="auto">
          <a:xfrm>
            <a:off x="8910178" y="2482408"/>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0.75 (0.66–0.86)</a:t>
            </a:r>
            <a:endParaRPr kumimoji="0" lang="en-US" altLang="en-US" sz="1300" b="0" i="0" u="none" strike="noStrike" cap="none" normalizeH="0" baseline="0">
              <a:ln>
                <a:noFill/>
              </a:ln>
              <a:solidFill>
                <a:schemeClr val="tx1"/>
              </a:solidFill>
              <a:effectLst/>
            </a:endParaRPr>
          </a:p>
        </p:txBody>
      </p:sp>
      <p:sp>
        <p:nvSpPr>
          <p:cNvPr id="19" name="Rectangle 217"/>
          <p:cNvSpPr>
            <a:spLocks noChangeArrowheads="1"/>
          </p:cNvSpPr>
          <p:nvPr/>
        </p:nvSpPr>
        <p:spPr bwMode="auto">
          <a:xfrm>
            <a:off x="8910178" y="2945962"/>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0.69 (0.58–0.81)</a:t>
            </a:r>
            <a:endParaRPr kumimoji="0" lang="en-US" altLang="en-US" sz="1300" b="0" i="0" u="none" strike="noStrike" cap="none" normalizeH="0" baseline="0" dirty="0">
              <a:ln>
                <a:noFill/>
              </a:ln>
              <a:solidFill>
                <a:schemeClr val="tx1"/>
              </a:solidFill>
              <a:effectLst/>
            </a:endParaRPr>
          </a:p>
        </p:txBody>
      </p:sp>
      <p:sp>
        <p:nvSpPr>
          <p:cNvPr id="20" name="Rectangle 218"/>
          <p:cNvSpPr>
            <a:spLocks noChangeArrowheads="1"/>
          </p:cNvSpPr>
          <p:nvPr/>
        </p:nvSpPr>
        <p:spPr bwMode="auto">
          <a:xfrm>
            <a:off x="8910178" y="3409516"/>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0.65 (0.55–0.78)</a:t>
            </a:r>
            <a:endParaRPr kumimoji="0" lang="en-US" altLang="en-US" sz="1300" b="0" i="0" u="none" strike="noStrike" cap="none" normalizeH="0" baseline="0" dirty="0">
              <a:ln>
                <a:noFill/>
              </a:ln>
              <a:solidFill>
                <a:schemeClr val="tx1"/>
              </a:solidFill>
              <a:effectLst/>
            </a:endParaRPr>
          </a:p>
        </p:txBody>
      </p:sp>
      <p:sp>
        <p:nvSpPr>
          <p:cNvPr id="21" name="Rectangle 219"/>
          <p:cNvSpPr>
            <a:spLocks noChangeArrowheads="1"/>
          </p:cNvSpPr>
          <p:nvPr/>
        </p:nvSpPr>
        <p:spPr bwMode="auto">
          <a:xfrm>
            <a:off x="8910178" y="3875451"/>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0.80 (0.66–0.98)</a:t>
            </a:r>
            <a:endParaRPr kumimoji="0" lang="en-US" altLang="en-US" sz="1300" b="0" i="0" u="none" strike="noStrike" cap="none" normalizeH="0" baseline="0">
              <a:ln>
                <a:noFill/>
              </a:ln>
              <a:solidFill>
                <a:schemeClr val="tx1"/>
              </a:solidFill>
              <a:effectLst/>
            </a:endParaRPr>
          </a:p>
        </p:txBody>
      </p:sp>
      <p:sp>
        <p:nvSpPr>
          <p:cNvPr id="22" name="Rectangle 220"/>
          <p:cNvSpPr>
            <a:spLocks noChangeArrowheads="1"/>
          </p:cNvSpPr>
          <p:nvPr/>
        </p:nvSpPr>
        <p:spPr bwMode="auto">
          <a:xfrm>
            <a:off x="8910178" y="4341386"/>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0.68 (0.53–0.87)</a:t>
            </a:r>
            <a:endParaRPr kumimoji="0" lang="en-US" altLang="en-US" sz="1300" b="0" i="0" u="none" strike="noStrike" cap="none" normalizeH="0" baseline="0">
              <a:ln>
                <a:noFill/>
              </a:ln>
              <a:solidFill>
                <a:schemeClr val="tx1"/>
              </a:solidFill>
              <a:effectLst/>
            </a:endParaRPr>
          </a:p>
        </p:txBody>
      </p:sp>
      <p:sp>
        <p:nvSpPr>
          <p:cNvPr id="26" name="Rectangle 224"/>
          <p:cNvSpPr>
            <a:spLocks noChangeArrowheads="1"/>
          </p:cNvSpPr>
          <p:nvPr/>
        </p:nvSpPr>
        <p:spPr bwMode="auto">
          <a:xfrm>
            <a:off x="11192988" y="945369"/>
            <a:ext cx="59471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indent="0" algn="ctr">
              <a:lnSpc>
                <a:spcPct val="100000"/>
              </a:lnSpc>
              <a:buClrTx/>
              <a:buSzTx/>
              <a:buFontTx/>
              <a:buNone/>
              <a:tabLst/>
            </a:pPr>
            <a:r>
              <a:rPr lang="en-US" altLang="en-US" sz="1300" b="1" dirty="0">
                <a:solidFill>
                  <a:srgbClr val="000000"/>
                </a:solidFill>
              </a:rPr>
              <a:t>P-value</a:t>
            </a:r>
          </a:p>
        </p:txBody>
      </p:sp>
      <p:sp>
        <p:nvSpPr>
          <p:cNvPr id="29" name="Rectangle 227"/>
          <p:cNvSpPr>
            <a:spLocks noChangeArrowheads="1"/>
          </p:cNvSpPr>
          <p:nvPr/>
        </p:nvSpPr>
        <p:spPr bwMode="auto">
          <a:xfrm>
            <a:off x="11232262" y="1555300"/>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&lt;0.001</a:t>
            </a:r>
            <a:endParaRPr kumimoji="0" lang="en-US" altLang="en-US" sz="1300" b="0" i="0" u="none" strike="noStrike" cap="none" normalizeH="0" baseline="0" dirty="0">
              <a:ln>
                <a:noFill/>
              </a:ln>
              <a:solidFill>
                <a:schemeClr val="tx1"/>
              </a:solidFill>
              <a:effectLst/>
            </a:endParaRPr>
          </a:p>
        </p:txBody>
      </p:sp>
      <p:sp>
        <p:nvSpPr>
          <p:cNvPr id="30" name="Rectangle 228"/>
          <p:cNvSpPr>
            <a:spLocks noChangeArrowheads="1"/>
          </p:cNvSpPr>
          <p:nvPr/>
        </p:nvSpPr>
        <p:spPr bwMode="auto">
          <a:xfrm>
            <a:off x="11232262" y="2018854"/>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1" name="Rectangle 229"/>
          <p:cNvSpPr>
            <a:spLocks noChangeArrowheads="1"/>
          </p:cNvSpPr>
          <p:nvPr/>
        </p:nvSpPr>
        <p:spPr bwMode="auto">
          <a:xfrm>
            <a:off x="11232262" y="2482408"/>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2" name="Rectangle 230"/>
          <p:cNvSpPr>
            <a:spLocks noChangeArrowheads="1"/>
          </p:cNvSpPr>
          <p:nvPr/>
        </p:nvSpPr>
        <p:spPr bwMode="auto">
          <a:xfrm>
            <a:off x="11232262" y="2945962"/>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3" name="Rectangle 231"/>
          <p:cNvSpPr>
            <a:spLocks noChangeArrowheads="1"/>
          </p:cNvSpPr>
          <p:nvPr/>
        </p:nvSpPr>
        <p:spPr bwMode="auto">
          <a:xfrm>
            <a:off x="11232262" y="3409516"/>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4" name="Rectangle 232"/>
          <p:cNvSpPr>
            <a:spLocks noChangeArrowheads="1"/>
          </p:cNvSpPr>
          <p:nvPr/>
        </p:nvSpPr>
        <p:spPr bwMode="auto">
          <a:xfrm>
            <a:off x="11327640" y="3875451"/>
            <a:ext cx="3254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0.03</a:t>
            </a:r>
            <a:endParaRPr kumimoji="0" lang="en-US" altLang="en-US" sz="1300" b="0" i="0" u="none" strike="noStrike" cap="none" normalizeH="0" baseline="0" dirty="0">
              <a:ln>
                <a:noFill/>
              </a:ln>
              <a:solidFill>
                <a:schemeClr val="tx1"/>
              </a:solidFill>
              <a:effectLst/>
            </a:endParaRPr>
          </a:p>
        </p:txBody>
      </p:sp>
      <p:sp>
        <p:nvSpPr>
          <p:cNvPr id="35" name="Rectangle 233"/>
          <p:cNvSpPr>
            <a:spLocks noChangeArrowheads="1"/>
          </p:cNvSpPr>
          <p:nvPr/>
        </p:nvSpPr>
        <p:spPr bwMode="auto">
          <a:xfrm>
            <a:off x="11281153" y="4341386"/>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0.002</a:t>
            </a:r>
            <a:endParaRPr kumimoji="0" lang="en-US" altLang="en-US" sz="1300" b="0" i="0" u="none" strike="noStrike" cap="none" normalizeH="0" baseline="0" dirty="0">
              <a:ln>
                <a:noFill/>
              </a:ln>
              <a:solidFill>
                <a:schemeClr val="tx1"/>
              </a:solidFill>
              <a:effectLst/>
            </a:endParaRPr>
          </a:p>
        </p:txBody>
      </p:sp>
      <p:sp>
        <p:nvSpPr>
          <p:cNvPr id="44" name="Rectangle 242"/>
          <p:cNvSpPr>
            <a:spLocks noChangeArrowheads="1"/>
          </p:cNvSpPr>
          <p:nvPr/>
        </p:nvSpPr>
        <p:spPr bwMode="auto">
          <a:xfrm>
            <a:off x="4456973" y="960758"/>
            <a:ext cx="10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pl-PL" altLang="en-US" sz="1300" b="1" dirty="0">
                <a:solidFill>
                  <a:srgbClr val="000000"/>
                </a:solidFill>
              </a:rPr>
              <a:t>Hazard </a:t>
            </a:r>
            <a:r>
              <a:rPr lang="en-US" altLang="en-US" sz="1300" b="1" dirty="0">
                <a:solidFill>
                  <a:srgbClr val="000000"/>
                </a:solidFill>
              </a:rPr>
              <a:t>Ratio</a:t>
            </a:r>
            <a:r>
              <a:rPr lang="pl-PL" altLang="en-US" sz="1300" b="1" dirty="0">
                <a:solidFill>
                  <a:srgbClr val="000000"/>
                </a:solidFill>
              </a:rPr>
              <a:t> </a:t>
            </a:r>
            <a:endParaRPr lang="en-US" altLang="en-US" sz="1300" b="1" dirty="0">
              <a:solidFill>
                <a:srgbClr val="000000"/>
              </a:solidFill>
            </a:endParaRPr>
          </a:p>
          <a:p>
            <a:pPr lvl="0" algn="ctr"/>
            <a:r>
              <a:rPr lang="pl-PL" altLang="en-US" sz="1300" b="1" dirty="0">
                <a:solidFill>
                  <a:srgbClr val="000000"/>
                </a:solidFill>
              </a:rPr>
              <a:t>(95% CI)</a:t>
            </a:r>
            <a:endParaRPr kumimoji="0" lang="en-US" altLang="en-US" sz="1300" b="0" i="0" u="none" strike="noStrike" cap="none" normalizeH="0" baseline="0" dirty="0">
              <a:ln>
                <a:noFill/>
              </a:ln>
              <a:solidFill>
                <a:schemeClr val="tx1"/>
              </a:solidFill>
              <a:effectLst/>
            </a:endParaRPr>
          </a:p>
        </p:txBody>
      </p:sp>
      <p:sp>
        <p:nvSpPr>
          <p:cNvPr id="76" name="Freeform 274"/>
          <p:cNvSpPr>
            <a:spLocks/>
          </p:cNvSpPr>
          <p:nvPr/>
        </p:nvSpPr>
        <p:spPr bwMode="auto">
          <a:xfrm>
            <a:off x="4421324" y="1655327"/>
            <a:ext cx="180975" cy="0"/>
          </a:xfrm>
          <a:custGeom>
            <a:avLst/>
            <a:gdLst>
              <a:gd name="T0" fmla="*/ 0 w 114"/>
              <a:gd name="T1" fmla="*/ 114 w 114"/>
              <a:gd name="T2" fmla="*/ 0 w 114"/>
            </a:gdLst>
            <a:ahLst/>
            <a:cxnLst>
              <a:cxn ang="0">
                <a:pos x="T0" y="0"/>
              </a:cxn>
              <a:cxn ang="0">
                <a:pos x="T1" y="0"/>
              </a:cxn>
              <a:cxn ang="0">
                <a:pos x="T2" y="0"/>
              </a:cxn>
            </a:cxnLst>
            <a:rect l="0" t="0" r="r" b="b"/>
            <a:pathLst>
              <a:path w="114">
                <a:moveTo>
                  <a:pt x="0" y="0"/>
                </a:moveTo>
                <a:lnTo>
                  <a:pt x="11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7" name="Line 275"/>
          <p:cNvSpPr>
            <a:spLocks noChangeShapeType="1"/>
          </p:cNvSpPr>
          <p:nvPr/>
        </p:nvSpPr>
        <p:spPr bwMode="auto">
          <a:xfrm>
            <a:off x="4421324" y="1655327"/>
            <a:ext cx="1809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8" name="Freeform 276"/>
          <p:cNvSpPr>
            <a:spLocks/>
          </p:cNvSpPr>
          <p:nvPr/>
        </p:nvSpPr>
        <p:spPr bwMode="auto">
          <a:xfrm>
            <a:off x="4257812" y="1655327"/>
            <a:ext cx="163513" cy="0"/>
          </a:xfrm>
          <a:custGeom>
            <a:avLst/>
            <a:gdLst>
              <a:gd name="T0" fmla="*/ 0 w 103"/>
              <a:gd name="T1" fmla="*/ 103 w 103"/>
              <a:gd name="T2" fmla="*/ 0 w 103"/>
            </a:gdLst>
            <a:ahLst/>
            <a:cxnLst>
              <a:cxn ang="0">
                <a:pos x="T0" y="0"/>
              </a:cxn>
              <a:cxn ang="0">
                <a:pos x="T1" y="0"/>
              </a:cxn>
              <a:cxn ang="0">
                <a:pos x="T2" y="0"/>
              </a:cxn>
            </a:cxnLst>
            <a:rect l="0" t="0" r="r" b="b"/>
            <a:pathLst>
              <a:path w="103">
                <a:moveTo>
                  <a:pt x="0" y="0"/>
                </a:moveTo>
                <a:lnTo>
                  <a:pt x="10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9" name="Line 277"/>
          <p:cNvSpPr>
            <a:spLocks noChangeShapeType="1"/>
          </p:cNvSpPr>
          <p:nvPr/>
        </p:nvSpPr>
        <p:spPr bwMode="auto">
          <a:xfrm>
            <a:off x="4257812" y="1655327"/>
            <a:ext cx="1635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0" name="Freeform 278"/>
          <p:cNvSpPr>
            <a:spLocks/>
          </p:cNvSpPr>
          <p:nvPr/>
        </p:nvSpPr>
        <p:spPr bwMode="auto">
          <a:xfrm>
            <a:off x="4397512" y="1636277"/>
            <a:ext cx="41275" cy="38100"/>
          </a:xfrm>
          <a:custGeom>
            <a:avLst/>
            <a:gdLst>
              <a:gd name="T0" fmla="*/ 13 w 26"/>
              <a:gd name="T1" fmla="*/ 0 h 24"/>
              <a:gd name="T2" fmla="*/ 26 w 26"/>
              <a:gd name="T3" fmla="*/ 0 h 24"/>
              <a:gd name="T4" fmla="*/ 26 w 26"/>
              <a:gd name="T5" fmla="*/ 24 h 24"/>
              <a:gd name="T6" fmla="*/ 0 w 26"/>
              <a:gd name="T7" fmla="*/ 24 h 24"/>
              <a:gd name="T8" fmla="*/ 0 w 26"/>
              <a:gd name="T9" fmla="*/ 0 h 24"/>
              <a:gd name="T10" fmla="*/ 13 w 26"/>
              <a:gd name="T11" fmla="*/ 0 h 24"/>
            </a:gdLst>
            <a:ahLst/>
            <a:cxnLst>
              <a:cxn ang="0">
                <a:pos x="T0" y="T1"/>
              </a:cxn>
              <a:cxn ang="0">
                <a:pos x="T2" y="T3"/>
              </a:cxn>
              <a:cxn ang="0">
                <a:pos x="T4" y="T5"/>
              </a:cxn>
              <a:cxn ang="0">
                <a:pos x="T6" y="T7"/>
              </a:cxn>
              <a:cxn ang="0">
                <a:pos x="T8" y="T9"/>
              </a:cxn>
              <a:cxn ang="0">
                <a:pos x="T10" y="T11"/>
              </a:cxn>
            </a:cxnLst>
            <a:rect l="0" t="0" r="r" b="b"/>
            <a:pathLst>
              <a:path w="26" h="24">
                <a:moveTo>
                  <a:pt x="13" y="0"/>
                </a:moveTo>
                <a:lnTo>
                  <a:pt x="26" y="0"/>
                </a:lnTo>
                <a:lnTo>
                  <a:pt x="26" y="24"/>
                </a:lnTo>
                <a:lnTo>
                  <a:pt x="0" y="24"/>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1" name="Freeform 279"/>
          <p:cNvSpPr>
            <a:spLocks/>
          </p:cNvSpPr>
          <p:nvPr/>
        </p:nvSpPr>
        <p:spPr bwMode="auto">
          <a:xfrm>
            <a:off x="4397512" y="1636277"/>
            <a:ext cx="41275" cy="38100"/>
          </a:xfrm>
          <a:custGeom>
            <a:avLst/>
            <a:gdLst>
              <a:gd name="T0" fmla="*/ 13 w 26"/>
              <a:gd name="T1" fmla="*/ 0 h 24"/>
              <a:gd name="T2" fmla="*/ 26 w 26"/>
              <a:gd name="T3" fmla="*/ 0 h 24"/>
              <a:gd name="T4" fmla="*/ 26 w 26"/>
              <a:gd name="T5" fmla="*/ 24 h 24"/>
              <a:gd name="T6" fmla="*/ 0 w 26"/>
              <a:gd name="T7" fmla="*/ 24 h 24"/>
              <a:gd name="T8" fmla="*/ 0 w 26"/>
              <a:gd name="T9" fmla="*/ 0 h 24"/>
              <a:gd name="T10" fmla="*/ 13 w 26"/>
              <a:gd name="T11" fmla="*/ 0 h 24"/>
            </a:gdLst>
            <a:ahLst/>
            <a:cxnLst>
              <a:cxn ang="0">
                <a:pos x="T0" y="T1"/>
              </a:cxn>
              <a:cxn ang="0">
                <a:pos x="T2" y="T3"/>
              </a:cxn>
              <a:cxn ang="0">
                <a:pos x="T4" y="T5"/>
              </a:cxn>
              <a:cxn ang="0">
                <a:pos x="T6" y="T7"/>
              </a:cxn>
              <a:cxn ang="0">
                <a:pos x="T8" y="T9"/>
              </a:cxn>
              <a:cxn ang="0">
                <a:pos x="T10" y="T11"/>
              </a:cxn>
            </a:cxnLst>
            <a:rect l="0" t="0" r="r" b="b"/>
            <a:pathLst>
              <a:path w="26" h="24">
                <a:moveTo>
                  <a:pt x="13" y="0"/>
                </a:moveTo>
                <a:lnTo>
                  <a:pt x="26" y="0"/>
                </a:lnTo>
                <a:lnTo>
                  <a:pt x="26" y="24"/>
                </a:lnTo>
                <a:lnTo>
                  <a:pt x="0" y="24"/>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2" name="Rectangle 280"/>
          <p:cNvSpPr>
            <a:spLocks noChangeArrowheads="1"/>
          </p:cNvSpPr>
          <p:nvPr/>
        </p:nvSpPr>
        <p:spPr bwMode="auto">
          <a:xfrm>
            <a:off x="4372112" y="1606115"/>
            <a:ext cx="100013"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3" name="Freeform 281"/>
          <p:cNvSpPr>
            <a:spLocks/>
          </p:cNvSpPr>
          <p:nvPr/>
        </p:nvSpPr>
        <p:spPr bwMode="auto">
          <a:xfrm>
            <a:off x="4381637" y="2118881"/>
            <a:ext cx="220663" cy="0"/>
          </a:xfrm>
          <a:custGeom>
            <a:avLst/>
            <a:gdLst>
              <a:gd name="T0" fmla="*/ 0 w 139"/>
              <a:gd name="T1" fmla="*/ 139 w 139"/>
              <a:gd name="T2" fmla="*/ 0 w 139"/>
            </a:gdLst>
            <a:ahLst/>
            <a:cxnLst>
              <a:cxn ang="0">
                <a:pos x="T0" y="0"/>
              </a:cxn>
              <a:cxn ang="0">
                <a:pos x="T1" y="0"/>
              </a:cxn>
              <a:cxn ang="0">
                <a:pos x="T2" y="0"/>
              </a:cxn>
            </a:cxnLst>
            <a:rect l="0" t="0" r="r" b="b"/>
            <a:pathLst>
              <a:path w="139">
                <a:moveTo>
                  <a:pt x="0" y="0"/>
                </a:moveTo>
                <a:lnTo>
                  <a:pt x="1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4" name="Line 282"/>
          <p:cNvSpPr>
            <a:spLocks noChangeShapeType="1"/>
          </p:cNvSpPr>
          <p:nvPr/>
        </p:nvSpPr>
        <p:spPr bwMode="auto">
          <a:xfrm>
            <a:off x="4381637" y="2118881"/>
            <a:ext cx="22066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5" name="Freeform 283"/>
          <p:cNvSpPr>
            <a:spLocks/>
          </p:cNvSpPr>
          <p:nvPr/>
        </p:nvSpPr>
        <p:spPr bwMode="auto">
          <a:xfrm>
            <a:off x="4187962" y="2118881"/>
            <a:ext cx="193675" cy="0"/>
          </a:xfrm>
          <a:custGeom>
            <a:avLst/>
            <a:gdLst>
              <a:gd name="T0" fmla="*/ 0 w 122"/>
              <a:gd name="T1" fmla="*/ 122 w 122"/>
              <a:gd name="T2" fmla="*/ 0 w 122"/>
            </a:gdLst>
            <a:ahLst/>
            <a:cxnLst>
              <a:cxn ang="0">
                <a:pos x="T0" y="0"/>
              </a:cxn>
              <a:cxn ang="0">
                <a:pos x="T1" y="0"/>
              </a:cxn>
              <a:cxn ang="0">
                <a:pos x="T2" y="0"/>
              </a:cxn>
            </a:cxnLst>
            <a:rect l="0" t="0" r="r" b="b"/>
            <a:pathLst>
              <a:path w="122">
                <a:moveTo>
                  <a:pt x="0" y="0"/>
                </a:moveTo>
                <a:lnTo>
                  <a:pt x="12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6" name="Line 284"/>
          <p:cNvSpPr>
            <a:spLocks noChangeShapeType="1"/>
          </p:cNvSpPr>
          <p:nvPr/>
        </p:nvSpPr>
        <p:spPr bwMode="auto">
          <a:xfrm>
            <a:off x="4187962" y="2118881"/>
            <a:ext cx="1936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7" name="Freeform 285"/>
          <p:cNvSpPr>
            <a:spLocks/>
          </p:cNvSpPr>
          <p:nvPr/>
        </p:nvSpPr>
        <p:spPr bwMode="auto">
          <a:xfrm>
            <a:off x="4360999" y="2100625"/>
            <a:ext cx="36513" cy="36512"/>
          </a:xfrm>
          <a:custGeom>
            <a:avLst/>
            <a:gdLst>
              <a:gd name="T0" fmla="*/ 10 w 23"/>
              <a:gd name="T1" fmla="*/ 0 h 23"/>
              <a:gd name="T2" fmla="*/ 23 w 23"/>
              <a:gd name="T3" fmla="*/ 0 h 23"/>
              <a:gd name="T4" fmla="*/ 23 w 23"/>
              <a:gd name="T5" fmla="*/ 23 h 23"/>
              <a:gd name="T6" fmla="*/ 0 w 23"/>
              <a:gd name="T7" fmla="*/ 23 h 23"/>
              <a:gd name="T8" fmla="*/ 0 w 23"/>
              <a:gd name="T9" fmla="*/ 0 h 23"/>
              <a:gd name="T10" fmla="*/ 1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10" y="0"/>
                </a:moveTo>
                <a:lnTo>
                  <a:pt x="23" y="0"/>
                </a:lnTo>
                <a:lnTo>
                  <a:pt x="23" y="23"/>
                </a:lnTo>
                <a:lnTo>
                  <a:pt x="0" y="23"/>
                </a:lnTo>
                <a:lnTo>
                  <a:pt x="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8" name="Freeform 286"/>
          <p:cNvSpPr>
            <a:spLocks/>
          </p:cNvSpPr>
          <p:nvPr/>
        </p:nvSpPr>
        <p:spPr bwMode="auto">
          <a:xfrm>
            <a:off x="4360999" y="2100625"/>
            <a:ext cx="36513" cy="36512"/>
          </a:xfrm>
          <a:custGeom>
            <a:avLst/>
            <a:gdLst>
              <a:gd name="T0" fmla="*/ 10 w 23"/>
              <a:gd name="T1" fmla="*/ 0 h 23"/>
              <a:gd name="T2" fmla="*/ 23 w 23"/>
              <a:gd name="T3" fmla="*/ 0 h 23"/>
              <a:gd name="T4" fmla="*/ 23 w 23"/>
              <a:gd name="T5" fmla="*/ 23 h 23"/>
              <a:gd name="T6" fmla="*/ 0 w 23"/>
              <a:gd name="T7" fmla="*/ 23 h 23"/>
              <a:gd name="T8" fmla="*/ 0 w 23"/>
              <a:gd name="T9" fmla="*/ 0 h 23"/>
              <a:gd name="T10" fmla="*/ 1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10" y="0"/>
                </a:moveTo>
                <a:lnTo>
                  <a:pt x="23" y="0"/>
                </a:lnTo>
                <a:lnTo>
                  <a:pt x="23" y="23"/>
                </a:lnTo>
                <a:lnTo>
                  <a:pt x="0" y="23"/>
                </a:lnTo>
                <a:lnTo>
                  <a:pt x="0" y="0"/>
                </a:lnTo>
                <a:lnTo>
                  <a:pt x="10"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9" name="Rectangle 287"/>
          <p:cNvSpPr>
            <a:spLocks noChangeArrowheads="1"/>
          </p:cNvSpPr>
          <p:nvPr/>
        </p:nvSpPr>
        <p:spPr bwMode="auto">
          <a:xfrm>
            <a:off x="4335599" y="2068875"/>
            <a:ext cx="95250" cy="100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0" name="Freeform 288"/>
          <p:cNvSpPr>
            <a:spLocks/>
          </p:cNvSpPr>
          <p:nvPr/>
        </p:nvSpPr>
        <p:spPr bwMode="auto">
          <a:xfrm>
            <a:off x="4421324" y="2582435"/>
            <a:ext cx="247650" cy="0"/>
          </a:xfrm>
          <a:custGeom>
            <a:avLst/>
            <a:gdLst>
              <a:gd name="T0" fmla="*/ 0 w 156"/>
              <a:gd name="T1" fmla="*/ 156 w 156"/>
              <a:gd name="T2" fmla="*/ 0 w 156"/>
            </a:gdLst>
            <a:ahLst/>
            <a:cxnLst>
              <a:cxn ang="0">
                <a:pos x="T0" y="0"/>
              </a:cxn>
              <a:cxn ang="0">
                <a:pos x="T1" y="0"/>
              </a:cxn>
              <a:cxn ang="0">
                <a:pos x="T2" y="0"/>
              </a:cxn>
            </a:cxnLst>
            <a:rect l="0" t="0" r="r" b="b"/>
            <a:pathLst>
              <a:path w="156">
                <a:moveTo>
                  <a:pt x="0" y="0"/>
                </a:moveTo>
                <a:lnTo>
                  <a:pt x="15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1" name="Line 289"/>
          <p:cNvSpPr>
            <a:spLocks noChangeShapeType="1"/>
          </p:cNvSpPr>
          <p:nvPr/>
        </p:nvSpPr>
        <p:spPr bwMode="auto">
          <a:xfrm>
            <a:off x="4421324" y="2582435"/>
            <a:ext cx="247650"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2" name="Freeform 290"/>
          <p:cNvSpPr>
            <a:spLocks/>
          </p:cNvSpPr>
          <p:nvPr/>
        </p:nvSpPr>
        <p:spPr bwMode="auto">
          <a:xfrm>
            <a:off x="4208599" y="2582435"/>
            <a:ext cx="212725" cy="0"/>
          </a:xfrm>
          <a:custGeom>
            <a:avLst/>
            <a:gdLst>
              <a:gd name="T0" fmla="*/ 0 w 134"/>
              <a:gd name="T1" fmla="*/ 134 w 134"/>
              <a:gd name="T2" fmla="*/ 0 w 134"/>
            </a:gdLst>
            <a:ahLst/>
            <a:cxnLst>
              <a:cxn ang="0">
                <a:pos x="T0" y="0"/>
              </a:cxn>
              <a:cxn ang="0">
                <a:pos x="T1" y="0"/>
              </a:cxn>
              <a:cxn ang="0">
                <a:pos x="T2" y="0"/>
              </a:cxn>
            </a:cxnLst>
            <a:rect l="0" t="0" r="r" b="b"/>
            <a:pathLst>
              <a:path w="134">
                <a:moveTo>
                  <a:pt x="0" y="0"/>
                </a:moveTo>
                <a:lnTo>
                  <a:pt x="1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3" name="Line 291"/>
          <p:cNvSpPr>
            <a:spLocks noChangeShapeType="1"/>
          </p:cNvSpPr>
          <p:nvPr/>
        </p:nvSpPr>
        <p:spPr bwMode="auto">
          <a:xfrm>
            <a:off x="4208599" y="2582435"/>
            <a:ext cx="2127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4" name="Freeform 292"/>
          <p:cNvSpPr>
            <a:spLocks/>
          </p:cNvSpPr>
          <p:nvPr/>
        </p:nvSpPr>
        <p:spPr bwMode="auto">
          <a:xfrm>
            <a:off x="4397512" y="2561798"/>
            <a:ext cx="41275" cy="41275"/>
          </a:xfrm>
          <a:custGeom>
            <a:avLst/>
            <a:gdLst>
              <a:gd name="T0" fmla="*/ 13 w 26"/>
              <a:gd name="T1" fmla="*/ 0 h 26"/>
              <a:gd name="T2" fmla="*/ 26 w 26"/>
              <a:gd name="T3" fmla="*/ 0 h 26"/>
              <a:gd name="T4" fmla="*/ 26 w 26"/>
              <a:gd name="T5" fmla="*/ 26 h 26"/>
              <a:gd name="T6" fmla="*/ 0 w 26"/>
              <a:gd name="T7" fmla="*/ 26 h 26"/>
              <a:gd name="T8" fmla="*/ 0 w 26"/>
              <a:gd name="T9" fmla="*/ 0 h 26"/>
              <a:gd name="T10" fmla="*/ 13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13" y="0"/>
                </a:moveTo>
                <a:lnTo>
                  <a:pt x="26" y="0"/>
                </a:lnTo>
                <a:lnTo>
                  <a:pt x="26" y="26"/>
                </a:lnTo>
                <a:lnTo>
                  <a:pt x="0" y="26"/>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5" name="Freeform 293"/>
          <p:cNvSpPr>
            <a:spLocks/>
          </p:cNvSpPr>
          <p:nvPr/>
        </p:nvSpPr>
        <p:spPr bwMode="auto">
          <a:xfrm>
            <a:off x="4397512" y="2561798"/>
            <a:ext cx="41275" cy="41275"/>
          </a:xfrm>
          <a:custGeom>
            <a:avLst/>
            <a:gdLst>
              <a:gd name="T0" fmla="*/ 13 w 26"/>
              <a:gd name="T1" fmla="*/ 0 h 26"/>
              <a:gd name="T2" fmla="*/ 26 w 26"/>
              <a:gd name="T3" fmla="*/ 0 h 26"/>
              <a:gd name="T4" fmla="*/ 26 w 26"/>
              <a:gd name="T5" fmla="*/ 26 h 26"/>
              <a:gd name="T6" fmla="*/ 0 w 26"/>
              <a:gd name="T7" fmla="*/ 26 h 26"/>
              <a:gd name="T8" fmla="*/ 0 w 26"/>
              <a:gd name="T9" fmla="*/ 0 h 26"/>
              <a:gd name="T10" fmla="*/ 13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13" y="0"/>
                </a:moveTo>
                <a:lnTo>
                  <a:pt x="26" y="0"/>
                </a:lnTo>
                <a:lnTo>
                  <a:pt x="26" y="26"/>
                </a:lnTo>
                <a:lnTo>
                  <a:pt x="0" y="26"/>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6" name="Rectangle 294"/>
          <p:cNvSpPr>
            <a:spLocks noChangeArrowheads="1"/>
          </p:cNvSpPr>
          <p:nvPr/>
        </p:nvSpPr>
        <p:spPr bwMode="auto">
          <a:xfrm>
            <a:off x="4372112" y="2533223"/>
            <a:ext cx="100013"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7" name="Freeform 295"/>
          <p:cNvSpPr>
            <a:spLocks/>
          </p:cNvSpPr>
          <p:nvPr/>
        </p:nvSpPr>
        <p:spPr bwMode="auto">
          <a:xfrm>
            <a:off x="4270512" y="3045989"/>
            <a:ext cx="282575" cy="0"/>
          </a:xfrm>
          <a:custGeom>
            <a:avLst/>
            <a:gdLst>
              <a:gd name="T0" fmla="*/ 0 w 178"/>
              <a:gd name="T1" fmla="*/ 178 w 178"/>
              <a:gd name="T2" fmla="*/ 0 w 178"/>
            </a:gdLst>
            <a:ahLst/>
            <a:cxnLst>
              <a:cxn ang="0">
                <a:pos x="T0" y="0"/>
              </a:cxn>
              <a:cxn ang="0">
                <a:pos x="T1" y="0"/>
              </a:cxn>
              <a:cxn ang="0">
                <a:pos x="T2" y="0"/>
              </a:cxn>
            </a:cxnLst>
            <a:rect l="0" t="0" r="r" b="b"/>
            <a:pathLst>
              <a:path w="178">
                <a:moveTo>
                  <a:pt x="0" y="0"/>
                </a:moveTo>
                <a:lnTo>
                  <a:pt x="17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8" name="Line 296"/>
          <p:cNvSpPr>
            <a:spLocks noChangeShapeType="1"/>
          </p:cNvSpPr>
          <p:nvPr/>
        </p:nvSpPr>
        <p:spPr bwMode="auto">
          <a:xfrm>
            <a:off x="4270512" y="3045989"/>
            <a:ext cx="2825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9" name="Freeform 297"/>
          <p:cNvSpPr>
            <a:spLocks/>
          </p:cNvSpPr>
          <p:nvPr/>
        </p:nvSpPr>
        <p:spPr bwMode="auto">
          <a:xfrm>
            <a:off x="4032387" y="3045989"/>
            <a:ext cx="238125" cy="0"/>
          </a:xfrm>
          <a:custGeom>
            <a:avLst/>
            <a:gdLst>
              <a:gd name="T0" fmla="*/ 0 w 150"/>
              <a:gd name="T1" fmla="*/ 150 w 150"/>
              <a:gd name="T2" fmla="*/ 0 w 150"/>
            </a:gdLst>
            <a:ahLst/>
            <a:cxnLst>
              <a:cxn ang="0">
                <a:pos x="T0" y="0"/>
              </a:cxn>
              <a:cxn ang="0">
                <a:pos x="T1" y="0"/>
              </a:cxn>
              <a:cxn ang="0">
                <a:pos x="T2" y="0"/>
              </a:cxn>
            </a:cxnLst>
            <a:rect l="0" t="0" r="r" b="b"/>
            <a:pathLst>
              <a:path w="150">
                <a:moveTo>
                  <a:pt x="0" y="0"/>
                </a:moveTo>
                <a:lnTo>
                  <a:pt x="15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0" name="Line 298"/>
          <p:cNvSpPr>
            <a:spLocks noChangeShapeType="1"/>
          </p:cNvSpPr>
          <p:nvPr/>
        </p:nvSpPr>
        <p:spPr bwMode="auto">
          <a:xfrm>
            <a:off x="4032387" y="3045989"/>
            <a:ext cx="2381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1" name="Freeform 299"/>
          <p:cNvSpPr>
            <a:spLocks/>
          </p:cNvSpPr>
          <p:nvPr/>
        </p:nvSpPr>
        <p:spPr bwMode="auto">
          <a:xfrm>
            <a:off x="4249874" y="3025352"/>
            <a:ext cx="36513" cy="41275"/>
          </a:xfrm>
          <a:custGeom>
            <a:avLst/>
            <a:gdLst>
              <a:gd name="T0" fmla="*/ 10 w 23"/>
              <a:gd name="T1" fmla="*/ 0 h 26"/>
              <a:gd name="T2" fmla="*/ 23 w 23"/>
              <a:gd name="T3" fmla="*/ 0 h 26"/>
              <a:gd name="T4" fmla="*/ 23 w 23"/>
              <a:gd name="T5" fmla="*/ 26 h 26"/>
              <a:gd name="T6" fmla="*/ 0 w 23"/>
              <a:gd name="T7" fmla="*/ 26 h 26"/>
              <a:gd name="T8" fmla="*/ 0 w 23"/>
              <a:gd name="T9" fmla="*/ 0 h 26"/>
              <a:gd name="T10" fmla="*/ 10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0" y="0"/>
                </a:moveTo>
                <a:lnTo>
                  <a:pt x="23" y="0"/>
                </a:lnTo>
                <a:lnTo>
                  <a:pt x="23" y="26"/>
                </a:lnTo>
                <a:lnTo>
                  <a:pt x="0" y="26"/>
                </a:lnTo>
                <a:lnTo>
                  <a:pt x="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2" name="Freeform 300"/>
          <p:cNvSpPr>
            <a:spLocks/>
          </p:cNvSpPr>
          <p:nvPr/>
        </p:nvSpPr>
        <p:spPr bwMode="auto">
          <a:xfrm>
            <a:off x="4249874" y="3025352"/>
            <a:ext cx="36513" cy="41275"/>
          </a:xfrm>
          <a:custGeom>
            <a:avLst/>
            <a:gdLst>
              <a:gd name="T0" fmla="*/ 10 w 23"/>
              <a:gd name="T1" fmla="*/ 0 h 26"/>
              <a:gd name="T2" fmla="*/ 23 w 23"/>
              <a:gd name="T3" fmla="*/ 0 h 26"/>
              <a:gd name="T4" fmla="*/ 23 w 23"/>
              <a:gd name="T5" fmla="*/ 26 h 26"/>
              <a:gd name="T6" fmla="*/ 0 w 23"/>
              <a:gd name="T7" fmla="*/ 26 h 26"/>
              <a:gd name="T8" fmla="*/ 0 w 23"/>
              <a:gd name="T9" fmla="*/ 0 h 26"/>
              <a:gd name="T10" fmla="*/ 10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0" y="0"/>
                </a:moveTo>
                <a:lnTo>
                  <a:pt x="23" y="0"/>
                </a:lnTo>
                <a:lnTo>
                  <a:pt x="23" y="26"/>
                </a:lnTo>
                <a:lnTo>
                  <a:pt x="0" y="26"/>
                </a:lnTo>
                <a:lnTo>
                  <a:pt x="0" y="0"/>
                </a:lnTo>
                <a:lnTo>
                  <a:pt x="10"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3" name="Rectangle 301"/>
          <p:cNvSpPr>
            <a:spLocks noChangeArrowheads="1"/>
          </p:cNvSpPr>
          <p:nvPr/>
        </p:nvSpPr>
        <p:spPr bwMode="auto">
          <a:xfrm>
            <a:off x="4224474" y="2996777"/>
            <a:ext cx="95250"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4" name="Freeform 302"/>
          <p:cNvSpPr>
            <a:spLocks/>
          </p:cNvSpPr>
          <p:nvPr/>
        </p:nvSpPr>
        <p:spPr bwMode="auto">
          <a:xfrm>
            <a:off x="4191137" y="3509543"/>
            <a:ext cx="288925" cy="0"/>
          </a:xfrm>
          <a:custGeom>
            <a:avLst/>
            <a:gdLst>
              <a:gd name="T0" fmla="*/ 0 w 182"/>
              <a:gd name="T1" fmla="*/ 182 w 182"/>
              <a:gd name="T2" fmla="*/ 0 w 182"/>
            </a:gdLst>
            <a:ahLst/>
            <a:cxnLst>
              <a:cxn ang="0">
                <a:pos x="T0" y="0"/>
              </a:cxn>
              <a:cxn ang="0">
                <a:pos x="T1" y="0"/>
              </a:cxn>
              <a:cxn ang="0">
                <a:pos x="T2" y="0"/>
              </a:cxn>
            </a:cxnLst>
            <a:rect l="0" t="0" r="r" b="b"/>
            <a:pathLst>
              <a:path w="182">
                <a:moveTo>
                  <a:pt x="0" y="0"/>
                </a:moveTo>
                <a:lnTo>
                  <a:pt x="18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5" name="Line 303"/>
          <p:cNvSpPr>
            <a:spLocks noChangeShapeType="1"/>
          </p:cNvSpPr>
          <p:nvPr/>
        </p:nvSpPr>
        <p:spPr bwMode="auto">
          <a:xfrm>
            <a:off x="4191137" y="3509543"/>
            <a:ext cx="2889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6" name="Freeform 304"/>
          <p:cNvSpPr>
            <a:spLocks/>
          </p:cNvSpPr>
          <p:nvPr/>
        </p:nvSpPr>
        <p:spPr bwMode="auto">
          <a:xfrm>
            <a:off x="3953012" y="3509543"/>
            <a:ext cx="238125" cy="0"/>
          </a:xfrm>
          <a:custGeom>
            <a:avLst/>
            <a:gdLst>
              <a:gd name="T0" fmla="*/ 0 w 150"/>
              <a:gd name="T1" fmla="*/ 150 w 150"/>
              <a:gd name="T2" fmla="*/ 0 w 150"/>
            </a:gdLst>
            <a:ahLst/>
            <a:cxnLst>
              <a:cxn ang="0">
                <a:pos x="T0" y="0"/>
              </a:cxn>
              <a:cxn ang="0">
                <a:pos x="T1" y="0"/>
              </a:cxn>
              <a:cxn ang="0">
                <a:pos x="T2" y="0"/>
              </a:cxn>
            </a:cxnLst>
            <a:rect l="0" t="0" r="r" b="b"/>
            <a:pathLst>
              <a:path w="150">
                <a:moveTo>
                  <a:pt x="0" y="0"/>
                </a:moveTo>
                <a:lnTo>
                  <a:pt x="15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7" name="Line 305"/>
          <p:cNvSpPr>
            <a:spLocks noChangeShapeType="1"/>
          </p:cNvSpPr>
          <p:nvPr/>
        </p:nvSpPr>
        <p:spPr bwMode="auto">
          <a:xfrm>
            <a:off x="3953012" y="3509543"/>
            <a:ext cx="2381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8" name="Freeform 306"/>
          <p:cNvSpPr>
            <a:spLocks/>
          </p:cNvSpPr>
          <p:nvPr/>
        </p:nvSpPr>
        <p:spPr bwMode="auto">
          <a:xfrm>
            <a:off x="4167324" y="3491287"/>
            <a:ext cx="41275" cy="36512"/>
          </a:xfrm>
          <a:custGeom>
            <a:avLst/>
            <a:gdLst>
              <a:gd name="T0" fmla="*/ 13 w 26"/>
              <a:gd name="T1" fmla="*/ 0 h 23"/>
              <a:gd name="T2" fmla="*/ 26 w 26"/>
              <a:gd name="T3" fmla="*/ 0 h 23"/>
              <a:gd name="T4" fmla="*/ 26 w 26"/>
              <a:gd name="T5" fmla="*/ 23 h 23"/>
              <a:gd name="T6" fmla="*/ 0 w 26"/>
              <a:gd name="T7" fmla="*/ 23 h 23"/>
              <a:gd name="T8" fmla="*/ 0 w 26"/>
              <a:gd name="T9" fmla="*/ 0 h 23"/>
              <a:gd name="T10" fmla="*/ 13 w 26"/>
              <a:gd name="T11" fmla="*/ 0 h 23"/>
            </a:gdLst>
            <a:ahLst/>
            <a:cxnLst>
              <a:cxn ang="0">
                <a:pos x="T0" y="T1"/>
              </a:cxn>
              <a:cxn ang="0">
                <a:pos x="T2" y="T3"/>
              </a:cxn>
              <a:cxn ang="0">
                <a:pos x="T4" y="T5"/>
              </a:cxn>
              <a:cxn ang="0">
                <a:pos x="T6" y="T7"/>
              </a:cxn>
              <a:cxn ang="0">
                <a:pos x="T8" y="T9"/>
              </a:cxn>
              <a:cxn ang="0">
                <a:pos x="T10" y="T11"/>
              </a:cxn>
            </a:cxnLst>
            <a:rect l="0" t="0" r="r" b="b"/>
            <a:pathLst>
              <a:path w="26" h="23">
                <a:moveTo>
                  <a:pt x="13" y="0"/>
                </a:moveTo>
                <a:lnTo>
                  <a:pt x="26" y="0"/>
                </a:lnTo>
                <a:lnTo>
                  <a:pt x="26" y="23"/>
                </a:lnTo>
                <a:lnTo>
                  <a:pt x="0" y="23"/>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9" name="Freeform 307"/>
          <p:cNvSpPr>
            <a:spLocks/>
          </p:cNvSpPr>
          <p:nvPr/>
        </p:nvSpPr>
        <p:spPr bwMode="auto">
          <a:xfrm>
            <a:off x="4167324" y="3491287"/>
            <a:ext cx="41275" cy="36512"/>
          </a:xfrm>
          <a:custGeom>
            <a:avLst/>
            <a:gdLst>
              <a:gd name="T0" fmla="*/ 13 w 26"/>
              <a:gd name="T1" fmla="*/ 0 h 23"/>
              <a:gd name="T2" fmla="*/ 26 w 26"/>
              <a:gd name="T3" fmla="*/ 0 h 23"/>
              <a:gd name="T4" fmla="*/ 26 w 26"/>
              <a:gd name="T5" fmla="*/ 23 h 23"/>
              <a:gd name="T6" fmla="*/ 0 w 26"/>
              <a:gd name="T7" fmla="*/ 23 h 23"/>
              <a:gd name="T8" fmla="*/ 0 w 26"/>
              <a:gd name="T9" fmla="*/ 0 h 23"/>
              <a:gd name="T10" fmla="*/ 13 w 26"/>
              <a:gd name="T11" fmla="*/ 0 h 23"/>
            </a:gdLst>
            <a:ahLst/>
            <a:cxnLst>
              <a:cxn ang="0">
                <a:pos x="T0" y="T1"/>
              </a:cxn>
              <a:cxn ang="0">
                <a:pos x="T2" y="T3"/>
              </a:cxn>
              <a:cxn ang="0">
                <a:pos x="T4" y="T5"/>
              </a:cxn>
              <a:cxn ang="0">
                <a:pos x="T6" y="T7"/>
              </a:cxn>
              <a:cxn ang="0">
                <a:pos x="T8" y="T9"/>
              </a:cxn>
              <a:cxn ang="0">
                <a:pos x="T10" y="T11"/>
              </a:cxn>
            </a:cxnLst>
            <a:rect l="0" t="0" r="r" b="b"/>
            <a:pathLst>
              <a:path w="26" h="23">
                <a:moveTo>
                  <a:pt x="13" y="0"/>
                </a:moveTo>
                <a:lnTo>
                  <a:pt x="26" y="0"/>
                </a:lnTo>
                <a:lnTo>
                  <a:pt x="26" y="23"/>
                </a:lnTo>
                <a:lnTo>
                  <a:pt x="0" y="23"/>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0" name="Rectangle 308"/>
          <p:cNvSpPr>
            <a:spLocks noChangeArrowheads="1"/>
          </p:cNvSpPr>
          <p:nvPr/>
        </p:nvSpPr>
        <p:spPr bwMode="auto">
          <a:xfrm>
            <a:off x="4138749" y="3460331"/>
            <a:ext cx="98425"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1" name="Freeform 309"/>
          <p:cNvSpPr>
            <a:spLocks/>
          </p:cNvSpPr>
          <p:nvPr/>
        </p:nvSpPr>
        <p:spPr bwMode="auto">
          <a:xfrm>
            <a:off x="4541974" y="3975478"/>
            <a:ext cx="409575" cy="0"/>
          </a:xfrm>
          <a:custGeom>
            <a:avLst/>
            <a:gdLst>
              <a:gd name="T0" fmla="*/ 0 w 258"/>
              <a:gd name="T1" fmla="*/ 258 w 258"/>
              <a:gd name="T2" fmla="*/ 0 w 258"/>
            </a:gdLst>
            <a:ahLst/>
            <a:cxnLst>
              <a:cxn ang="0">
                <a:pos x="T0" y="0"/>
              </a:cxn>
              <a:cxn ang="0">
                <a:pos x="T1" y="0"/>
              </a:cxn>
              <a:cxn ang="0">
                <a:pos x="T2" y="0"/>
              </a:cxn>
            </a:cxnLst>
            <a:rect l="0" t="0" r="r" b="b"/>
            <a:pathLst>
              <a:path w="258">
                <a:moveTo>
                  <a:pt x="0" y="0"/>
                </a:moveTo>
                <a:lnTo>
                  <a:pt x="25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2" name="Line 310"/>
          <p:cNvSpPr>
            <a:spLocks noChangeShapeType="1"/>
          </p:cNvSpPr>
          <p:nvPr/>
        </p:nvSpPr>
        <p:spPr bwMode="auto">
          <a:xfrm>
            <a:off x="4541974" y="3975478"/>
            <a:ext cx="4095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3" name="Freeform 311"/>
          <p:cNvSpPr>
            <a:spLocks/>
          </p:cNvSpPr>
          <p:nvPr/>
        </p:nvSpPr>
        <p:spPr bwMode="auto">
          <a:xfrm>
            <a:off x="4200662" y="3975478"/>
            <a:ext cx="341313" cy="0"/>
          </a:xfrm>
          <a:custGeom>
            <a:avLst/>
            <a:gdLst>
              <a:gd name="T0" fmla="*/ 0 w 215"/>
              <a:gd name="T1" fmla="*/ 215 w 215"/>
              <a:gd name="T2" fmla="*/ 0 w 215"/>
            </a:gdLst>
            <a:ahLst/>
            <a:cxnLst>
              <a:cxn ang="0">
                <a:pos x="T0" y="0"/>
              </a:cxn>
              <a:cxn ang="0">
                <a:pos x="T1" y="0"/>
              </a:cxn>
              <a:cxn ang="0">
                <a:pos x="T2" y="0"/>
              </a:cxn>
            </a:cxnLst>
            <a:rect l="0" t="0" r="r" b="b"/>
            <a:pathLst>
              <a:path w="215">
                <a:moveTo>
                  <a:pt x="0" y="0"/>
                </a:moveTo>
                <a:lnTo>
                  <a:pt x="21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4" name="Line 312"/>
          <p:cNvSpPr>
            <a:spLocks noChangeShapeType="1"/>
          </p:cNvSpPr>
          <p:nvPr/>
        </p:nvSpPr>
        <p:spPr bwMode="auto">
          <a:xfrm>
            <a:off x="4200662" y="3975478"/>
            <a:ext cx="3413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5" name="Freeform 313"/>
          <p:cNvSpPr>
            <a:spLocks/>
          </p:cNvSpPr>
          <p:nvPr/>
        </p:nvSpPr>
        <p:spPr bwMode="auto">
          <a:xfrm>
            <a:off x="4516574" y="3954841"/>
            <a:ext cx="36513" cy="41275"/>
          </a:xfrm>
          <a:custGeom>
            <a:avLst/>
            <a:gdLst>
              <a:gd name="T0" fmla="*/ 13 w 23"/>
              <a:gd name="T1" fmla="*/ 0 h 26"/>
              <a:gd name="T2" fmla="*/ 23 w 23"/>
              <a:gd name="T3" fmla="*/ 0 h 26"/>
              <a:gd name="T4" fmla="*/ 23 w 23"/>
              <a:gd name="T5" fmla="*/ 26 h 26"/>
              <a:gd name="T6" fmla="*/ 0 w 23"/>
              <a:gd name="T7" fmla="*/ 26 h 26"/>
              <a:gd name="T8" fmla="*/ 0 w 23"/>
              <a:gd name="T9" fmla="*/ 0 h 26"/>
              <a:gd name="T10" fmla="*/ 13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3" y="0"/>
                </a:moveTo>
                <a:lnTo>
                  <a:pt x="23" y="0"/>
                </a:lnTo>
                <a:lnTo>
                  <a:pt x="23" y="26"/>
                </a:lnTo>
                <a:lnTo>
                  <a:pt x="0" y="26"/>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6" name="Freeform 314"/>
          <p:cNvSpPr>
            <a:spLocks/>
          </p:cNvSpPr>
          <p:nvPr/>
        </p:nvSpPr>
        <p:spPr bwMode="auto">
          <a:xfrm>
            <a:off x="4516574" y="3954841"/>
            <a:ext cx="36513" cy="41275"/>
          </a:xfrm>
          <a:custGeom>
            <a:avLst/>
            <a:gdLst>
              <a:gd name="T0" fmla="*/ 13 w 23"/>
              <a:gd name="T1" fmla="*/ 0 h 26"/>
              <a:gd name="T2" fmla="*/ 23 w 23"/>
              <a:gd name="T3" fmla="*/ 0 h 26"/>
              <a:gd name="T4" fmla="*/ 23 w 23"/>
              <a:gd name="T5" fmla="*/ 26 h 26"/>
              <a:gd name="T6" fmla="*/ 0 w 23"/>
              <a:gd name="T7" fmla="*/ 26 h 26"/>
              <a:gd name="T8" fmla="*/ 0 w 23"/>
              <a:gd name="T9" fmla="*/ 0 h 26"/>
              <a:gd name="T10" fmla="*/ 13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3" y="0"/>
                </a:moveTo>
                <a:lnTo>
                  <a:pt x="23" y="0"/>
                </a:lnTo>
                <a:lnTo>
                  <a:pt x="23" y="26"/>
                </a:lnTo>
                <a:lnTo>
                  <a:pt x="0" y="26"/>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7" name="Rectangle 315"/>
          <p:cNvSpPr>
            <a:spLocks noChangeArrowheads="1"/>
          </p:cNvSpPr>
          <p:nvPr/>
        </p:nvSpPr>
        <p:spPr bwMode="auto">
          <a:xfrm>
            <a:off x="4487999" y="3926266"/>
            <a:ext cx="98425"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8" name="Freeform 316"/>
          <p:cNvSpPr>
            <a:spLocks/>
          </p:cNvSpPr>
          <p:nvPr/>
        </p:nvSpPr>
        <p:spPr bwMode="auto">
          <a:xfrm>
            <a:off x="4253049" y="4441413"/>
            <a:ext cx="436563" cy="0"/>
          </a:xfrm>
          <a:custGeom>
            <a:avLst/>
            <a:gdLst>
              <a:gd name="T0" fmla="*/ 0 w 275"/>
              <a:gd name="T1" fmla="*/ 275 w 275"/>
              <a:gd name="T2" fmla="*/ 0 w 275"/>
            </a:gdLst>
            <a:ahLst/>
            <a:cxnLst>
              <a:cxn ang="0">
                <a:pos x="T0" y="0"/>
              </a:cxn>
              <a:cxn ang="0">
                <a:pos x="T1" y="0"/>
              </a:cxn>
              <a:cxn ang="0">
                <a:pos x="T2" y="0"/>
              </a:cxn>
            </a:cxnLst>
            <a:rect l="0" t="0" r="r" b="b"/>
            <a:pathLst>
              <a:path w="275">
                <a:moveTo>
                  <a:pt x="0" y="0"/>
                </a:moveTo>
                <a:lnTo>
                  <a:pt x="27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9" name="Line 317"/>
          <p:cNvSpPr>
            <a:spLocks noChangeShapeType="1"/>
          </p:cNvSpPr>
          <p:nvPr/>
        </p:nvSpPr>
        <p:spPr bwMode="auto">
          <a:xfrm>
            <a:off x="4253049" y="4441413"/>
            <a:ext cx="43656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0" name="Freeform 318"/>
          <p:cNvSpPr>
            <a:spLocks/>
          </p:cNvSpPr>
          <p:nvPr/>
        </p:nvSpPr>
        <p:spPr bwMode="auto">
          <a:xfrm>
            <a:off x="3908562" y="4441413"/>
            <a:ext cx="344488" cy="0"/>
          </a:xfrm>
          <a:custGeom>
            <a:avLst/>
            <a:gdLst>
              <a:gd name="T0" fmla="*/ 0 w 217"/>
              <a:gd name="T1" fmla="*/ 217 w 217"/>
              <a:gd name="T2" fmla="*/ 0 w 217"/>
            </a:gdLst>
            <a:ahLst/>
            <a:cxnLst>
              <a:cxn ang="0">
                <a:pos x="T0" y="0"/>
              </a:cxn>
              <a:cxn ang="0">
                <a:pos x="T1" y="0"/>
              </a:cxn>
              <a:cxn ang="0">
                <a:pos x="T2" y="0"/>
              </a:cxn>
            </a:cxnLst>
            <a:rect l="0" t="0" r="r" b="b"/>
            <a:pathLst>
              <a:path w="217">
                <a:moveTo>
                  <a:pt x="0" y="0"/>
                </a:moveTo>
                <a:lnTo>
                  <a:pt x="21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1" name="Line 319"/>
          <p:cNvSpPr>
            <a:spLocks noChangeShapeType="1"/>
          </p:cNvSpPr>
          <p:nvPr/>
        </p:nvSpPr>
        <p:spPr bwMode="auto">
          <a:xfrm>
            <a:off x="3908562" y="4441413"/>
            <a:ext cx="344488"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2" name="Freeform 320"/>
          <p:cNvSpPr>
            <a:spLocks/>
          </p:cNvSpPr>
          <p:nvPr/>
        </p:nvSpPr>
        <p:spPr bwMode="auto">
          <a:xfrm>
            <a:off x="4229237" y="4421570"/>
            <a:ext cx="36513" cy="39687"/>
          </a:xfrm>
          <a:custGeom>
            <a:avLst/>
            <a:gdLst>
              <a:gd name="T0" fmla="*/ 13 w 23"/>
              <a:gd name="T1" fmla="*/ 0 h 25"/>
              <a:gd name="T2" fmla="*/ 23 w 23"/>
              <a:gd name="T3" fmla="*/ 0 h 25"/>
              <a:gd name="T4" fmla="*/ 23 w 23"/>
              <a:gd name="T5" fmla="*/ 25 h 25"/>
              <a:gd name="T6" fmla="*/ 0 w 23"/>
              <a:gd name="T7" fmla="*/ 25 h 25"/>
              <a:gd name="T8" fmla="*/ 0 w 23"/>
              <a:gd name="T9" fmla="*/ 0 h 25"/>
              <a:gd name="T10" fmla="*/ 13 w 23"/>
              <a:gd name="T11" fmla="*/ 0 h 25"/>
            </a:gdLst>
            <a:ahLst/>
            <a:cxnLst>
              <a:cxn ang="0">
                <a:pos x="T0" y="T1"/>
              </a:cxn>
              <a:cxn ang="0">
                <a:pos x="T2" y="T3"/>
              </a:cxn>
              <a:cxn ang="0">
                <a:pos x="T4" y="T5"/>
              </a:cxn>
              <a:cxn ang="0">
                <a:pos x="T6" y="T7"/>
              </a:cxn>
              <a:cxn ang="0">
                <a:pos x="T8" y="T9"/>
              </a:cxn>
              <a:cxn ang="0">
                <a:pos x="T10" y="T11"/>
              </a:cxn>
            </a:cxnLst>
            <a:rect l="0" t="0" r="r" b="b"/>
            <a:pathLst>
              <a:path w="23" h="25">
                <a:moveTo>
                  <a:pt x="13" y="0"/>
                </a:moveTo>
                <a:lnTo>
                  <a:pt x="23" y="0"/>
                </a:lnTo>
                <a:lnTo>
                  <a:pt x="23" y="25"/>
                </a:lnTo>
                <a:lnTo>
                  <a:pt x="0" y="25"/>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3" name="Freeform 321"/>
          <p:cNvSpPr>
            <a:spLocks/>
          </p:cNvSpPr>
          <p:nvPr/>
        </p:nvSpPr>
        <p:spPr bwMode="auto">
          <a:xfrm>
            <a:off x="4229237" y="4421570"/>
            <a:ext cx="36513" cy="39687"/>
          </a:xfrm>
          <a:custGeom>
            <a:avLst/>
            <a:gdLst>
              <a:gd name="T0" fmla="*/ 13 w 23"/>
              <a:gd name="T1" fmla="*/ 0 h 25"/>
              <a:gd name="T2" fmla="*/ 23 w 23"/>
              <a:gd name="T3" fmla="*/ 0 h 25"/>
              <a:gd name="T4" fmla="*/ 23 w 23"/>
              <a:gd name="T5" fmla="*/ 25 h 25"/>
              <a:gd name="T6" fmla="*/ 0 w 23"/>
              <a:gd name="T7" fmla="*/ 25 h 25"/>
              <a:gd name="T8" fmla="*/ 0 w 23"/>
              <a:gd name="T9" fmla="*/ 0 h 25"/>
              <a:gd name="T10" fmla="*/ 13 w 23"/>
              <a:gd name="T11" fmla="*/ 0 h 25"/>
            </a:gdLst>
            <a:ahLst/>
            <a:cxnLst>
              <a:cxn ang="0">
                <a:pos x="T0" y="T1"/>
              </a:cxn>
              <a:cxn ang="0">
                <a:pos x="T2" y="T3"/>
              </a:cxn>
              <a:cxn ang="0">
                <a:pos x="T4" y="T5"/>
              </a:cxn>
              <a:cxn ang="0">
                <a:pos x="T6" y="T7"/>
              </a:cxn>
              <a:cxn ang="0">
                <a:pos x="T8" y="T9"/>
              </a:cxn>
              <a:cxn ang="0">
                <a:pos x="T10" y="T11"/>
              </a:cxn>
            </a:cxnLst>
            <a:rect l="0" t="0" r="r" b="b"/>
            <a:pathLst>
              <a:path w="23" h="25">
                <a:moveTo>
                  <a:pt x="13" y="0"/>
                </a:moveTo>
                <a:lnTo>
                  <a:pt x="23" y="0"/>
                </a:lnTo>
                <a:lnTo>
                  <a:pt x="23" y="25"/>
                </a:lnTo>
                <a:lnTo>
                  <a:pt x="0" y="25"/>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4" name="Rectangle 322"/>
          <p:cNvSpPr>
            <a:spLocks noChangeArrowheads="1"/>
          </p:cNvSpPr>
          <p:nvPr/>
        </p:nvSpPr>
        <p:spPr bwMode="auto">
          <a:xfrm>
            <a:off x="4203837" y="4391407"/>
            <a:ext cx="95250" cy="100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162" name="Group 161"/>
          <p:cNvGrpSpPr/>
          <p:nvPr/>
        </p:nvGrpSpPr>
        <p:grpSpPr>
          <a:xfrm>
            <a:off x="2710379" y="1411518"/>
            <a:ext cx="3791378" cy="5283990"/>
            <a:chOff x="2710379" y="1411518"/>
            <a:chExt cx="3791378" cy="5283990"/>
          </a:xfrm>
        </p:grpSpPr>
        <p:sp>
          <p:nvSpPr>
            <p:cNvPr id="163" name="Rectangle 239"/>
            <p:cNvSpPr>
              <a:spLocks noChangeArrowheads="1"/>
            </p:cNvSpPr>
            <p:nvPr/>
          </p:nvSpPr>
          <p:spPr bwMode="auto">
            <a:xfrm>
              <a:off x="5793720"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1.4</a:t>
              </a:r>
              <a:endParaRPr kumimoji="0" lang="en-US" altLang="en-US" sz="1300" b="0" i="0" u="none" strike="noStrike" cap="none" normalizeH="0" baseline="0" dirty="0">
                <a:ln>
                  <a:noFill/>
                </a:ln>
                <a:solidFill>
                  <a:schemeClr val="tx1"/>
                </a:solidFill>
                <a:effectLst/>
              </a:endParaRPr>
            </a:p>
          </p:txBody>
        </p:sp>
        <p:sp>
          <p:nvSpPr>
            <p:cNvPr id="164" name="Rectangle 249"/>
            <p:cNvSpPr>
              <a:spLocks noChangeArrowheads="1"/>
            </p:cNvSpPr>
            <p:nvPr/>
          </p:nvSpPr>
          <p:spPr bwMode="auto">
            <a:xfrm>
              <a:off x="2710379" y="6495453"/>
              <a:ext cx="17665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b="1" dirty="0" err="1">
                  <a:solidFill>
                    <a:srgbClr val="000000"/>
                  </a:solidFill>
                </a:rPr>
                <a:t>Icosapent</a:t>
              </a:r>
              <a:r>
                <a:rPr lang="en-US" altLang="en-US" sz="1300" b="1" dirty="0">
                  <a:solidFill>
                    <a:srgbClr val="000000"/>
                  </a:solidFill>
                </a:rPr>
                <a:t> Ethyl Better</a:t>
              </a:r>
              <a:endParaRPr lang="en-US" altLang="en-US" sz="1300" dirty="0"/>
            </a:p>
          </p:txBody>
        </p:sp>
        <p:sp>
          <p:nvSpPr>
            <p:cNvPr id="165" name="Rectangle 261"/>
            <p:cNvSpPr>
              <a:spLocks noChangeArrowheads="1"/>
            </p:cNvSpPr>
            <p:nvPr/>
          </p:nvSpPr>
          <p:spPr bwMode="auto">
            <a:xfrm>
              <a:off x="5331564" y="6495453"/>
              <a:ext cx="11701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rPr>
                <a:t>Placebo Better</a:t>
              </a:r>
              <a:endParaRPr kumimoji="0" lang="en-US" altLang="en-US" sz="1300" b="0" i="0" u="none" strike="noStrike" cap="none" normalizeH="0" baseline="0" dirty="0">
                <a:ln>
                  <a:noFill/>
                </a:ln>
                <a:solidFill>
                  <a:schemeClr val="tx1"/>
                </a:solidFill>
                <a:effectLst/>
              </a:endParaRPr>
            </a:p>
          </p:txBody>
        </p:sp>
        <p:sp>
          <p:nvSpPr>
            <p:cNvPr id="167" name="Rectangle 266"/>
            <p:cNvSpPr>
              <a:spLocks noChangeArrowheads="1"/>
            </p:cNvSpPr>
            <p:nvPr/>
          </p:nvSpPr>
          <p:spPr bwMode="auto">
            <a:xfrm>
              <a:off x="3483113"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0.4</a:t>
              </a:r>
              <a:endParaRPr kumimoji="0" lang="en-US" altLang="en-US" sz="1300" b="0" i="0" u="none" strike="noStrike" cap="none" normalizeH="0" baseline="0" dirty="0">
                <a:ln>
                  <a:noFill/>
                </a:ln>
                <a:solidFill>
                  <a:schemeClr val="tx1"/>
                </a:solidFill>
                <a:effectLst/>
              </a:endParaRPr>
            </a:p>
          </p:txBody>
        </p:sp>
        <p:sp>
          <p:nvSpPr>
            <p:cNvPr id="168" name="Rectangle 272"/>
            <p:cNvSpPr>
              <a:spLocks noChangeArrowheads="1"/>
            </p:cNvSpPr>
            <p:nvPr/>
          </p:nvSpPr>
          <p:spPr bwMode="auto">
            <a:xfrm>
              <a:off x="4867413"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1.0</a:t>
              </a:r>
              <a:endParaRPr kumimoji="0" lang="en-US" altLang="en-US" sz="1300" b="0" i="0" u="none" strike="noStrike" cap="none" normalizeH="0" baseline="0" dirty="0">
                <a:ln>
                  <a:noFill/>
                </a:ln>
                <a:solidFill>
                  <a:schemeClr val="tx1"/>
                </a:solidFill>
                <a:effectLst/>
              </a:endParaRPr>
            </a:p>
          </p:txBody>
        </p:sp>
        <p:sp>
          <p:nvSpPr>
            <p:cNvPr id="169" name="Line 241"/>
            <p:cNvSpPr>
              <a:spLocks noChangeShapeType="1"/>
            </p:cNvSpPr>
            <p:nvPr/>
          </p:nvSpPr>
          <p:spPr bwMode="auto">
            <a:xfrm flipV="1">
              <a:off x="4981712" y="1411518"/>
              <a:ext cx="0" cy="4717241"/>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170" name="Group 169"/>
            <p:cNvGrpSpPr/>
            <p:nvPr/>
          </p:nvGrpSpPr>
          <p:grpSpPr>
            <a:xfrm>
              <a:off x="3587887" y="6125566"/>
              <a:ext cx="2322513" cy="77787"/>
              <a:chOff x="3587887" y="6125566"/>
              <a:chExt cx="2322513" cy="77787"/>
            </a:xfrm>
          </p:grpSpPr>
          <p:sp>
            <p:nvSpPr>
              <p:cNvPr id="171" name="Line 237"/>
              <p:cNvSpPr>
                <a:spLocks noChangeShapeType="1"/>
              </p:cNvSpPr>
              <p:nvPr/>
            </p:nvSpPr>
            <p:spPr bwMode="auto">
              <a:xfrm>
                <a:off x="5905637"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2" name="Line 238"/>
              <p:cNvSpPr>
                <a:spLocks noChangeShapeType="1"/>
              </p:cNvSpPr>
              <p:nvPr/>
            </p:nvSpPr>
            <p:spPr bwMode="auto">
              <a:xfrm>
                <a:off x="5445262"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4" name="Line 268"/>
              <p:cNvSpPr>
                <a:spLocks noChangeShapeType="1"/>
              </p:cNvSpPr>
              <p:nvPr/>
            </p:nvSpPr>
            <p:spPr bwMode="auto">
              <a:xfrm>
                <a:off x="4051437"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en-US">
                  <a:latin typeface="Arial" panose="020B0604020202020204" pitchFamily="34" charset="0"/>
                  <a:cs typeface="Arial" panose="020B0604020202020204" pitchFamily="34" charset="0"/>
                </a:endParaRPr>
              </a:p>
            </p:txBody>
          </p:sp>
          <p:sp>
            <p:nvSpPr>
              <p:cNvPr id="175" name="Line 269"/>
              <p:cNvSpPr>
                <a:spLocks noChangeShapeType="1"/>
              </p:cNvSpPr>
              <p:nvPr/>
            </p:nvSpPr>
            <p:spPr bwMode="auto">
              <a:xfrm>
                <a:off x="3592649"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en-US">
                  <a:latin typeface="Arial" panose="020B0604020202020204" pitchFamily="34" charset="0"/>
                  <a:cs typeface="Arial" panose="020B0604020202020204" pitchFamily="34" charset="0"/>
                </a:endParaRPr>
              </a:p>
            </p:txBody>
          </p:sp>
          <p:sp>
            <p:nvSpPr>
              <p:cNvPr id="176" name="Line 270"/>
              <p:cNvSpPr>
                <a:spLocks noChangeShapeType="1"/>
              </p:cNvSpPr>
              <p:nvPr/>
            </p:nvSpPr>
            <p:spPr bwMode="auto">
              <a:xfrm>
                <a:off x="4516574"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7" name="Line 271"/>
              <p:cNvSpPr>
                <a:spLocks noChangeShapeType="1"/>
              </p:cNvSpPr>
              <p:nvPr/>
            </p:nvSpPr>
            <p:spPr bwMode="auto">
              <a:xfrm>
                <a:off x="4981712"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8" name="Line 265"/>
              <p:cNvSpPr>
                <a:spLocks noChangeShapeType="1"/>
              </p:cNvSpPr>
              <p:nvPr/>
            </p:nvSpPr>
            <p:spPr bwMode="auto">
              <a:xfrm>
                <a:off x="3587887" y="6125566"/>
                <a:ext cx="2322513"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sp>
        <p:nvSpPr>
          <p:cNvPr id="179" name="Line 15"/>
          <p:cNvSpPr>
            <a:spLocks noChangeShapeType="1"/>
          </p:cNvSpPr>
          <p:nvPr/>
        </p:nvSpPr>
        <p:spPr bwMode="auto">
          <a:xfrm>
            <a:off x="5786799" y="1166032"/>
            <a:ext cx="621792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0" name="Title 1">
            <a:extLst>
              <a:ext uri="{FF2B5EF4-FFF2-40B4-BE49-F238E27FC236}">
                <a16:creationId xmlns:a16="http://schemas.microsoft.com/office/drawing/2014/main" id="{ADCC6664-E1BD-4F45-8C36-8C3622B633F4}"/>
              </a:ext>
            </a:extLst>
          </p:cNvPr>
          <p:cNvSpPr>
            <a:spLocks noGrp="1"/>
          </p:cNvSpPr>
          <p:nvPr>
            <p:ph type="title"/>
          </p:nvPr>
        </p:nvSpPr>
        <p:spPr>
          <a:xfrm>
            <a:off x="457200" y="2719"/>
            <a:ext cx="10515600" cy="822960"/>
          </a:xfrm>
        </p:spPr>
        <p:txBody>
          <a:bodyPr>
            <a:normAutofit/>
          </a:bodyPr>
          <a:lstStyle/>
          <a:p>
            <a:r>
              <a:rPr lang="en-US" sz="4000" b="1" dirty="0" err="1">
                <a:latin typeface="Arial" panose="020B0604020202020204" pitchFamily="34" charset="0"/>
                <a:cs typeface="Arial" panose="020B0604020202020204" pitchFamily="34" charset="0"/>
              </a:rPr>
              <a:t>Prespecified</a:t>
            </a:r>
            <a:r>
              <a:rPr lang="en-US" sz="4000" b="1" dirty="0">
                <a:latin typeface="Arial" panose="020B0604020202020204" pitchFamily="34" charset="0"/>
                <a:cs typeface="Arial" panose="020B0604020202020204" pitchFamily="34" charset="0"/>
              </a:rPr>
              <a:t> Hierarchical Testing</a:t>
            </a:r>
            <a:endParaRPr lang="en-US" sz="4000" b="1" dirty="0">
              <a:highlight>
                <a:srgbClr val="FFFF00"/>
              </a:highlight>
              <a:latin typeface="Arial" panose="020B0604020202020204" pitchFamily="34" charset="0"/>
              <a:cs typeface="Arial" panose="020B0604020202020204" pitchFamily="34" charset="0"/>
            </a:endParaRPr>
          </a:p>
        </p:txBody>
      </p:sp>
      <p:sp>
        <p:nvSpPr>
          <p:cNvPr id="181" name="Rectangle 227">
            <a:extLst>
              <a:ext uri="{FF2B5EF4-FFF2-40B4-BE49-F238E27FC236}">
                <a16:creationId xmlns:a16="http://schemas.microsoft.com/office/drawing/2014/main" id="{1F7A0A54-8ED1-4EF5-AC20-468CFEDF8600}"/>
              </a:ext>
            </a:extLst>
          </p:cNvPr>
          <p:cNvSpPr>
            <a:spLocks noChangeArrowheads="1"/>
          </p:cNvSpPr>
          <p:nvPr/>
        </p:nvSpPr>
        <p:spPr bwMode="auto">
          <a:xfrm flipH="1">
            <a:off x="10502591" y="1544749"/>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25%</a:t>
            </a:r>
            <a:endParaRPr kumimoji="0" lang="en-US" altLang="en-US" sz="1300" b="1" i="0" u="none" strike="noStrike" cap="none" normalizeH="0" baseline="0" dirty="0">
              <a:ln>
                <a:noFill/>
              </a:ln>
              <a:solidFill>
                <a:srgbClr val="10A24A"/>
              </a:solidFill>
              <a:effectLst/>
            </a:endParaRPr>
          </a:p>
        </p:txBody>
      </p:sp>
      <p:sp>
        <p:nvSpPr>
          <p:cNvPr id="182" name="Rectangle 227">
            <a:extLst>
              <a:ext uri="{FF2B5EF4-FFF2-40B4-BE49-F238E27FC236}">
                <a16:creationId xmlns:a16="http://schemas.microsoft.com/office/drawing/2014/main" id="{1A7F522E-DA0A-4A67-9664-720FF2475D37}"/>
              </a:ext>
            </a:extLst>
          </p:cNvPr>
          <p:cNvSpPr>
            <a:spLocks noChangeArrowheads="1"/>
          </p:cNvSpPr>
          <p:nvPr/>
        </p:nvSpPr>
        <p:spPr bwMode="auto">
          <a:xfrm flipH="1">
            <a:off x="10502591" y="946255"/>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effectLst/>
              </a:rPr>
              <a:t>RRR</a:t>
            </a:r>
          </a:p>
        </p:txBody>
      </p:sp>
      <p:sp>
        <p:nvSpPr>
          <p:cNvPr id="185" name="Rectangle 227">
            <a:extLst>
              <a:ext uri="{FF2B5EF4-FFF2-40B4-BE49-F238E27FC236}">
                <a16:creationId xmlns:a16="http://schemas.microsoft.com/office/drawing/2014/main" id="{A820FCDF-16A1-4E2A-9AA5-C8E119C4F113}"/>
              </a:ext>
            </a:extLst>
          </p:cNvPr>
          <p:cNvSpPr>
            <a:spLocks noChangeArrowheads="1"/>
          </p:cNvSpPr>
          <p:nvPr/>
        </p:nvSpPr>
        <p:spPr bwMode="auto">
          <a:xfrm flipH="1">
            <a:off x="10502591" y="2013725"/>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26%</a:t>
            </a:r>
            <a:endParaRPr kumimoji="0" lang="en-US" altLang="en-US" sz="1300" b="1" i="0" u="none" strike="noStrike" cap="none" normalizeH="0" baseline="0" dirty="0">
              <a:ln>
                <a:noFill/>
              </a:ln>
              <a:solidFill>
                <a:srgbClr val="10A24A"/>
              </a:solidFill>
              <a:effectLst/>
            </a:endParaRPr>
          </a:p>
        </p:txBody>
      </p:sp>
      <p:sp>
        <p:nvSpPr>
          <p:cNvPr id="186" name="Rectangle 227">
            <a:extLst>
              <a:ext uri="{FF2B5EF4-FFF2-40B4-BE49-F238E27FC236}">
                <a16:creationId xmlns:a16="http://schemas.microsoft.com/office/drawing/2014/main" id="{4C7A740F-9F68-4215-996E-C55A5552867D}"/>
              </a:ext>
            </a:extLst>
          </p:cNvPr>
          <p:cNvSpPr>
            <a:spLocks noChangeArrowheads="1"/>
          </p:cNvSpPr>
          <p:nvPr/>
        </p:nvSpPr>
        <p:spPr bwMode="auto">
          <a:xfrm flipH="1">
            <a:off x="10502591" y="2482701"/>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25%</a:t>
            </a:r>
            <a:endParaRPr kumimoji="0" lang="en-US" altLang="en-US" sz="1300" b="1" i="0" u="none" strike="noStrike" cap="none" normalizeH="0" baseline="0" dirty="0">
              <a:ln>
                <a:noFill/>
              </a:ln>
              <a:solidFill>
                <a:srgbClr val="10A24A"/>
              </a:solidFill>
              <a:effectLst/>
            </a:endParaRPr>
          </a:p>
        </p:txBody>
      </p:sp>
      <p:sp>
        <p:nvSpPr>
          <p:cNvPr id="187" name="Rectangle 227">
            <a:extLst>
              <a:ext uri="{FF2B5EF4-FFF2-40B4-BE49-F238E27FC236}">
                <a16:creationId xmlns:a16="http://schemas.microsoft.com/office/drawing/2014/main" id="{E66B74F2-E8BA-4493-96D7-02B06CA700F9}"/>
              </a:ext>
            </a:extLst>
          </p:cNvPr>
          <p:cNvSpPr>
            <a:spLocks noChangeArrowheads="1"/>
          </p:cNvSpPr>
          <p:nvPr/>
        </p:nvSpPr>
        <p:spPr bwMode="auto">
          <a:xfrm flipH="1">
            <a:off x="10502591" y="2951677"/>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31%</a:t>
            </a:r>
            <a:endParaRPr kumimoji="0" lang="en-US" altLang="en-US" sz="1300" b="1" i="0" u="none" strike="noStrike" cap="none" normalizeH="0" baseline="0" dirty="0">
              <a:ln>
                <a:noFill/>
              </a:ln>
              <a:solidFill>
                <a:srgbClr val="10A24A"/>
              </a:solidFill>
              <a:effectLst/>
            </a:endParaRPr>
          </a:p>
        </p:txBody>
      </p:sp>
      <p:sp>
        <p:nvSpPr>
          <p:cNvPr id="188" name="Rectangle 227">
            <a:extLst>
              <a:ext uri="{FF2B5EF4-FFF2-40B4-BE49-F238E27FC236}">
                <a16:creationId xmlns:a16="http://schemas.microsoft.com/office/drawing/2014/main" id="{856ED524-7953-4072-8BB1-FE5E463B4A56}"/>
              </a:ext>
            </a:extLst>
          </p:cNvPr>
          <p:cNvSpPr>
            <a:spLocks noChangeArrowheads="1"/>
          </p:cNvSpPr>
          <p:nvPr/>
        </p:nvSpPr>
        <p:spPr bwMode="auto">
          <a:xfrm flipH="1">
            <a:off x="10502591" y="3420653"/>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35%</a:t>
            </a:r>
            <a:endParaRPr kumimoji="0" lang="en-US" altLang="en-US" sz="1300" b="1" i="0" u="none" strike="noStrike" cap="none" normalizeH="0" baseline="0" dirty="0">
              <a:ln>
                <a:noFill/>
              </a:ln>
              <a:solidFill>
                <a:srgbClr val="10A24A"/>
              </a:solidFill>
              <a:effectLst/>
            </a:endParaRPr>
          </a:p>
        </p:txBody>
      </p:sp>
      <p:sp>
        <p:nvSpPr>
          <p:cNvPr id="189" name="Rectangle 227">
            <a:extLst>
              <a:ext uri="{FF2B5EF4-FFF2-40B4-BE49-F238E27FC236}">
                <a16:creationId xmlns:a16="http://schemas.microsoft.com/office/drawing/2014/main" id="{A2BFB9A4-EA20-4FA6-A99B-356FA0A175C3}"/>
              </a:ext>
            </a:extLst>
          </p:cNvPr>
          <p:cNvSpPr>
            <a:spLocks noChangeArrowheads="1"/>
          </p:cNvSpPr>
          <p:nvPr/>
        </p:nvSpPr>
        <p:spPr bwMode="auto">
          <a:xfrm flipH="1">
            <a:off x="10502591" y="3889629"/>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20%</a:t>
            </a:r>
            <a:endParaRPr kumimoji="0" lang="en-US" altLang="en-US" sz="1300" b="1" i="0" u="none" strike="noStrike" cap="none" normalizeH="0" baseline="0" dirty="0">
              <a:ln>
                <a:noFill/>
              </a:ln>
              <a:solidFill>
                <a:srgbClr val="10A24A"/>
              </a:solidFill>
              <a:effectLst/>
            </a:endParaRPr>
          </a:p>
        </p:txBody>
      </p:sp>
      <p:sp>
        <p:nvSpPr>
          <p:cNvPr id="190" name="Rectangle 227">
            <a:extLst>
              <a:ext uri="{FF2B5EF4-FFF2-40B4-BE49-F238E27FC236}">
                <a16:creationId xmlns:a16="http://schemas.microsoft.com/office/drawing/2014/main" id="{CFEDD170-0CE5-4489-BF2F-3D95E326583F}"/>
              </a:ext>
            </a:extLst>
          </p:cNvPr>
          <p:cNvSpPr>
            <a:spLocks noChangeArrowheads="1"/>
          </p:cNvSpPr>
          <p:nvPr/>
        </p:nvSpPr>
        <p:spPr bwMode="auto">
          <a:xfrm flipH="1">
            <a:off x="10502591" y="4358605"/>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32%</a:t>
            </a:r>
            <a:endParaRPr kumimoji="0" lang="en-US" altLang="en-US" sz="1300" b="1" i="0" u="none" strike="noStrike" cap="none" normalizeH="0" baseline="0" dirty="0">
              <a:ln>
                <a:noFill/>
              </a:ln>
              <a:solidFill>
                <a:srgbClr val="10A24A"/>
              </a:solidFill>
              <a:effectLst/>
            </a:endParaRPr>
          </a:p>
        </p:txBody>
      </p:sp>
      <p:sp>
        <p:nvSpPr>
          <p:cNvPr id="193" name="TextBox 192">
            <a:extLst>
              <a:ext uri="{FF2B5EF4-FFF2-40B4-BE49-F238E27FC236}">
                <a16:creationId xmlns:a16="http://schemas.microsoft.com/office/drawing/2014/main" id="{069D09CC-648E-4AC5-ADD2-453DEA901D38}"/>
              </a:ext>
            </a:extLst>
          </p:cNvPr>
          <p:cNvSpPr txBox="1"/>
          <p:nvPr/>
        </p:nvSpPr>
        <p:spPr>
          <a:xfrm>
            <a:off x="9272587" y="6233515"/>
            <a:ext cx="273213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RRR denotes relative risk reduction</a:t>
            </a:r>
          </a:p>
        </p:txBody>
      </p:sp>
    </p:spTree>
    <p:extLst>
      <p:ext uri="{BB962C8B-B14F-4D97-AF65-F5344CB8AC3E}">
        <p14:creationId xmlns:p14="http://schemas.microsoft.com/office/powerpoint/2010/main" val="3146243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16"/>
          <p:cNvSpPr>
            <a:spLocks noChangeArrowheads="1"/>
          </p:cNvSpPr>
          <p:nvPr/>
        </p:nvSpPr>
        <p:spPr bwMode="auto">
          <a:xfrm>
            <a:off x="385917" y="945369"/>
            <a:ext cx="7261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ltLang="en-US" sz="1300" b="1" dirty="0">
                <a:solidFill>
                  <a:srgbClr val="000000"/>
                </a:solidFill>
                <a:latin typeface="Arial" pitchFamily="34" charset="0"/>
                <a:cs typeface="Arial" pitchFamily="34" charset="0"/>
              </a:rPr>
              <a:t>Endpoint</a:t>
            </a:r>
          </a:p>
        </p:txBody>
      </p:sp>
      <p:sp>
        <p:nvSpPr>
          <p:cNvPr id="150" name="Rectangle 5"/>
          <p:cNvSpPr>
            <a:spLocks noChangeArrowheads="1"/>
          </p:cNvSpPr>
          <p:nvPr/>
        </p:nvSpPr>
        <p:spPr bwMode="auto">
          <a:xfrm>
            <a:off x="242835" y="1411518"/>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6" name="Rectangle 21"/>
          <p:cNvSpPr>
            <a:spLocks noChangeArrowheads="1"/>
          </p:cNvSpPr>
          <p:nvPr/>
        </p:nvSpPr>
        <p:spPr bwMode="auto">
          <a:xfrm>
            <a:off x="385917" y="1565559"/>
            <a:ext cx="1830629"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Primary Composite (ITT)</a:t>
            </a:r>
          </a:p>
        </p:txBody>
      </p:sp>
      <p:sp>
        <p:nvSpPr>
          <p:cNvPr id="151" name="Rectangle 6"/>
          <p:cNvSpPr>
            <a:spLocks noChangeArrowheads="1"/>
          </p:cNvSpPr>
          <p:nvPr/>
        </p:nvSpPr>
        <p:spPr bwMode="auto">
          <a:xfrm>
            <a:off x="242835" y="1899012"/>
            <a:ext cx="11706330" cy="439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3" name="Rectangle 28"/>
          <p:cNvSpPr>
            <a:spLocks noChangeArrowheads="1"/>
          </p:cNvSpPr>
          <p:nvPr/>
        </p:nvSpPr>
        <p:spPr bwMode="auto">
          <a:xfrm>
            <a:off x="385917" y="2029113"/>
            <a:ext cx="2386872"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Key Secondary Composite (ITT)</a:t>
            </a:r>
          </a:p>
        </p:txBody>
      </p:sp>
      <p:sp>
        <p:nvSpPr>
          <p:cNvPr id="152" name="Rectangle 7"/>
          <p:cNvSpPr>
            <a:spLocks noChangeArrowheads="1"/>
          </p:cNvSpPr>
          <p:nvPr/>
        </p:nvSpPr>
        <p:spPr bwMode="auto">
          <a:xfrm>
            <a:off x="242835" y="2338626"/>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4" name="Rectangle 39"/>
          <p:cNvSpPr>
            <a:spLocks noChangeArrowheads="1"/>
          </p:cNvSpPr>
          <p:nvPr/>
        </p:nvSpPr>
        <p:spPr bwMode="auto">
          <a:xfrm>
            <a:off x="385917" y="2402898"/>
            <a:ext cx="2210542"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Cardiovascular Death or</a:t>
            </a:r>
          </a:p>
          <a:p>
            <a:pPr lvl="0">
              <a:lnSpc>
                <a:spcPts val="1400"/>
              </a:lnSpc>
              <a:spcBef>
                <a:spcPts val="0"/>
              </a:spcBef>
              <a:spcAft>
                <a:spcPts val="0"/>
              </a:spcAft>
            </a:pPr>
            <a:r>
              <a:rPr lang="en-US" altLang="en-US" sz="1300" dirty="0">
                <a:solidFill>
                  <a:srgbClr val="000000"/>
                </a:solidFill>
              </a:rPr>
              <a:t>Nonfatal Myocardial Infarction</a:t>
            </a:r>
          </a:p>
        </p:txBody>
      </p:sp>
      <p:sp>
        <p:nvSpPr>
          <p:cNvPr id="153" name="Rectangle 8"/>
          <p:cNvSpPr>
            <a:spLocks noChangeArrowheads="1"/>
          </p:cNvSpPr>
          <p:nvPr/>
        </p:nvSpPr>
        <p:spPr bwMode="auto">
          <a:xfrm>
            <a:off x="242835" y="2826120"/>
            <a:ext cx="11706330" cy="439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43" name="Rectangle 98"/>
          <p:cNvSpPr>
            <a:spLocks noChangeArrowheads="1"/>
          </p:cNvSpPr>
          <p:nvPr/>
        </p:nvSpPr>
        <p:spPr bwMode="auto">
          <a:xfrm>
            <a:off x="385917" y="2956221"/>
            <a:ext cx="2824491"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Fatal or Nonfatal Myocardial Infarction</a:t>
            </a:r>
          </a:p>
        </p:txBody>
      </p:sp>
      <p:sp>
        <p:nvSpPr>
          <p:cNvPr id="154" name="Rectangle 9"/>
          <p:cNvSpPr>
            <a:spLocks noChangeArrowheads="1"/>
          </p:cNvSpPr>
          <p:nvPr/>
        </p:nvSpPr>
        <p:spPr bwMode="auto">
          <a:xfrm>
            <a:off x="242835" y="3265734"/>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63" name="Rectangle 118"/>
          <p:cNvSpPr>
            <a:spLocks noChangeArrowheads="1"/>
          </p:cNvSpPr>
          <p:nvPr/>
        </p:nvSpPr>
        <p:spPr bwMode="auto">
          <a:xfrm>
            <a:off x="385917" y="3419775"/>
            <a:ext cx="2832507"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Urgent or Emergent Revascularization</a:t>
            </a:r>
          </a:p>
        </p:txBody>
      </p:sp>
      <p:sp>
        <p:nvSpPr>
          <p:cNvPr id="155" name="Rectangle 10"/>
          <p:cNvSpPr>
            <a:spLocks noChangeArrowheads="1"/>
          </p:cNvSpPr>
          <p:nvPr/>
        </p:nvSpPr>
        <p:spPr bwMode="auto">
          <a:xfrm>
            <a:off x="242835" y="3753228"/>
            <a:ext cx="11706330" cy="444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1" name="Rectangle 136"/>
          <p:cNvSpPr>
            <a:spLocks noChangeArrowheads="1"/>
          </p:cNvSpPr>
          <p:nvPr/>
        </p:nvSpPr>
        <p:spPr bwMode="auto">
          <a:xfrm>
            <a:off x="385917" y="3885710"/>
            <a:ext cx="1606209"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Cardiovascular Death</a:t>
            </a:r>
          </a:p>
        </p:txBody>
      </p:sp>
      <p:sp>
        <p:nvSpPr>
          <p:cNvPr id="156" name="Rectangle 11"/>
          <p:cNvSpPr>
            <a:spLocks noChangeArrowheads="1"/>
          </p:cNvSpPr>
          <p:nvPr/>
        </p:nvSpPr>
        <p:spPr bwMode="auto">
          <a:xfrm>
            <a:off x="242835" y="4197604"/>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9" name="Rectangle 144"/>
          <p:cNvSpPr>
            <a:spLocks noChangeArrowheads="1"/>
          </p:cNvSpPr>
          <p:nvPr/>
        </p:nvSpPr>
        <p:spPr bwMode="auto">
          <a:xfrm>
            <a:off x="385917" y="4351645"/>
            <a:ext cx="2589299"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Hospitalization for Unstable Angina</a:t>
            </a:r>
          </a:p>
        </p:txBody>
      </p:sp>
      <p:sp>
        <p:nvSpPr>
          <p:cNvPr id="157" name="Rectangle 12"/>
          <p:cNvSpPr>
            <a:spLocks noChangeArrowheads="1"/>
          </p:cNvSpPr>
          <p:nvPr/>
        </p:nvSpPr>
        <p:spPr bwMode="auto">
          <a:xfrm>
            <a:off x="242835" y="4685098"/>
            <a:ext cx="11706330" cy="439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00" name="Rectangle 155"/>
          <p:cNvSpPr>
            <a:spLocks noChangeArrowheads="1"/>
          </p:cNvSpPr>
          <p:nvPr/>
        </p:nvSpPr>
        <p:spPr bwMode="auto">
          <a:xfrm>
            <a:off x="385917" y="4815199"/>
            <a:ext cx="1764907"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Fatal or Nonfatal Stroke</a:t>
            </a:r>
          </a:p>
        </p:txBody>
      </p:sp>
      <p:sp>
        <p:nvSpPr>
          <p:cNvPr id="319" name="Rectangle 174"/>
          <p:cNvSpPr>
            <a:spLocks noChangeArrowheads="1"/>
          </p:cNvSpPr>
          <p:nvPr/>
        </p:nvSpPr>
        <p:spPr bwMode="auto">
          <a:xfrm>
            <a:off x="7595611" y="945369"/>
            <a:ext cx="6412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indent="0" algn="ctr">
              <a:lnSpc>
                <a:spcPct val="100000"/>
              </a:lnSpc>
              <a:buClrTx/>
              <a:buSzTx/>
              <a:buFontTx/>
              <a:buNone/>
              <a:tabLst/>
            </a:pPr>
            <a:r>
              <a:rPr lang="en-US" altLang="en-US" sz="1300" b="1" dirty="0">
                <a:solidFill>
                  <a:srgbClr val="000000"/>
                </a:solidFill>
              </a:rPr>
              <a:t>Placebo</a:t>
            </a:r>
          </a:p>
        </p:txBody>
      </p:sp>
      <p:sp>
        <p:nvSpPr>
          <p:cNvPr id="320" name="Rectangle 175"/>
          <p:cNvSpPr>
            <a:spLocks noChangeArrowheads="1"/>
          </p:cNvSpPr>
          <p:nvPr/>
        </p:nvSpPr>
        <p:spPr bwMode="auto">
          <a:xfrm>
            <a:off x="7633281" y="1185925"/>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n/N (%)</a:t>
            </a:r>
            <a:endParaRPr kumimoji="0" lang="en-US" altLang="en-US" sz="1300" b="0" i="0" u="none" strike="noStrike" cap="none" normalizeH="0" baseline="0" dirty="0">
              <a:ln>
                <a:noFill/>
              </a:ln>
              <a:solidFill>
                <a:schemeClr val="tx1"/>
              </a:solidFill>
              <a:effectLst/>
            </a:endParaRPr>
          </a:p>
        </p:txBody>
      </p:sp>
      <p:sp>
        <p:nvSpPr>
          <p:cNvPr id="321" name="Rectangle 176"/>
          <p:cNvSpPr>
            <a:spLocks noChangeArrowheads="1"/>
          </p:cNvSpPr>
          <p:nvPr/>
        </p:nvSpPr>
        <p:spPr bwMode="auto">
          <a:xfrm>
            <a:off x="7251766" y="1555300"/>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901/4090 (22.0%)</a:t>
            </a:r>
            <a:endParaRPr kumimoji="0" lang="en-US" altLang="en-US" sz="1300" b="0" i="0" u="none" strike="noStrike" cap="none" normalizeH="0" baseline="0">
              <a:ln>
                <a:noFill/>
              </a:ln>
              <a:solidFill>
                <a:schemeClr val="tx1"/>
              </a:solidFill>
              <a:effectLst/>
            </a:endParaRPr>
          </a:p>
        </p:txBody>
      </p:sp>
      <p:sp>
        <p:nvSpPr>
          <p:cNvPr id="322" name="Rectangle 177"/>
          <p:cNvSpPr>
            <a:spLocks noChangeArrowheads="1"/>
          </p:cNvSpPr>
          <p:nvPr/>
        </p:nvSpPr>
        <p:spPr bwMode="auto">
          <a:xfrm>
            <a:off x="7251766" y="2018854"/>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606/4090 (14.8%)</a:t>
            </a:r>
            <a:endParaRPr kumimoji="0" lang="en-US" altLang="en-US" sz="1300" b="0" i="0" u="none" strike="noStrike" cap="none" normalizeH="0" baseline="0">
              <a:ln>
                <a:noFill/>
              </a:ln>
              <a:solidFill>
                <a:schemeClr val="tx1"/>
              </a:solidFill>
              <a:effectLst/>
            </a:endParaRPr>
          </a:p>
        </p:txBody>
      </p:sp>
      <p:sp>
        <p:nvSpPr>
          <p:cNvPr id="323" name="Rectangle 178"/>
          <p:cNvSpPr>
            <a:spLocks noChangeArrowheads="1"/>
          </p:cNvSpPr>
          <p:nvPr/>
        </p:nvSpPr>
        <p:spPr bwMode="auto">
          <a:xfrm>
            <a:off x="7251766" y="2482408"/>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507/4090 (12.4%)</a:t>
            </a:r>
            <a:endParaRPr kumimoji="0" lang="en-US" altLang="en-US" sz="1300" b="0" i="0" u="none" strike="noStrike" cap="none" normalizeH="0" baseline="0">
              <a:ln>
                <a:noFill/>
              </a:ln>
              <a:solidFill>
                <a:schemeClr val="tx1"/>
              </a:solidFill>
              <a:effectLst/>
            </a:endParaRPr>
          </a:p>
        </p:txBody>
      </p:sp>
      <p:sp>
        <p:nvSpPr>
          <p:cNvPr id="324" name="Rectangle 179"/>
          <p:cNvSpPr>
            <a:spLocks noChangeArrowheads="1"/>
          </p:cNvSpPr>
          <p:nvPr/>
        </p:nvSpPr>
        <p:spPr bwMode="auto">
          <a:xfrm>
            <a:off x="7298253" y="2945962"/>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355/4090 (8.7%)</a:t>
            </a:r>
            <a:endParaRPr kumimoji="0" lang="en-US" altLang="en-US" sz="1300" b="0" i="0" u="none" strike="noStrike" cap="none" normalizeH="0" baseline="0">
              <a:ln>
                <a:noFill/>
              </a:ln>
              <a:solidFill>
                <a:schemeClr val="tx1"/>
              </a:solidFill>
              <a:effectLst/>
            </a:endParaRPr>
          </a:p>
        </p:txBody>
      </p:sp>
      <p:sp>
        <p:nvSpPr>
          <p:cNvPr id="325" name="Rectangle 180"/>
          <p:cNvSpPr>
            <a:spLocks noChangeArrowheads="1"/>
          </p:cNvSpPr>
          <p:nvPr/>
        </p:nvSpPr>
        <p:spPr bwMode="auto">
          <a:xfrm>
            <a:off x="7298253" y="3409516"/>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321/4090 (7.8%)</a:t>
            </a:r>
            <a:endParaRPr kumimoji="0" lang="en-US" altLang="en-US" sz="1300" b="0" i="0" u="none" strike="noStrike" cap="none" normalizeH="0" baseline="0">
              <a:ln>
                <a:noFill/>
              </a:ln>
              <a:solidFill>
                <a:schemeClr val="tx1"/>
              </a:solidFill>
              <a:effectLst/>
            </a:endParaRPr>
          </a:p>
        </p:txBody>
      </p:sp>
      <p:sp>
        <p:nvSpPr>
          <p:cNvPr id="326" name="Rectangle 181"/>
          <p:cNvSpPr>
            <a:spLocks noChangeArrowheads="1"/>
          </p:cNvSpPr>
          <p:nvPr/>
        </p:nvSpPr>
        <p:spPr bwMode="auto">
          <a:xfrm>
            <a:off x="7298253" y="3875451"/>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213/4090 (5.2%)</a:t>
            </a:r>
            <a:endParaRPr kumimoji="0" lang="en-US" altLang="en-US" sz="1300" b="0" i="0" u="none" strike="noStrike" cap="none" normalizeH="0" baseline="0">
              <a:ln>
                <a:noFill/>
              </a:ln>
              <a:solidFill>
                <a:schemeClr val="tx1"/>
              </a:solidFill>
              <a:effectLst/>
            </a:endParaRPr>
          </a:p>
        </p:txBody>
      </p:sp>
      <p:sp>
        <p:nvSpPr>
          <p:cNvPr id="327" name="Rectangle 182"/>
          <p:cNvSpPr>
            <a:spLocks noChangeArrowheads="1"/>
          </p:cNvSpPr>
          <p:nvPr/>
        </p:nvSpPr>
        <p:spPr bwMode="auto">
          <a:xfrm>
            <a:off x="7298253" y="4341386"/>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157/4090 (3.8%)</a:t>
            </a:r>
            <a:endParaRPr kumimoji="0" lang="en-US" altLang="en-US" sz="1300" b="0" i="0" u="none" strike="noStrike" cap="none" normalizeH="0" baseline="0" dirty="0">
              <a:ln>
                <a:noFill/>
              </a:ln>
              <a:solidFill>
                <a:schemeClr val="tx1"/>
              </a:solidFill>
              <a:effectLst/>
            </a:endParaRPr>
          </a:p>
        </p:txBody>
      </p:sp>
      <p:sp>
        <p:nvSpPr>
          <p:cNvPr id="328" name="Rectangle 183"/>
          <p:cNvSpPr>
            <a:spLocks noChangeArrowheads="1"/>
          </p:cNvSpPr>
          <p:nvPr/>
        </p:nvSpPr>
        <p:spPr bwMode="auto">
          <a:xfrm>
            <a:off x="7298253" y="4804940"/>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134/4090 (3.3%)</a:t>
            </a:r>
            <a:endParaRPr kumimoji="0" lang="en-US" altLang="en-US" sz="1300" b="0" i="0" u="none" strike="noStrike" cap="none" normalizeH="0" baseline="0">
              <a:ln>
                <a:noFill/>
              </a:ln>
              <a:solidFill>
                <a:schemeClr val="tx1"/>
              </a:solidFill>
              <a:effectLst/>
            </a:endParaRPr>
          </a:p>
        </p:txBody>
      </p:sp>
      <p:sp>
        <p:nvSpPr>
          <p:cNvPr id="331" name="Rectangle 186"/>
          <p:cNvSpPr>
            <a:spLocks noChangeArrowheads="1"/>
          </p:cNvSpPr>
          <p:nvPr/>
        </p:nvSpPr>
        <p:spPr bwMode="auto">
          <a:xfrm>
            <a:off x="5832194" y="945369"/>
            <a:ext cx="123751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b="1" dirty="0" err="1">
                <a:solidFill>
                  <a:srgbClr val="000000"/>
                </a:solidFill>
              </a:rPr>
              <a:t>Icosapent</a:t>
            </a:r>
            <a:r>
              <a:rPr lang="en-US" altLang="en-US" sz="1300" b="1" dirty="0">
                <a:solidFill>
                  <a:srgbClr val="000000"/>
                </a:solidFill>
              </a:rPr>
              <a:t> Ethyl</a:t>
            </a:r>
            <a:endParaRPr kumimoji="0" lang="en-US" altLang="en-US" sz="1300" b="0" i="0" u="none" strike="noStrike" cap="none" normalizeH="0" baseline="0" dirty="0">
              <a:ln>
                <a:noFill/>
              </a:ln>
              <a:solidFill>
                <a:schemeClr val="tx1"/>
              </a:solidFill>
              <a:effectLst/>
            </a:endParaRPr>
          </a:p>
        </p:txBody>
      </p:sp>
      <p:sp>
        <p:nvSpPr>
          <p:cNvPr id="340" name="Rectangle 195"/>
          <p:cNvSpPr>
            <a:spLocks noChangeArrowheads="1"/>
          </p:cNvSpPr>
          <p:nvPr/>
        </p:nvSpPr>
        <p:spPr bwMode="auto">
          <a:xfrm>
            <a:off x="6168023" y="1185925"/>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n/N (%)</a:t>
            </a:r>
            <a:endParaRPr kumimoji="0" lang="en-US" altLang="en-US" sz="1300" b="0" i="0" u="none" strike="noStrike" cap="none" normalizeH="0" baseline="0" dirty="0">
              <a:ln>
                <a:noFill/>
              </a:ln>
              <a:solidFill>
                <a:schemeClr val="tx1"/>
              </a:solidFill>
              <a:effectLst/>
            </a:endParaRPr>
          </a:p>
        </p:txBody>
      </p:sp>
      <p:sp>
        <p:nvSpPr>
          <p:cNvPr id="341" name="Rectangle 196"/>
          <p:cNvSpPr>
            <a:spLocks noChangeArrowheads="1"/>
          </p:cNvSpPr>
          <p:nvPr/>
        </p:nvSpPr>
        <p:spPr bwMode="auto">
          <a:xfrm>
            <a:off x="5786508" y="1555300"/>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705/4089 (17.2%)</a:t>
            </a:r>
            <a:endParaRPr kumimoji="0" lang="en-US" altLang="en-US" sz="1300" b="0" i="0" u="none" strike="noStrike" cap="none" normalizeH="0" baseline="0">
              <a:ln>
                <a:noFill/>
              </a:ln>
              <a:solidFill>
                <a:schemeClr val="tx1"/>
              </a:solidFill>
              <a:effectLst/>
            </a:endParaRPr>
          </a:p>
        </p:txBody>
      </p:sp>
      <p:sp>
        <p:nvSpPr>
          <p:cNvPr id="342" name="Rectangle 197"/>
          <p:cNvSpPr>
            <a:spLocks noChangeArrowheads="1"/>
          </p:cNvSpPr>
          <p:nvPr/>
        </p:nvSpPr>
        <p:spPr bwMode="auto">
          <a:xfrm>
            <a:off x="5792696" y="2018854"/>
            <a:ext cx="13165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459/4089 (11.2%)</a:t>
            </a:r>
            <a:endParaRPr kumimoji="0" lang="en-US" altLang="en-US" sz="1300" b="0" i="0" u="none" strike="noStrike" cap="none" normalizeH="0" baseline="0">
              <a:ln>
                <a:noFill/>
              </a:ln>
              <a:solidFill>
                <a:schemeClr val="tx1"/>
              </a:solidFill>
              <a:effectLst/>
            </a:endParaRPr>
          </a:p>
        </p:txBody>
      </p:sp>
      <p:sp>
        <p:nvSpPr>
          <p:cNvPr id="343" name="Rectangle 198"/>
          <p:cNvSpPr>
            <a:spLocks noChangeArrowheads="1"/>
          </p:cNvSpPr>
          <p:nvPr/>
        </p:nvSpPr>
        <p:spPr bwMode="auto">
          <a:xfrm>
            <a:off x="5832995" y="2482408"/>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392/4089 (9.6%)</a:t>
            </a:r>
            <a:endParaRPr kumimoji="0" lang="en-US" altLang="en-US" sz="1300" b="0" i="0" u="none" strike="noStrike" cap="none" normalizeH="0" baseline="0">
              <a:ln>
                <a:noFill/>
              </a:ln>
              <a:solidFill>
                <a:schemeClr val="tx1"/>
              </a:solidFill>
              <a:effectLst/>
            </a:endParaRPr>
          </a:p>
        </p:txBody>
      </p:sp>
      <p:sp>
        <p:nvSpPr>
          <p:cNvPr id="344" name="Rectangle 199"/>
          <p:cNvSpPr>
            <a:spLocks noChangeArrowheads="1"/>
          </p:cNvSpPr>
          <p:nvPr/>
        </p:nvSpPr>
        <p:spPr bwMode="auto">
          <a:xfrm>
            <a:off x="5832995" y="2945962"/>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250/4089 (6.1%)</a:t>
            </a:r>
            <a:endParaRPr kumimoji="0" lang="en-US" altLang="en-US" sz="1300" b="0" i="0" u="none" strike="noStrike" cap="none" normalizeH="0" baseline="0">
              <a:ln>
                <a:noFill/>
              </a:ln>
              <a:solidFill>
                <a:schemeClr val="tx1"/>
              </a:solidFill>
              <a:effectLst/>
            </a:endParaRPr>
          </a:p>
        </p:txBody>
      </p:sp>
      <p:sp>
        <p:nvSpPr>
          <p:cNvPr id="345" name="Rectangle 200"/>
          <p:cNvSpPr>
            <a:spLocks noChangeArrowheads="1"/>
          </p:cNvSpPr>
          <p:nvPr/>
        </p:nvSpPr>
        <p:spPr bwMode="auto">
          <a:xfrm>
            <a:off x="5832995" y="3409516"/>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216/4089 (5.3%)</a:t>
            </a:r>
            <a:endParaRPr kumimoji="0" lang="en-US" altLang="en-US" sz="1300" b="0" i="0" u="none" strike="noStrike" cap="none" normalizeH="0" baseline="0">
              <a:ln>
                <a:noFill/>
              </a:ln>
              <a:solidFill>
                <a:schemeClr val="tx1"/>
              </a:solidFill>
              <a:effectLst/>
            </a:endParaRPr>
          </a:p>
        </p:txBody>
      </p:sp>
      <p:sp>
        <p:nvSpPr>
          <p:cNvPr id="346" name="Rectangle 201"/>
          <p:cNvSpPr>
            <a:spLocks noChangeArrowheads="1"/>
          </p:cNvSpPr>
          <p:nvPr/>
        </p:nvSpPr>
        <p:spPr bwMode="auto">
          <a:xfrm>
            <a:off x="5832995" y="3875451"/>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174/4089 (4.3%)</a:t>
            </a:r>
            <a:endParaRPr kumimoji="0" lang="en-US" altLang="en-US" sz="1300" b="0" i="0" u="none" strike="noStrike" cap="none" normalizeH="0" baseline="0">
              <a:ln>
                <a:noFill/>
              </a:ln>
              <a:solidFill>
                <a:schemeClr val="tx1"/>
              </a:solidFill>
              <a:effectLst/>
            </a:endParaRPr>
          </a:p>
        </p:txBody>
      </p:sp>
      <p:sp>
        <p:nvSpPr>
          <p:cNvPr id="347" name="Rectangle 202"/>
          <p:cNvSpPr>
            <a:spLocks noChangeArrowheads="1"/>
          </p:cNvSpPr>
          <p:nvPr/>
        </p:nvSpPr>
        <p:spPr bwMode="auto">
          <a:xfrm>
            <a:off x="5832995" y="4341386"/>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108/4089 (2.6%)</a:t>
            </a:r>
            <a:endParaRPr kumimoji="0" lang="en-US" altLang="en-US" sz="1300" b="0" i="0" u="none" strike="noStrike" cap="none" normalizeH="0" baseline="0">
              <a:ln>
                <a:noFill/>
              </a:ln>
              <a:solidFill>
                <a:schemeClr val="tx1"/>
              </a:solidFill>
              <a:effectLst/>
            </a:endParaRPr>
          </a:p>
        </p:txBody>
      </p:sp>
      <p:sp>
        <p:nvSpPr>
          <p:cNvPr id="348" name="Rectangle 203"/>
          <p:cNvSpPr>
            <a:spLocks noChangeArrowheads="1"/>
          </p:cNvSpPr>
          <p:nvPr/>
        </p:nvSpPr>
        <p:spPr bwMode="auto">
          <a:xfrm>
            <a:off x="5879482" y="4804940"/>
            <a:ext cx="114294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98/4089 (2.4%)</a:t>
            </a:r>
            <a:endParaRPr kumimoji="0" lang="en-US" altLang="en-US" sz="1300" b="0" i="0" u="none" strike="noStrike" cap="none" normalizeH="0" baseline="0">
              <a:ln>
                <a:noFill/>
              </a:ln>
              <a:solidFill>
                <a:schemeClr val="tx1"/>
              </a:solidFill>
              <a:effectLst/>
            </a:endParaRPr>
          </a:p>
        </p:txBody>
      </p:sp>
      <p:sp>
        <p:nvSpPr>
          <p:cNvPr id="15" name="Rectangle 213"/>
          <p:cNvSpPr>
            <a:spLocks noChangeArrowheads="1"/>
          </p:cNvSpPr>
          <p:nvPr/>
        </p:nvSpPr>
        <p:spPr bwMode="auto">
          <a:xfrm>
            <a:off x="8660913" y="945369"/>
            <a:ext cx="172643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pl-PL" altLang="en-US" sz="1300" b="1" dirty="0">
                <a:solidFill>
                  <a:srgbClr val="000000"/>
                </a:solidFill>
              </a:rPr>
              <a:t>Hazard </a:t>
            </a:r>
            <a:r>
              <a:rPr lang="en-US" altLang="en-US" sz="1300" b="1" dirty="0">
                <a:solidFill>
                  <a:srgbClr val="000000"/>
                </a:solidFill>
              </a:rPr>
              <a:t>Ratio </a:t>
            </a:r>
            <a:r>
              <a:rPr lang="pl-PL" altLang="en-US" sz="1300" b="1" dirty="0">
                <a:solidFill>
                  <a:srgbClr val="000000"/>
                </a:solidFill>
              </a:rPr>
              <a:t>(95% CI)</a:t>
            </a:r>
            <a:endParaRPr lang="en-US" altLang="en-US" sz="1300" b="1" dirty="0">
              <a:solidFill>
                <a:srgbClr val="000000"/>
              </a:solidFill>
            </a:endParaRPr>
          </a:p>
        </p:txBody>
      </p:sp>
      <p:sp>
        <p:nvSpPr>
          <p:cNvPr id="16" name="Rectangle 214"/>
          <p:cNvSpPr>
            <a:spLocks noChangeArrowheads="1"/>
          </p:cNvSpPr>
          <p:nvPr/>
        </p:nvSpPr>
        <p:spPr bwMode="auto">
          <a:xfrm>
            <a:off x="8910178" y="1555300"/>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0.75 (0.68–0.83)</a:t>
            </a:r>
            <a:endParaRPr kumimoji="0" lang="en-US" altLang="en-US" sz="1300" b="0" i="0" u="none" strike="noStrike" cap="none" normalizeH="0" baseline="0" dirty="0">
              <a:ln>
                <a:noFill/>
              </a:ln>
              <a:solidFill>
                <a:schemeClr val="tx1"/>
              </a:solidFill>
              <a:effectLst/>
            </a:endParaRPr>
          </a:p>
        </p:txBody>
      </p:sp>
      <p:sp>
        <p:nvSpPr>
          <p:cNvPr id="17" name="Rectangle 215"/>
          <p:cNvSpPr>
            <a:spLocks noChangeArrowheads="1"/>
          </p:cNvSpPr>
          <p:nvPr/>
        </p:nvSpPr>
        <p:spPr bwMode="auto">
          <a:xfrm>
            <a:off x="8910178" y="2018854"/>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0.74 (0.65–0.83)</a:t>
            </a:r>
            <a:endParaRPr kumimoji="0" lang="en-US" altLang="en-US" sz="1300" b="0" i="0" u="none" strike="noStrike" cap="none" normalizeH="0" baseline="0">
              <a:ln>
                <a:noFill/>
              </a:ln>
              <a:solidFill>
                <a:schemeClr val="tx1"/>
              </a:solidFill>
              <a:effectLst/>
            </a:endParaRPr>
          </a:p>
        </p:txBody>
      </p:sp>
      <p:sp>
        <p:nvSpPr>
          <p:cNvPr id="18" name="Rectangle 216"/>
          <p:cNvSpPr>
            <a:spLocks noChangeArrowheads="1"/>
          </p:cNvSpPr>
          <p:nvPr/>
        </p:nvSpPr>
        <p:spPr bwMode="auto">
          <a:xfrm>
            <a:off x="8910178" y="2482408"/>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0.75 (0.66–0.86)</a:t>
            </a:r>
            <a:endParaRPr kumimoji="0" lang="en-US" altLang="en-US" sz="1300" b="0" i="0" u="none" strike="noStrike" cap="none" normalizeH="0" baseline="0">
              <a:ln>
                <a:noFill/>
              </a:ln>
              <a:solidFill>
                <a:schemeClr val="tx1"/>
              </a:solidFill>
              <a:effectLst/>
            </a:endParaRPr>
          </a:p>
        </p:txBody>
      </p:sp>
      <p:sp>
        <p:nvSpPr>
          <p:cNvPr id="19" name="Rectangle 217"/>
          <p:cNvSpPr>
            <a:spLocks noChangeArrowheads="1"/>
          </p:cNvSpPr>
          <p:nvPr/>
        </p:nvSpPr>
        <p:spPr bwMode="auto">
          <a:xfrm>
            <a:off x="8910178" y="2945962"/>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0.69 (0.58–0.81)</a:t>
            </a:r>
            <a:endParaRPr kumimoji="0" lang="en-US" altLang="en-US" sz="1300" b="0" i="0" u="none" strike="noStrike" cap="none" normalizeH="0" baseline="0" dirty="0">
              <a:ln>
                <a:noFill/>
              </a:ln>
              <a:solidFill>
                <a:schemeClr val="tx1"/>
              </a:solidFill>
              <a:effectLst/>
            </a:endParaRPr>
          </a:p>
        </p:txBody>
      </p:sp>
      <p:sp>
        <p:nvSpPr>
          <p:cNvPr id="20" name="Rectangle 218"/>
          <p:cNvSpPr>
            <a:spLocks noChangeArrowheads="1"/>
          </p:cNvSpPr>
          <p:nvPr/>
        </p:nvSpPr>
        <p:spPr bwMode="auto">
          <a:xfrm>
            <a:off x="8910178" y="3409516"/>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0.65 (0.55–0.78)</a:t>
            </a:r>
            <a:endParaRPr kumimoji="0" lang="en-US" altLang="en-US" sz="1300" b="0" i="0" u="none" strike="noStrike" cap="none" normalizeH="0" baseline="0">
              <a:ln>
                <a:noFill/>
              </a:ln>
              <a:solidFill>
                <a:schemeClr val="tx1"/>
              </a:solidFill>
              <a:effectLst/>
            </a:endParaRPr>
          </a:p>
        </p:txBody>
      </p:sp>
      <p:sp>
        <p:nvSpPr>
          <p:cNvPr id="21" name="Rectangle 219"/>
          <p:cNvSpPr>
            <a:spLocks noChangeArrowheads="1"/>
          </p:cNvSpPr>
          <p:nvPr/>
        </p:nvSpPr>
        <p:spPr bwMode="auto">
          <a:xfrm>
            <a:off x="8910178" y="3875451"/>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0.80 (0.66–0.98)</a:t>
            </a:r>
            <a:endParaRPr kumimoji="0" lang="en-US" altLang="en-US" sz="1300" b="0" i="0" u="none" strike="noStrike" cap="none" normalizeH="0" baseline="0">
              <a:ln>
                <a:noFill/>
              </a:ln>
              <a:solidFill>
                <a:schemeClr val="tx1"/>
              </a:solidFill>
              <a:effectLst/>
            </a:endParaRPr>
          </a:p>
        </p:txBody>
      </p:sp>
      <p:sp>
        <p:nvSpPr>
          <p:cNvPr id="22" name="Rectangle 220"/>
          <p:cNvSpPr>
            <a:spLocks noChangeArrowheads="1"/>
          </p:cNvSpPr>
          <p:nvPr/>
        </p:nvSpPr>
        <p:spPr bwMode="auto">
          <a:xfrm>
            <a:off x="8910178" y="4341386"/>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0.68 (0.53–0.87)</a:t>
            </a:r>
            <a:endParaRPr kumimoji="0" lang="en-US" altLang="en-US" sz="1300" b="0" i="0" u="none" strike="noStrike" cap="none" normalizeH="0" baseline="0">
              <a:ln>
                <a:noFill/>
              </a:ln>
              <a:solidFill>
                <a:schemeClr val="tx1"/>
              </a:solidFill>
              <a:effectLst/>
            </a:endParaRPr>
          </a:p>
        </p:txBody>
      </p:sp>
      <p:sp>
        <p:nvSpPr>
          <p:cNvPr id="23" name="Rectangle 221"/>
          <p:cNvSpPr>
            <a:spLocks noChangeArrowheads="1"/>
          </p:cNvSpPr>
          <p:nvPr/>
        </p:nvSpPr>
        <p:spPr bwMode="auto">
          <a:xfrm>
            <a:off x="8910178" y="4804940"/>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0.72 (0.55–0.93)</a:t>
            </a:r>
            <a:endParaRPr kumimoji="0" lang="en-US" altLang="en-US" sz="1300" b="0" i="0" u="none" strike="noStrike" cap="none" normalizeH="0" baseline="0" dirty="0">
              <a:ln>
                <a:noFill/>
              </a:ln>
              <a:solidFill>
                <a:schemeClr val="tx1"/>
              </a:solidFill>
              <a:effectLst/>
            </a:endParaRPr>
          </a:p>
        </p:txBody>
      </p:sp>
      <p:sp>
        <p:nvSpPr>
          <p:cNvPr id="26" name="Rectangle 224"/>
          <p:cNvSpPr>
            <a:spLocks noChangeArrowheads="1"/>
          </p:cNvSpPr>
          <p:nvPr/>
        </p:nvSpPr>
        <p:spPr bwMode="auto">
          <a:xfrm>
            <a:off x="11192988" y="945369"/>
            <a:ext cx="59471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indent="0" algn="ctr">
              <a:lnSpc>
                <a:spcPct val="100000"/>
              </a:lnSpc>
              <a:buClrTx/>
              <a:buSzTx/>
              <a:buFontTx/>
              <a:buNone/>
              <a:tabLst/>
            </a:pPr>
            <a:r>
              <a:rPr lang="en-US" altLang="en-US" sz="1300" b="1" dirty="0">
                <a:solidFill>
                  <a:srgbClr val="000000"/>
                </a:solidFill>
              </a:rPr>
              <a:t>P-value</a:t>
            </a:r>
          </a:p>
        </p:txBody>
      </p:sp>
      <p:sp>
        <p:nvSpPr>
          <p:cNvPr id="29" name="Rectangle 227"/>
          <p:cNvSpPr>
            <a:spLocks noChangeArrowheads="1"/>
          </p:cNvSpPr>
          <p:nvPr/>
        </p:nvSpPr>
        <p:spPr bwMode="auto">
          <a:xfrm>
            <a:off x="11232262" y="1555300"/>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&lt;0.001</a:t>
            </a:r>
            <a:endParaRPr kumimoji="0" lang="en-US" altLang="en-US" sz="1300" b="0" i="0" u="none" strike="noStrike" cap="none" normalizeH="0" baseline="0" dirty="0">
              <a:ln>
                <a:noFill/>
              </a:ln>
              <a:solidFill>
                <a:schemeClr val="tx1"/>
              </a:solidFill>
              <a:effectLst/>
            </a:endParaRPr>
          </a:p>
        </p:txBody>
      </p:sp>
      <p:sp>
        <p:nvSpPr>
          <p:cNvPr id="30" name="Rectangle 228"/>
          <p:cNvSpPr>
            <a:spLocks noChangeArrowheads="1"/>
          </p:cNvSpPr>
          <p:nvPr/>
        </p:nvSpPr>
        <p:spPr bwMode="auto">
          <a:xfrm>
            <a:off x="11232262" y="2018854"/>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1" name="Rectangle 229"/>
          <p:cNvSpPr>
            <a:spLocks noChangeArrowheads="1"/>
          </p:cNvSpPr>
          <p:nvPr/>
        </p:nvSpPr>
        <p:spPr bwMode="auto">
          <a:xfrm>
            <a:off x="11232262" y="2482408"/>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2" name="Rectangle 230"/>
          <p:cNvSpPr>
            <a:spLocks noChangeArrowheads="1"/>
          </p:cNvSpPr>
          <p:nvPr/>
        </p:nvSpPr>
        <p:spPr bwMode="auto">
          <a:xfrm>
            <a:off x="11232262" y="2945962"/>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3" name="Rectangle 231"/>
          <p:cNvSpPr>
            <a:spLocks noChangeArrowheads="1"/>
          </p:cNvSpPr>
          <p:nvPr/>
        </p:nvSpPr>
        <p:spPr bwMode="auto">
          <a:xfrm>
            <a:off x="11232262" y="3409516"/>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4" name="Rectangle 232"/>
          <p:cNvSpPr>
            <a:spLocks noChangeArrowheads="1"/>
          </p:cNvSpPr>
          <p:nvPr/>
        </p:nvSpPr>
        <p:spPr bwMode="auto">
          <a:xfrm>
            <a:off x="11327640" y="3875451"/>
            <a:ext cx="3254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0.03</a:t>
            </a:r>
            <a:endParaRPr kumimoji="0" lang="en-US" altLang="en-US" sz="1300" b="0" i="0" u="none" strike="noStrike" cap="none" normalizeH="0" baseline="0" dirty="0">
              <a:ln>
                <a:noFill/>
              </a:ln>
              <a:solidFill>
                <a:schemeClr val="tx1"/>
              </a:solidFill>
              <a:effectLst/>
            </a:endParaRPr>
          </a:p>
        </p:txBody>
      </p:sp>
      <p:sp>
        <p:nvSpPr>
          <p:cNvPr id="35" name="Rectangle 233"/>
          <p:cNvSpPr>
            <a:spLocks noChangeArrowheads="1"/>
          </p:cNvSpPr>
          <p:nvPr/>
        </p:nvSpPr>
        <p:spPr bwMode="auto">
          <a:xfrm>
            <a:off x="11281153" y="4341386"/>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0.002</a:t>
            </a:r>
            <a:endParaRPr kumimoji="0" lang="en-US" altLang="en-US" sz="1300" b="0" i="0" u="none" strike="noStrike" cap="none" normalizeH="0" baseline="0" dirty="0">
              <a:ln>
                <a:noFill/>
              </a:ln>
              <a:solidFill>
                <a:schemeClr val="tx1"/>
              </a:solidFill>
              <a:effectLst/>
            </a:endParaRPr>
          </a:p>
        </p:txBody>
      </p:sp>
      <p:sp>
        <p:nvSpPr>
          <p:cNvPr id="36" name="Rectangle 234"/>
          <p:cNvSpPr>
            <a:spLocks noChangeArrowheads="1"/>
          </p:cNvSpPr>
          <p:nvPr/>
        </p:nvSpPr>
        <p:spPr bwMode="auto">
          <a:xfrm>
            <a:off x="11327640" y="4804940"/>
            <a:ext cx="3254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0.01</a:t>
            </a:r>
            <a:endParaRPr kumimoji="0" lang="en-US" altLang="en-US" sz="1300" b="0" i="0" u="none" strike="noStrike" cap="none" normalizeH="0" baseline="0" dirty="0">
              <a:ln>
                <a:noFill/>
              </a:ln>
              <a:solidFill>
                <a:schemeClr val="tx1"/>
              </a:solidFill>
              <a:effectLst/>
            </a:endParaRPr>
          </a:p>
        </p:txBody>
      </p:sp>
      <p:sp>
        <p:nvSpPr>
          <p:cNvPr id="44" name="Rectangle 242"/>
          <p:cNvSpPr>
            <a:spLocks noChangeArrowheads="1"/>
          </p:cNvSpPr>
          <p:nvPr/>
        </p:nvSpPr>
        <p:spPr bwMode="auto">
          <a:xfrm>
            <a:off x="4456973" y="960758"/>
            <a:ext cx="10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pl-PL" altLang="en-US" sz="1300" b="1" dirty="0">
                <a:solidFill>
                  <a:srgbClr val="000000"/>
                </a:solidFill>
              </a:rPr>
              <a:t>Hazard </a:t>
            </a:r>
            <a:r>
              <a:rPr lang="en-US" altLang="en-US" sz="1300" b="1" dirty="0">
                <a:solidFill>
                  <a:srgbClr val="000000"/>
                </a:solidFill>
              </a:rPr>
              <a:t>Ratio</a:t>
            </a:r>
            <a:r>
              <a:rPr lang="pl-PL" altLang="en-US" sz="1300" b="1" dirty="0">
                <a:solidFill>
                  <a:srgbClr val="000000"/>
                </a:solidFill>
              </a:rPr>
              <a:t> </a:t>
            </a:r>
            <a:endParaRPr lang="en-US" altLang="en-US" sz="1300" b="1" dirty="0">
              <a:solidFill>
                <a:srgbClr val="000000"/>
              </a:solidFill>
            </a:endParaRPr>
          </a:p>
          <a:p>
            <a:pPr lvl="0" algn="ctr"/>
            <a:r>
              <a:rPr lang="pl-PL" altLang="en-US" sz="1300" b="1" dirty="0">
                <a:solidFill>
                  <a:srgbClr val="000000"/>
                </a:solidFill>
              </a:rPr>
              <a:t>(95% CI)</a:t>
            </a:r>
            <a:endParaRPr kumimoji="0" lang="en-US" altLang="en-US" sz="1300" b="0" i="0" u="none" strike="noStrike" cap="none" normalizeH="0" baseline="0" dirty="0">
              <a:ln>
                <a:noFill/>
              </a:ln>
              <a:solidFill>
                <a:schemeClr val="tx1"/>
              </a:solidFill>
              <a:effectLst/>
            </a:endParaRPr>
          </a:p>
        </p:txBody>
      </p:sp>
      <p:sp>
        <p:nvSpPr>
          <p:cNvPr id="76" name="Freeform 274"/>
          <p:cNvSpPr>
            <a:spLocks/>
          </p:cNvSpPr>
          <p:nvPr/>
        </p:nvSpPr>
        <p:spPr bwMode="auto">
          <a:xfrm>
            <a:off x="4421324" y="1655327"/>
            <a:ext cx="180975" cy="0"/>
          </a:xfrm>
          <a:custGeom>
            <a:avLst/>
            <a:gdLst>
              <a:gd name="T0" fmla="*/ 0 w 114"/>
              <a:gd name="T1" fmla="*/ 114 w 114"/>
              <a:gd name="T2" fmla="*/ 0 w 114"/>
            </a:gdLst>
            <a:ahLst/>
            <a:cxnLst>
              <a:cxn ang="0">
                <a:pos x="T0" y="0"/>
              </a:cxn>
              <a:cxn ang="0">
                <a:pos x="T1" y="0"/>
              </a:cxn>
              <a:cxn ang="0">
                <a:pos x="T2" y="0"/>
              </a:cxn>
            </a:cxnLst>
            <a:rect l="0" t="0" r="r" b="b"/>
            <a:pathLst>
              <a:path w="114">
                <a:moveTo>
                  <a:pt x="0" y="0"/>
                </a:moveTo>
                <a:lnTo>
                  <a:pt x="11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7" name="Line 275"/>
          <p:cNvSpPr>
            <a:spLocks noChangeShapeType="1"/>
          </p:cNvSpPr>
          <p:nvPr/>
        </p:nvSpPr>
        <p:spPr bwMode="auto">
          <a:xfrm>
            <a:off x="4421324" y="1655327"/>
            <a:ext cx="1809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8" name="Freeform 276"/>
          <p:cNvSpPr>
            <a:spLocks/>
          </p:cNvSpPr>
          <p:nvPr/>
        </p:nvSpPr>
        <p:spPr bwMode="auto">
          <a:xfrm>
            <a:off x="4257812" y="1655327"/>
            <a:ext cx="163513" cy="0"/>
          </a:xfrm>
          <a:custGeom>
            <a:avLst/>
            <a:gdLst>
              <a:gd name="T0" fmla="*/ 0 w 103"/>
              <a:gd name="T1" fmla="*/ 103 w 103"/>
              <a:gd name="T2" fmla="*/ 0 w 103"/>
            </a:gdLst>
            <a:ahLst/>
            <a:cxnLst>
              <a:cxn ang="0">
                <a:pos x="T0" y="0"/>
              </a:cxn>
              <a:cxn ang="0">
                <a:pos x="T1" y="0"/>
              </a:cxn>
              <a:cxn ang="0">
                <a:pos x="T2" y="0"/>
              </a:cxn>
            </a:cxnLst>
            <a:rect l="0" t="0" r="r" b="b"/>
            <a:pathLst>
              <a:path w="103">
                <a:moveTo>
                  <a:pt x="0" y="0"/>
                </a:moveTo>
                <a:lnTo>
                  <a:pt x="10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9" name="Line 277"/>
          <p:cNvSpPr>
            <a:spLocks noChangeShapeType="1"/>
          </p:cNvSpPr>
          <p:nvPr/>
        </p:nvSpPr>
        <p:spPr bwMode="auto">
          <a:xfrm>
            <a:off x="4257812" y="1655327"/>
            <a:ext cx="1635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0" name="Freeform 278"/>
          <p:cNvSpPr>
            <a:spLocks/>
          </p:cNvSpPr>
          <p:nvPr/>
        </p:nvSpPr>
        <p:spPr bwMode="auto">
          <a:xfrm>
            <a:off x="4397512" y="1636277"/>
            <a:ext cx="41275" cy="38100"/>
          </a:xfrm>
          <a:custGeom>
            <a:avLst/>
            <a:gdLst>
              <a:gd name="T0" fmla="*/ 13 w 26"/>
              <a:gd name="T1" fmla="*/ 0 h 24"/>
              <a:gd name="T2" fmla="*/ 26 w 26"/>
              <a:gd name="T3" fmla="*/ 0 h 24"/>
              <a:gd name="T4" fmla="*/ 26 w 26"/>
              <a:gd name="T5" fmla="*/ 24 h 24"/>
              <a:gd name="T6" fmla="*/ 0 w 26"/>
              <a:gd name="T7" fmla="*/ 24 h 24"/>
              <a:gd name="T8" fmla="*/ 0 w 26"/>
              <a:gd name="T9" fmla="*/ 0 h 24"/>
              <a:gd name="T10" fmla="*/ 13 w 26"/>
              <a:gd name="T11" fmla="*/ 0 h 24"/>
            </a:gdLst>
            <a:ahLst/>
            <a:cxnLst>
              <a:cxn ang="0">
                <a:pos x="T0" y="T1"/>
              </a:cxn>
              <a:cxn ang="0">
                <a:pos x="T2" y="T3"/>
              </a:cxn>
              <a:cxn ang="0">
                <a:pos x="T4" y="T5"/>
              </a:cxn>
              <a:cxn ang="0">
                <a:pos x="T6" y="T7"/>
              </a:cxn>
              <a:cxn ang="0">
                <a:pos x="T8" y="T9"/>
              </a:cxn>
              <a:cxn ang="0">
                <a:pos x="T10" y="T11"/>
              </a:cxn>
            </a:cxnLst>
            <a:rect l="0" t="0" r="r" b="b"/>
            <a:pathLst>
              <a:path w="26" h="24">
                <a:moveTo>
                  <a:pt x="13" y="0"/>
                </a:moveTo>
                <a:lnTo>
                  <a:pt x="26" y="0"/>
                </a:lnTo>
                <a:lnTo>
                  <a:pt x="26" y="24"/>
                </a:lnTo>
                <a:lnTo>
                  <a:pt x="0" y="24"/>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1" name="Freeform 279"/>
          <p:cNvSpPr>
            <a:spLocks/>
          </p:cNvSpPr>
          <p:nvPr/>
        </p:nvSpPr>
        <p:spPr bwMode="auto">
          <a:xfrm>
            <a:off x="4397512" y="1636277"/>
            <a:ext cx="41275" cy="38100"/>
          </a:xfrm>
          <a:custGeom>
            <a:avLst/>
            <a:gdLst>
              <a:gd name="T0" fmla="*/ 13 w 26"/>
              <a:gd name="T1" fmla="*/ 0 h 24"/>
              <a:gd name="T2" fmla="*/ 26 w 26"/>
              <a:gd name="T3" fmla="*/ 0 h 24"/>
              <a:gd name="T4" fmla="*/ 26 w 26"/>
              <a:gd name="T5" fmla="*/ 24 h 24"/>
              <a:gd name="T6" fmla="*/ 0 w 26"/>
              <a:gd name="T7" fmla="*/ 24 h 24"/>
              <a:gd name="T8" fmla="*/ 0 w 26"/>
              <a:gd name="T9" fmla="*/ 0 h 24"/>
              <a:gd name="T10" fmla="*/ 13 w 26"/>
              <a:gd name="T11" fmla="*/ 0 h 24"/>
            </a:gdLst>
            <a:ahLst/>
            <a:cxnLst>
              <a:cxn ang="0">
                <a:pos x="T0" y="T1"/>
              </a:cxn>
              <a:cxn ang="0">
                <a:pos x="T2" y="T3"/>
              </a:cxn>
              <a:cxn ang="0">
                <a:pos x="T4" y="T5"/>
              </a:cxn>
              <a:cxn ang="0">
                <a:pos x="T6" y="T7"/>
              </a:cxn>
              <a:cxn ang="0">
                <a:pos x="T8" y="T9"/>
              </a:cxn>
              <a:cxn ang="0">
                <a:pos x="T10" y="T11"/>
              </a:cxn>
            </a:cxnLst>
            <a:rect l="0" t="0" r="r" b="b"/>
            <a:pathLst>
              <a:path w="26" h="24">
                <a:moveTo>
                  <a:pt x="13" y="0"/>
                </a:moveTo>
                <a:lnTo>
                  <a:pt x="26" y="0"/>
                </a:lnTo>
                <a:lnTo>
                  <a:pt x="26" y="24"/>
                </a:lnTo>
                <a:lnTo>
                  <a:pt x="0" y="24"/>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2" name="Rectangle 280"/>
          <p:cNvSpPr>
            <a:spLocks noChangeArrowheads="1"/>
          </p:cNvSpPr>
          <p:nvPr/>
        </p:nvSpPr>
        <p:spPr bwMode="auto">
          <a:xfrm>
            <a:off x="4372112" y="1606115"/>
            <a:ext cx="100013"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3" name="Freeform 281"/>
          <p:cNvSpPr>
            <a:spLocks/>
          </p:cNvSpPr>
          <p:nvPr/>
        </p:nvSpPr>
        <p:spPr bwMode="auto">
          <a:xfrm>
            <a:off x="4381637" y="2118881"/>
            <a:ext cx="220663" cy="0"/>
          </a:xfrm>
          <a:custGeom>
            <a:avLst/>
            <a:gdLst>
              <a:gd name="T0" fmla="*/ 0 w 139"/>
              <a:gd name="T1" fmla="*/ 139 w 139"/>
              <a:gd name="T2" fmla="*/ 0 w 139"/>
            </a:gdLst>
            <a:ahLst/>
            <a:cxnLst>
              <a:cxn ang="0">
                <a:pos x="T0" y="0"/>
              </a:cxn>
              <a:cxn ang="0">
                <a:pos x="T1" y="0"/>
              </a:cxn>
              <a:cxn ang="0">
                <a:pos x="T2" y="0"/>
              </a:cxn>
            </a:cxnLst>
            <a:rect l="0" t="0" r="r" b="b"/>
            <a:pathLst>
              <a:path w="139">
                <a:moveTo>
                  <a:pt x="0" y="0"/>
                </a:moveTo>
                <a:lnTo>
                  <a:pt x="1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4" name="Line 282"/>
          <p:cNvSpPr>
            <a:spLocks noChangeShapeType="1"/>
          </p:cNvSpPr>
          <p:nvPr/>
        </p:nvSpPr>
        <p:spPr bwMode="auto">
          <a:xfrm>
            <a:off x="4381637" y="2118881"/>
            <a:ext cx="22066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5" name="Freeform 283"/>
          <p:cNvSpPr>
            <a:spLocks/>
          </p:cNvSpPr>
          <p:nvPr/>
        </p:nvSpPr>
        <p:spPr bwMode="auto">
          <a:xfrm>
            <a:off x="4187962" y="2118881"/>
            <a:ext cx="193675" cy="0"/>
          </a:xfrm>
          <a:custGeom>
            <a:avLst/>
            <a:gdLst>
              <a:gd name="T0" fmla="*/ 0 w 122"/>
              <a:gd name="T1" fmla="*/ 122 w 122"/>
              <a:gd name="T2" fmla="*/ 0 w 122"/>
            </a:gdLst>
            <a:ahLst/>
            <a:cxnLst>
              <a:cxn ang="0">
                <a:pos x="T0" y="0"/>
              </a:cxn>
              <a:cxn ang="0">
                <a:pos x="T1" y="0"/>
              </a:cxn>
              <a:cxn ang="0">
                <a:pos x="T2" y="0"/>
              </a:cxn>
            </a:cxnLst>
            <a:rect l="0" t="0" r="r" b="b"/>
            <a:pathLst>
              <a:path w="122">
                <a:moveTo>
                  <a:pt x="0" y="0"/>
                </a:moveTo>
                <a:lnTo>
                  <a:pt x="12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6" name="Line 284"/>
          <p:cNvSpPr>
            <a:spLocks noChangeShapeType="1"/>
          </p:cNvSpPr>
          <p:nvPr/>
        </p:nvSpPr>
        <p:spPr bwMode="auto">
          <a:xfrm>
            <a:off x="4187962" y="2118881"/>
            <a:ext cx="1936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7" name="Freeform 285"/>
          <p:cNvSpPr>
            <a:spLocks/>
          </p:cNvSpPr>
          <p:nvPr/>
        </p:nvSpPr>
        <p:spPr bwMode="auto">
          <a:xfrm>
            <a:off x="4360999" y="2100625"/>
            <a:ext cx="36513" cy="36512"/>
          </a:xfrm>
          <a:custGeom>
            <a:avLst/>
            <a:gdLst>
              <a:gd name="T0" fmla="*/ 10 w 23"/>
              <a:gd name="T1" fmla="*/ 0 h 23"/>
              <a:gd name="T2" fmla="*/ 23 w 23"/>
              <a:gd name="T3" fmla="*/ 0 h 23"/>
              <a:gd name="T4" fmla="*/ 23 w 23"/>
              <a:gd name="T5" fmla="*/ 23 h 23"/>
              <a:gd name="T6" fmla="*/ 0 w 23"/>
              <a:gd name="T7" fmla="*/ 23 h 23"/>
              <a:gd name="T8" fmla="*/ 0 w 23"/>
              <a:gd name="T9" fmla="*/ 0 h 23"/>
              <a:gd name="T10" fmla="*/ 1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10" y="0"/>
                </a:moveTo>
                <a:lnTo>
                  <a:pt x="23" y="0"/>
                </a:lnTo>
                <a:lnTo>
                  <a:pt x="23" y="23"/>
                </a:lnTo>
                <a:lnTo>
                  <a:pt x="0" y="23"/>
                </a:lnTo>
                <a:lnTo>
                  <a:pt x="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8" name="Freeform 286"/>
          <p:cNvSpPr>
            <a:spLocks/>
          </p:cNvSpPr>
          <p:nvPr/>
        </p:nvSpPr>
        <p:spPr bwMode="auto">
          <a:xfrm>
            <a:off x="4360999" y="2100625"/>
            <a:ext cx="36513" cy="36512"/>
          </a:xfrm>
          <a:custGeom>
            <a:avLst/>
            <a:gdLst>
              <a:gd name="T0" fmla="*/ 10 w 23"/>
              <a:gd name="T1" fmla="*/ 0 h 23"/>
              <a:gd name="T2" fmla="*/ 23 w 23"/>
              <a:gd name="T3" fmla="*/ 0 h 23"/>
              <a:gd name="T4" fmla="*/ 23 w 23"/>
              <a:gd name="T5" fmla="*/ 23 h 23"/>
              <a:gd name="T6" fmla="*/ 0 w 23"/>
              <a:gd name="T7" fmla="*/ 23 h 23"/>
              <a:gd name="T8" fmla="*/ 0 w 23"/>
              <a:gd name="T9" fmla="*/ 0 h 23"/>
              <a:gd name="T10" fmla="*/ 1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10" y="0"/>
                </a:moveTo>
                <a:lnTo>
                  <a:pt x="23" y="0"/>
                </a:lnTo>
                <a:lnTo>
                  <a:pt x="23" y="23"/>
                </a:lnTo>
                <a:lnTo>
                  <a:pt x="0" y="23"/>
                </a:lnTo>
                <a:lnTo>
                  <a:pt x="0" y="0"/>
                </a:lnTo>
                <a:lnTo>
                  <a:pt x="10"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9" name="Rectangle 287"/>
          <p:cNvSpPr>
            <a:spLocks noChangeArrowheads="1"/>
          </p:cNvSpPr>
          <p:nvPr/>
        </p:nvSpPr>
        <p:spPr bwMode="auto">
          <a:xfrm>
            <a:off x="4335599" y="2068875"/>
            <a:ext cx="95250" cy="100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0" name="Freeform 288"/>
          <p:cNvSpPr>
            <a:spLocks/>
          </p:cNvSpPr>
          <p:nvPr/>
        </p:nvSpPr>
        <p:spPr bwMode="auto">
          <a:xfrm>
            <a:off x="4421324" y="2582435"/>
            <a:ext cx="247650" cy="0"/>
          </a:xfrm>
          <a:custGeom>
            <a:avLst/>
            <a:gdLst>
              <a:gd name="T0" fmla="*/ 0 w 156"/>
              <a:gd name="T1" fmla="*/ 156 w 156"/>
              <a:gd name="T2" fmla="*/ 0 w 156"/>
            </a:gdLst>
            <a:ahLst/>
            <a:cxnLst>
              <a:cxn ang="0">
                <a:pos x="T0" y="0"/>
              </a:cxn>
              <a:cxn ang="0">
                <a:pos x="T1" y="0"/>
              </a:cxn>
              <a:cxn ang="0">
                <a:pos x="T2" y="0"/>
              </a:cxn>
            </a:cxnLst>
            <a:rect l="0" t="0" r="r" b="b"/>
            <a:pathLst>
              <a:path w="156">
                <a:moveTo>
                  <a:pt x="0" y="0"/>
                </a:moveTo>
                <a:lnTo>
                  <a:pt x="15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1" name="Line 289"/>
          <p:cNvSpPr>
            <a:spLocks noChangeShapeType="1"/>
          </p:cNvSpPr>
          <p:nvPr/>
        </p:nvSpPr>
        <p:spPr bwMode="auto">
          <a:xfrm>
            <a:off x="4421324" y="2582435"/>
            <a:ext cx="247650"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2" name="Freeform 290"/>
          <p:cNvSpPr>
            <a:spLocks/>
          </p:cNvSpPr>
          <p:nvPr/>
        </p:nvSpPr>
        <p:spPr bwMode="auto">
          <a:xfrm>
            <a:off x="4208599" y="2582435"/>
            <a:ext cx="212725" cy="0"/>
          </a:xfrm>
          <a:custGeom>
            <a:avLst/>
            <a:gdLst>
              <a:gd name="T0" fmla="*/ 0 w 134"/>
              <a:gd name="T1" fmla="*/ 134 w 134"/>
              <a:gd name="T2" fmla="*/ 0 w 134"/>
            </a:gdLst>
            <a:ahLst/>
            <a:cxnLst>
              <a:cxn ang="0">
                <a:pos x="T0" y="0"/>
              </a:cxn>
              <a:cxn ang="0">
                <a:pos x="T1" y="0"/>
              </a:cxn>
              <a:cxn ang="0">
                <a:pos x="T2" y="0"/>
              </a:cxn>
            </a:cxnLst>
            <a:rect l="0" t="0" r="r" b="b"/>
            <a:pathLst>
              <a:path w="134">
                <a:moveTo>
                  <a:pt x="0" y="0"/>
                </a:moveTo>
                <a:lnTo>
                  <a:pt x="1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3" name="Line 291"/>
          <p:cNvSpPr>
            <a:spLocks noChangeShapeType="1"/>
          </p:cNvSpPr>
          <p:nvPr/>
        </p:nvSpPr>
        <p:spPr bwMode="auto">
          <a:xfrm>
            <a:off x="4208599" y="2582435"/>
            <a:ext cx="2127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4" name="Freeform 292"/>
          <p:cNvSpPr>
            <a:spLocks/>
          </p:cNvSpPr>
          <p:nvPr/>
        </p:nvSpPr>
        <p:spPr bwMode="auto">
          <a:xfrm>
            <a:off x="4397512" y="2561798"/>
            <a:ext cx="41275" cy="41275"/>
          </a:xfrm>
          <a:custGeom>
            <a:avLst/>
            <a:gdLst>
              <a:gd name="T0" fmla="*/ 13 w 26"/>
              <a:gd name="T1" fmla="*/ 0 h 26"/>
              <a:gd name="T2" fmla="*/ 26 w 26"/>
              <a:gd name="T3" fmla="*/ 0 h 26"/>
              <a:gd name="T4" fmla="*/ 26 w 26"/>
              <a:gd name="T5" fmla="*/ 26 h 26"/>
              <a:gd name="T6" fmla="*/ 0 w 26"/>
              <a:gd name="T7" fmla="*/ 26 h 26"/>
              <a:gd name="T8" fmla="*/ 0 w 26"/>
              <a:gd name="T9" fmla="*/ 0 h 26"/>
              <a:gd name="T10" fmla="*/ 13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13" y="0"/>
                </a:moveTo>
                <a:lnTo>
                  <a:pt x="26" y="0"/>
                </a:lnTo>
                <a:lnTo>
                  <a:pt x="26" y="26"/>
                </a:lnTo>
                <a:lnTo>
                  <a:pt x="0" y="26"/>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5" name="Freeform 293"/>
          <p:cNvSpPr>
            <a:spLocks/>
          </p:cNvSpPr>
          <p:nvPr/>
        </p:nvSpPr>
        <p:spPr bwMode="auto">
          <a:xfrm>
            <a:off x="4397512" y="2561798"/>
            <a:ext cx="41275" cy="41275"/>
          </a:xfrm>
          <a:custGeom>
            <a:avLst/>
            <a:gdLst>
              <a:gd name="T0" fmla="*/ 13 w 26"/>
              <a:gd name="T1" fmla="*/ 0 h 26"/>
              <a:gd name="T2" fmla="*/ 26 w 26"/>
              <a:gd name="T3" fmla="*/ 0 h 26"/>
              <a:gd name="T4" fmla="*/ 26 w 26"/>
              <a:gd name="T5" fmla="*/ 26 h 26"/>
              <a:gd name="T6" fmla="*/ 0 w 26"/>
              <a:gd name="T7" fmla="*/ 26 h 26"/>
              <a:gd name="T8" fmla="*/ 0 w 26"/>
              <a:gd name="T9" fmla="*/ 0 h 26"/>
              <a:gd name="T10" fmla="*/ 13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13" y="0"/>
                </a:moveTo>
                <a:lnTo>
                  <a:pt x="26" y="0"/>
                </a:lnTo>
                <a:lnTo>
                  <a:pt x="26" y="26"/>
                </a:lnTo>
                <a:lnTo>
                  <a:pt x="0" y="26"/>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6" name="Rectangle 294"/>
          <p:cNvSpPr>
            <a:spLocks noChangeArrowheads="1"/>
          </p:cNvSpPr>
          <p:nvPr/>
        </p:nvSpPr>
        <p:spPr bwMode="auto">
          <a:xfrm>
            <a:off x="4372112" y="2533223"/>
            <a:ext cx="100013"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7" name="Freeform 295"/>
          <p:cNvSpPr>
            <a:spLocks/>
          </p:cNvSpPr>
          <p:nvPr/>
        </p:nvSpPr>
        <p:spPr bwMode="auto">
          <a:xfrm>
            <a:off x="4270512" y="3045989"/>
            <a:ext cx="282575" cy="0"/>
          </a:xfrm>
          <a:custGeom>
            <a:avLst/>
            <a:gdLst>
              <a:gd name="T0" fmla="*/ 0 w 178"/>
              <a:gd name="T1" fmla="*/ 178 w 178"/>
              <a:gd name="T2" fmla="*/ 0 w 178"/>
            </a:gdLst>
            <a:ahLst/>
            <a:cxnLst>
              <a:cxn ang="0">
                <a:pos x="T0" y="0"/>
              </a:cxn>
              <a:cxn ang="0">
                <a:pos x="T1" y="0"/>
              </a:cxn>
              <a:cxn ang="0">
                <a:pos x="T2" y="0"/>
              </a:cxn>
            </a:cxnLst>
            <a:rect l="0" t="0" r="r" b="b"/>
            <a:pathLst>
              <a:path w="178">
                <a:moveTo>
                  <a:pt x="0" y="0"/>
                </a:moveTo>
                <a:lnTo>
                  <a:pt x="17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8" name="Line 296"/>
          <p:cNvSpPr>
            <a:spLocks noChangeShapeType="1"/>
          </p:cNvSpPr>
          <p:nvPr/>
        </p:nvSpPr>
        <p:spPr bwMode="auto">
          <a:xfrm>
            <a:off x="4270512" y="3045989"/>
            <a:ext cx="2825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9" name="Freeform 297"/>
          <p:cNvSpPr>
            <a:spLocks/>
          </p:cNvSpPr>
          <p:nvPr/>
        </p:nvSpPr>
        <p:spPr bwMode="auto">
          <a:xfrm>
            <a:off x="4032387" y="3045989"/>
            <a:ext cx="238125" cy="0"/>
          </a:xfrm>
          <a:custGeom>
            <a:avLst/>
            <a:gdLst>
              <a:gd name="T0" fmla="*/ 0 w 150"/>
              <a:gd name="T1" fmla="*/ 150 w 150"/>
              <a:gd name="T2" fmla="*/ 0 w 150"/>
            </a:gdLst>
            <a:ahLst/>
            <a:cxnLst>
              <a:cxn ang="0">
                <a:pos x="T0" y="0"/>
              </a:cxn>
              <a:cxn ang="0">
                <a:pos x="T1" y="0"/>
              </a:cxn>
              <a:cxn ang="0">
                <a:pos x="T2" y="0"/>
              </a:cxn>
            </a:cxnLst>
            <a:rect l="0" t="0" r="r" b="b"/>
            <a:pathLst>
              <a:path w="150">
                <a:moveTo>
                  <a:pt x="0" y="0"/>
                </a:moveTo>
                <a:lnTo>
                  <a:pt x="15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0" name="Line 298"/>
          <p:cNvSpPr>
            <a:spLocks noChangeShapeType="1"/>
          </p:cNvSpPr>
          <p:nvPr/>
        </p:nvSpPr>
        <p:spPr bwMode="auto">
          <a:xfrm>
            <a:off x="4032387" y="3045989"/>
            <a:ext cx="2381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1" name="Freeform 299"/>
          <p:cNvSpPr>
            <a:spLocks/>
          </p:cNvSpPr>
          <p:nvPr/>
        </p:nvSpPr>
        <p:spPr bwMode="auto">
          <a:xfrm>
            <a:off x="4249874" y="3025352"/>
            <a:ext cx="36513" cy="41275"/>
          </a:xfrm>
          <a:custGeom>
            <a:avLst/>
            <a:gdLst>
              <a:gd name="T0" fmla="*/ 10 w 23"/>
              <a:gd name="T1" fmla="*/ 0 h 26"/>
              <a:gd name="T2" fmla="*/ 23 w 23"/>
              <a:gd name="T3" fmla="*/ 0 h 26"/>
              <a:gd name="T4" fmla="*/ 23 w 23"/>
              <a:gd name="T5" fmla="*/ 26 h 26"/>
              <a:gd name="T6" fmla="*/ 0 w 23"/>
              <a:gd name="T7" fmla="*/ 26 h 26"/>
              <a:gd name="T8" fmla="*/ 0 w 23"/>
              <a:gd name="T9" fmla="*/ 0 h 26"/>
              <a:gd name="T10" fmla="*/ 10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0" y="0"/>
                </a:moveTo>
                <a:lnTo>
                  <a:pt x="23" y="0"/>
                </a:lnTo>
                <a:lnTo>
                  <a:pt x="23" y="26"/>
                </a:lnTo>
                <a:lnTo>
                  <a:pt x="0" y="26"/>
                </a:lnTo>
                <a:lnTo>
                  <a:pt x="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2" name="Freeform 300"/>
          <p:cNvSpPr>
            <a:spLocks/>
          </p:cNvSpPr>
          <p:nvPr/>
        </p:nvSpPr>
        <p:spPr bwMode="auto">
          <a:xfrm>
            <a:off x="4249874" y="3025352"/>
            <a:ext cx="36513" cy="41275"/>
          </a:xfrm>
          <a:custGeom>
            <a:avLst/>
            <a:gdLst>
              <a:gd name="T0" fmla="*/ 10 w 23"/>
              <a:gd name="T1" fmla="*/ 0 h 26"/>
              <a:gd name="T2" fmla="*/ 23 w 23"/>
              <a:gd name="T3" fmla="*/ 0 h 26"/>
              <a:gd name="T4" fmla="*/ 23 w 23"/>
              <a:gd name="T5" fmla="*/ 26 h 26"/>
              <a:gd name="T6" fmla="*/ 0 w 23"/>
              <a:gd name="T7" fmla="*/ 26 h 26"/>
              <a:gd name="T8" fmla="*/ 0 w 23"/>
              <a:gd name="T9" fmla="*/ 0 h 26"/>
              <a:gd name="T10" fmla="*/ 10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0" y="0"/>
                </a:moveTo>
                <a:lnTo>
                  <a:pt x="23" y="0"/>
                </a:lnTo>
                <a:lnTo>
                  <a:pt x="23" y="26"/>
                </a:lnTo>
                <a:lnTo>
                  <a:pt x="0" y="26"/>
                </a:lnTo>
                <a:lnTo>
                  <a:pt x="0" y="0"/>
                </a:lnTo>
                <a:lnTo>
                  <a:pt x="10"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3" name="Rectangle 301"/>
          <p:cNvSpPr>
            <a:spLocks noChangeArrowheads="1"/>
          </p:cNvSpPr>
          <p:nvPr/>
        </p:nvSpPr>
        <p:spPr bwMode="auto">
          <a:xfrm>
            <a:off x="4224474" y="2996777"/>
            <a:ext cx="95250"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4" name="Freeform 302"/>
          <p:cNvSpPr>
            <a:spLocks/>
          </p:cNvSpPr>
          <p:nvPr/>
        </p:nvSpPr>
        <p:spPr bwMode="auto">
          <a:xfrm>
            <a:off x="4191137" y="3509543"/>
            <a:ext cx="288925" cy="0"/>
          </a:xfrm>
          <a:custGeom>
            <a:avLst/>
            <a:gdLst>
              <a:gd name="T0" fmla="*/ 0 w 182"/>
              <a:gd name="T1" fmla="*/ 182 w 182"/>
              <a:gd name="T2" fmla="*/ 0 w 182"/>
            </a:gdLst>
            <a:ahLst/>
            <a:cxnLst>
              <a:cxn ang="0">
                <a:pos x="T0" y="0"/>
              </a:cxn>
              <a:cxn ang="0">
                <a:pos x="T1" y="0"/>
              </a:cxn>
              <a:cxn ang="0">
                <a:pos x="T2" y="0"/>
              </a:cxn>
            </a:cxnLst>
            <a:rect l="0" t="0" r="r" b="b"/>
            <a:pathLst>
              <a:path w="182">
                <a:moveTo>
                  <a:pt x="0" y="0"/>
                </a:moveTo>
                <a:lnTo>
                  <a:pt x="18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5" name="Line 303"/>
          <p:cNvSpPr>
            <a:spLocks noChangeShapeType="1"/>
          </p:cNvSpPr>
          <p:nvPr/>
        </p:nvSpPr>
        <p:spPr bwMode="auto">
          <a:xfrm>
            <a:off x="4191137" y="3509543"/>
            <a:ext cx="2889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6" name="Freeform 304"/>
          <p:cNvSpPr>
            <a:spLocks/>
          </p:cNvSpPr>
          <p:nvPr/>
        </p:nvSpPr>
        <p:spPr bwMode="auto">
          <a:xfrm>
            <a:off x="3953012" y="3509543"/>
            <a:ext cx="238125" cy="0"/>
          </a:xfrm>
          <a:custGeom>
            <a:avLst/>
            <a:gdLst>
              <a:gd name="T0" fmla="*/ 0 w 150"/>
              <a:gd name="T1" fmla="*/ 150 w 150"/>
              <a:gd name="T2" fmla="*/ 0 w 150"/>
            </a:gdLst>
            <a:ahLst/>
            <a:cxnLst>
              <a:cxn ang="0">
                <a:pos x="T0" y="0"/>
              </a:cxn>
              <a:cxn ang="0">
                <a:pos x="T1" y="0"/>
              </a:cxn>
              <a:cxn ang="0">
                <a:pos x="T2" y="0"/>
              </a:cxn>
            </a:cxnLst>
            <a:rect l="0" t="0" r="r" b="b"/>
            <a:pathLst>
              <a:path w="150">
                <a:moveTo>
                  <a:pt x="0" y="0"/>
                </a:moveTo>
                <a:lnTo>
                  <a:pt x="15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7" name="Line 305"/>
          <p:cNvSpPr>
            <a:spLocks noChangeShapeType="1"/>
          </p:cNvSpPr>
          <p:nvPr/>
        </p:nvSpPr>
        <p:spPr bwMode="auto">
          <a:xfrm>
            <a:off x="3953012" y="3509543"/>
            <a:ext cx="2381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8" name="Freeform 306"/>
          <p:cNvSpPr>
            <a:spLocks/>
          </p:cNvSpPr>
          <p:nvPr/>
        </p:nvSpPr>
        <p:spPr bwMode="auto">
          <a:xfrm>
            <a:off x="4167324" y="3491287"/>
            <a:ext cx="41275" cy="36512"/>
          </a:xfrm>
          <a:custGeom>
            <a:avLst/>
            <a:gdLst>
              <a:gd name="T0" fmla="*/ 13 w 26"/>
              <a:gd name="T1" fmla="*/ 0 h 23"/>
              <a:gd name="T2" fmla="*/ 26 w 26"/>
              <a:gd name="T3" fmla="*/ 0 h 23"/>
              <a:gd name="T4" fmla="*/ 26 w 26"/>
              <a:gd name="T5" fmla="*/ 23 h 23"/>
              <a:gd name="T6" fmla="*/ 0 w 26"/>
              <a:gd name="T7" fmla="*/ 23 h 23"/>
              <a:gd name="T8" fmla="*/ 0 w 26"/>
              <a:gd name="T9" fmla="*/ 0 h 23"/>
              <a:gd name="T10" fmla="*/ 13 w 26"/>
              <a:gd name="T11" fmla="*/ 0 h 23"/>
            </a:gdLst>
            <a:ahLst/>
            <a:cxnLst>
              <a:cxn ang="0">
                <a:pos x="T0" y="T1"/>
              </a:cxn>
              <a:cxn ang="0">
                <a:pos x="T2" y="T3"/>
              </a:cxn>
              <a:cxn ang="0">
                <a:pos x="T4" y="T5"/>
              </a:cxn>
              <a:cxn ang="0">
                <a:pos x="T6" y="T7"/>
              </a:cxn>
              <a:cxn ang="0">
                <a:pos x="T8" y="T9"/>
              </a:cxn>
              <a:cxn ang="0">
                <a:pos x="T10" y="T11"/>
              </a:cxn>
            </a:cxnLst>
            <a:rect l="0" t="0" r="r" b="b"/>
            <a:pathLst>
              <a:path w="26" h="23">
                <a:moveTo>
                  <a:pt x="13" y="0"/>
                </a:moveTo>
                <a:lnTo>
                  <a:pt x="26" y="0"/>
                </a:lnTo>
                <a:lnTo>
                  <a:pt x="26" y="23"/>
                </a:lnTo>
                <a:lnTo>
                  <a:pt x="0" y="23"/>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9" name="Freeform 307"/>
          <p:cNvSpPr>
            <a:spLocks/>
          </p:cNvSpPr>
          <p:nvPr/>
        </p:nvSpPr>
        <p:spPr bwMode="auto">
          <a:xfrm>
            <a:off x="4167324" y="3491287"/>
            <a:ext cx="41275" cy="36512"/>
          </a:xfrm>
          <a:custGeom>
            <a:avLst/>
            <a:gdLst>
              <a:gd name="T0" fmla="*/ 13 w 26"/>
              <a:gd name="T1" fmla="*/ 0 h 23"/>
              <a:gd name="T2" fmla="*/ 26 w 26"/>
              <a:gd name="T3" fmla="*/ 0 h 23"/>
              <a:gd name="T4" fmla="*/ 26 w 26"/>
              <a:gd name="T5" fmla="*/ 23 h 23"/>
              <a:gd name="T6" fmla="*/ 0 w 26"/>
              <a:gd name="T7" fmla="*/ 23 h 23"/>
              <a:gd name="T8" fmla="*/ 0 w 26"/>
              <a:gd name="T9" fmla="*/ 0 h 23"/>
              <a:gd name="T10" fmla="*/ 13 w 26"/>
              <a:gd name="T11" fmla="*/ 0 h 23"/>
            </a:gdLst>
            <a:ahLst/>
            <a:cxnLst>
              <a:cxn ang="0">
                <a:pos x="T0" y="T1"/>
              </a:cxn>
              <a:cxn ang="0">
                <a:pos x="T2" y="T3"/>
              </a:cxn>
              <a:cxn ang="0">
                <a:pos x="T4" y="T5"/>
              </a:cxn>
              <a:cxn ang="0">
                <a:pos x="T6" y="T7"/>
              </a:cxn>
              <a:cxn ang="0">
                <a:pos x="T8" y="T9"/>
              </a:cxn>
              <a:cxn ang="0">
                <a:pos x="T10" y="T11"/>
              </a:cxn>
            </a:cxnLst>
            <a:rect l="0" t="0" r="r" b="b"/>
            <a:pathLst>
              <a:path w="26" h="23">
                <a:moveTo>
                  <a:pt x="13" y="0"/>
                </a:moveTo>
                <a:lnTo>
                  <a:pt x="26" y="0"/>
                </a:lnTo>
                <a:lnTo>
                  <a:pt x="26" y="23"/>
                </a:lnTo>
                <a:lnTo>
                  <a:pt x="0" y="23"/>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0" name="Rectangle 308"/>
          <p:cNvSpPr>
            <a:spLocks noChangeArrowheads="1"/>
          </p:cNvSpPr>
          <p:nvPr/>
        </p:nvSpPr>
        <p:spPr bwMode="auto">
          <a:xfrm>
            <a:off x="4138749" y="3460331"/>
            <a:ext cx="98425"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1" name="Freeform 309"/>
          <p:cNvSpPr>
            <a:spLocks/>
          </p:cNvSpPr>
          <p:nvPr/>
        </p:nvSpPr>
        <p:spPr bwMode="auto">
          <a:xfrm>
            <a:off x="4541974" y="3975478"/>
            <a:ext cx="409575" cy="0"/>
          </a:xfrm>
          <a:custGeom>
            <a:avLst/>
            <a:gdLst>
              <a:gd name="T0" fmla="*/ 0 w 258"/>
              <a:gd name="T1" fmla="*/ 258 w 258"/>
              <a:gd name="T2" fmla="*/ 0 w 258"/>
            </a:gdLst>
            <a:ahLst/>
            <a:cxnLst>
              <a:cxn ang="0">
                <a:pos x="T0" y="0"/>
              </a:cxn>
              <a:cxn ang="0">
                <a:pos x="T1" y="0"/>
              </a:cxn>
              <a:cxn ang="0">
                <a:pos x="T2" y="0"/>
              </a:cxn>
            </a:cxnLst>
            <a:rect l="0" t="0" r="r" b="b"/>
            <a:pathLst>
              <a:path w="258">
                <a:moveTo>
                  <a:pt x="0" y="0"/>
                </a:moveTo>
                <a:lnTo>
                  <a:pt x="25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2" name="Line 310"/>
          <p:cNvSpPr>
            <a:spLocks noChangeShapeType="1"/>
          </p:cNvSpPr>
          <p:nvPr/>
        </p:nvSpPr>
        <p:spPr bwMode="auto">
          <a:xfrm>
            <a:off x="4541974" y="3975478"/>
            <a:ext cx="4095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3" name="Freeform 311"/>
          <p:cNvSpPr>
            <a:spLocks/>
          </p:cNvSpPr>
          <p:nvPr/>
        </p:nvSpPr>
        <p:spPr bwMode="auto">
          <a:xfrm>
            <a:off x="4200662" y="3975478"/>
            <a:ext cx="341313" cy="0"/>
          </a:xfrm>
          <a:custGeom>
            <a:avLst/>
            <a:gdLst>
              <a:gd name="T0" fmla="*/ 0 w 215"/>
              <a:gd name="T1" fmla="*/ 215 w 215"/>
              <a:gd name="T2" fmla="*/ 0 w 215"/>
            </a:gdLst>
            <a:ahLst/>
            <a:cxnLst>
              <a:cxn ang="0">
                <a:pos x="T0" y="0"/>
              </a:cxn>
              <a:cxn ang="0">
                <a:pos x="T1" y="0"/>
              </a:cxn>
              <a:cxn ang="0">
                <a:pos x="T2" y="0"/>
              </a:cxn>
            </a:cxnLst>
            <a:rect l="0" t="0" r="r" b="b"/>
            <a:pathLst>
              <a:path w="215">
                <a:moveTo>
                  <a:pt x="0" y="0"/>
                </a:moveTo>
                <a:lnTo>
                  <a:pt x="21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4" name="Line 312"/>
          <p:cNvSpPr>
            <a:spLocks noChangeShapeType="1"/>
          </p:cNvSpPr>
          <p:nvPr/>
        </p:nvSpPr>
        <p:spPr bwMode="auto">
          <a:xfrm>
            <a:off x="4200662" y="3975478"/>
            <a:ext cx="3413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5" name="Freeform 313"/>
          <p:cNvSpPr>
            <a:spLocks/>
          </p:cNvSpPr>
          <p:nvPr/>
        </p:nvSpPr>
        <p:spPr bwMode="auto">
          <a:xfrm>
            <a:off x="4516574" y="3954841"/>
            <a:ext cx="36513" cy="41275"/>
          </a:xfrm>
          <a:custGeom>
            <a:avLst/>
            <a:gdLst>
              <a:gd name="T0" fmla="*/ 13 w 23"/>
              <a:gd name="T1" fmla="*/ 0 h 26"/>
              <a:gd name="T2" fmla="*/ 23 w 23"/>
              <a:gd name="T3" fmla="*/ 0 h 26"/>
              <a:gd name="T4" fmla="*/ 23 w 23"/>
              <a:gd name="T5" fmla="*/ 26 h 26"/>
              <a:gd name="T6" fmla="*/ 0 w 23"/>
              <a:gd name="T7" fmla="*/ 26 h 26"/>
              <a:gd name="T8" fmla="*/ 0 w 23"/>
              <a:gd name="T9" fmla="*/ 0 h 26"/>
              <a:gd name="T10" fmla="*/ 13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3" y="0"/>
                </a:moveTo>
                <a:lnTo>
                  <a:pt x="23" y="0"/>
                </a:lnTo>
                <a:lnTo>
                  <a:pt x="23" y="26"/>
                </a:lnTo>
                <a:lnTo>
                  <a:pt x="0" y="26"/>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6" name="Freeform 314"/>
          <p:cNvSpPr>
            <a:spLocks/>
          </p:cNvSpPr>
          <p:nvPr/>
        </p:nvSpPr>
        <p:spPr bwMode="auto">
          <a:xfrm>
            <a:off x="4516574" y="3954841"/>
            <a:ext cx="36513" cy="41275"/>
          </a:xfrm>
          <a:custGeom>
            <a:avLst/>
            <a:gdLst>
              <a:gd name="T0" fmla="*/ 13 w 23"/>
              <a:gd name="T1" fmla="*/ 0 h 26"/>
              <a:gd name="T2" fmla="*/ 23 w 23"/>
              <a:gd name="T3" fmla="*/ 0 h 26"/>
              <a:gd name="T4" fmla="*/ 23 w 23"/>
              <a:gd name="T5" fmla="*/ 26 h 26"/>
              <a:gd name="T6" fmla="*/ 0 w 23"/>
              <a:gd name="T7" fmla="*/ 26 h 26"/>
              <a:gd name="T8" fmla="*/ 0 w 23"/>
              <a:gd name="T9" fmla="*/ 0 h 26"/>
              <a:gd name="T10" fmla="*/ 13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3" y="0"/>
                </a:moveTo>
                <a:lnTo>
                  <a:pt x="23" y="0"/>
                </a:lnTo>
                <a:lnTo>
                  <a:pt x="23" y="26"/>
                </a:lnTo>
                <a:lnTo>
                  <a:pt x="0" y="26"/>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7" name="Rectangle 315"/>
          <p:cNvSpPr>
            <a:spLocks noChangeArrowheads="1"/>
          </p:cNvSpPr>
          <p:nvPr/>
        </p:nvSpPr>
        <p:spPr bwMode="auto">
          <a:xfrm>
            <a:off x="4487999" y="3926266"/>
            <a:ext cx="98425"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8" name="Freeform 316"/>
          <p:cNvSpPr>
            <a:spLocks/>
          </p:cNvSpPr>
          <p:nvPr/>
        </p:nvSpPr>
        <p:spPr bwMode="auto">
          <a:xfrm>
            <a:off x="4253049" y="4441413"/>
            <a:ext cx="436563" cy="0"/>
          </a:xfrm>
          <a:custGeom>
            <a:avLst/>
            <a:gdLst>
              <a:gd name="T0" fmla="*/ 0 w 275"/>
              <a:gd name="T1" fmla="*/ 275 w 275"/>
              <a:gd name="T2" fmla="*/ 0 w 275"/>
            </a:gdLst>
            <a:ahLst/>
            <a:cxnLst>
              <a:cxn ang="0">
                <a:pos x="T0" y="0"/>
              </a:cxn>
              <a:cxn ang="0">
                <a:pos x="T1" y="0"/>
              </a:cxn>
              <a:cxn ang="0">
                <a:pos x="T2" y="0"/>
              </a:cxn>
            </a:cxnLst>
            <a:rect l="0" t="0" r="r" b="b"/>
            <a:pathLst>
              <a:path w="275">
                <a:moveTo>
                  <a:pt x="0" y="0"/>
                </a:moveTo>
                <a:lnTo>
                  <a:pt x="27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9" name="Line 317"/>
          <p:cNvSpPr>
            <a:spLocks noChangeShapeType="1"/>
          </p:cNvSpPr>
          <p:nvPr/>
        </p:nvSpPr>
        <p:spPr bwMode="auto">
          <a:xfrm>
            <a:off x="4253049" y="4441413"/>
            <a:ext cx="43656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0" name="Freeform 318"/>
          <p:cNvSpPr>
            <a:spLocks/>
          </p:cNvSpPr>
          <p:nvPr/>
        </p:nvSpPr>
        <p:spPr bwMode="auto">
          <a:xfrm>
            <a:off x="3908562" y="4441413"/>
            <a:ext cx="344488" cy="0"/>
          </a:xfrm>
          <a:custGeom>
            <a:avLst/>
            <a:gdLst>
              <a:gd name="T0" fmla="*/ 0 w 217"/>
              <a:gd name="T1" fmla="*/ 217 w 217"/>
              <a:gd name="T2" fmla="*/ 0 w 217"/>
            </a:gdLst>
            <a:ahLst/>
            <a:cxnLst>
              <a:cxn ang="0">
                <a:pos x="T0" y="0"/>
              </a:cxn>
              <a:cxn ang="0">
                <a:pos x="T1" y="0"/>
              </a:cxn>
              <a:cxn ang="0">
                <a:pos x="T2" y="0"/>
              </a:cxn>
            </a:cxnLst>
            <a:rect l="0" t="0" r="r" b="b"/>
            <a:pathLst>
              <a:path w="217">
                <a:moveTo>
                  <a:pt x="0" y="0"/>
                </a:moveTo>
                <a:lnTo>
                  <a:pt x="21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1" name="Line 319"/>
          <p:cNvSpPr>
            <a:spLocks noChangeShapeType="1"/>
          </p:cNvSpPr>
          <p:nvPr/>
        </p:nvSpPr>
        <p:spPr bwMode="auto">
          <a:xfrm>
            <a:off x="3908562" y="4441413"/>
            <a:ext cx="344488"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2" name="Freeform 320"/>
          <p:cNvSpPr>
            <a:spLocks/>
          </p:cNvSpPr>
          <p:nvPr/>
        </p:nvSpPr>
        <p:spPr bwMode="auto">
          <a:xfrm>
            <a:off x="4229237" y="4421570"/>
            <a:ext cx="36513" cy="39687"/>
          </a:xfrm>
          <a:custGeom>
            <a:avLst/>
            <a:gdLst>
              <a:gd name="T0" fmla="*/ 13 w 23"/>
              <a:gd name="T1" fmla="*/ 0 h 25"/>
              <a:gd name="T2" fmla="*/ 23 w 23"/>
              <a:gd name="T3" fmla="*/ 0 h 25"/>
              <a:gd name="T4" fmla="*/ 23 w 23"/>
              <a:gd name="T5" fmla="*/ 25 h 25"/>
              <a:gd name="T6" fmla="*/ 0 w 23"/>
              <a:gd name="T7" fmla="*/ 25 h 25"/>
              <a:gd name="T8" fmla="*/ 0 w 23"/>
              <a:gd name="T9" fmla="*/ 0 h 25"/>
              <a:gd name="T10" fmla="*/ 13 w 23"/>
              <a:gd name="T11" fmla="*/ 0 h 25"/>
            </a:gdLst>
            <a:ahLst/>
            <a:cxnLst>
              <a:cxn ang="0">
                <a:pos x="T0" y="T1"/>
              </a:cxn>
              <a:cxn ang="0">
                <a:pos x="T2" y="T3"/>
              </a:cxn>
              <a:cxn ang="0">
                <a:pos x="T4" y="T5"/>
              </a:cxn>
              <a:cxn ang="0">
                <a:pos x="T6" y="T7"/>
              </a:cxn>
              <a:cxn ang="0">
                <a:pos x="T8" y="T9"/>
              </a:cxn>
              <a:cxn ang="0">
                <a:pos x="T10" y="T11"/>
              </a:cxn>
            </a:cxnLst>
            <a:rect l="0" t="0" r="r" b="b"/>
            <a:pathLst>
              <a:path w="23" h="25">
                <a:moveTo>
                  <a:pt x="13" y="0"/>
                </a:moveTo>
                <a:lnTo>
                  <a:pt x="23" y="0"/>
                </a:lnTo>
                <a:lnTo>
                  <a:pt x="23" y="25"/>
                </a:lnTo>
                <a:lnTo>
                  <a:pt x="0" y="25"/>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3" name="Freeform 321"/>
          <p:cNvSpPr>
            <a:spLocks/>
          </p:cNvSpPr>
          <p:nvPr/>
        </p:nvSpPr>
        <p:spPr bwMode="auto">
          <a:xfrm>
            <a:off x="4229237" y="4421570"/>
            <a:ext cx="36513" cy="39687"/>
          </a:xfrm>
          <a:custGeom>
            <a:avLst/>
            <a:gdLst>
              <a:gd name="T0" fmla="*/ 13 w 23"/>
              <a:gd name="T1" fmla="*/ 0 h 25"/>
              <a:gd name="T2" fmla="*/ 23 w 23"/>
              <a:gd name="T3" fmla="*/ 0 h 25"/>
              <a:gd name="T4" fmla="*/ 23 w 23"/>
              <a:gd name="T5" fmla="*/ 25 h 25"/>
              <a:gd name="T6" fmla="*/ 0 w 23"/>
              <a:gd name="T7" fmla="*/ 25 h 25"/>
              <a:gd name="T8" fmla="*/ 0 w 23"/>
              <a:gd name="T9" fmla="*/ 0 h 25"/>
              <a:gd name="T10" fmla="*/ 13 w 23"/>
              <a:gd name="T11" fmla="*/ 0 h 25"/>
            </a:gdLst>
            <a:ahLst/>
            <a:cxnLst>
              <a:cxn ang="0">
                <a:pos x="T0" y="T1"/>
              </a:cxn>
              <a:cxn ang="0">
                <a:pos x="T2" y="T3"/>
              </a:cxn>
              <a:cxn ang="0">
                <a:pos x="T4" y="T5"/>
              </a:cxn>
              <a:cxn ang="0">
                <a:pos x="T6" y="T7"/>
              </a:cxn>
              <a:cxn ang="0">
                <a:pos x="T8" y="T9"/>
              </a:cxn>
              <a:cxn ang="0">
                <a:pos x="T10" y="T11"/>
              </a:cxn>
            </a:cxnLst>
            <a:rect l="0" t="0" r="r" b="b"/>
            <a:pathLst>
              <a:path w="23" h="25">
                <a:moveTo>
                  <a:pt x="13" y="0"/>
                </a:moveTo>
                <a:lnTo>
                  <a:pt x="23" y="0"/>
                </a:lnTo>
                <a:lnTo>
                  <a:pt x="23" y="25"/>
                </a:lnTo>
                <a:lnTo>
                  <a:pt x="0" y="25"/>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4" name="Rectangle 322"/>
          <p:cNvSpPr>
            <a:spLocks noChangeArrowheads="1"/>
          </p:cNvSpPr>
          <p:nvPr/>
        </p:nvSpPr>
        <p:spPr bwMode="auto">
          <a:xfrm>
            <a:off x="4203837" y="4391407"/>
            <a:ext cx="95250" cy="100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5" name="Freeform 323"/>
          <p:cNvSpPr>
            <a:spLocks/>
          </p:cNvSpPr>
          <p:nvPr/>
        </p:nvSpPr>
        <p:spPr bwMode="auto">
          <a:xfrm>
            <a:off x="4343537" y="4904967"/>
            <a:ext cx="498475" cy="0"/>
          </a:xfrm>
          <a:custGeom>
            <a:avLst/>
            <a:gdLst>
              <a:gd name="T0" fmla="*/ 0 w 314"/>
              <a:gd name="T1" fmla="*/ 314 w 314"/>
              <a:gd name="T2" fmla="*/ 0 w 314"/>
            </a:gdLst>
            <a:ahLst/>
            <a:cxnLst>
              <a:cxn ang="0">
                <a:pos x="T0" y="0"/>
              </a:cxn>
              <a:cxn ang="0">
                <a:pos x="T1" y="0"/>
              </a:cxn>
              <a:cxn ang="0">
                <a:pos x="T2" y="0"/>
              </a:cxn>
            </a:cxnLst>
            <a:rect l="0" t="0" r="r" b="b"/>
            <a:pathLst>
              <a:path w="314">
                <a:moveTo>
                  <a:pt x="0" y="0"/>
                </a:moveTo>
                <a:lnTo>
                  <a:pt x="31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6" name="Line 324"/>
          <p:cNvSpPr>
            <a:spLocks noChangeShapeType="1"/>
          </p:cNvSpPr>
          <p:nvPr/>
        </p:nvSpPr>
        <p:spPr bwMode="auto">
          <a:xfrm>
            <a:off x="4343537" y="4904967"/>
            <a:ext cx="4984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7" name="Freeform 325"/>
          <p:cNvSpPr>
            <a:spLocks/>
          </p:cNvSpPr>
          <p:nvPr/>
        </p:nvSpPr>
        <p:spPr bwMode="auto">
          <a:xfrm>
            <a:off x="3960949" y="4904967"/>
            <a:ext cx="382588"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8" name="Line 326"/>
          <p:cNvSpPr>
            <a:spLocks noChangeShapeType="1"/>
          </p:cNvSpPr>
          <p:nvPr/>
        </p:nvSpPr>
        <p:spPr bwMode="auto">
          <a:xfrm>
            <a:off x="3960949" y="4904967"/>
            <a:ext cx="382588"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9" name="Freeform 327"/>
          <p:cNvSpPr>
            <a:spLocks/>
          </p:cNvSpPr>
          <p:nvPr/>
        </p:nvSpPr>
        <p:spPr bwMode="auto">
          <a:xfrm>
            <a:off x="4322899" y="4884330"/>
            <a:ext cx="38100" cy="41275"/>
          </a:xfrm>
          <a:custGeom>
            <a:avLst/>
            <a:gdLst>
              <a:gd name="T0" fmla="*/ 11 w 24"/>
              <a:gd name="T1" fmla="*/ 0 h 26"/>
              <a:gd name="T2" fmla="*/ 24 w 24"/>
              <a:gd name="T3" fmla="*/ 0 h 26"/>
              <a:gd name="T4" fmla="*/ 24 w 24"/>
              <a:gd name="T5" fmla="*/ 26 h 26"/>
              <a:gd name="T6" fmla="*/ 0 w 24"/>
              <a:gd name="T7" fmla="*/ 26 h 26"/>
              <a:gd name="T8" fmla="*/ 0 w 24"/>
              <a:gd name="T9" fmla="*/ 0 h 26"/>
              <a:gd name="T10" fmla="*/ 11 w 24"/>
              <a:gd name="T11" fmla="*/ 0 h 26"/>
            </a:gdLst>
            <a:ahLst/>
            <a:cxnLst>
              <a:cxn ang="0">
                <a:pos x="T0" y="T1"/>
              </a:cxn>
              <a:cxn ang="0">
                <a:pos x="T2" y="T3"/>
              </a:cxn>
              <a:cxn ang="0">
                <a:pos x="T4" y="T5"/>
              </a:cxn>
              <a:cxn ang="0">
                <a:pos x="T6" y="T7"/>
              </a:cxn>
              <a:cxn ang="0">
                <a:pos x="T8" y="T9"/>
              </a:cxn>
              <a:cxn ang="0">
                <a:pos x="T10" y="T11"/>
              </a:cxn>
            </a:cxnLst>
            <a:rect l="0" t="0" r="r" b="b"/>
            <a:pathLst>
              <a:path w="24" h="26">
                <a:moveTo>
                  <a:pt x="11" y="0"/>
                </a:moveTo>
                <a:lnTo>
                  <a:pt x="24" y="0"/>
                </a:lnTo>
                <a:lnTo>
                  <a:pt x="24" y="26"/>
                </a:lnTo>
                <a:lnTo>
                  <a:pt x="0" y="26"/>
                </a:lnTo>
                <a:lnTo>
                  <a:pt x="0"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0" name="Freeform 328"/>
          <p:cNvSpPr>
            <a:spLocks/>
          </p:cNvSpPr>
          <p:nvPr/>
        </p:nvSpPr>
        <p:spPr bwMode="auto">
          <a:xfrm>
            <a:off x="4322899" y="4884330"/>
            <a:ext cx="38100" cy="41275"/>
          </a:xfrm>
          <a:custGeom>
            <a:avLst/>
            <a:gdLst>
              <a:gd name="T0" fmla="*/ 11 w 24"/>
              <a:gd name="T1" fmla="*/ 0 h 26"/>
              <a:gd name="T2" fmla="*/ 24 w 24"/>
              <a:gd name="T3" fmla="*/ 0 h 26"/>
              <a:gd name="T4" fmla="*/ 24 w 24"/>
              <a:gd name="T5" fmla="*/ 26 h 26"/>
              <a:gd name="T6" fmla="*/ 0 w 24"/>
              <a:gd name="T7" fmla="*/ 26 h 26"/>
              <a:gd name="T8" fmla="*/ 0 w 24"/>
              <a:gd name="T9" fmla="*/ 0 h 26"/>
              <a:gd name="T10" fmla="*/ 11 w 24"/>
              <a:gd name="T11" fmla="*/ 0 h 26"/>
            </a:gdLst>
            <a:ahLst/>
            <a:cxnLst>
              <a:cxn ang="0">
                <a:pos x="T0" y="T1"/>
              </a:cxn>
              <a:cxn ang="0">
                <a:pos x="T2" y="T3"/>
              </a:cxn>
              <a:cxn ang="0">
                <a:pos x="T4" y="T5"/>
              </a:cxn>
              <a:cxn ang="0">
                <a:pos x="T6" y="T7"/>
              </a:cxn>
              <a:cxn ang="0">
                <a:pos x="T8" y="T9"/>
              </a:cxn>
              <a:cxn ang="0">
                <a:pos x="T10" y="T11"/>
              </a:cxn>
            </a:cxnLst>
            <a:rect l="0" t="0" r="r" b="b"/>
            <a:pathLst>
              <a:path w="24" h="26">
                <a:moveTo>
                  <a:pt x="11" y="0"/>
                </a:moveTo>
                <a:lnTo>
                  <a:pt x="24" y="0"/>
                </a:lnTo>
                <a:lnTo>
                  <a:pt x="24" y="26"/>
                </a:lnTo>
                <a:lnTo>
                  <a:pt x="0" y="26"/>
                </a:lnTo>
                <a:lnTo>
                  <a:pt x="0" y="0"/>
                </a:lnTo>
                <a:lnTo>
                  <a:pt x="11"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1" name="Rectangle 329"/>
          <p:cNvSpPr>
            <a:spLocks noChangeArrowheads="1"/>
          </p:cNvSpPr>
          <p:nvPr/>
        </p:nvSpPr>
        <p:spPr bwMode="auto">
          <a:xfrm>
            <a:off x="4294324" y="4857342"/>
            <a:ext cx="95250" cy="95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162" name="Group 161"/>
          <p:cNvGrpSpPr/>
          <p:nvPr/>
        </p:nvGrpSpPr>
        <p:grpSpPr>
          <a:xfrm>
            <a:off x="2710379" y="1411518"/>
            <a:ext cx="3791378" cy="5283990"/>
            <a:chOff x="2710379" y="1411518"/>
            <a:chExt cx="3791378" cy="5283990"/>
          </a:xfrm>
        </p:grpSpPr>
        <p:sp>
          <p:nvSpPr>
            <p:cNvPr id="163" name="Rectangle 239"/>
            <p:cNvSpPr>
              <a:spLocks noChangeArrowheads="1"/>
            </p:cNvSpPr>
            <p:nvPr/>
          </p:nvSpPr>
          <p:spPr bwMode="auto">
            <a:xfrm>
              <a:off x="5793720"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1.4</a:t>
              </a:r>
              <a:endParaRPr kumimoji="0" lang="en-US" altLang="en-US" sz="1300" b="0" i="0" u="none" strike="noStrike" cap="none" normalizeH="0" baseline="0" dirty="0">
                <a:ln>
                  <a:noFill/>
                </a:ln>
                <a:solidFill>
                  <a:schemeClr val="tx1"/>
                </a:solidFill>
                <a:effectLst/>
              </a:endParaRPr>
            </a:p>
          </p:txBody>
        </p:sp>
        <p:sp>
          <p:nvSpPr>
            <p:cNvPr id="164" name="Rectangle 249"/>
            <p:cNvSpPr>
              <a:spLocks noChangeArrowheads="1"/>
            </p:cNvSpPr>
            <p:nvPr/>
          </p:nvSpPr>
          <p:spPr bwMode="auto">
            <a:xfrm>
              <a:off x="2710379" y="6495453"/>
              <a:ext cx="17665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b="1" dirty="0" err="1">
                  <a:solidFill>
                    <a:srgbClr val="000000"/>
                  </a:solidFill>
                </a:rPr>
                <a:t>Icosapent</a:t>
              </a:r>
              <a:r>
                <a:rPr lang="en-US" altLang="en-US" sz="1300" b="1" dirty="0">
                  <a:solidFill>
                    <a:srgbClr val="000000"/>
                  </a:solidFill>
                </a:rPr>
                <a:t> Ethyl Better</a:t>
              </a:r>
              <a:endParaRPr lang="en-US" altLang="en-US" sz="1300" dirty="0"/>
            </a:p>
          </p:txBody>
        </p:sp>
        <p:sp>
          <p:nvSpPr>
            <p:cNvPr id="165" name="Rectangle 261"/>
            <p:cNvSpPr>
              <a:spLocks noChangeArrowheads="1"/>
            </p:cNvSpPr>
            <p:nvPr/>
          </p:nvSpPr>
          <p:spPr bwMode="auto">
            <a:xfrm>
              <a:off x="5331564" y="6495453"/>
              <a:ext cx="11701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rPr>
                <a:t>Placebo Better</a:t>
              </a:r>
              <a:endParaRPr kumimoji="0" lang="en-US" altLang="en-US" sz="1300" b="0" i="0" u="none" strike="noStrike" cap="none" normalizeH="0" baseline="0" dirty="0">
                <a:ln>
                  <a:noFill/>
                </a:ln>
                <a:solidFill>
                  <a:schemeClr val="tx1"/>
                </a:solidFill>
                <a:effectLst/>
              </a:endParaRPr>
            </a:p>
          </p:txBody>
        </p:sp>
        <p:sp>
          <p:nvSpPr>
            <p:cNvPr id="167" name="Rectangle 266"/>
            <p:cNvSpPr>
              <a:spLocks noChangeArrowheads="1"/>
            </p:cNvSpPr>
            <p:nvPr/>
          </p:nvSpPr>
          <p:spPr bwMode="auto">
            <a:xfrm>
              <a:off x="3483113"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0.4</a:t>
              </a:r>
              <a:endParaRPr kumimoji="0" lang="en-US" altLang="en-US" sz="1300" b="0" i="0" u="none" strike="noStrike" cap="none" normalizeH="0" baseline="0" dirty="0">
                <a:ln>
                  <a:noFill/>
                </a:ln>
                <a:solidFill>
                  <a:schemeClr val="tx1"/>
                </a:solidFill>
                <a:effectLst/>
              </a:endParaRPr>
            </a:p>
          </p:txBody>
        </p:sp>
        <p:sp>
          <p:nvSpPr>
            <p:cNvPr id="168" name="Rectangle 272"/>
            <p:cNvSpPr>
              <a:spLocks noChangeArrowheads="1"/>
            </p:cNvSpPr>
            <p:nvPr/>
          </p:nvSpPr>
          <p:spPr bwMode="auto">
            <a:xfrm>
              <a:off x="4867413"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1.0</a:t>
              </a:r>
              <a:endParaRPr kumimoji="0" lang="en-US" altLang="en-US" sz="1300" b="0" i="0" u="none" strike="noStrike" cap="none" normalizeH="0" baseline="0" dirty="0">
                <a:ln>
                  <a:noFill/>
                </a:ln>
                <a:solidFill>
                  <a:schemeClr val="tx1"/>
                </a:solidFill>
                <a:effectLst/>
              </a:endParaRPr>
            </a:p>
          </p:txBody>
        </p:sp>
        <p:sp>
          <p:nvSpPr>
            <p:cNvPr id="169" name="Line 241"/>
            <p:cNvSpPr>
              <a:spLocks noChangeShapeType="1"/>
            </p:cNvSpPr>
            <p:nvPr/>
          </p:nvSpPr>
          <p:spPr bwMode="auto">
            <a:xfrm flipV="1">
              <a:off x="4981712" y="1411518"/>
              <a:ext cx="0" cy="4717241"/>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170" name="Group 169"/>
            <p:cNvGrpSpPr/>
            <p:nvPr/>
          </p:nvGrpSpPr>
          <p:grpSpPr>
            <a:xfrm>
              <a:off x="3587887" y="6125566"/>
              <a:ext cx="2322513" cy="77787"/>
              <a:chOff x="3587887" y="6125566"/>
              <a:chExt cx="2322513" cy="77787"/>
            </a:xfrm>
          </p:grpSpPr>
          <p:sp>
            <p:nvSpPr>
              <p:cNvPr id="171" name="Line 237"/>
              <p:cNvSpPr>
                <a:spLocks noChangeShapeType="1"/>
              </p:cNvSpPr>
              <p:nvPr/>
            </p:nvSpPr>
            <p:spPr bwMode="auto">
              <a:xfrm>
                <a:off x="5905637"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2" name="Line 238"/>
              <p:cNvSpPr>
                <a:spLocks noChangeShapeType="1"/>
              </p:cNvSpPr>
              <p:nvPr/>
            </p:nvSpPr>
            <p:spPr bwMode="auto">
              <a:xfrm>
                <a:off x="5445262"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4" name="Line 268"/>
              <p:cNvSpPr>
                <a:spLocks noChangeShapeType="1"/>
              </p:cNvSpPr>
              <p:nvPr/>
            </p:nvSpPr>
            <p:spPr bwMode="auto">
              <a:xfrm>
                <a:off x="4051437"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en-US">
                  <a:latin typeface="Arial" panose="020B0604020202020204" pitchFamily="34" charset="0"/>
                  <a:cs typeface="Arial" panose="020B0604020202020204" pitchFamily="34" charset="0"/>
                </a:endParaRPr>
              </a:p>
            </p:txBody>
          </p:sp>
          <p:sp>
            <p:nvSpPr>
              <p:cNvPr id="175" name="Line 269"/>
              <p:cNvSpPr>
                <a:spLocks noChangeShapeType="1"/>
              </p:cNvSpPr>
              <p:nvPr/>
            </p:nvSpPr>
            <p:spPr bwMode="auto">
              <a:xfrm>
                <a:off x="3592649"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en-US">
                  <a:latin typeface="Arial" panose="020B0604020202020204" pitchFamily="34" charset="0"/>
                  <a:cs typeface="Arial" panose="020B0604020202020204" pitchFamily="34" charset="0"/>
                </a:endParaRPr>
              </a:p>
            </p:txBody>
          </p:sp>
          <p:sp>
            <p:nvSpPr>
              <p:cNvPr id="176" name="Line 270"/>
              <p:cNvSpPr>
                <a:spLocks noChangeShapeType="1"/>
              </p:cNvSpPr>
              <p:nvPr/>
            </p:nvSpPr>
            <p:spPr bwMode="auto">
              <a:xfrm>
                <a:off x="4516574"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7" name="Line 271"/>
              <p:cNvSpPr>
                <a:spLocks noChangeShapeType="1"/>
              </p:cNvSpPr>
              <p:nvPr/>
            </p:nvSpPr>
            <p:spPr bwMode="auto">
              <a:xfrm>
                <a:off x="4981712"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8" name="Line 265"/>
              <p:cNvSpPr>
                <a:spLocks noChangeShapeType="1"/>
              </p:cNvSpPr>
              <p:nvPr/>
            </p:nvSpPr>
            <p:spPr bwMode="auto">
              <a:xfrm>
                <a:off x="3587887" y="6125566"/>
                <a:ext cx="2322513"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sp>
        <p:nvSpPr>
          <p:cNvPr id="179" name="Line 15"/>
          <p:cNvSpPr>
            <a:spLocks noChangeShapeType="1"/>
          </p:cNvSpPr>
          <p:nvPr/>
        </p:nvSpPr>
        <p:spPr bwMode="auto">
          <a:xfrm>
            <a:off x="5786799" y="1166032"/>
            <a:ext cx="621792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1" name="Rectangle 227">
            <a:extLst>
              <a:ext uri="{FF2B5EF4-FFF2-40B4-BE49-F238E27FC236}">
                <a16:creationId xmlns:a16="http://schemas.microsoft.com/office/drawing/2014/main" id="{1F7A0A54-8ED1-4EF5-AC20-468CFEDF8600}"/>
              </a:ext>
            </a:extLst>
          </p:cNvPr>
          <p:cNvSpPr>
            <a:spLocks noChangeArrowheads="1"/>
          </p:cNvSpPr>
          <p:nvPr/>
        </p:nvSpPr>
        <p:spPr bwMode="auto">
          <a:xfrm flipH="1">
            <a:off x="10502591" y="1544749"/>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25%</a:t>
            </a:r>
            <a:endParaRPr kumimoji="0" lang="en-US" altLang="en-US" sz="1300" b="1" i="0" u="none" strike="noStrike" cap="none" normalizeH="0" baseline="0" dirty="0">
              <a:ln>
                <a:noFill/>
              </a:ln>
              <a:solidFill>
                <a:srgbClr val="10A24A"/>
              </a:solidFill>
              <a:effectLst/>
            </a:endParaRPr>
          </a:p>
        </p:txBody>
      </p:sp>
      <p:sp>
        <p:nvSpPr>
          <p:cNvPr id="182" name="Rectangle 227">
            <a:extLst>
              <a:ext uri="{FF2B5EF4-FFF2-40B4-BE49-F238E27FC236}">
                <a16:creationId xmlns:a16="http://schemas.microsoft.com/office/drawing/2014/main" id="{1A7F522E-DA0A-4A67-9664-720FF2475D37}"/>
              </a:ext>
            </a:extLst>
          </p:cNvPr>
          <p:cNvSpPr>
            <a:spLocks noChangeArrowheads="1"/>
          </p:cNvSpPr>
          <p:nvPr/>
        </p:nvSpPr>
        <p:spPr bwMode="auto">
          <a:xfrm flipH="1">
            <a:off x="10502591" y="946255"/>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effectLst/>
              </a:rPr>
              <a:t>RRR</a:t>
            </a:r>
          </a:p>
        </p:txBody>
      </p:sp>
      <p:sp>
        <p:nvSpPr>
          <p:cNvPr id="185" name="Rectangle 227">
            <a:extLst>
              <a:ext uri="{FF2B5EF4-FFF2-40B4-BE49-F238E27FC236}">
                <a16:creationId xmlns:a16="http://schemas.microsoft.com/office/drawing/2014/main" id="{A820FCDF-16A1-4E2A-9AA5-C8E119C4F113}"/>
              </a:ext>
            </a:extLst>
          </p:cNvPr>
          <p:cNvSpPr>
            <a:spLocks noChangeArrowheads="1"/>
          </p:cNvSpPr>
          <p:nvPr/>
        </p:nvSpPr>
        <p:spPr bwMode="auto">
          <a:xfrm flipH="1">
            <a:off x="10502591" y="2013725"/>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26%</a:t>
            </a:r>
            <a:endParaRPr kumimoji="0" lang="en-US" altLang="en-US" sz="1300" b="1" i="0" u="none" strike="noStrike" cap="none" normalizeH="0" baseline="0" dirty="0">
              <a:ln>
                <a:noFill/>
              </a:ln>
              <a:solidFill>
                <a:srgbClr val="10A24A"/>
              </a:solidFill>
              <a:effectLst/>
            </a:endParaRPr>
          </a:p>
        </p:txBody>
      </p:sp>
      <p:sp>
        <p:nvSpPr>
          <p:cNvPr id="186" name="Rectangle 227">
            <a:extLst>
              <a:ext uri="{FF2B5EF4-FFF2-40B4-BE49-F238E27FC236}">
                <a16:creationId xmlns:a16="http://schemas.microsoft.com/office/drawing/2014/main" id="{4C7A740F-9F68-4215-996E-C55A5552867D}"/>
              </a:ext>
            </a:extLst>
          </p:cNvPr>
          <p:cNvSpPr>
            <a:spLocks noChangeArrowheads="1"/>
          </p:cNvSpPr>
          <p:nvPr/>
        </p:nvSpPr>
        <p:spPr bwMode="auto">
          <a:xfrm flipH="1">
            <a:off x="10502591" y="2482701"/>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25%</a:t>
            </a:r>
            <a:endParaRPr kumimoji="0" lang="en-US" altLang="en-US" sz="1300" b="1" i="0" u="none" strike="noStrike" cap="none" normalizeH="0" baseline="0" dirty="0">
              <a:ln>
                <a:noFill/>
              </a:ln>
              <a:solidFill>
                <a:srgbClr val="10A24A"/>
              </a:solidFill>
              <a:effectLst/>
            </a:endParaRPr>
          </a:p>
        </p:txBody>
      </p:sp>
      <p:sp>
        <p:nvSpPr>
          <p:cNvPr id="187" name="Rectangle 227">
            <a:extLst>
              <a:ext uri="{FF2B5EF4-FFF2-40B4-BE49-F238E27FC236}">
                <a16:creationId xmlns:a16="http://schemas.microsoft.com/office/drawing/2014/main" id="{E66B74F2-E8BA-4493-96D7-02B06CA700F9}"/>
              </a:ext>
            </a:extLst>
          </p:cNvPr>
          <p:cNvSpPr>
            <a:spLocks noChangeArrowheads="1"/>
          </p:cNvSpPr>
          <p:nvPr/>
        </p:nvSpPr>
        <p:spPr bwMode="auto">
          <a:xfrm flipH="1">
            <a:off x="10502591" y="2951677"/>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31%</a:t>
            </a:r>
            <a:endParaRPr kumimoji="0" lang="en-US" altLang="en-US" sz="1300" b="1" i="0" u="none" strike="noStrike" cap="none" normalizeH="0" baseline="0" dirty="0">
              <a:ln>
                <a:noFill/>
              </a:ln>
              <a:solidFill>
                <a:srgbClr val="10A24A"/>
              </a:solidFill>
              <a:effectLst/>
            </a:endParaRPr>
          </a:p>
        </p:txBody>
      </p:sp>
      <p:sp>
        <p:nvSpPr>
          <p:cNvPr id="188" name="Rectangle 227">
            <a:extLst>
              <a:ext uri="{FF2B5EF4-FFF2-40B4-BE49-F238E27FC236}">
                <a16:creationId xmlns:a16="http://schemas.microsoft.com/office/drawing/2014/main" id="{856ED524-7953-4072-8BB1-FE5E463B4A56}"/>
              </a:ext>
            </a:extLst>
          </p:cNvPr>
          <p:cNvSpPr>
            <a:spLocks noChangeArrowheads="1"/>
          </p:cNvSpPr>
          <p:nvPr/>
        </p:nvSpPr>
        <p:spPr bwMode="auto">
          <a:xfrm flipH="1">
            <a:off x="10502591" y="3420653"/>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35%</a:t>
            </a:r>
            <a:endParaRPr kumimoji="0" lang="en-US" altLang="en-US" sz="1300" b="1" i="0" u="none" strike="noStrike" cap="none" normalizeH="0" baseline="0" dirty="0">
              <a:ln>
                <a:noFill/>
              </a:ln>
              <a:solidFill>
                <a:srgbClr val="10A24A"/>
              </a:solidFill>
              <a:effectLst/>
            </a:endParaRPr>
          </a:p>
        </p:txBody>
      </p:sp>
      <p:sp>
        <p:nvSpPr>
          <p:cNvPr id="189" name="Rectangle 227">
            <a:extLst>
              <a:ext uri="{FF2B5EF4-FFF2-40B4-BE49-F238E27FC236}">
                <a16:creationId xmlns:a16="http://schemas.microsoft.com/office/drawing/2014/main" id="{A2BFB9A4-EA20-4FA6-A99B-356FA0A175C3}"/>
              </a:ext>
            </a:extLst>
          </p:cNvPr>
          <p:cNvSpPr>
            <a:spLocks noChangeArrowheads="1"/>
          </p:cNvSpPr>
          <p:nvPr/>
        </p:nvSpPr>
        <p:spPr bwMode="auto">
          <a:xfrm flipH="1">
            <a:off x="10502591" y="3889629"/>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20%</a:t>
            </a:r>
            <a:endParaRPr kumimoji="0" lang="en-US" altLang="en-US" sz="1300" b="1" i="0" u="none" strike="noStrike" cap="none" normalizeH="0" baseline="0" dirty="0">
              <a:ln>
                <a:noFill/>
              </a:ln>
              <a:solidFill>
                <a:srgbClr val="10A24A"/>
              </a:solidFill>
              <a:effectLst/>
            </a:endParaRPr>
          </a:p>
        </p:txBody>
      </p:sp>
      <p:sp>
        <p:nvSpPr>
          <p:cNvPr id="190" name="Rectangle 227">
            <a:extLst>
              <a:ext uri="{FF2B5EF4-FFF2-40B4-BE49-F238E27FC236}">
                <a16:creationId xmlns:a16="http://schemas.microsoft.com/office/drawing/2014/main" id="{CFEDD170-0CE5-4489-BF2F-3D95E326583F}"/>
              </a:ext>
            </a:extLst>
          </p:cNvPr>
          <p:cNvSpPr>
            <a:spLocks noChangeArrowheads="1"/>
          </p:cNvSpPr>
          <p:nvPr/>
        </p:nvSpPr>
        <p:spPr bwMode="auto">
          <a:xfrm flipH="1">
            <a:off x="10502591" y="4358605"/>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32%</a:t>
            </a:r>
            <a:endParaRPr kumimoji="0" lang="en-US" altLang="en-US" sz="1300" b="1" i="0" u="none" strike="noStrike" cap="none" normalizeH="0" baseline="0" dirty="0">
              <a:ln>
                <a:noFill/>
              </a:ln>
              <a:solidFill>
                <a:srgbClr val="10A24A"/>
              </a:solidFill>
              <a:effectLst/>
            </a:endParaRPr>
          </a:p>
        </p:txBody>
      </p:sp>
      <p:sp>
        <p:nvSpPr>
          <p:cNvPr id="191" name="Rectangle 227">
            <a:extLst>
              <a:ext uri="{FF2B5EF4-FFF2-40B4-BE49-F238E27FC236}">
                <a16:creationId xmlns:a16="http://schemas.microsoft.com/office/drawing/2014/main" id="{88392C72-985E-4F7D-86DB-AB22D6CF60D2}"/>
              </a:ext>
            </a:extLst>
          </p:cNvPr>
          <p:cNvSpPr>
            <a:spLocks noChangeArrowheads="1"/>
          </p:cNvSpPr>
          <p:nvPr/>
        </p:nvSpPr>
        <p:spPr bwMode="auto">
          <a:xfrm flipH="1">
            <a:off x="10502591" y="4827581"/>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28%</a:t>
            </a:r>
            <a:endParaRPr kumimoji="0" lang="en-US" altLang="en-US" sz="1300" b="1" i="0" u="none" strike="noStrike" cap="none" normalizeH="0" baseline="0" dirty="0">
              <a:ln>
                <a:noFill/>
              </a:ln>
              <a:solidFill>
                <a:srgbClr val="10A24A"/>
              </a:solidFill>
              <a:effectLst/>
            </a:endParaRPr>
          </a:p>
        </p:txBody>
      </p:sp>
      <p:sp>
        <p:nvSpPr>
          <p:cNvPr id="193" name="Title 1">
            <a:extLst>
              <a:ext uri="{FF2B5EF4-FFF2-40B4-BE49-F238E27FC236}">
                <a16:creationId xmlns:a16="http://schemas.microsoft.com/office/drawing/2014/main" id="{5603463C-F1EB-4440-B4E6-B67CD7CA3277}"/>
              </a:ext>
            </a:extLst>
          </p:cNvPr>
          <p:cNvSpPr>
            <a:spLocks noGrp="1"/>
          </p:cNvSpPr>
          <p:nvPr>
            <p:ph type="title"/>
          </p:nvPr>
        </p:nvSpPr>
        <p:spPr>
          <a:xfrm>
            <a:off x="457200" y="2719"/>
            <a:ext cx="10515600" cy="822960"/>
          </a:xfrm>
        </p:spPr>
        <p:txBody>
          <a:bodyPr>
            <a:normAutofit/>
          </a:bodyPr>
          <a:lstStyle/>
          <a:p>
            <a:r>
              <a:rPr lang="en-US" sz="4000" b="1" dirty="0" err="1">
                <a:latin typeface="Arial" panose="020B0604020202020204" pitchFamily="34" charset="0"/>
                <a:cs typeface="Arial" panose="020B0604020202020204" pitchFamily="34" charset="0"/>
              </a:rPr>
              <a:t>Prespecified</a:t>
            </a:r>
            <a:r>
              <a:rPr lang="en-US" sz="4000" b="1" dirty="0">
                <a:latin typeface="Arial" panose="020B0604020202020204" pitchFamily="34" charset="0"/>
                <a:cs typeface="Arial" panose="020B0604020202020204" pitchFamily="34" charset="0"/>
              </a:rPr>
              <a:t> Hierarchical Testing</a:t>
            </a:r>
            <a:endParaRPr lang="en-US" sz="4000" b="1" dirty="0">
              <a:highlight>
                <a:srgbClr val="FFFF00"/>
              </a:highlight>
              <a:latin typeface="Arial" panose="020B0604020202020204" pitchFamily="34" charset="0"/>
              <a:cs typeface="Arial" panose="020B0604020202020204" pitchFamily="34" charset="0"/>
            </a:endParaRPr>
          </a:p>
        </p:txBody>
      </p:sp>
      <p:sp>
        <p:nvSpPr>
          <p:cNvPr id="194" name="TextBox 193">
            <a:extLst>
              <a:ext uri="{FF2B5EF4-FFF2-40B4-BE49-F238E27FC236}">
                <a16:creationId xmlns:a16="http://schemas.microsoft.com/office/drawing/2014/main" id="{F53D2F23-824D-4302-9744-5AC5F6162D5D}"/>
              </a:ext>
            </a:extLst>
          </p:cNvPr>
          <p:cNvSpPr txBox="1"/>
          <p:nvPr/>
        </p:nvSpPr>
        <p:spPr>
          <a:xfrm>
            <a:off x="9272587" y="6233515"/>
            <a:ext cx="273213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RRR denotes relative risk reduction</a:t>
            </a:r>
          </a:p>
        </p:txBody>
      </p:sp>
    </p:spTree>
    <p:extLst>
      <p:ext uri="{BB962C8B-B14F-4D97-AF65-F5344CB8AC3E}">
        <p14:creationId xmlns:p14="http://schemas.microsoft.com/office/powerpoint/2010/main" val="1154998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16"/>
          <p:cNvSpPr>
            <a:spLocks noChangeArrowheads="1"/>
          </p:cNvSpPr>
          <p:nvPr/>
        </p:nvSpPr>
        <p:spPr bwMode="auto">
          <a:xfrm>
            <a:off x="385917" y="945369"/>
            <a:ext cx="7261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ltLang="en-US" sz="1300" b="1" dirty="0">
                <a:solidFill>
                  <a:srgbClr val="000000"/>
                </a:solidFill>
                <a:latin typeface="Arial" pitchFamily="34" charset="0"/>
                <a:cs typeface="Arial" pitchFamily="34" charset="0"/>
              </a:rPr>
              <a:t>Endpoint</a:t>
            </a:r>
          </a:p>
        </p:txBody>
      </p:sp>
      <p:sp>
        <p:nvSpPr>
          <p:cNvPr id="150" name="Rectangle 5"/>
          <p:cNvSpPr>
            <a:spLocks noChangeArrowheads="1"/>
          </p:cNvSpPr>
          <p:nvPr/>
        </p:nvSpPr>
        <p:spPr bwMode="auto">
          <a:xfrm>
            <a:off x="242835" y="1411518"/>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6" name="Rectangle 21"/>
          <p:cNvSpPr>
            <a:spLocks noChangeArrowheads="1"/>
          </p:cNvSpPr>
          <p:nvPr/>
        </p:nvSpPr>
        <p:spPr bwMode="auto">
          <a:xfrm>
            <a:off x="385917" y="1565559"/>
            <a:ext cx="1830629"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Primary Composite (ITT)</a:t>
            </a:r>
          </a:p>
        </p:txBody>
      </p:sp>
      <p:sp>
        <p:nvSpPr>
          <p:cNvPr id="151" name="Rectangle 6"/>
          <p:cNvSpPr>
            <a:spLocks noChangeArrowheads="1"/>
          </p:cNvSpPr>
          <p:nvPr/>
        </p:nvSpPr>
        <p:spPr bwMode="auto">
          <a:xfrm>
            <a:off x="242835" y="1899012"/>
            <a:ext cx="11706330" cy="439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3" name="Rectangle 28"/>
          <p:cNvSpPr>
            <a:spLocks noChangeArrowheads="1"/>
          </p:cNvSpPr>
          <p:nvPr/>
        </p:nvSpPr>
        <p:spPr bwMode="auto">
          <a:xfrm>
            <a:off x="385917" y="2029113"/>
            <a:ext cx="2386872"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Key Secondary Composite (ITT)</a:t>
            </a:r>
          </a:p>
        </p:txBody>
      </p:sp>
      <p:sp>
        <p:nvSpPr>
          <p:cNvPr id="152" name="Rectangle 7"/>
          <p:cNvSpPr>
            <a:spLocks noChangeArrowheads="1"/>
          </p:cNvSpPr>
          <p:nvPr/>
        </p:nvSpPr>
        <p:spPr bwMode="auto">
          <a:xfrm>
            <a:off x="242835" y="2338626"/>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4" name="Rectangle 39"/>
          <p:cNvSpPr>
            <a:spLocks noChangeArrowheads="1"/>
          </p:cNvSpPr>
          <p:nvPr/>
        </p:nvSpPr>
        <p:spPr bwMode="auto">
          <a:xfrm>
            <a:off x="385917" y="2402898"/>
            <a:ext cx="2210542"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Cardiovascular Death or</a:t>
            </a:r>
          </a:p>
          <a:p>
            <a:pPr lvl="0">
              <a:lnSpc>
                <a:spcPts val="1400"/>
              </a:lnSpc>
              <a:spcBef>
                <a:spcPts val="0"/>
              </a:spcBef>
              <a:spcAft>
                <a:spcPts val="0"/>
              </a:spcAft>
            </a:pPr>
            <a:r>
              <a:rPr lang="en-US" altLang="en-US" sz="1300" dirty="0">
                <a:solidFill>
                  <a:srgbClr val="000000"/>
                </a:solidFill>
              </a:rPr>
              <a:t>Nonfatal Myocardial Infarction</a:t>
            </a:r>
          </a:p>
        </p:txBody>
      </p:sp>
      <p:sp>
        <p:nvSpPr>
          <p:cNvPr id="153" name="Rectangle 8"/>
          <p:cNvSpPr>
            <a:spLocks noChangeArrowheads="1"/>
          </p:cNvSpPr>
          <p:nvPr/>
        </p:nvSpPr>
        <p:spPr bwMode="auto">
          <a:xfrm>
            <a:off x="242835" y="2826120"/>
            <a:ext cx="11706330" cy="439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43" name="Rectangle 98"/>
          <p:cNvSpPr>
            <a:spLocks noChangeArrowheads="1"/>
          </p:cNvSpPr>
          <p:nvPr/>
        </p:nvSpPr>
        <p:spPr bwMode="auto">
          <a:xfrm>
            <a:off x="385917" y="2956221"/>
            <a:ext cx="2824491"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Fatal or Nonfatal Myocardial Infarction</a:t>
            </a:r>
          </a:p>
        </p:txBody>
      </p:sp>
      <p:sp>
        <p:nvSpPr>
          <p:cNvPr id="154" name="Rectangle 9"/>
          <p:cNvSpPr>
            <a:spLocks noChangeArrowheads="1"/>
          </p:cNvSpPr>
          <p:nvPr/>
        </p:nvSpPr>
        <p:spPr bwMode="auto">
          <a:xfrm>
            <a:off x="242835" y="3265734"/>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63" name="Rectangle 118"/>
          <p:cNvSpPr>
            <a:spLocks noChangeArrowheads="1"/>
          </p:cNvSpPr>
          <p:nvPr/>
        </p:nvSpPr>
        <p:spPr bwMode="auto">
          <a:xfrm>
            <a:off x="385917" y="3419775"/>
            <a:ext cx="2832507"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Urgent or Emergent Revascularization</a:t>
            </a:r>
          </a:p>
        </p:txBody>
      </p:sp>
      <p:sp>
        <p:nvSpPr>
          <p:cNvPr id="155" name="Rectangle 10"/>
          <p:cNvSpPr>
            <a:spLocks noChangeArrowheads="1"/>
          </p:cNvSpPr>
          <p:nvPr/>
        </p:nvSpPr>
        <p:spPr bwMode="auto">
          <a:xfrm>
            <a:off x="242835" y="3753228"/>
            <a:ext cx="11706330" cy="444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1" name="Rectangle 136"/>
          <p:cNvSpPr>
            <a:spLocks noChangeArrowheads="1"/>
          </p:cNvSpPr>
          <p:nvPr/>
        </p:nvSpPr>
        <p:spPr bwMode="auto">
          <a:xfrm>
            <a:off x="385917" y="3885710"/>
            <a:ext cx="1606209"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Cardiovascular Death</a:t>
            </a:r>
          </a:p>
        </p:txBody>
      </p:sp>
      <p:sp>
        <p:nvSpPr>
          <p:cNvPr id="156" name="Rectangle 11"/>
          <p:cNvSpPr>
            <a:spLocks noChangeArrowheads="1"/>
          </p:cNvSpPr>
          <p:nvPr/>
        </p:nvSpPr>
        <p:spPr bwMode="auto">
          <a:xfrm>
            <a:off x="242835" y="4197604"/>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9" name="Rectangle 144"/>
          <p:cNvSpPr>
            <a:spLocks noChangeArrowheads="1"/>
          </p:cNvSpPr>
          <p:nvPr/>
        </p:nvSpPr>
        <p:spPr bwMode="auto">
          <a:xfrm>
            <a:off x="385917" y="4351645"/>
            <a:ext cx="2589299"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Hospitalization for Unstable Angina</a:t>
            </a:r>
          </a:p>
        </p:txBody>
      </p:sp>
      <p:sp>
        <p:nvSpPr>
          <p:cNvPr id="157" name="Rectangle 12"/>
          <p:cNvSpPr>
            <a:spLocks noChangeArrowheads="1"/>
          </p:cNvSpPr>
          <p:nvPr/>
        </p:nvSpPr>
        <p:spPr bwMode="auto">
          <a:xfrm>
            <a:off x="242835" y="4685098"/>
            <a:ext cx="11706330" cy="439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00" name="Rectangle 155"/>
          <p:cNvSpPr>
            <a:spLocks noChangeArrowheads="1"/>
          </p:cNvSpPr>
          <p:nvPr/>
        </p:nvSpPr>
        <p:spPr bwMode="auto">
          <a:xfrm>
            <a:off x="385917" y="4815199"/>
            <a:ext cx="1764907"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Fatal or Nonfatal Stroke</a:t>
            </a:r>
          </a:p>
        </p:txBody>
      </p:sp>
      <p:sp>
        <p:nvSpPr>
          <p:cNvPr id="158" name="Rectangle 13"/>
          <p:cNvSpPr>
            <a:spLocks noChangeArrowheads="1"/>
          </p:cNvSpPr>
          <p:nvPr/>
        </p:nvSpPr>
        <p:spPr bwMode="auto">
          <a:xfrm>
            <a:off x="242835" y="5124539"/>
            <a:ext cx="11706330" cy="491140"/>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09" name="Rectangle 64"/>
          <p:cNvSpPr>
            <a:spLocks noChangeArrowheads="1"/>
          </p:cNvSpPr>
          <p:nvPr/>
        </p:nvSpPr>
        <p:spPr bwMode="auto">
          <a:xfrm>
            <a:off x="385917" y="5190571"/>
            <a:ext cx="2588466"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Total Mortality, Nonfatal Myocardial</a:t>
            </a:r>
          </a:p>
          <a:p>
            <a:pPr lvl="0">
              <a:lnSpc>
                <a:spcPts val="1400"/>
              </a:lnSpc>
              <a:spcBef>
                <a:spcPts val="0"/>
              </a:spcBef>
              <a:spcAft>
                <a:spcPts val="0"/>
              </a:spcAft>
            </a:pPr>
            <a:r>
              <a:rPr lang="en-US" altLang="en-US" sz="1300" dirty="0">
                <a:solidFill>
                  <a:srgbClr val="000000"/>
                </a:solidFill>
              </a:rPr>
              <a:t>Infarction, or Nonfatal Stroke</a:t>
            </a:r>
          </a:p>
        </p:txBody>
      </p:sp>
      <p:sp>
        <p:nvSpPr>
          <p:cNvPr id="319" name="Rectangle 174"/>
          <p:cNvSpPr>
            <a:spLocks noChangeArrowheads="1"/>
          </p:cNvSpPr>
          <p:nvPr/>
        </p:nvSpPr>
        <p:spPr bwMode="auto">
          <a:xfrm>
            <a:off x="7595611" y="945369"/>
            <a:ext cx="6412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indent="0" algn="ctr">
              <a:lnSpc>
                <a:spcPct val="100000"/>
              </a:lnSpc>
              <a:buClrTx/>
              <a:buSzTx/>
              <a:buFontTx/>
              <a:buNone/>
              <a:tabLst/>
            </a:pPr>
            <a:r>
              <a:rPr lang="en-US" altLang="en-US" sz="1300" b="1" dirty="0">
                <a:solidFill>
                  <a:srgbClr val="000000"/>
                </a:solidFill>
              </a:rPr>
              <a:t>Placebo</a:t>
            </a:r>
          </a:p>
        </p:txBody>
      </p:sp>
      <p:sp>
        <p:nvSpPr>
          <p:cNvPr id="320" name="Rectangle 175"/>
          <p:cNvSpPr>
            <a:spLocks noChangeArrowheads="1"/>
          </p:cNvSpPr>
          <p:nvPr/>
        </p:nvSpPr>
        <p:spPr bwMode="auto">
          <a:xfrm>
            <a:off x="7633281" y="1185925"/>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n/N (%)</a:t>
            </a:r>
            <a:endParaRPr kumimoji="0" lang="en-US" altLang="en-US" sz="1300" b="0" i="0" u="none" strike="noStrike" cap="none" normalizeH="0" baseline="0" dirty="0">
              <a:ln>
                <a:noFill/>
              </a:ln>
              <a:solidFill>
                <a:schemeClr val="tx1"/>
              </a:solidFill>
              <a:effectLst/>
            </a:endParaRPr>
          </a:p>
        </p:txBody>
      </p:sp>
      <p:sp>
        <p:nvSpPr>
          <p:cNvPr id="321" name="Rectangle 176"/>
          <p:cNvSpPr>
            <a:spLocks noChangeArrowheads="1"/>
          </p:cNvSpPr>
          <p:nvPr/>
        </p:nvSpPr>
        <p:spPr bwMode="auto">
          <a:xfrm>
            <a:off x="7251766" y="1555300"/>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901/4090 (22.0%)</a:t>
            </a:r>
            <a:endParaRPr kumimoji="0" lang="en-US" altLang="en-US" sz="1300" b="0" i="0" u="none" strike="noStrike" cap="none" normalizeH="0" baseline="0">
              <a:ln>
                <a:noFill/>
              </a:ln>
              <a:solidFill>
                <a:schemeClr val="tx1"/>
              </a:solidFill>
              <a:effectLst/>
            </a:endParaRPr>
          </a:p>
        </p:txBody>
      </p:sp>
      <p:sp>
        <p:nvSpPr>
          <p:cNvPr id="322" name="Rectangle 177"/>
          <p:cNvSpPr>
            <a:spLocks noChangeArrowheads="1"/>
          </p:cNvSpPr>
          <p:nvPr/>
        </p:nvSpPr>
        <p:spPr bwMode="auto">
          <a:xfrm>
            <a:off x="7251766" y="2018854"/>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606/4090 (14.8%)</a:t>
            </a:r>
            <a:endParaRPr kumimoji="0" lang="en-US" altLang="en-US" sz="1300" b="0" i="0" u="none" strike="noStrike" cap="none" normalizeH="0" baseline="0">
              <a:ln>
                <a:noFill/>
              </a:ln>
              <a:solidFill>
                <a:schemeClr val="tx1"/>
              </a:solidFill>
              <a:effectLst/>
            </a:endParaRPr>
          </a:p>
        </p:txBody>
      </p:sp>
      <p:sp>
        <p:nvSpPr>
          <p:cNvPr id="323" name="Rectangle 178"/>
          <p:cNvSpPr>
            <a:spLocks noChangeArrowheads="1"/>
          </p:cNvSpPr>
          <p:nvPr/>
        </p:nvSpPr>
        <p:spPr bwMode="auto">
          <a:xfrm>
            <a:off x="7251766" y="2482408"/>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507/4090 (12.4%)</a:t>
            </a:r>
            <a:endParaRPr kumimoji="0" lang="en-US" altLang="en-US" sz="1300" b="0" i="0" u="none" strike="noStrike" cap="none" normalizeH="0" baseline="0">
              <a:ln>
                <a:noFill/>
              </a:ln>
              <a:solidFill>
                <a:schemeClr val="tx1"/>
              </a:solidFill>
              <a:effectLst/>
            </a:endParaRPr>
          </a:p>
        </p:txBody>
      </p:sp>
      <p:sp>
        <p:nvSpPr>
          <p:cNvPr id="324" name="Rectangle 179"/>
          <p:cNvSpPr>
            <a:spLocks noChangeArrowheads="1"/>
          </p:cNvSpPr>
          <p:nvPr/>
        </p:nvSpPr>
        <p:spPr bwMode="auto">
          <a:xfrm>
            <a:off x="7298253" y="2945962"/>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355/4090 (8.7%)</a:t>
            </a:r>
            <a:endParaRPr kumimoji="0" lang="en-US" altLang="en-US" sz="1300" b="0" i="0" u="none" strike="noStrike" cap="none" normalizeH="0" baseline="0">
              <a:ln>
                <a:noFill/>
              </a:ln>
              <a:solidFill>
                <a:schemeClr val="tx1"/>
              </a:solidFill>
              <a:effectLst/>
            </a:endParaRPr>
          </a:p>
        </p:txBody>
      </p:sp>
      <p:sp>
        <p:nvSpPr>
          <p:cNvPr id="325" name="Rectangle 180"/>
          <p:cNvSpPr>
            <a:spLocks noChangeArrowheads="1"/>
          </p:cNvSpPr>
          <p:nvPr/>
        </p:nvSpPr>
        <p:spPr bwMode="auto">
          <a:xfrm>
            <a:off x="7298253" y="3409516"/>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321/4090 (7.8%)</a:t>
            </a:r>
            <a:endParaRPr kumimoji="0" lang="en-US" altLang="en-US" sz="1300" b="0" i="0" u="none" strike="noStrike" cap="none" normalizeH="0" baseline="0">
              <a:ln>
                <a:noFill/>
              </a:ln>
              <a:solidFill>
                <a:schemeClr val="tx1"/>
              </a:solidFill>
              <a:effectLst/>
            </a:endParaRPr>
          </a:p>
        </p:txBody>
      </p:sp>
      <p:sp>
        <p:nvSpPr>
          <p:cNvPr id="326" name="Rectangle 181"/>
          <p:cNvSpPr>
            <a:spLocks noChangeArrowheads="1"/>
          </p:cNvSpPr>
          <p:nvPr/>
        </p:nvSpPr>
        <p:spPr bwMode="auto">
          <a:xfrm>
            <a:off x="7298253" y="3875451"/>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213/4090 (5.2%)</a:t>
            </a:r>
            <a:endParaRPr kumimoji="0" lang="en-US" altLang="en-US" sz="1300" b="0" i="0" u="none" strike="noStrike" cap="none" normalizeH="0" baseline="0">
              <a:ln>
                <a:noFill/>
              </a:ln>
              <a:solidFill>
                <a:schemeClr val="tx1"/>
              </a:solidFill>
              <a:effectLst/>
            </a:endParaRPr>
          </a:p>
        </p:txBody>
      </p:sp>
      <p:sp>
        <p:nvSpPr>
          <p:cNvPr id="327" name="Rectangle 182"/>
          <p:cNvSpPr>
            <a:spLocks noChangeArrowheads="1"/>
          </p:cNvSpPr>
          <p:nvPr/>
        </p:nvSpPr>
        <p:spPr bwMode="auto">
          <a:xfrm>
            <a:off x="7298253" y="4341386"/>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157/4090 (3.8%)</a:t>
            </a:r>
            <a:endParaRPr kumimoji="0" lang="en-US" altLang="en-US" sz="1300" b="0" i="0" u="none" strike="noStrike" cap="none" normalizeH="0" baseline="0" dirty="0">
              <a:ln>
                <a:noFill/>
              </a:ln>
              <a:solidFill>
                <a:schemeClr val="tx1"/>
              </a:solidFill>
              <a:effectLst/>
            </a:endParaRPr>
          </a:p>
        </p:txBody>
      </p:sp>
      <p:sp>
        <p:nvSpPr>
          <p:cNvPr id="328" name="Rectangle 183"/>
          <p:cNvSpPr>
            <a:spLocks noChangeArrowheads="1"/>
          </p:cNvSpPr>
          <p:nvPr/>
        </p:nvSpPr>
        <p:spPr bwMode="auto">
          <a:xfrm>
            <a:off x="7298253" y="4804940"/>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134/4090 (3.3%)</a:t>
            </a:r>
            <a:endParaRPr kumimoji="0" lang="en-US" altLang="en-US" sz="1300" b="0" i="0" u="none" strike="noStrike" cap="none" normalizeH="0" baseline="0">
              <a:ln>
                <a:noFill/>
              </a:ln>
              <a:solidFill>
                <a:schemeClr val="tx1"/>
              </a:solidFill>
              <a:effectLst/>
            </a:endParaRPr>
          </a:p>
        </p:txBody>
      </p:sp>
      <p:sp>
        <p:nvSpPr>
          <p:cNvPr id="329" name="Rectangle 184"/>
          <p:cNvSpPr>
            <a:spLocks noChangeArrowheads="1"/>
          </p:cNvSpPr>
          <p:nvPr/>
        </p:nvSpPr>
        <p:spPr bwMode="auto">
          <a:xfrm>
            <a:off x="7251766" y="5270081"/>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690/4090 (16.9%)</a:t>
            </a:r>
            <a:endParaRPr kumimoji="0" lang="en-US" altLang="en-US" sz="1300" b="0" i="0" u="none" strike="noStrike" cap="none" normalizeH="0" baseline="0">
              <a:ln>
                <a:noFill/>
              </a:ln>
              <a:solidFill>
                <a:schemeClr val="tx1"/>
              </a:solidFill>
              <a:effectLst/>
            </a:endParaRPr>
          </a:p>
        </p:txBody>
      </p:sp>
      <p:sp>
        <p:nvSpPr>
          <p:cNvPr id="331" name="Rectangle 186"/>
          <p:cNvSpPr>
            <a:spLocks noChangeArrowheads="1"/>
          </p:cNvSpPr>
          <p:nvPr/>
        </p:nvSpPr>
        <p:spPr bwMode="auto">
          <a:xfrm>
            <a:off x="5832194" y="945369"/>
            <a:ext cx="123751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b="1" dirty="0" err="1">
                <a:solidFill>
                  <a:srgbClr val="000000"/>
                </a:solidFill>
              </a:rPr>
              <a:t>Icosapent</a:t>
            </a:r>
            <a:r>
              <a:rPr lang="en-US" altLang="en-US" sz="1300" b="1" dirty="0">
                <a:solidFill>
                  <a:srgbClr val="000000"/>
                </a:solidFill>
              </a:rPr>
              <a:t> Ethyl</a:t>
            </a:r>
            <a:endParaRPr kumimoji="0" lang="en-US" altLang="en-US" sz="1300" b="0" i="0" u="none" strike="noStrike" cap="none" normalizeH="0" baseline="0" dirty="0">
              <a:ln>
                <a:noFill/>
              </a:ln>
              <a:solidFill>
                <a:schemeClr val="tx1"/>
              </a:solidFill>
              <a:effectLst/>
            </a:endParaRPr>
          </a:p>
        </p:txBody>
      </p:sp>
      <p:sp>
        <p:nvSpPr>
          <p:cNvPr id="340" name="Rectangle 195"/>
          <p:cNvSpPr>
            <a:spLocks noChangeArrowheads="1"/>
          </p:cNvSpPr>
          <p:nvPr/>
        </p:nvSpPr>
        <p:spPr bwMode="auto">
          <a:xfrm>
            <a:off x="6168023" y="1185925"/>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n/N (%)</a:t>
            </a:r>
            <a:endParaRPr kumimoji="0" lang="en-US" altLang="en-US" sz="1300" b="0" i="0" u="none" strike="noStrike" cap="none" normalizeH="0" baseline="0" dirty="0">
              <a:ln>
                <a:noFill/>
              </a:ln>
              <a:solidFill>
                <a:schemeClr val="tx1"/>
              </a:solidFill>
              <a:effectLst/>
            </a:endParaRPr>
          </a:p>
        </p:txBody>
      </p:sp>
      <p:sp>
        <p:nvSpPr>
          <p:cNvPr id="341" name="Rectangle 196"/>
          <p:cNvSpPr>
            <a:spLocks noChangeArrowheads="1"/>
          </p:cNvSpPr>
          <p:nvPr/>
        </p:nvSpPr>
        <p:spPr bwMode="auto">
          <a:xfrm>
            <a:off x="5786508" y="1555300"/>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705/4089 (17.2%)</a:t>
            </a:r>
            <a:endParaRPr kumimoji="0" lang="en-US" altLang="en-US" sz="1300" b="0" i="0" u="none" strike="noStrike" cap="none" normalizeH="0" baseline="0">
              <a:ln>
                <a:noFill/>
              </a:ln>
              <a:solidFill>
                <a:schemeClr val="tx1"/>
              </a:solidFill>
              <a:effectLst/>
            </a:endParaRPr>
          </a:p>
        </p:txBody>
      </p:sp>
      <p:sp>
        <p:nvSpPr>
          <p:cNvPr id="342" name="Rectangle 197"/>
          <p:cNvSpPr>
            <a:spLocks noChangeArrowheads="1"/>
          </p:cNvSpPr>
          <p:nvPr/>
        </p:nvSpPr>
        <p:spPr bwMode="auto">
          <a:xfrm>
            <a:off x="5792696" y="2018854"/>
            <a:ext cx="13165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459/4089 (11.2%)</a:t>
            </a:r>
            <a:endParaRPr kumimoji="0" lang="en-US" altLang="en-US" sz="1300" b="0" i="0" u="none" strike="noStrike" cap="none" normalizeH="0" baseline="0">
              <a:ln>
                <a:noFill/>
              </a:ln>
              <a:solidFill>
                <a:schemeClr val="tx1"/>
              </a:solidFill>
              <a:effectLst/>
            </a:endParaRPr>
          </a:p>
        </p:txBody>
      </p:sp>
      <p:sp>
        <p:nvSpPr>
          <p:cNvPr id="343" name="Rectangle 198"/>
          <p:cNvSpPr>
            <a:spLocks noChangeArrowheads="1"/>
          </p:cNvSpPr>
          <p:nvPr/>
        </p:nvSpPr>
        <p:spPr bwMode="auto">
          <a:xfrm>
            <a:off x="5832995" y="2482408"/>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392/4089 (9.6%)</a:t>
            </a:r>
            <a:endParaRPr kumimoji="0" lang="en-US" altLang="en-US" sz="1300" b="0" i="0" u="none" strike="noStrike" cap="none" normalizeH="0" baseline="0">
              <a:ln>
                <a:noFill/>
              </a:ln>
              <a:solidFill>
                <a:schemeClr val="tx1"/>
              </a:solidFill>
              <a:effectLst/>
            </a:endParaRPr>
          </a:p>
        </p:txBody>
      </p:sp>
      <p:sp>
        <p:nvSpPr>
          <p:cNvPr id="344" name="Rectangle 199"/>
          <p:cNvSpPr>
            <a:spLocks noChangeArrowheads="1"/>
          </p:cNvSpPr>
          <p:nvPr/>
        </p:nvSpPr>
        <p:spPr bwMode="auto">
          <a:xfrm>
            <a:off x="5832995" y="2945962"/>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250/4089 (6.1%)</a:t>
            </a:r>
            <a:endParaRPr kumimoji="0" lang="en-US" altLang="en-US" sz="1300" b="0" i="0" u="none" strike="noStrike" cap="none" normalizeH="0" baseline="0">
              <a:ln>
                <a:noFill/>
              </a:ln>
              <a:solidFill>
                <a:schemeClr val="tx1"/>
              </a:solidFill>
              <a:effectLst/>
            </a:endParaRPr>
          </a:p>
        </p:txBody>
      </p:sp>
      <p:sp>
        <p:nvSpPr>
          <p:cNvPr id="345" name="Rectangle 200"/>
          <p:cNvSpPr>
            <a:spLocks noChangeArrowheads="1"/>
          </p:cNvSpPr>
          <p:nvPr/>
        </p:nvSpPr>
        <p:spPr bwMode="auto">
          <a:xfrm>
            <a:off x="5832995" y="3409516"/>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216/4089 (5.3%)</a:t>
            </a:r>
            <a:endParaRPr kumimoji="0" lang="en-US" altLang="en-US" sz="1300" b="0" i="0" u="none" strike="noStrike" cap="none" normalizeH="0" baseline="0">
              <a:ln>
                <a:noFill/>
              </a:ln>
              <a:solidFill>
                <a:schemeClr val="tx1"/>
              </a:solidFill>
              <a:effectLst/>
            </a:endParaRPr>
          </a:p>
        </p:txBody>
      </p:sp>
      <p:sp>
        <p:nvSpPr>
          <p:cNvPr id="346" name="Rectangle 201"/>
          <p:cNvSpPr>
            <a:spLocks noChangeArrowheads="1"/>
          </p:cNvSpPr>
          <p:nvPr/>
        </p:nvSpPr>
        <p:spPr bwMode="auto">
          <a:xfrm>
            <a:off x="5832995" y="3875451"/>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174/4089 (4.3%)</a:t>
            </a:r>
            <a:endParaRPr kumimoji="0" lang="en-US" altLang="en-US" sz="1300" b="0" i="0" u="none" strike="noStrike" cap="none" normalizeH="0" baseline="0">
              <a:ln>
                <a:noFill/>
              </a:ln>
              <a:solidFill>
                <a:schemeClr val="tx1"/>
              </a:solidFill>
              <a:effectLst/>
            </a:endParaRPr>
          </a:p>
        </p:txBody>
      </p:sp>
      <p:sp>
        <p:nvSpPr>
          <p:cNvPr id="347" name="Rectangle 202"/>
          <p:cNvSpPr>
            <a:spLocks noChangeArrowheads="1"/>
          </p:cNvSpPr>
          <p:nvPr/>
        </p:nvSpPr>
        <p:spPr bwMode="auto">
          <a:xfrm>
            <a:off x="5832995" y="4341386"/>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108/4089 (2.6%)</a:t>
            </a:r>
            <a:endParaRPr kumimoji="0" lang="en-US" altLang="en-US" sz="1300" b="0" i="0" u="none" strike="noStrike" cap="none" normalizeH="0" baseline="0">
              <a:ln>
                <a:noFill/>
              </a:ln>
              <a:solidFill>
                <a:schemeClr val="tx1"/>
              </a:solidFill>
              <a:effectLst/>
            </a:endParaRPr>
          </a:p>
        </p:txBody>
      </p:sp>
      <p:sp>
        <p:nvSpPr>
          <p:cNvPr id="348" name="Rectangle 203"/>
          <p:cNvSpPr>
            <a:spLocks noChangeArrowheads="1"/>
          </p:cNvSpPr>
          <p:nvPr/>
        </p:nvSpPr>
        <p:spPr bwMode="auto">
          <a:xfrm>
            <a:off x="5879482" y="4804940"/>
            <a:ext cx="114294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98/4089 (2.4%)</a:t>
            </a:r>
            <a:endParaRPr kumimoji="0" lang="en-US" altLang="en-US" sz="1300" b="0" i="0" u="none" strike="noStrike" cap="none" normalizeH="0" baseline="0">
              <a:ln>
                <a:noFill/>
              </a:ln>
              <a:solidFill>
                <a:schemeClr val="tx1"/>
              </a:solidFill>
              <a:effectLst/>
            </a:endParaRPr>
          </a:p>
        </p:txBody>
      </p:sp>
      <p:sp>
        <p:nvSpPr>
          <p:cNvPr id="349" name="Rectangle 204"/>
          <p:cNvSpPr>
            <a:spLocks noChangeArrowheads="1"/>
          </p:cNvSpPr>
          <p:nvPr/>
        </p:nvSpPr>
        <p:spPr bwMode="auto">
          <a:xfrm>
            <a:off x="5786508" y="5270081"/>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549/4089 (13.4%)</a:t>
            </a:r>
            <a:endParaRPr kumimoji="0" lang="en-US" altLang="en-US" sz="1300" b="0" i="0" u="none" strike="noStrike" cap="none" normalizeH="0" baseline="0" dirty="0">
              <a:ln>
                <a:noFill/>
              </a:ln>
              <a:solidFill>
                <a:schemeClr val="tx1"/>
              </a:solidFill>
              <a:effectLst/>
            </a:endParaRPr>
          </a:p>
        </p:txBody>
      </p:sp>
      <p:sp>
        <p:nvSpPr>
          <p:cNvPr id="15" name="Rectangle 213"/>
          <p:cNvSpPr>
            <a:spLocks noChangeArrowheads="1"/>
          </p:cNvSpPr>
          <p:nvPr/>
        </p:nvSpPr>
        <p:spPr bwMode="auto">
          <a:xfrm>
            <a:off x="8660913" y="945369"/>
            <a:ext cx="172643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pl-PL" altLang="en-US" sz="1300" b="1" dirty="0">
                <a:solidFill>
                  <a:srgbClr val="000000"/>
                </a:solidFill>
              </a:rPr>
              <a:t>Hazard </a:t>
            </a:r>
            <a:r>
              <a:rPr lang="en-US" altLang="en-US" sz="1300" b="1" dirty="0">
                <a:solidFill>
                  <a:srgbClr val="000000"/>
                </a:solidFill>
              </a:rPr>
              <a:t>Ratio </a:t>
            </a:r>
            <a:r>
              <a:rPr lang="pl-PL" altLang="en-US" sz="1300" b="1" dirty="0">
                <a:solidFill>
                  <a:srgbClr val="000000"/>
                </a:solidFill>
              </a:rPr>
              <a:t>(95% CI)</a:t>
            </a:r>
            <a:endParaRPr lang="en-US" altLang="en-US" sz="1300" b="1" dirty="0">
              <a:solidFill>
                <a:srgbClr val="000000"/>
              </a:solidFill>
            </a:endParaRPr>
          </a:p>
        </p:txBody>
      </p:sp>
      <p:sp>
        <p:nvSpPr>
          <p:cNvPr id="16" name="Rectangle 214"/>
          <p:cNvSpPr>
            <a:spLocks noChangeArrowheads="1"/>
          </p:cNvSpPr>
          <p:nvPr/>
        </p:nvSpPr>
        <p:spPr bwMode="auto">
          <a:xfrm>
            <a:off x="8910178" y="1555300"/>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0.75 (0.68–0.83)</a:t>
            </a:r>
            <a:endParaRPr kumimoji="0" lang="en-US" altLang="en-US" sz="1300" b="0" i="0" u="none" strike="noStrike" cap="none" normalizeH="0" baseline="0" dirty="0">
              <a:ln>
                <a:noFill/>
              </a:ln>
              <a:solidFill>
                <a:schemeClr val="tx1"/>
              </a:solidFill>
              <a:effectLst/>
            </a:endParaRPr>
          </a:p>
        </p:txBody>
      </p:sp>
      <p:sp>
        <p:nvSpPr>
          <p:cNvPr id="17" name="Rectangle 215"/>
          <p:cNvSpPr>
            <a:spLocks noChangeArrowheads="1"/>
          </p:cNvSpPr>
          <p:nvPr/>
        </p:nvSpPr>
        <p:spPr bwMode="auto">
          <a:xfrm>
            <a:off x="8910178" y="2018854"/>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0.74 (0.65–0.83)</a:t>
            </a:r>
            <a:endParaRPr kumimoji="0" lang="en-US" altLang="en-US" sz="1300" b="0" i="0" u="none" strike="noStrike" cap="none" normalizeH="0" baseline="0">
              <a:ln>
                <a:noFill/>
              </a:ln>
              <a:solidFill>
                <a:schemeClr val="tx1"/>
              </a:solidFill>
              <a:effectLst/>
            </a:endParaRPr>
          </a:p>
        </p:txBody>
      </p:sp>
      <p:sp>
        <p:nvSpPr>
          <p:cNvPr id="18" name="Rectangle 216"/>
          <p:cNvSpPr>
            <a:spLocks noChangeArrowheads="1"/>
          </p:cNvSpPr>
          <p:nvPr/>
        </p:nvSpPr>
        <p:spPr bwMode="auto">
          <a:xfrm>
            <a:off x="8910178" y="2482408"/>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0.75 (0.66–0.86)</a:t>
            </a:r>
            <a:endParaRPr kumimoji="0" lang="en-US" altLang="en-US" sz="1300" b="0" i="0" u="none" strike="noStrike" cap="none" normalizeH="0" baseline="0">
              <a:ln>
                <a:noFill/>
              </a:ln>
              <a:solidFill>
                <a:schemeClr val="tx1"/>
              </a:solidFill>
              <a:effectLst/>
            </a:endParaRPr>
          </a:p>
        </p:txBody>
      </p:sp>
      <p:sp>
        <p:nvSpPr>
          <p:cNvPr id="19" name="Rectangle 217"/>
          <p:cNvSpPr>
            <a:spLocks noChangeArrowheads="1"/>
          </p:cNvSpPr>
          <p:nvPr/>
        </p:nvSpPr>
        <p:spPr bwMode="auto">
          <a:xfrm>
            <a:off x="8910178" y="2945962"/>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0.69 (0.58–0.81)</a:t>
            </a:r>
            <a:endParaRPr kumimoji="0" lang="en-US" altLang="en-US" sz="1300" b="0" i="0" u="none" strike="noStrike" cap="none" normalizeH="0" baseline="0" dirty="0">
              <a:ln>
                <a:noFill/>
              </a:ln>
              <a:solidFill>
                <a:schemeClr val="tx1"/>
              </a:solidFill>
              <a:effectLst/>
            </a:endParaRPr>
          </a:p>
        </p:txBody>
      </p:sp>
      <p:sp>
        <p:nvSpPr>
          <p:cNvPr id="20" name="Rectangle 218"/>
          <p:cNvSpPr>
            <a:spLocks noChangeArrowheads="1"/>
          </p:cNvSpPr>
          <p:nvPr/>
        </p:nvSpPr>
        <p:spPr bwMode="auto">
          <a:xfrm>
            <a:off x="8910178" y="3409516"/>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0.65 (0.55–0.78)</a:t>
            </a:r>
            <a:endParaRPr kumimoji="0" lang="en-US" altLang="en-US" sz="1300" b="0" i="0" u="none" strike="noStrike" cap="none" normalizeH="0" baseline="0">
              <a:ln>
                <a:noFill/>
              </a:ln>
              <a:solidFill>
                <a:schemeClr val="tx1"/>
              </a:solidFill>
              <a:effectLst/>
            </a:endParaRPr>
          </a:p>
        </p:txBody>
      </p:sp>
      <p:sp>
        <p:nvSpPr>
          <p:cNvPr id="21" name="Rectangle 219"/>
          <p:cNvSpPr>
            <a:spLocks noChangeArrowheads="1"/>
          </p:cNvSpPr>
          <p:nvPr/>
        </p:nvSpPr>
        <p:spPr bwMode="auto">
          <a:xfrm>
            <a:off x="8910178" y="3875451"/>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0.80 (0.66–0.98)</a:t>
            </a:r>
            <a:endParaRPr kumimoji="0" lang="en-US" altLang="en-US" sz="1300" b="0" i="0" u="none" strike="noStrike" cap="none" normalizeH="0" baseline="0">
              <a:ln>
                <a:noFill/>
              </a:ln>
              <a:solidFill>
                <a:schemeClr val="tx1"/>
              </a:solidFill>
              <a:effectLst/>
            </a:endParaRPr>
          </a:p>
        </p:txBody>
      </p:sp>
      <p:sp>
        <p:nvSpPr>
          <p:cNvPr id="22" name="Rectangle 220"/>
          <p:cNvSpPr>
            <a:spLocks noChangeArrowheads="1"/>
          </p:cNvSpPr>
          <p:nvPr/>
        </p:nvSpPr>
        <p:spPr bwMode="auto">
          <a:xfrm>
            <a:off x="8910178" y="4341386"/>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0.68 (0.53–0.87)</a:t>
            </a:r>
            <a:endParaRPr kumimoji="0" lang="en-US" altLang="en-US" sz="1300" b="0" i="0" u="none" strike="noStrike" cap="none" normalizeH="0" baseline="0">
              <a:ln>
                <a:noFill/>
              </a:ln>
              <a:solidFill>
                <a:schemeClr val="tx1"/>
              </a:solidFill>
              <a:effectLst/>
            </a:endParaRPr>
          </a:p>
        </p:txBody>
      </p:sp>
      <p:sp>
        <p:nvSpPr>
          <p:cNvPr id="23" name="Rectangle 221"/>
          <p:cNvSpPr>
            <a:spLocks noChangeArrowheads="1"/>
          </p:cNvSpPr>
          <p:nvPr/>
        </p:nvSpPr>
        <p:spPr bwMode="auto">
          <a:xfrm>
            <a:off x="8910178" y="4804940"/>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0.72 (0.55–0.93)</a:t>
            </a:r>
            <a:endParaRPr kumimoji="0" lang="en-US" altLang="en-US" sz="1300" b="0" i="0" u="none" strike="noStrike" cap="none" normalizeH="0" baseline="0" dirty="0">
              <a:ln>
                <a:noFill/>
              </a:ln>
              <a:solidFill>
                <a:schemeClr val="tx1"/>
              </a:solidFill>
              <a:effectLst/>
            </a:endParaRPr>
          </a:p>
        </p:txBody>
      </p:sp>
      <p:sp>
        <p:nvSpPr>
          <p:cNvPr id="24" name="Rectangle 222"/>
          <p:cNvSpPr>
            <a:spLocks noChangeArrowheads="1"/>
          </p:cNvSpPr>
          <p:nvPr/>
        </p:nvSpPr>
        <p:spPr bwMode="auto">
          <a:xfrm>
            <a:off x="8910178" y="5270081"/>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0.77 (0.69–0.86)</a:t>
            </a:r>
            <a:endParaRPr kumimoji="0" lang="en-US" altLang="en-US" sz="1300" b="0" i="0" u="none" strike="noStrike" cap="none" normalizeH="0" baseline="0">
              <a:ln>
                <a:noFill/>
              </a:ln>
              <a:solidFill>
                <a:schemeClr val="tx1"/>
              </a:solidFill>
              <a:effectLst/>
            </a:endParaRPr>
          </a:p>
        </p:txBody>
      </p:sp>
      <p:sp>
        <p:nvSpPr>
          <p:cNvPr id="26" name="Rectangle 224"/>
          <p:cNvSpPr>
            <a:spLocks noChangeArrowheads="1"/>
          </p:cNvSpPr>
          <p:nvPr/>
        </p:nvSpPr>
        <p:spPr bwMode="auto">
          <a:xfrm>
            <a:off x="11192988" y="945369"/>
            <a:ext cx="59471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indent="0" algn="ctr">
              <a:lnSpc>
                <a:spcPct val="100000"/>
              </a:lnSpc>
              <a:buClrTx/>
              <a:buSzTx/>
              <a:buFontTx/>
              <a:buNone/>
              <a:tabLst/>
            </a:pPr>
            <a:r>
              <a:rPr lang="en-US" altLang="en-US" sz="1300" b="1" dirty="0">
                <a:solidFill>
                  <a:srgbClr val="000000"/>
                </a:solidFill>
              </a:rPr>
              <a:t>P-value</a:t>
            </a:r>
          </a:p>
        </p:txBody>
      </p:sp>
      <p:sp>
        <p:nvSpPr>
          <p:cNvPr id="29" name="Rectangle 227"/>
          <p:cNvSpPr>
            <a:spLocks noChangeArrowheads="1"/>
          </p:cNvSpPr>
          <p:nvPr/>
        </p:nvSpPr>
        <p:spPr bwMode="auto">
          <a:xfrm>
            <a:off x="11232262" y="1555300"/>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&lt;0.001</a:t>
            </a:r>
            <a:endParaRPr kumimoji="0" lang="en-US" altLang="en-US" sz="1300" b="0" i="0" u="none" strike="noStrike" cap="none" normalizeH="0" baseline="0" dirty="0">
              <a:ln>
                <a:noFill/>
              </a:ln>
              <a:solidFill>
                <a:schemeClr val="tx1"/>
              </a:solidFill>
              <a:effectLst/>
            </a:endParaRPr>
          </a:p>
        </p:txBody>
      </p:sp>
      <p:sp>
        <p:nvSpPr>
          <p:cNvPr id="30" name="Rectangle 228"/>
          <p:cNvSpPr>
            <a:spLocks noChangeArrowheads="1"/>
          </p:cNvSpPr>
          <p:nvPr/>
        </p:nvSpPr>
        <p:spPr bwMode="auto">
          <a:xfrm>
            <a:off x="11232262" y="2018854"/>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1" name="Rectangle 229"/>
          <p:cNvSpPr>
            <a:spLocks noChangeArrowheads="1"/>
          </p:cNvSpPr>
          <p:nvPr/>
        </p:nvSpPr>
        <p:spPr bwMode="auto">
          <a:xfrm>
            <a:off x="11232262" y="2482408"/>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2" name="Rectangle 230"/>
          <p:cNvSpPr>
            <a:spLocks noChangeArrowheads="1"/>
          </p:cNvSpPr>
          <p:nvPr/>
        </p:nvSpPr>
        <p:spPr bwMode="auto">
          <a:xfrm>
            <a:off x="11232262" y="2945962"/>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3" name="Rectangle 231"/>
          <p:cNvSpPr>
            <a:spLocks noChangeArrowheads="1"/>
          </p:cNvSpPr>
          <p:nvPr/>
        </p:nvSpPr>
        <p:spPr bwMode="auto">
          <a:xfrm>
            <a:off x="11232262" y="3409516"/>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4" name="Rectangle 232"/>
          <p:cNvSpPr>
            <a:spLocks noChangeArrowheads="1"/>
          </p:cNvSpPr>
          <p:nvPr/>
        </p:nvSpPr>
        <p:spPr bwMode="auto">
          <a:xfrm>
            <a:off x="11327640" y="3875451"/>
            <a:ext cx="3254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0.03</a:t>
            </a:r>
            <a:endParaRPr kumimoji="0" lang="en-US" altLang="en-US" sz="1300" b="0" i="0" u="none" strike="noStrike" cap="none" normalizeH="0" baseline="0" dirty="0">
              <a:ln>
                <a:noFill/>
              </a:ln>
              <a:solidFill>
                <a:schemeClr val="tx1"/>
              </a:solidFill>
              <a:effectLst/>
            </a:endParaRPr>
          </a:p>
        </p:txBody>
      </p:sp>
      <p:sp>
        <p:nvSpPr>
          <p:cNvPr id="35" name="Rectangle 233"/>
          <p:cNvSpPr>
            <a:spLocks noChangeArrowheads="1"/>
          </p:cNvSpPr>
          <p:nvPr/>
        </p:nvSpPr>
        <p:spPr bwMode="auto">
          <a:xfrm>
            <a:off x="11281153" y="4341386"/>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0.002</a:t>
            </a:r>
            <a:endParaRPr kumimoji="0" lang="en-US" altLang="en-US" sz="1300" b="0" i="0" u="none" strike="noStrike" cap="none" normalizeH="0" baseline="0" dirty="0">
              <a:ln>
                <a:noFill/>
              </a:ln>
              <a:solidFill>
                <a:schemeClr val="tx1"/>
              </a:solidFill>
              <a:effectLst/>
            </a:endParaRPr>
          </a:p>
        </p:txBody>
      </p:sp>
      <p:sp>
        <p:nvSpPr>
          <p:cNvPr id="36" name="Rectangle 234"/>
          <p:cNvSpPr>
            <a:spLocks noChangeArrowheads="1"/>
          </p:cNvSpPr>
          <p:nvPr/>
        </p:nvSpPr>
        <p:spPr bwMode="auto">
          <a:xfrm>
            <a:off x="11327640" y="4804940"/>
            <a:ext cx="3254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0.01</a:t>
            </a:r>
            <a:endParaRPr kumimoji="0" lang="en-US" altLang="en-US" sz="1300" b="0" i="0" u="none" strike="noStrike" cap="none" normalizeH="0" baseline="0" dirty="0">
              <a:ln>
                <a:noFill/>
              </a:ln>
              <a:solidFill>
                <a:schemeClr val="tx1"/>
              </a:solidFill>
              <a:effectLst/>
            </a:endParaRPr>
          </a:p>
        </p:txBody>
      </p:sp>
      <p:sp>
        <p:nvSpPr>
          <p:cNvPr id="37" name="Rectangle 235"/>
          <p:cNvSpPr>
            <a:spLocks noChangeArrowheads="1"/>
          </p:cNvSpPr>
          <p:nvPr/>
        </p:nvSpPr>
        <p:spPr bwMode="auto">
          <a:xfrm>
            <a:off x="11232262" y="5270081"/>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44" name="Rectangle 242"/>
          <p:cNvSpPr>
            <a:spLocks noChangeArrowheads="1"/>
          </p:cNvSpPr>
          <p:nvPr/>
        </p:nvSpPr>
        <p:spPr bwMode="auto">
          <a:xfrm>
            <a:off x="4456973" y="960758"/>
            <a:ext cx="10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pl-PL" altLang="en-US" sz="1300" b="1" dirty="0">
                <a:solidFill>
                  <a:srgbClr val="000000"/>
                </a:solidFill>
              </a:rPr>
              <a:t>Hazard </a:t>
            </a:r>
            <a:r>
              <a:rPr lang="en-US" altLang="en-US" sz="1300" b="1" dirty="0">
                <a:solidFill>
                  <a:srgbClr val="000000"/>
                </a:solidFill>
              </a:rPr>
              <a:t>Ratio</a:t>
            </a:r>
            <a:r>
              <a:rPr lang="pl-PL" altLang="en-US" sz="1300" b="1" dirty="0">
                <a:solidFill>
                  <a:srgbClr val="000000"/>
                </a:solidFill>
              </a:rPr>
              <a:t> </a:t>
            </a:r>
            <a:endParaRPr lang="en-US" altLang="en-US" sz="1300" b="1" dirty="0">
              <a:solidFill>
                <a:srgbClr val="000000"/>
              </a:solidFill>
            </a:endParaRPr>
          </a:p>
          <a:p>
            <a:pPr lvl="0" algn="ctr"/>
            <a:r>
              <a:rPr lang="pl-PL" altLang="en-US" sz="1300" b="1" dirty="0">
                <a:solidFill>
                  <a:srgbClr val="000000"/>
                </a:solidFill>
              </a:rPr>
              <a:t>(95% CI)</a:t>
            </a:r>
            <a:endParaRPr kumimoji="0" lang="en-US" altLang="en-US" sz="1300" b="0" i="0" u="none" strike="noStrike" cap="none" normalizeH="0" baseline="0" dirty="0">
              <a:ln>
                <a:noFill/>
              </a:ln>
              <a:solidFill>
                <a:schemeClr val="tx1"/>
              </a:solidFill>
              <a:effectLst/>
            </a:endParaRPr>
          </a:p>
        </p:txBody>
      </p:sp>
      <p:sp>
        <p:nvSpPr>
          <p:cNvPr id="76" name="Freeform 274"/>
          <p:cNvSpPr>
            <a:spLocks/>
          </p:cNvSpPr>
          <p:nvPr/>
        </p:nvSpPr>
        <p:spPr bwMode="auto">
          <a:xfrm>
            <a:off x="4421324" y="1655327"/>
            <a:ext cx="180975" cy="0"/>
          </a:xfrm>
          <a:custGeom>
            <a:avLst/>
            <a:gdLst>
              <a:gd name="T0" fmla="*/ 0 w 114"/>
              <a:gd name="T1" fmla="*/ 114 w 114"/>
              <a:gd name="T2" fmla="*/ 0 w 114"/>
            </a:gdLst>
            <a:ahLst/>
            <a:cxnLst>
              <a:cxn ang="0">
                <a:pos x="T0" y="0"/>
              </a:cxn>
              <a:cxn ang="0">
                <a:pos x="T1" y="0"/>
              </a:cxn>
              <a:cxn ang="0">
                <a:pos x="T2" y="0"/>
              </a:cxn>
            </a:cxnLst>
            <a:rect l="0" t="0" r="r" b="b"/>
            <a:pathLst>
              <a:path w="114">
                <a:moveTo>
                  <a:pt x="0" y="0"/>
                </a:moveTo>
                <a:lnTo>
                  <a:pt x="11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7" name="Line 275"/>
          <p:cNvSpPr>
            <a:spLocks noChangeShapeType="1"/>
          </p:cNvSpPr>
          <p:nvPr/>
        </p:nvSpPr>
        <p:spPr bwMode="auto">
          <a:xfrm>
            <a:off x="4421324" y="1655327"/>
            <a:ext cx="1809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8" name="Freeform 276"/>
          <p:cNvSpPr>
            <a:spLocks/>
          </p:cNvSpPr>
          <p:nvPr/>
        </p:nvSpPr>
        <p:spPr bwMode="auto">
          <a:xfrm>
            <a:off x="4257812" y="1655327"/>
            <a:ext cx="163513" cy="0"/>
          </a:xfrm>
          <a:custGeom>
            <a:avLst/>
            <a:gdLst>
              <a:gd name="T0" fmla="*/ 0 w 103"/>
              <a:gd name="T1" fmla="*/ 103 w 103"/>
              <a:gd name="T2" fmla="*/ 0 w 103"/>
            </a:gdLst>
            <a:ahLst/>
            <a:cxnLst>
              <a:cxn ang="0">
                <a:pos x="T0" y="0"/>
              </a:cxn>
              <a:cxn ang="0">
                <a:pos x="T1" y="0"/>
              </a:cxn>
              <a:cxn ang="0">
                <a:pos x="T2" y="0"/>
              </a:cxn>
            </a:cxnLst>
            <a:rect l="0" t="0" r="r" b="b"/>
            <a:pathLst>
              <a:path w="103">
                <a:moveTo>
                  <a:pt x="0" y="0"/>
                </a:moveTo>
                <a:lnTo>
                  <a:pt x="10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9" name="Line 277"/>
          <p:cNvSpPr>
            <a:spLocks noChangeShapeType="1"/>
          </p:cNvSpPr>
          <p:nvPr/>
        </p:nvSpPr>
        <p:spPr bwMode="auto">
          <a:xfrm>
            <a:off x="4257812" y="1655327"/>
            <a:ext cx="1635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0" name="Freeform 278"/>
          <p:cNvSpPr>
            <a:spLocks/>
          </p:cNvSpPr>
          <p:nvPr/>
        </p:nvSpPr>
        <p:spPr bwMode="auto">
          <a:xfrm>
            <a:off x="4397512" y="1636277"/>
            <a:ext cx="41275" cy="38100"/>
          </a:xfrm>
          <a:custGeom>
            <a:avLst/>
            <a:gdLst>
              <a:gd name="T0" fmla="*/ 13 w 26"/>
              <a:gd name="T1" fmla="*/ 0 h 24"/>
              <a:gd name="T2" fmla="*/ 26 w 26"/>
              <a:gd name="T3" fmla="*/ 0 h 24"/>
              <a:gd name="T4" fmla="*/ 26 w 26"/>
              <a:gd name="T5" fmla="*/ 24 h 24"/>
              <a:gd name="T6" fmla="*/ 0 w 26"/>
              <a:gd name="T7" fmla="*/ 24 h 24"/>
              <a:gd name="T8" fmla="*/ 0 w 26"/>
              <a:gd name="T9" fmla="*/ 0 h 24"/>
              <a:gd name="T10" fmla="*/ 13 w 26"/>
              <a:gd name="T11" fmla="*/ 0 h 24"/>
            </a:gdLst>
            <a:ahLst/>
            <a:cxnLst>
              <a:cxn ang="0">
                <a:pos x="T0" y="T1"/>
              </a:cxn>
              <a:cxn ang="0">
                <a:pos x="T2" y="T3"/>
              </a:cxn>
              <a:cxn ang="0">
                <a:pos x="T4" y="T5"/>
              </a:cxn>
              <a:cxn ang="0">
                <a:pos x="T6" y="T7"/>
              </a:cxn>
              <a:cxn ang="0">
                <a:pos x="T8" y="T9"/>
              </a:cxn>
              <a:cxn ang="0">
                <a:pos x="T10" y="T11"/>
              </a:cxn>
            </a:cxnLst>
            <a:rect l="0" t="0" r="r" b="b"/>
            <a:pathLst>
              <a:path w="26" h="24">
                <a:moveTo>
                  <a:pt x="13" y="0"/>
                </a:moveTo>
                <a:lnTo>
                  <a:pt x="26" y="0"/>
                </a:lnTo>
                <a:lnTo>
                  <a:pt x="26" y="24"/>
                </a:lnTo>
                <a:lnTo>
                  <a:pt x="0" y="24"/>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1" name="Freeform 279"/>
          <p:cNvSpPr>
            <a:spLocks/>
          </p:cNvSpPr>
          <p:nvPr/>
        </p:nvSpPr>
        <p:spPr bwMode="auto">
          <a:xfrm>
            <a:off x="4397512" y="1636277"/>
            <a:ext cx="41275" cy="38100"/>
          </a:xfrm>
          <a:custGeom>
            <a:avLst/>
            <a:gdLst>
              <a:gd name="T0" fmla="*/ 13 w 26"/>
              <a:gd name="T1" fmla="*/ 0 h 24"/>
              <a:gd name="T2" fmla="*/ 26 w 26"/>
              <a:gd name="T3" fmla="*/ 0 h 24"/>
              <a:gd name="T4" fmla="*/ 26 w 26"/>
              <a:gd name="T5" fmla="*/ 24 h 24"/>
              <a:gd name="T6" fmla="*/ 0 w 26"/>
              <a:gd name="T7" fmla="*/ 24 h 24"/>
              <a:gd name="T8" fmla="*/ 0 w 26"/>
              <a:gd name="T9" fmla="*/ 0 h 24"/>
              <a:gd name="T10" fmla="*/ 13 w 26"/>
              <a:gd name="T11" fmla="*/ 0 h 24"/>
            </a:gdLst>
            <a:ahLst/>
            <a:cxnLst>
              <a:cxn ang="0">
                <a:pos x="T0" y="T1"/>
              </a:cxn>
              <a:cxn ang="0">
                <a:pos x="T2" y="T3"/>
              </a:cxn>
              <a:cxn ang="0">
                <a:pos x="T4" y="T5"/>
              </a:cxn>
              <a:cxn ang="0">
                <a:pos x="T6" y="T7"/>
              </a:cxn>
              <a:cxn ang="0">
                <a:pos x="T8" y="T9"/>
              </a:cxn>
              <a:cxn ang="0">
                <a:pos x="T10" y="T11"/>
              </a:cxn>
            </a:cxnLst>
            <a:rect l="0" t="0" r="r" b="b"/>
            <a:pathLst>
              <a:path w="26" h="24">
                <a:moveTo>
                  <a:pt x="13" y="0"/>
                </a:moveTo>
                <a:lnTo>
                  <a:pt x="26" y="0"/>
                </a:lnTo>
                <a:lnTo>
                  <a:pt x="26" y="24"/>
                </a:lnTo>
                <a:lnTo>
                  <a:pt x="0" y="24"/>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2" name="Rectangle 280"/>
          <p:cNvSpPr>
            <a:spLocks noChangeArrowheads="1"/>
          </p:cNvSpPr>
          <p:nvPr/>
        </p:nvSpPr>
        <p:spPr bwMode="auto">
          <a:xfrm>
            <a:off x="4372112" y="1606115"/>
            <a:ext cx="100013"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3" name="Freeform 281"/>
          <p:cNvSpPr>
            <a:spLocks/>
          </p:cNvSpPr>
          <p:nvPr/>
        </p:nvSpPr>
        <p:spPr bwMode="auto">
          <a:xfrm>
            <a:off x="4381637" y="2118881"/>
            <a:ext cx="220663" cy="0"/>
          </a:xfrm>
          <a:custGeom>
            <a:avLst/>
            <a:gdLst>
              <a:gd name="T0" fmla="*/ 0 w 139"/>
              <a:gd name="T1" fmla="*/ 139 w 139"/>
              <a:gd name="T2" fmla="*/ 0 w 139"/>
            </a:gdLst>
            <a:ahLst/>
            <a:cxnLst>
              <a:cxn ang="0">
                <a:pos x="T0" y="0"/>
              </a:cxn>
              <a:cxn ang="0">
                <a:pos x="T1" y="0"/>
              </a:cxn>
              <a:cxn ang="0">
                <a:pos x="T2" y="0"/>
              </a:cxn>
            </a:cxnLst>
            <a:rect l="0" t="0" r="r" b="b"/>
            <a:pathLst>
              <a:path w="139">
                <a:moveTo>
                  <a:pt x="0" y="0"/>
                </a:moveTo>
                <a:lnTo>
                  <a:pt x="1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4" name="Line 282"/>
          <p:cNvSpPr>
            <a:spLocks noChangeShapeType="1"/>
          </p:cNvSpPr>
          <p:nvPr/>
        </p:nvSpPr>
        <p:spPr bwMode="auto">
          <a:xfrm>
            <a:off x="4381637" y="2118881"/>
            <a:ext cx="22066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5" name="Freeform 283"/>
          <p:cNvSpPr>
            <a:spLocks/>
          </p:cNvSpPr>
          <p:nvPr/>
        </p:nvSpPr>
        <p:spPr bwMode="auto">
          <a:xfrm>
            <a:off x="4187962" y="2118881"/>
            <a:ext cx="193675" cy="0"/>
          </a:xfrm>
          <a:custGeom>
            <a:avLst/>
            <a:gdLst>
              <a:gd name="T0" fmla="*/ 0 w 122"/>
              <a:gd name="T1" fmla="*/ 122 w 122"/>
              <a:gd name="T2" fmla="*/ 0 w 122"/>
            </a:gdLst>
            <a:ahLst/>
            <a:cxnLst>
              <a:cxn ang="0">
                <a:pos x="T0" y="0"/>
              </a:cxn>
              <a:cxn ang="0">
                <a:pos x="T1" y="0"/>
              </a:cxn>
              <a:cxn ang="0">
                <a:pos x="T2" y="0"/>
              </a:cxn>
            </a:cxnLst>
            <a:rect l="0" t="0" r="r" b="b"/>
            <a:pathLst>
              <a:path w="122">
                <a:moveTo>
                  <a:pt x="0" y="0"/>
                </a:moveTo>
                <a:lnTo>
                  <a:pt x="12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6" name="Line 284"/>
          <p:cNvSpPr>
            <a:spLocks noChangeShapeType="1"/>
          </p:cNvSpPr>
          <p:nvPr/>
        </p:nvSpPr>
        <p:spPr bwMode="auto">
          <a:xfrm>
            <a:off x="4187962" y="2118881"/>
            <a:ext cx="1936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7" name="Freeform 285"/>
          <p:cNvSpPr>
            <a:spLocks/>
          </p:cNvSpPr>
          <p:nvPr/>
        </p:nvSpPr>
        <p:spPr bwMode="auto">
          <a:xfrm>
            <a:off x="4360999" y="2100625"/>
            <a:ext cx="36513" cy="36512"/>
          </a:xfrm>
          <a:custGeom>
            <a:avLst/>
            <a:gdLst>
              <a:gd name="T0" fmla="*/ 10 w 23"/>
              <a:gd name="T1" fmla="*/ 0 h 23"/>
              <a:gd name="T2" fmla="*/ 23 w 23"/>
              <a:gd name="T3" fmla="*/ 0 h 23"/>
              <a:gd name="T4" fmla="*/ 23 w 23"/>
              <a:gd name="T5" fmla="*/ 23 h 23"/>
              <a:gd name="T6" fmla="*/ 0 w 23"/>
              <a:gd name="T7" fmla="*/ 23 h 23"/>
              <a:gd name="T8" fmla="*/ 0 w 23"/>
              <a:gd name="T9" fmla="*/ 0 h 23"/>
              <a:gd name="T10" fmla="*/ 1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10" y="0"/>
                </a:moveTo>
                <a:lnTo>
                  <a:pt x="23" y="0"/>
                </a:lnTo>
                <a:lnTo>
                  <a:pt x="23" y="23"/>
                </a:lnTo>
                <a:lnTo>
                  <a:pt x="0" y="23"/>
                </a:lnTo>
                <a:lnTo>
                  <a:pt x="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8" name="Freeform 286"/>
          <p:cNvSpPr>
            <a:spLocks/>
          </p:cNvSpPr>
          <p:nvPr/>
        </p:nvSpPr>
        <p:spPr bwMode="auto">
          <a:xfrm>
            <a:off x="4360999" y="2100625"/>
            <a:ext cx="36513" cy="36512"/>
          </a:xfrm>
          <a:custGeom>
            <a:avLst/>
            <a:gdLst>
              <a:gd name="T0" fmla="*/ 10 w 23"/>
              <a:gd name="T1" fmla="*/ 0 h 23"/>
              <a:gd name="T2" fmla="*/ 23 w 23"/>
              <a:gd name="T3" fmla="*/ 0 h 23"/>
              <a:gd name="T4" fmla="*/ 23 w 23"/>
              <a:gd name="T5" fmla="*/ 23 h 23"/>
              <a:gd name="T6" fmla="*/ 0 w 23"/>
              <a:gd name="T7" fmla="*/ 23 h 23"/>
              <a:gd name="T8" fmla="*/ 0 w 23"/>
              <a:gd name="T9" fmla="*/ 0 h 23"/>
              <a:gd name="T10" fmla="*/ 1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10" y="0"/>
                </a:moveTo>
                <a:lnTo>
                  <a:pt x="23" y="0"/>
                </a:lnTo>
                <a:lnTo>
                  <a:pt x="23" y="23"/>
                </a:lnTo>
                <a:lnTo>
                  <a:pt x="0" y="23"/>
                </a:lnTo>
                <a:lnTo>
                  <a:pt x="0" y="0"/>
                </a:lnTo>
                <a:lnTo>
                  <a:pt x="10"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9" name="Rectangle 287"/>
          <p:cNvSpPr>
            <a:spLocks noChangeArrowheads="1"/>
          </p:cNvSpPr>
          <p:nvPr/>
        </p:nvSpPr>
        <p:spPr bwMode="auto">
          <a:xfrm>
            <a:off x="4335599" y="2068875"/>
            <a:ext cx="95250" cy="100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0" name="Freeform 288"/>
          <p:cNvSpPr>
            <a:spLocks/>
          </p:cNvSpPr>
          <p:nvPr/>
        </p:nvSpPr>
        <p:spPr bwMode="auto">
          <a:xfrm>
            <a:off x="4421324" y="2582435"/>
            <a:ext cx="247650" cy="0"/>
          </a:xfrm>
          <a:custGeom>
            <a:avLst/>
            <a:gdLst>
              <a:gd name="T0" fmla="*/ 0 w 156"/>
              <a:gd name="T1" fmla="*/ 156 w 156"/>
              <a:gd name="T2" fmla="*/ 0 w 156"/>
            </a:gdLst>
            <a:ahLst/>
            <a:cxnLst>
              <a:cxn ang="0">
                <a:pos x="T0" y="0"/>
              </a:cxn>
              <a:cxn ang="0">
                <a:pos x="T1" y="0"/>
              </a:cxn>
              <a:cxn ang="0">
                <a:pos x="T2" y="0"/>
              </a:cxn>
            </a:cxnLst>
            <a:rect l="0" t="0" r="r" b="b"/>
            <a:pathLst>
              <a:path w="156">
                <a:moveTo>
                  <a:pt x="0" y="0"/>
                </a:moveTo>
                <a:lnTo>
                  <a:pt x="15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1" name="Line 289"/>
          <p:cNvSpPr>
            <a:spLocks noChangeShapeType="1"/>
          </p:cNvSpPr>
          <p:nvPr/>
        </p:nvSpPr>
        <p:spPr bwMode="auto">
          <a:xfrm>
            <a:off x="4421324" y="2582435"/>
            <a:ext cx="247650"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2" name="Freeform 290"/>
          <p:cNvSpPr>
            <a:spLocks/>
          </p:cNvSpPr>
          <p:nvPr/>
        </p:nvSpPr>
        <p:spPr bwMode="auto">
          <a:xfrm>
            <a:off x="4208599" y="2582435"/>
            <a:ext cx="212725" cy="0"/>
          </a:xfrm>
          <a:custGeom>
            <a:avLst/>
            <a:gdLst>
              <a:gd name="T0" fmla="*/ 0 w 134"/>
              <a:gd name="T1" fmla="*/ 134 w 134"/>
              <a:gd name="T2" fmla="*/ 0 w 134"/>
            </a:gdLst>
            <a:ahLst/>
            <a:cxnLst>
              <a:cxn ang="0">
                <a:pos x="T0" y="0"/>
              </a:cxn>
              <a:cxn ang="0">
                <a:pos x="T1" y="0"/>
              </a:cxn>
              <a:cxn ang="0">
                <a:pos x="T2" y="0"/>
              </a:cxn>
            </a:cxnLst>
            <a:rect l="0" t="0" r="r" b="b"/>
            <a:pathLst>
              <a:path w="134">
                <a:moveTo>
                  <a:pt x="0" y="0"/>
                </a:moveTo>
                <a:lnTo>
                  <a:pt x="1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3" name="Line 291"/>
          <p:cNvSpPr>
            <a:spLocks noChangeShapeType="1"/>
          </p:cNvSpPr>
          <p:nvPr/>
        </p:nvSpPr>
        <p:spPr bwMode="auto">
          <a:xfrm>
            <a:off x="4208599" y="2582435"/>
            <a:ext cx="2127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4" name="Freeform 292"/>
          <p:cNvSpPr>
            <a:spLocks/>
          </p:cNvSpPr>
          <p:nvPr/>
        </p:nvSpPr>
        <p:spPr bwMode="auto">
          <a:xfrm>
            <a:off x="4397512" y="2561798"/>
            <a:ext cx="41275" cy="41275"/>
          </a:xfrm>
          <a:custGeom>
            <a:avLst/>
            <a:gdLst>
              <a:gd name="T0" fmla="*/ 13 w 26"/>
              <a:gd name="T1" fmla="*/ 0 h 26"/>
              <a:gd name="T2" fmla="*/ 26 w 26"/>
              <a:gd name="T3" fmla="*/ 0 h 26"/>
              <a:gd name="T4" fmla="*/ 26 w 26"/>
              <a:gd name="T5" fmla="*/ 26 h 26"/>
              <a:gd name="T6" fmla="*/ 0 w 26"/>
              <a:gd name="T7" fmla="*/ 26 h 26"/>
              <a:gd name="T8" fmla="*/ 0 w 26"/>
              <a:gd name="T9" fmla="*/ 0 h 26"/>
              <a:gd name="T10" fmla="*/ 13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13" y="0"/>
                </a:moveTo>
                <a:lnTo>
                  <a:pt x="26" y="0"/>
                </a:lnTo>
                <a:lnTo>
                  <a:pt x="26" y="26"/>
                </a:lnTo>
                <a:lnTo>
                  <a:pt x="0" y="26"/>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5" name="Freeform 293"/>
          <p:cNvSpPr>
            <a:spLocks/>
          </p:cNvSpPr>
          <p:nvPr/>
        </p:nvSpPr>
        <p:spPr bwMode="auto">
          <a:xfrm>
            <a:off x="4397512" y="2561798"/>
            <a:ext cx="41275" cy="41275"/>
          </a:xfrm>
          <a:custGeom>
            <a:avLst/>
            <a:gdLst>
              <a:gd name="T0" fmla="*/ 13 w 26"/>
              <a:gd name="T1" fmla="*/ 0 h 26"/>
              <a:gd name="T2" fmla="*/ 26 w 26"/>
              <a:gd name="T3" fmla="*/ 0 h 26"/>
              <a:gd name="T4" fmla="*/ 26 w 26"/>
              <a:gd name="T5" fmla="*/ 26 h 26"/>
              <a:gd name="T6" fmla="*/ 0 w 26"/>
              <a:gd name="T7" fmla="*/ 26 h 26"/>
              <a:gd name="T8" fmla="*/ 0 w 26"/>
              <a:gd name="T9" fmla="*/ 0 h 26"/>
              <a:gd name="T10" fmla="*/ 13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13" y="0"/>
                </a:moveTo>
                <a:lnTo>
                  <a:pt x="26" y="0"/>
                </a:lnTo>
                <a:lnTo>
                  <a:pt x="26" y="26"/>
                </a:lnTo>
                <a:lnTo>
                  <a:pt x="0" y="26"/>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6" name="Rectangle 294"/>
          <p:cNvSpPr>
            <a:spLocks noChangeArrowheads="1"/>
          </p:cNvSpPr>
          <p:nvPr/>
        </p:nvSpPr>
        <p:spPr bwMode="auto">
          <a:xfrm>
            <a:off x="4372112" y="2533223"/>
            <a:ext cx="100013"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7" name="Freeform 295"/>
          <p:cNvSpPr>
            <a:spLocks/>
          </p:cNvSpPr>
          <p:nvPr/>
        </p:nvSpPr>
        <p:spPr bwMode="auto">
          <a:xfrm>
            <a:off x="4270512" y="3045989"/>
            <a:ext cx="282575" cy="0"/>
          </a:xfrm>
          <a:custGeom>
            <a:avLst/>
            <a:gdLst>
              <a:gd name="T0" fmla="*/ 0 w 178"/>
              <a:gd name="T1" fmla="*/ 178 w 178"/>
              <a:gd name="T2" fmla="*/ 0 w 178"/>
            </a:gdLst>
            <a:ahLst/>
            <a:cxnLst>
              <a:cxn ang="0">
                <a:pos x="T0" y="0"/>
              </a:cxn>
              <a:cxn ang="0">
                <a:pos x="T1" y="0"/>
              </a:cxn>
              <a:cxn ang="0">
                <a:pos x="T2" y="0"/>
              </a:cxn>
            </a:cxnLst>
            <a:rect l="0" t="0" r="r" b="b"/>
            <a:pathLst>
              <a:path w="178">
                <a:moveTo>
                  <a:pt x="0" y="0"/>
                </a:moveTo>
                <a:lnTo>
                  <a:pt x="17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8" name="Line 296"/>
          <p:cNvSpPr>
            <a:spLocks noChangeShapeType="1"/>
          </p:cNvSpPr>
          <p:nvPr/>
        </p:nvSpPr>
        <p:spPr bwMode="auto">
          <a:xfrm>
            <a:off x="4270512" y="3045989"/>
            <a:ext cx="2825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9" name="Freeform 297"/>
          <p:cNvSpPr>
            <a:spLocks/>
          </p:cNvSpPr>
          <p:nvPr/>
        </p:nvSpPr>
        <p:spPr bwMode="auto">
          <a:xfrm>
            <a:off x="4032387" y="3045989"/>
            <a:ext cx="238125" cy="0"/>
          </a:xfrm>
          <a:custGeom>
            <a:avLst/>
            <a:gdLst>
              <a:gd name="T0" fmla="*/ 0 w 150"/>
              <a:gd name="T1" fmla="*/ 150 w 150"/>
              <a:gd name="T2" fmla="*/ 0 w 150"/>
            </a:gdLst>
            <a:ahLst/>
            <a:cxnLst>
              <a:cxn ang="0">
                <a:pos x="T0" y="0"/>
              </a:cxn>
              <a:cxn ang="0">
                <a:pos x="T1" y="0"/>
              </a:cxn>
              <a:cxn ang="0">
                <a:pos x="T2" y="0"/>
              </a:cxn>
            </a:cxnLst>
            <a:rect l="0" t="0" r="r" b="b"/>
            <a:pathLst>
              <a:path w="150">
                <a:moveTo>
                  <a:pt x="0" y="0"/>
                </a:moveTo>
                <a:lnTo>
                  <a:pt x="15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0" name="Line 298"/>
          <p:cNvSpPr>
            <a:spLocks noChangeShapeType="1"/>
          </p:cNvSpPr>
          <p:nvPr/>
        </p:nvSpPr>
        <p:spPr bwMode="auto">
          <a:xfrm>
            <a:off x="4032387" y="3045989"/>
            <a:ext cx="2381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1" name="Freeform 299"/>
          <p:cNvSpPr>
            <a:spLocks/>
          </p:cNvSpPr>
          <p:nvPr/>
        </p:nvSpPr>
        <p:spPr bwMode="auto">
          <a:xfrm>
            <a:off x="4249874" y="3025352"/>
            <a:ext cx="36513" cy="41275"/>
          </a:xfrm>
          <a:custGeom>
            <a:avLst/>
            <a:gdLst>
              <a:gd name="T0" fmla="*/ 10 w 23"/>
              <a:gd name="T1" fmla="*/ 0 h 26"/>
              <a:gd name="T2" fmla="*/ 23 w 23"/>
              <a:gd name="T3" fmla="*/ 0 h 26"/>
              <a:gd name="T4" fmla="*/ 23 w 23"/>
              <a:gd name="T5" fmla="*/ 26 h 26"/>
              <a:gd name="T6" fmla="*/ 0 w 23"/>
              <a:gd name="T7" fmla="*/ 26 h 26"/>
              <a:gd name="T8" fmla="*/ 0 w 23"/>
              <a:gd name="T9" fmla="*/ 0 h 26"/>
              <a:gd name="T10" fmla="*/ 10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0" y="0"/>
                </a:moveTo>
                <a:lnTo>
                  <a:pt x="23" y="0"/>
                </a:lnTo>
                <a:lnTo>
                  <a:pt x="23" y="26"/>
                </a:lnTo>
                <a:lnTo>
                  <a:pt x="0" y="26"/>
                </a:lnTo>
                <a:lnTo>
                  <a:pt x="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2" name="Freeform 300"/>
          <p:cNvSpPr>
            <a:spLocks/>
          </p:cNvSpPr>
          <p:nvPr/>
        </p:nvSpPr>
        <p:spPr bwMode="auto">
          <a:xfrm>
            <a:off x="4249874" y="3025352"/>
            <a:ext cx="36513" cy="41275"/>
          </a:xfrm>
          <a:custGeom>
            <a:avLst/>
            <a:gdLst>
              <a:gd name="T0" fmla="*/ 10 w 23"/>
              <a:gd name="T1" fmla="*/ 0 h 26"/>
              <a:gd name="T2" fmla="*/ 23 w 23"/>
              <a:gd name="T3" fmla="*/ 0 h 26"/>
              <a:gd name="T4" fmla="*/ 23 w 23"/>
              <a:gd name="T5" fmla="*/ 26 h 26"/>
              <a:gd name="T6" fmla="*/ 0 w 23"/>
              <a:gd name="T7" fmla="*/ 26 h 26"/>
              <a:gd name="T8" fmla="*/ 0 w 23"/>
              <a:gd name="T9" fmla="*/ 0 h 26"/>
              <a:gd name="T10" fmla="*/ 10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0" y="0"/>
                </a:moveTo>
                <a:lnTo>
                  <a:pt x="23" y="0"/>
                </a:lnTo>
                <a:lnTo>
                  <a:pt x="23" y="26"/>
                </a:lnTo>
                <a:lnTo>
                  <a:pt x="0" y="26"/>
                </a:lnTo>
                <a:lnTo>
                  <a:pt x="0" y="0"/>
                </a:lnTo>
                <a:lnTo>
                  <a:pt x="10"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3" name="Rectangle 301"/>
          <p:cNvSpPr>
            <a:spLocks noChangeArrowheads="1"/>
          </p:cNvSpPr>
          <p:nvPr/>
        </p:nvSpPr>
        <p:spPr bwMode="auto">
          <a:xfrm>
            <a:off x="4224474" y="2996777"/>
            <a:ext cx="95250"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4" name="Freeform 302"/>
          <p:cNvSpPr>
            <a:spLocks/>
          </p:cNvSpPr>
          <p:nvPr/>
        </p:nvSpPr>
        <p:spPr bwMode="auto">
          <a:xfrm>
            <a:off x="4191137" y="3509543"/>
            <a:ext cx="288925" cy="0"/>
          </a:xfrm>
          <a:custGeom>
            <a:avLst/>
            <a:gdLst>
              <a:gd name="T0" fmla="*/ 0 w 182"/>
              <a:gd name="T1" fmla="*/ 182 w 182"/>
              <a:gd name="T2" fmla="*/ 0 w 182"/>
            </a:gdLst>
            <a:ahLst/>
            <a:cxnLst>
              <a:cxn ang="0">
                <a:pos x="T0" y="0"/>
              </a:cxn>
              <a:cxn ang="0">
                <a:pos x="T1" y="0"/>
              </a:cxn>
              <a:cxn ang="0">
                <a:pos x="T2" y="0"/>
              </a:cxn>
            </a:cxnLst>
            <a:rect l="0" t="0" r="r" b="b"/>
            <a:pathLst>
              <a:path w="182">
                <a:moveTo>
                  <a:pt x="0" y="0"/>
                </a:moveTo>
                <a:lnTo>
                  <a:pt x="18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5" name="Line 303"/>
          <p:cNvSpPr>
            <a:spLocks noChangeShapeType="1"/>
          </p:cNvSpPr>
          <p:nvPr/>
        </p:nvSpPr>
        <p:spPr bwMode="auto">
          <a:xfrm>
            <a:off x="4191137" y="3509543"/>
            <a:ext cx="2889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6" name="Freeform 304"/>
          <p:cNvSpPr>
            <a:spLocks/>
          </p:cNvSpPr>
          <p:nvPr/>
        </p:nvSpPr>
        <p:spPr bwMode="auto">
          <a:xfrm>
            <a:off x="3953012" y="3509543"/>
            <a:ext cx="238125" cy="0"/>
          </a:xfrm>
          <a:custGeom>
            <a:avLst/>
            <a:gdLst>
              <a:gd name="T0" fmla="*/ 0 w 150"/>
              <a:gd name="T1" fmla="*/ 150 w 150"/>
              <a:gd name="T2" fmla="*/ 0 w 150"/>
            </a:gdLst>
            <a:ahLst/>
            <a:cxnLst>
              <a:cxn ang="0">
                <a:pos x="T0" y="0"/>
              </a:cxn>
              <a:cxn ang="0">
                <a:pos x="T1" y="0"/>
              </a:cxn>
              <a:cxn ang="0">
                <a:pos x="T2" y="0"/>
              </a:cxn>
            </a:cxnLst>
            <a:rect l="0" t="0" r="r" b="b"/>
            <a:pathLst>
              <a:path w="150">
                <a:moveTo>
                  <a:pt x="0" y="0"/>
                </a:moveTo>
                <a:lnTo>
                  <a:pt x="15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7" name="Line 305"/>
          <p:cNvSpPr>
            <a:spLocks noChangeShapeType="1"/>
          </p:cNvSpPr>
          <p:nvPr/>
        </p:nvSpPr>
        <p:spPr bwMode="auto">
          <a:xfrm>
            <a:off x="3953012" y="3509543"/>
            <a:ext cx="2381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8" name="Freeform 306"/>
          <p:cNvSpPr>
            <a:spLocks/>
          </p:cNvSpPr>
          <p:nvPr/>
        </p:nvSpPr>
        <p:spPr bwMode="auto">
          <a:xfrm>
            <a:off x="4167324" y="3491287"/>
            <a:ext cx="41275" cy="36512"/>
          </a:xfrm>
          <a:custGeom>
            <a:avLst/>
            <a:gdLst>
              <a:gd name="T0" fmla="*/ 13 w 26"/>
              <a:gd name="T1" fmla="*/ 0 h 23"/>
              <a:gd name="T2" fmla="*/ 26 w 26"/>
              <a:gd name="T3" fmla="*/ 0 h 23"/>
              <a:gd name="T4" fmla="*/ 26 w 26"/>
              <a:gd name="T5" fmla="*/ 23 h 23"/>
              <a:gd name="T6" fmla="*/ 0 w 26"/>
              <a:gd name="T7" fmla="*/ 23 h 23"/>
              <a:gd name="T8" fmla="*/ 0 w 26"/>
              <a:gd name="T9" fmla="*/ 0 h 23"/>
              <a:gd name="T10" fmla="*/ 13 w 26"/>
              <a:gd name="T11" fmla="*/ 0 h 23"/>
            </a:gdLst>
            <a:ahLst/>
            <a:cxnLst>
              <a:cxn ang="0">
                <a:pos x="T0" y="T1"/>
              </a:cxn>
              <a:cxn ang="0">
                <a:pos x="T2" y="T3"/>
              </a:cxn>
              <a:cxn ang="0">
                <a:pos x="T4" y="T5"/>
              </a:cxn>
              <a:cxn ang="0">
                <a:pos x="T6" y="T7"/>
              </a:cxn>
              <a:cxn ang="0">
                <a:pos x="T8" y="T9"/>
              </a:cxn>
              <a:cxn ang="0">
                <a:pos x="T10" y="T11"/>
              </a:cxn>
            </a:cxnLst>
            <a:rect l="0" t="0" r="r" b="b"/>
            <a:pathLst>
              <a:path w="26" h="23">
                <a:moveTo>
                  <a:pt x="13" y="0"/>
                </a:moveTo>
                <a:lnTo>
                  <a:pt x="26" y="0"/>
                </a:lnTo>
                <a:lnTo>
                  <a:pt x="26" y="23"/>
                </a:lnTo>
                <a:lnTo>
                  <a:pt x="0" y="23"/>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9" name="Freeform 307"/>
          <p:cNvSpPr>
            <a:spLocks/>
          </p:cNvSpPr>
          <p:nvPr/>
        </p:nvSpPr>
        <p:spPr bwMode="auto">
          <a:xfrm>
            <a:off x="4167324" y="3491287"/>
            <a:ext cx="41275" cy="36512"/>
          </a:xfrm>
          <a:custGeom>
            <a:avLst/>
            <a:gdLst>
              <a:gd name="T0" fmla="*/ 13 w 26"/>
              <a:gd name="T1" fmla="*/ 0 h 23"/>
              <a:gd name="T2" fmla="*/ 26 w 26"/>
              <a:gd name="T3" fmla="*/ 0 h 23"/>
              <a:gd name="T4" fmla="*/ 26 w 26"/>
              <a:gd name="T5" fmla="*/ 23 h 23"/>
              <a:gd name="T6" fmla="*/ 0 w 26"/>
              <a:gd name="T7" fmla="*/ 23 h 23"/>
              <a:gd name="T8" fmla="*/ 0 w 26"/>
              <a:gd name="T9" fmla="*/ 0 h 23"/>
              <a:gd name="T10" fmla="*/ 13 w 26"/>
              <a:gd name="T11" fmla="*/ 0 h 23"/>
            </a:gdLst>
            <a:ahLst/>
            <a:cxnLst>
              <a:cxn ang="0">
                <a:pos x="T0" y="T1"/>
              </a:cxn>
              <a:cxn ang="0">
                <a:pos x="T2" y="T3"/>
              </a:cxn>
              <a:cxn ang="0">
                <a:pos x="T4" y="T5"/>
              </a:cxn>
              <a:cxn ang="0">
                <a:pos x="T6" y="T7"/>
              </a:cxn>
              <a:cxn ang="0">
                <a:pos x="T8" y="T9"/>
              </a:cxn>
              <a:cxn ang="0">
                <a:pos x="T10" y="T11"/>
              </a:cxn>
            </a:cxnLst>
            <a:rect l="0" t="0" r="r" b="b"/>
            <a:pathLst>
              <a:path w="26" h="23">
                <a:moveTo>
                  <a:pt x="13" y="0"/>
                </a:moveTo>
                <a:lnTo>
                  <a:pt x="26" y="0"/>
                </a:lnTo>
                <a:lnTo>
                  <a:pt x="26" y="23"/>
                </a:lnTo>
                <a:lnTo>
                  <a:pt x="0" y="23"/>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0" name="Rectangle 308"/>
          <p:cNvSpPr>
            <a:spLocks noChangeArrowheads="1"/>
          </p:cNvSpPr>
          <p:nvPr/>
        </p:nvSpPr>
        <p:spPr bwMode="auto">
          <a:xfrm>
            <a:off x="4138749" y="3460331"/>
            <a:ext cx="98425"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1" name="Freeform 309"/>
          <p:cNvSpPr>
            <a:spLocks/>
          </p:cNvSpPr>
          <p:nvPr/>
        </p:nvSpPr>
        <p:spPr bwMode="auto">
          <a:xfrm>
            <a:off x="4541974" y="3975478"/>
            <a:ext cx="409575" cy="0"/>
          </a:xfrm>
          <a:custGeom>
            <a:avLst/>
            <a:gdLst>
              <a:gd name="T0" fmla="*/ 0 w 258"/>
              <a:gd name="T1" fmla="*/ 258 w 258"/>
              <a:gd name="T2" fmla="*/ 0 w 258"/>
            </a:gdLst>
            <a:ahLst/>
            <a:cxnLst>
              <a:cxn ang="0">
                <a:pos x="T0" y="0"/>
              </a:cxn>
              <a:cxn ang="0">
                <a:pos x="T1" y="0"/>
              </a:cxn>
              <a:cxn ang="0">
                <a:pos x="T2" y="0"/>
              </a:cxn>
            </a:cxnLst>
            <a:rect l="0" t="0" r="r" b="b"/>
            <a:pathLst>
              <a:path w="258">
                <a:moveTo>
                  <a:pt x="0" y="0"/>
                </a:moveTo>
                <a:lnTo>
                  <a:pt x="25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2" name="Line 310"/>
          <p:cNvSpPr>
            <a:spLocks noChangeShapeType="1"/>
          </p:cNvSpPr>
          <p:nvPr/>
        </p:nvSpPr>
        <p:spPr bwMode="auto">
          <a:xfrm>
            <a:off x="4541974" y="3975478"/>
            <a:ext cx="4095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3" name="Freeform 311"/>
          <p:cNvSpPr>
            <a:spLocks/>
          </p:cNvSpPr>
          <p:nvPr/>
        </p:nvSpPr>
        <p:spPr bwMode="auto">
          <a:xfrm>
            <a:off x="4200662" y="3975478"/>
            <a:ext cx="341313" cy="0"/>
          </a:xfrm>
          <a:custGeom>
            <a:avLst/>
            <a:gdLst>
              <a:gd name="T0" fmla="*/ 0 w 215"/>
              <a:gd name="T1" fmla="*/ 215 w 215"/>
              <a:gd name="T2" fmla="*/ 0 w 215"/>
            </a:gdLst>
            <a:ahLst/>
            <a:cxnLst>
              <a:cxn ang="0">
                <a:pos x="T0" y="0"/>
              </a:cxn>
              <a:cxn ang="0">
                <a:pos x="T1" y="0"/>
              </a:cxn>
              <a:cxn ang="0">
                <a:pos x="T2" y="0"/>
              </a:cxn>
            </a:cxnLst>
            <a:rect l="0" t="0" r="r" b="b"/>
            <a:pathLst>
              <a:path w="215">
                <a:moveTo>
                  <a:pt x="0" y="0"/>
                </a:moveTo>
                <a:lnTo>
                  <a:pt x="21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4" name="Line 312"/>
          <p:cNvSpPr>
            <a:spLocks noChangeShapeType="1"/>
          </p:cNvSpPr>
          <p:nvPr/>
        </p:nvSpPr>
        <p:spPr bwMode="auto">
          <a:xfrm>
            <a:off x="4200662" y="3975478"/>
            <a:ext cx="3413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5" name="Freeform 313"/>
          <p:cNvSpPr>
            <a:spLocks/>
          </p:cNvSpPr>
          <p:nvPr/>
        </p:nvSpPr>
        <p:spPr bwMode="auto">
          <a:xfrm>
            <a:off x="4516574" y="3954841"/>
            <a:ext cx="36513" cy="41275"/>
          </a:xfrm>
          <a:custGeom>
            <a:avLst/>
            <a:gdLst>
              <a:gd name="T0" fmla="*/ 13 w 23"/>
              <a:gd name="T1" fmla="*/ 0 h 26"/>
              <a:gd name="T2" fmla="*/ 23 w 23"/>
              <a:gd name="T3" fmla="*/ 0 h 26"/>
              <a:gd name="T4" fmla="*/ 23 w 23"/>
              <a:gd name="T5" fmla="*/ 26 h 26"/>
              <a:gd name="T6" fmla="*/ 0 w 23"/>
              <a:gd name="T7" fmla="*/ 26 h 26"/>
              <a:gd name="T8" fmla="*/ 0 w 23"/>
              <a:gd name="T9" fmla="*/ 0 h 26"/>
              <a:gd name="T10" fmla="*/ 13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3" y="0"/>
                </a:moveTo>
                <a:lnTo>
                  <a:pt x="23" y="0"/>
                </a:lnTo>
                <a:lnTo>
                  <a:pt x="23" y="26"/>
                </a:lnTo>
                <a:lnTo>
                  <a:pt x="0" y="26"/>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6" name="Freeform 314"/>
          <p:cNvSpPr>
            <a:spLocks/>
          </p:cNvSpPr>
          <p:nvPr/>
        </p:nvSpPr>
        <p:spPr bwMode="auto">
          <a:xfrm>
            <a:off x="4516574" y="3954841"/>
            <a:ext cx="36513" cy="41275"/>
          </a:xfrm>
          <a:custGeom>
            <a:avLst/>
            <a:gdLst>
              <a:gd name="T0" fmla="*/ 13 w 23"/>
              <a:gd name="T1" fmla="*/ 0 h 26"/>
              <a:gd name="T2" fmla="*/ 23 w 23"/>
              <a:gd name="T3" fmla="*/ 0 h 26"/>
              <a:gd name="T4" fmla="*/ 23 w 23"/>
              <a:gd name="T5" fmla="*/ 26 h 26"/>
              <a:gd name="T6" fmla="*/ 0 w 23"/>
              <a:gd name="T7" fmla="*/ 26 h 26"/>
              <a:gd name="T8" fmla="*/ 0 w 23"/>
              <a:gd name="T9" fmla="*/ 0 h 26"/>
              <a:gd name="T10" fmla="*/ 13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3" y="0"/>
                </a:moveTo>
                <a:lnTo>
                  <a:pt x="23" y="0"/>
                </a:lnTo>
                <a:lnTo>
                  <a:pt x="23" y="26"/>
                </a:lnTo>
                <a:lnTo>
                  <a:pt x="0" y="26"/>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7" name="Rectangle 315"/>
          <p:cNvSpPr>
            <a:spLocks noChangeArrowheads="1"/>
          </p:cNvSpPr>
          <p:nvPr/>
        </p:nvSpPr>
        <p:spPr bwMode="auto">
          <a:xfrm>
            <a:off x="4487999" y="3926266"/>
            <a:ext cx="98425"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8" name="Freeform 316"/>
          <p:cNvSpPr>
            <a:spLocks/>
          </p:cNvSpPr>
          <p:nvPr/>
        </p:nvSpPr>
        <p:spPr bwMode="auto">
          <a:xfrm>
            <a:off x="4253049" y="4441413"/>
            <a:ext cx="436563" cy="0"/>
          </a:xfrm>
          <a:custGeom>
            <a:avLst/>
            <a:gdLst>
              <a:gd name="T0" fmla="*/ 0 w 275"/>
              <a:gd name="T1" fmla="*/ 275 w 275"/>
              <a:gd name="T2" fmla="*/ 0 w 275"/>
            </a:gdLst>
            <a:ahLst/>
            <a:cxnLst>
              <a:cxn ang="0">
                <a:pos x="T0" y="0"/>
              </a:cxn>
              <a:cxn ang="0">
                <a:pos x="T1" y="0"/>
              </a:cxn>
              <a:cxn ang="0">
                <a:pos x="T2" y="0"/>
              </a:cxn>
            </a:cxnLst>
            <a:rect l="0" t="0" r="r" b="b"/>
            <a:pathLst>
              <a:path w="275">
                <a:moveTo>
                  <a:pt x="0" y="0"/>
                </a:moveTo>
                <a:lnTo>
                  <a:pt x="27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9" name="Line 317"/>
          <p:cNvSpPr>
            <a:spLocks noChangeShapeType="1"/>
          </p:cNvSpPr>
          <p:nvPr/>
        </p:nvSpPr>
        <p:spPr bwMode="auto">
          <a:xfrm>
            <a:off x="4253049" y="4441413"/>
            <a:ext cx="43656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0" name="Freeform 318"/>
          <p:cNvSpPr>
            <a:spLocks/>
          </p:cNvSpPr>
          <p:nvPr/>
        </p:nvSpPr>
        <p:spPr bwMode="auto">
          <a:xfrm>
            <a:off x="3908562" y="4441413"/>
            <a:ext cx="344488" cy="0"/>
          </a:xfrm>
          <a:custGeom>
            <a:avLst/>
            <a:gdLst>
              <a:gd name="T0" fmla="*/ 0 w 217"/>
              <a:gd name="T1" fmla="*/ 217 w 217"/>
              <a:gd name="T2" fmla="*/ 0 w 217"/>
            </a:gdLst>
            <a:ahLst/>
            <a:cxnLst>
              <a:cxn ang="0">
                <a:pos x="T0" y="0"/>
              </a:cxn>
              <a:cxn ang="0">
                <a:pos x="T1" y="0"/>
              </a:cxn>
              <a:cxn ang="0">
                <a:pos x="T2" y="0"/>
              </a:cxn>
            </a:cxnLst>
            <a:rect l="0" t="0" r="r" b="b"/>
            <a:pathLst>
              <a:path w="217">
                <a:moveTo>
                  <a:pt x="0" y="0"/>
                </a:moveTo>
                <a:lnTo>
                  <a:pt x="21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1" name="Line 319"/>
          <p:cNvSpPr>
            <a:spLocks noChangeShapeType="1"/>
          </p:cNvSpPr>
          <p:nvPr/>
        </p:nvSpPr>
        <p:spPr bwMode="auto">
          <a:xfrm>
            <a:off x="3908562" y="4441413"/>
            <a:ext cx="344488"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2" name="Freeform 320"/>
          <p:cNvSpPr>
            <a:spLocks/>
          </p:cNvSpPr>
          <p:nvPr/>
        </p:nvSpPr>
        <p:spPr bwMode="auto">
          <a:xfrm>
            <a:off x="4229237" y="4421570"/>
            <a:ext cx="36513" cy="39687"/>
          </a:xfrm>
          <a:custGeom>
            <a:avLst/>
            <a:gdLst>
              <a:gd name="T0" fmla="*/ 13 w 23"/>
              <a:gd name="T1" fmla="*/ 0 h 25"/>
              <a:gd name="T2" fmla="*/ 23 w 23"/>
              <a:gd name="T3" fmla="*/ 0 h 25"/>
              <a:gd name="T4" fmla="*/ 23 w 23"/>
              <a:gd name="T5" fmla="*/ 25 h 25"/>
              <a:gd name="T6" fmla="*/ 0 w 23"/>
              <a:gd name="T7" fmla="*/ 25 h 25"/>
              <a:gd name="T8" fmla="*/ 0 w 23"/>
              <a:gd name="T9" fmla="*/ 0 h 25"/>
              <a:gd name="T10" fmla="*/ 13 w 23"/>
              <a:gd name="T11" fmla="*/ 0 h 25"/>
            </a:gdLst>
            <a:ahLst/>
            <a:cxnLst>
              <a:cxn ang="0">
                <a:pos x="T0" y="T1"/>
              </a:cxn>
              <a:cxn ang="0">
                <a:pos x="T2" y="T3"/>
              </a:cxn>
              <a:cxn ang="0">
                <a:pos x="T4" y="T5"/>
              </a:cxn>
              <a:cxn ang="0">
                <a:pos x="T6" y="T7"/>
              </a:cxn>
              <a:cxn ang="0">
                <a:pos x="T8" y="T9"/>
              </a:cxn>
              <a:cxn ang="0">
                <a:pos x="T10" y="T11"/>
              </a:cxn>
            </a:cxnLst>
            <a:rect l="0" t="0" r="r" b="b"/>
            <a:pathLst>
              <a:path w="23" h="25">
                <a:moveTo>
                  <a:pt x="13" y="0"/>
                </a:moveTo>
                <a:lnTo>
                  <a:pt x="23" y="0"/>
                </a:lnTo>
                <a:lnTo>
                  <a:pt x="23" y="25"/>
                </a:lnTo>
                <a:lnTo>
                  <a:pt x="0" y="25"/>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3" name="Freeform 321"/>
          <p:cNvSpPr>
            <a:spLocks/>
          </p:cNvSpPr>
          <p:nvPr/>
        </p:nvSpPr>
        <p:spPr bwMode="auto">
          <a:xfrm>
            <a:off x="4229237" y="4421570"/>
            <a:ext cx="36513" cy="39687"/>
          </a:xfrm>
          <a:custGeom>
            <a:avLst/>
            <a:gdLst>
              <a:gd name="T0" fmla="*/ 13 w 23"/>
              <a:gd name="T1" fmla="*/ 0 h 25"/>
              <a:gd name="T2" fmla="*/ 23 w 23"/>
              <a:gd name="T3" fmla="*/ 0 h 25"/>
              <a:gd name="T4" fmla="*/ 23 w 23"/>
              <a:gd name="T5" fmla="*/ 25 h 25"/>
              <a:gd name="T6" fmla="*/ 0 w 23"/>
              <a:gd name="T7" fmla="*/ 25 h 25"/>
              <a:gd name="T8" fmla="*/ 0 w 23"/>
              <a:gd name="T9" fmla="*/ 0 h 25"/>
              <a:gd name="T10" fmla="*/ 13 w 23"/>
              <a:gd name="T11" fmla="*/ 0 h 25"/>
            </a:gdLst>
            <a:ahLst/>
            <a:cxnLst>
              <a:cxn ang="0">
                <a:pos x="T0" y="T1"/>
              </a:cxn>
              <a:cxn ang="0">
                <a:pos x="T2" y="T3"/>
              </a:cxn>
              <a:cxn ang="0">
                <a:pos x="T4" y="T5"/>
              </a:cxn>
              <a:cxn ang="0">
                <a:pos x="T6" y="T7"/>
              </a:cxn>
              <a:cxn ang="0">
                <a:pos x="T8" y="T9"/>
              </a:cxn>
              <a:cxn ang="0">
                <a:pos x="T10" y="T11"/>
              </a:cxn>
            </a:cxnLst>
            <a:rect l="0" t="0" r="r" b="b"/>
            <a:pathLst>
              <a:path w="23" h="25">
                <a:moveTo>
                  <a:pt x="13" y="0"/>
                </a:moveTo>
                <a:lnTo>
                  <a:pt x="23" y="0"/>
                </a:lnTo>
                <a:lnTo>
                  <a:pt x="23" y="25"/>
                </a:lnTo>
                <a:lnTo>
                  <a:pt x="0" y="25"/>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4" name="Rectangle 322"/>
          <p:cNvSpPr>
            <a:spLocks noChangeArrowheads="1"/>
          </p:cNvSpPr>
          <p:nvPr/>
        </p:nvSpPr>
        <p:spPr bwMode="auto">
          <a:xfrm>
            <a:off x="4203837" y="4391407"/>
            <a:ext cx="95250" cy="100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5" name="Freeform 323"/>
          <p:cNvSpPr>
            <a:spLocks/>
          </p:cNvSpPr>
          <p:nvPr/>
        </p:nvSpPr>
        <p:spPr bwMode="auto">
          <a:xfrm>
            <a:off x="4343537" y="4904967"/>
            <a:ext cx="498475" cy="0"/>
          </a:xfrm>
          <a:custGeom>
            <a:avLst/>
            <a:gdLst>
              <a:gd name="T0" fmla="*/ 0 w 314"/>
              <a:gd name="T1" fmla="*/ 314 w 314"/>
              <a:gd name="T2" fmla="*/ 0 w 314"/>
            </a:gdLst>
            <a:ahLst/>
            <a:cxnLst>
              <a:cxn ang="0">
                <a:pos x="T0" y="0"/>
              </a:cxn>
              <a:cxn ang="0">
                <a:pos x="T1" y="0"/>
              </a:cxn>
              <a:cxn ang="0">
                <a:pos x="T2" y="0"/>
              </a:cxn>
            </a:cxnLst>
            <a:rect l="0" t="0" r="r" b="b"/>
            <a:pathLst>
              <a:path w="314">
                <a:moveTo>
                  <a:pt x="0" y="0"/>
                </a:moveTo>
                <a:lnTo>
                  <a:pt x="31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6" name="Line 324"/>
          <p:cNvSpPr>
            <a:spLocks noChangeShapeType="1"/>
          </p:cNvSpPr>
          <p:nvPr/>
        </p:nvSpPr>
        <p:spPr bwMode="auto">
          <a:xfrm>
            <a:off x="4343537" y="4904967"/>
            <a:ext cx="4984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7" name="Freeform 325"/>
          <p:cNvSpPr>
            <a:spLocks/>
          </p:cNvSpPr>
          <p:nvPr/>
        </p:nvSpPr>
        <p:spPr bwMode="auto">
          <a:xfrm>
            <a:off x="3960949" y="4904967"/>
            <a:ext cx="382588"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8" name="Line 326"/>
          <p:cNvSpPr>
            <a:spLocks noChangeShapeType="1"/>
          </p:cNvSpPr>
          <p:nvPr/>
        </p:nvSpPr>
        <p:spPr bwMode="auto">
          <a:xfrm>
            <a:off x="3960949" y="4904967"/>
            <a:ext cx="382588"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9" name="Freeform 327"/>
          <p:cNvSpPr>
            <a:spLocks/>
          </p:cNvSpPr>
          <p:nvPr/>
        </p:nvSpPr>
        <p:spPr bwMode="auto">
          <a:xfrm>
            <a:off x="4322899" y="4884330"/>
            <a:ext cx="38100" cy="41275"/>
          </a:xfrm>
          <a:custGeom>
            <a:avLst/>
            <a:gdLst>
              <a:gd name="T0" fmla="*/ 11 w 24"/>
              <a:gd name="T1" fmla="*/ 0 h 26"/>
              <a:gd name="T2" fmla="*/ 24 w 24"/>
              <a:gd name="T3" fmla="*/ 0 h 26"/>
              <a:gd name="T4" fmla="*/ 24 w 24"/>
              <a:gd name="T5" fmla="*/ 26 h 26"/>
              <a:gd name="T6" fmla="*/ 0 w 24"/>
              <a:gd name="T7" fmla="*/ 26 h 26"/>
              <a:gd name="T8" fmla="*/ 0 w 24"/>
              <a:gd name="T9" fmla="*/ 0 h 26"/>
              <a:gd name="T10" fmla="*/ 11 w 24"/>
              <a:gd name="T11" fmla="*/ 0 h 26"/>
            </a:gdLst>
            <a:ahLst/>
            <a:cxnLst>
              <a:cxn ang="0">
                <a:pos x="T0" y="T1"/>
              </a:cxn>
              <a:cxn ang="0">
                <a:pos x="T2" y="T3"/>
              </a:cxn>
              <a:cxn ang="0">
                <a:pos x="T4" y="T5"/>
              </a:cxn>
              <a:cxn ang="0">
                <a:pos x="T6" y="T7"/>
              </a:cxn>
              <a:cxn ang="0">
                <a:pos x="T8" y="T9"/>
              </a:cxn>
              <a:cxn ang="0">
                <a:pos x="T10" y="T11"/>
              </a:cxn>
            </a:cxnLst>
            <a:rect l="0" t="0" r="r" b="b"/>
            <a:pathLst>
              <a:path w="24" h="26">
                <a:moveTo>
                  <a:pt x="11" y="0"/>
                </a:moveTo>
                <a:lnTo>
                  <a:pt x="24" y="0"/>
                </a:lnTo>
                <a:lnTo>
                  <a:pt x="24" y="26"/>
                </a:lnTo>
                <a:lnTo>
                  <a:pt x="0" y="26"/>
                </a:lnTo>
                <a:lnTo>
                  <a:pt x="0"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0" name="Freeform 328"/>
          <p:cNvSpPr>
            <a:spLocks/>
          </p:cNvSpPr>
          <p:nvPr/>
        </p:nvSpPr>
        <p:spPr bwMode="auto">
          <a:xfrm>
            <a:off x="4322899" y="4884330"/>
            <a:ext cx="38100" cy="41275"/>
          </a:xfrm>
          <a:custGeom>
            <a:avLst/>
            <a:gdLst>
              <a:gd name="T0" fmla="*/ 11 w 24"/>
              <a:gd name="T1" fmla="*/ 0 h 26"/>
              <a:gd name="T2" fmla="*/ 24 w 24"/>
              <a:gd name="T3" fmla="*/ 0 h 26"/>
              <a:gd name="T4" fmla="*/ 24 w 24"/>
              <a:gd name="T5" fmla="*/ 26 h 26"/>
              <a:gd name="T6" fmla="*/ 0 w 24"/>
              <a:gd name="T7" fmla="*/ 26 h 26"/>
              <a:gd name="T8" fmla="*/ 0 w 24"/>
              <a:gd name="T9" fmla="*/ 0 h 26"/>
              <a:gd name="T10" fmla="*/ 11 w 24"/>
              <a:gd name="T11" fmla="*/ 0 h 26"/>
            </a:gdLst>
            <a:ahLst/>
            <a:cxnLst>
              <a:cxn ang="0">
                <a:pos x="T0" y="T1"/>
              </a:cxn>
              <a:cxn ang="0">
                <a:pos x="T2" y="T3"/>
              </a:cxn>
              <a:cxn ang="0">
                <a:pos x="T4" y="T5"/>
              </a:cxn>
              <a:cxn ang="0">
                <a:pos x="T6" y="T7"/>
              </a:cxn>
              <a:cxn ang="0">
                <a:pos x="T8" y="T9"/>
              </a:cxn>
              <a:cxn ang="0">
                <a:pos x="T10" y="T11"/>
              </a:cxn>
            </a:cxnLst>
            <a:rect l="0" t="0" r="r" b="b"/>
            <a:pathLst>
              <a:path w="24" h="26">
                <a:moveTo>
                  <a:pt x="11" y="0"/>
                </a:moveTo>
                <a:lnTo>
                  <a:pt x="24" y="0"/>
                </a:lnTo>
                <a:lnTo>
                  <a:pt x="24" y="26"/>
                </a:lnTo>
                <a:lnTo>
                  <a:pt x="0" y="26"/>
                </a:lnTo>
                <a:lnTo>
                  <a:pt x="0" y="0"/>
                </a:lnTo>
                <a:lnTo>
                  <a:pt x="11"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1" name="Rectangle 329"/>
          <p:cNvSpPr>
            <a:spLocks noChangeArrowheads="1"/>
          </p:cNvSpPr>
          <p:nvPr/>
        </p:nvSpPr>
        <p:spPr bwMode="auto">
          <a:xfrm>
            <a:off x="4294324" y="4857342"/>
            <a:ext cx="95250" cy="95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2" name="Freeform 330"/>
          <p:cNvSpPr>
            <a:spLocks/>
          </p:cNvSpPr>
          <p:nvPr/>
        </p:nvSpPr>
        <p:spPr bwMode="auto">
          <a:xfrm>
            <a:off x="4467362" y="5370108"/>
            <a:ext cx="214313" cy="0"/>
          </a:xfrm>
          <a:custGeom>
            <a:avLst/>
            <a:gdLst>
              <a:gd name="T0" fmla="*/ 0 w 135"/>
              <a:gd name="T1" fmla="*/ 135 w 135"/>
              <a:gd name="T2" fmla="*/ 0 w 135"/>
            </a:gdLst>
            <a:ahLst/>
            <a:cxnLst>
              <a:cxn ang="0">
                <a:pos x="T0" y="0"/>
              </a:cxn>
              <a:cxn ang="0">
                <a:pos x="T1" y="0"/>
              </a:cxn>
              <a:cxn ang="0">
                <a:pos x="T2" y="0"/>
              </a:cxn>
            </a:cxnLst>
            <a:rect l="0" t="0" r="r" b="b"/>
            <a:pathLst>
              <a:path w="135">
                <a:moveTo>
                  <a:pt x="0" y="0"/>
                </a:moveTo>
                <a:lnTo>
                  <a:pt x="1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3" name="Line 331"/>
          <p:cNvSpPr>
            <a:spLocks noChangeShapeType="1"/>
          </p:cNvSpPr>
          <p:nvPr/>
        </p:nvSpPr>
        <p:spPr bwMode="auto">
          <a:xfrm>
            <a:off x="4467362" y="5370108"/>
            <a:ext cx="2143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4" name="Freeform 332"/>
          <p:cNvSpPr>
            <a:spLocks/>
          </p:cNvSpPr>
          <p:nvPr/>
        </p:nvSpPr>
        <p:spPr bwMode="auto">
          <a:xfrm>
            <a:off x="4278449" y="5370108"/>
            <a:ext cx="188913" cy="0"/>
          </a:xfrm>
          <a:custGeom>
            <a:avLst/>
            <a:gdLst>
              <a:gd name="T0" fmla="*/ 0 w 119"/>
              <a:gd name="T1" fmla="*/ 119 w 119"/>
              <a:gd name="T2" fmla="*/ 0 w 119"/>
            </a:gdLst>
            <a:ahLst/>
            <a:cxnLst>
              <a:cxn ang="0">
                <a:pos x="T0" y="0"/>
              </a:cxn>
              <a:cxn ang="0">
                <a:pos x="T1" y="0"/>
              </a:cxn>
              <a:cxn ang="0">
                <a:pos x="T2" y="0"/>
              </a:cxn>
            </a:cxnLst>
            <a:rect l="0" t="0" r="r" b="b"/>
            <a:pathLst>
              <a:path w="119">
                <a:moveTo>
                  <a:pt x="0" y="0"/>
                </a:moveTo>
                <a:lnTo>
                  <a:pt x="11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5" name="Line 333"/>
          <p:cNvSpPr>
            <a:spLocks noChangeShapeType="1"/>
          </p:cNvSpPr>
          <p:nvPr/>
        </p:nvSpPr>
        <p:spPr bwMode="auto">
          <a:xfrm>
            <a:off x="4278449" y="5370108"/>
            <a:ext cx="1889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6" name="Freeform 334"/>
          <p:cNvSpPr>
            <a:spLocks/>
          </p:cNvSpPr>
          <p:nvPr/>
        </p:nvSpPr>
        <p:spPr bwMode="auto">
          <a:xfrm>
            <a:off x="4441962" y="5349471"/>
            <a:ext cx="41275" cy="41275"/>
          </a:xfrm>
          <a:custGeom>
            <a:avLst/>
            <a:gdLst>
              <a:gd name="T0" fmla="*/ 13 w 26"/>
              <a:gd name="T1" fmla="*/ 0 h 26"/>
              <a:gd name="T2" fmla="*/ 26 w 26"/>
              <a:gd name="T3" fmla="*/ 0 h 26"/>
              <a:gd name="T4" fmla="*/ 26 w 26"/>
              <a:gd name="T5" fmla="*/ 26 h 26"/>
              <a:gd name="T6" fmla="*/ 0 w 26"/>
              <a:gd name="T7" fmla="*/ 26 h 26"/>
              <a:gd name="T8" fmla="*/ 0 w 26"/>
              <a:gd name="T9" fmla="*/ 0 h 26"/>
              <a:gd name="T10" fmla="*/ 13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13" y="0"/>
                </a:moveTo>
                <a:lnTo>
                  <a:pt x="26" y="0"/>
                </a:lnTo>
                <a:lnTo>
                  <a:pt x="26" y="26"/>
                </a:lnTo>
                <a:lnTo>
                  <a:pt x="0" y="26"/>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7" name="Freeform 335"/>
          <p:cNvSpPr>
            <a:spLocks/>
          </p:cNvSpPr>
          <p:nvPr/>
        </p:nvSpPr>
        <p:spPr bwMode="auto">
          <a:xfrm>
            <a:off x="4441962" y="5349471"/>
            <a:ext cx="41275" cy="41275"/>
          </a:xfrm>
          <a:custGeom>
            <a:avLst/>
            <a:gdLst>
              <a:gd name="T0" fmla="*/ 13 w 26"/>
              <a:gd name="T1" fmla="*/ 0 h 26"/>
              <a:gd name="T2" fmla="*/ 26 w 26"/>
              <a:gd name="T3" fmla="*/ 0 h 26"/>
              <a:gd name="T4" fmla="*/ 26 w 26"/>
              <a:gd name="T5" fmla="*/ 26 h 26"/>
              <a:gd name="T6" fmla="*/ 0 w 26"/>
              <a:gd name="T7" fmla="*/ 26 h 26"/>
              <a:gd name="T8" fmla="*/ 0 w 26"/>
              <a:gd name="T9" fmla="*/ 0 h 26"/>
              <a:gd name="T10" fmla="*/ 13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13" y="0"/>
                </a:moveTo>
                <a:lnTo>
                  <a:pt x="26" y="0"/>
                </a:lnTo>
                <a:lnTo>
                  <a:pt x="26" y="26"/>
                </a:lnTo>
                <a:lnTo>
                  <a:pt x="0" y="26"/>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8" name="Rectangle 336"/>
          <p:cNvSpPr>
            <a:spLocks noChangeArrowheads="1"/>
          </p:cNvSpPr>
          <p:nvPr/>
        </p:nvSpPr>
        <p:spPr bwMode="auto">
          <a:xfrm>
            <a:off x="4413387" y="5320896"/>
            <a:ext cx="98425"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162" name="Group 161"/>
          <p:cNvGrpSpPr/>
          <p:nvPr/>
        </p:nvGrpSpPr>
        <p:grpSpPr>
          <a:xfrm>
            <a:off x="2710379" y="1411518"/>
            <a:ext cx="3791378" cy="5283990"/>
            <a:chOff x="2710379" y="1411518"/>
            <a:chExt cx="3791378" cy="5283990"/>
          </a:xfrm>
        </p:grpSpPr>
        <p:sp>
          <p:nvSpPr>
            <p:cNvPr id="163" name="Rectangle 239"/>
            <p:cNvSpPr>
              <a:spLocks noChangeArrowheads="1"/>
            </p:cNvSpPr>
            <p:nvPr/>
          </p:nvSpPr>
          <p:spPr bwMode="auto">
            <a:xfrm>
              <a:off x="5793720"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1.4</a:t>
              </a:r>
              <a:endParaRPr kumimoji="0" lang="en-US" altLang="en-US" sz="1300" b="0" i="0" u="none" strike="noStrike" cap="none" normalizeH="0" baseline="0" dirty="0">
                <a:ln>
                  <a:noFill/>
                </a:ln>
                <a:solidFill>
                  <a:schemeClr val="tx1"/>
                </a:solidFill>
                <a:effectLst/>
              </a:endParaRPr>
            </a:p>
          </p:txBody>
        </p:sp>
        <p:sp>
          <p:nvSpPr>
            <p:cNvPr id="164" name="Rectangle 249"/>
            <p:cNvSpPr>
              <a:spLocks noChangeArrowheads="1"/>
            </p:cNvSpPr>
            <p:nvPr/>
          </p:nvSpPr>
          <p:spPr bwMode="auto">
            <a:xfrm>
              <a:off x="2710379" y="6495453"/>
              <a:ext cx="17665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b="1" dirty="0" err="1">
                  <a:solidFill>
                    <a:srgbClr val="000000"/>
                  </a:solidFill>
                </a:rPr>
                <a:t>Icosapent</a:t>
              </a:r>
              <a:r>
                <a:rPr lang="en-US" altLang="en-US" sz="1300" b="1" dirty="0">
                  <a:solidFill>
                    <a:srgbClr val="000000"/>
                  </a:solidFill>
                </a:rPr>
                <a:t> Ethyl Better</a:t>
              </a:r>
              <a:endParaRPr lang="en-US" altLang="en-US" sz="1300" dirty="0"/>
            </a:p>
          </p:txBody>
        </p:sp>
        <p:sp>
          <p:nvSpPr>
            <p:cNvPr id="165" name="Rectangle 261"/>
            <p:cNvSpPr>
              <a:spLocks noChangeArrowheads="1"/>
            </p:cNvSpPr>
            <p:nvPr/>
          </p:nvSpPr>
          <p:spPr bwMode="auto">
            <a:xfrm>
              <a:off x="5331564" y="6495453"/>
              <a:ext cx="11701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rPr>
                <a:t>Placebo Better</a:t>
              </a:r>
              <a:endParaRPr kumimoji="0" lang="en-US" altLang="en-US" sz="1300" b="0" i="0" u="none" strike="noStrike" cap="none" normalizeH="0" baseline="0" dirty="0">
                <a:ln>
                  <a:noFill/>
                </a:ln>
                <a:solidFill>
                  <a:schemeClr val="tx1"/>
                </a:solidFill>
                <a:effectLst/>
              </a:endParaRPr>
            </a:p>
          </p:txBody>
        </p:sp>
        <p:sp>
          <p:nvSpPr>
            <p:cNvPr id="167" name="Rectangle 266"/>
            <p:cNvSpPr>
              <a:spLocks noChangeArrowheads="1"/>
            </p:cNvSpPr>
            <p:nvPr/>
          </p:nvSpPr>
          <p:spPr bwMode="auto">
            <a:xfrm>
              <a:off x="3483113"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0.4</a:t>
              </a:r>
              <a:endParaRPr kumimoji="0" lang="en-US" altLang="en-US" sz="1300" b="0" i="0" u="none" strike="noStrike" cap="none" normalizeH="0" baseline="0" dirty="0">
                <a:ln>
                  <a:noFill/>
                </a:ln>
                <a:solidFill>
                  <a:schemeClr val="tx1"/>
                </a:solidFill>
                <a:effectLst/>
              </a:endParaRPr>
            </a:p>
          </p:txBody>
        </p:sp>
        <p:sp>
          <p:nvSpPr>
            <p:cNvPr id="168" name="Rectangle 272"/>
            <p:cNvSpPr>
              <a:spLocks noChangeArrowheads="1"/>
            </p:cNvSpPr>
            <p:nvPr/>
          </p:nvSpPr>
          <p:spPr bwMode="auto">
            <a:xfrm>
              <a:off x="4867413"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1.0</a:t>
              </a:r>
              <a:endParaRPr kumimoji="0" lang="en-US" altLang="en-US" sz="1300" b="0" i="0" u="none" strike="noStrike" cap="none" normalizeH="0" baseline="0" dirty="0">
                <a:ln>
                  <a:noFill/>
                </a:ln>
                <a:solidFill>
                  <a:schemeClr val="tx1"/>
                </a:solidFill>
                <a:effectLst/>
              </a:endParaRPr>
            </a:p>
          </p:txBody>
        </p:sp>
        <p:sp>
          <p:nvSpPr>
            <p:cNvPr id="169" name="Line 241"/>
            <p:cNvSpPr>
              <a:spLocks noChangeShapeType="1"/>
            </p:cNvSpPr>
            <p:nvPr/>
          </p:nvSpPr>
          <p:spPr bwMode="auto">
            <a:xfrm flipV="1">
              <a:off x="4981712" y="1411518"/>
              <a:ext cx="0" cy="4717241"/>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170" name="Group 169"/>
            <p:cNvGrpSpPr/>
            <p:nvPr/>
          </p:nvGrpSpPr>
          <p:grpSpPr>
            <a:xfrm>
              <a:off x="3587887" y="6125566"/>
              <a:ext cx="2322513" cy="77787"/>
              <a:chOff x="3587887" y="6125566"/>
              <a:chExt cx="2322513" cy="77787"/>
            </a:xfrm>
          </p:grpSpPr>
          <p:sp>
            <p:nvSpPr>
              <p:cNvPr id="171" name="Line 237"/>
              <p:cNvSpPr>
                <a:spLocks noChangeShapeType="1"/>
              </p:cNvSpPr>
              <p:nvPr/>
            </p:nvSpPr>
            <p:spPr bwMode="auto">
              <a:xfrm>
                <a:off x="5905637"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2" name="Line 238"/>
              <p:cNvSpPr>
                <a:spLocks noChangeShapeType="1"/>
              </p:cNvSpPr>
              <p:nvPr/>
            </p:nvSpPr>
            <p:spPr bwMode="auto">
              <a:xfrm>
                <a:off x="5445262"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4" name="Line 268"/>
              <p:cNvSpPr>
                <a:spLocks noChangeShapeType="1"/>
              </p:cNvSpPr>
              <p:nvPr/>
            </p:nvSpPr>
            <p:spPr bwMode="auto">
              <a:xfrm>
                <a:off x="4051437"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en-US">
                  <a:latin typeface="Arial" panose="020B0604020202020204" pitchFamily="34" charset="0"/>
                  <a:cs typeface="Arial" panose="020B0604020202020204" pitchFamily="34" charset="0"/>
                </a:endParaRPr>
              </a:p>
            </p:txBody>
          </p:sp>
          <p:sp>
            <p:nvSpPr>
              <p:cNvPr id="175" name="Line 269"/>
              <p:cNvSpPr>
                <a:spLocks noChangeShapeType="1"/>
              </p:cNvSpPr>
              <p:nvPr/>
            </p:nvSpPr>
            <p:spPr bwMode="auto">
              <a:xfrm>
                <a:off x="3592649"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en-US">
                  <a:latin typeface="Arial" panose="020B0604020202020204" pitchFamily="34" charset="0"/>
                  <a:cs typeface="Arial" panose="020B0604020202020204" pitchFamily="34" charset="0"/>
                </a:endParaRPr>
              </a:p>
            </p:txBody>
          </p:sp>
          <p:sp>
            <p:nvSpPr>
              <p:cNvPr id="176" name="Line 270"/>
              <p:cNvSpPr>
                <a:spLocks noChangeShapeType="1"/>
              </p:cNvSpPr>
              <p:nvPr/>
            </p:nvSpPr>
            <p:spPr bwMode="auto">
              <a:xfrm>
                <a:off x="4516574"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7" name="Line 271"/>
              <p:cNvSpPr>
                <a:spLocks noChangeShapeType="1"/>
              </p:cNvSpPr>
              <p:nvPr/>
            </p:nvSpPr>
            <p:spPr bwMode="auto">
              <a:xfrm>
                <a:off x="4981712"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8" name="Line 265"/>
              <p:cNvSpPr>
                <a:spLocks noChangeShapeType="1"/>
              </p:cNvSpPr>
              <p:nvPr/>
            </p:nvSpPr>
            <p:spPr bwMode="auto">
              <a:xfrm>
                <a:off x="3587887" y="6125566"/>
                <a:ext cx="2322513"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sp>
        <p:nvSpPr>
          <p:cNvPr id="179" name="Line 15"/>
          <p:cNvSpPr>
            <a:spLocks noChangeShapeType="1"/>
          </p:cNvSpPr>
          <p:nvPr/>
        </p:nvSpPr>
        <p:spPr bwMode="auto">
          <a:xfrm>
            <a:off x="5786799" y="1166032"/>
            <a:ext cx="621792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0" name="Title 1">
            <a:extLst>
              <a:ext uri="{FF2B5EF4-FFF2-40B4-BE49-F238E27FC236}">
                <a16:creationId xmlns:a16="http://schemas.microsoft.com/office/drawing/2014/main" id="{ADCC6664-E1BD-4F45-8C36-8C3622B633F4}"/>
              </a:ext>
            </a:extLst>
          </p:cNvPr>
          <p:cNvSpPr>
            <a:spLocks noGrp="1"/>
          </p:cNvSpPr>
          <p:nvPr>
            <p:ph type="title"/>
          </p:nvPr>
        </p:nvSpPr>
        <p:spPr>
          <a:xfrm>
            <a:off x="457200" y="2719"/>
            <a:ext cx="10515600" cy="822960"/>
          </a:xfrm>
        </p:spPr>
        <p:txBody>
          <a:bodyPr>
            <a:normAutofit/>
          </a:bodyPr>
          <a:lstStyle/>
          <a:p>
            <a:r>
              <a:rPr lang="en-US" sz="4000" b="1" dirty="0" err="1">
                <a:latin typeface="Arial" panose="020B0604020202020204" pitchFamily="34" charset="0"/>
                <a:cs typeface="Arial" panose="020B0604020202020204" pitchFamily="34" charset="0"/>
              </a:rPr>
              <a:t>Prespecified</a:t>
            </a:r>
            <a:r>
              <a:rPr lang="en-US" sz="4000" b="1" dirty="0">
                <a:latin typeface="Arial" panose="020B0604020202020204" pitchFamily="34" charset="0"/>
                <a:cs typeface="Arial" panose="020B0604020202020204" pitchFamily="34" charset="0"/>
              </a:rPr>
              <a:t> Hierarchical Testing</a:t>
            </a:r>
            <a:endParaRPr lang="en-US" sz="4000" b="1" dirty="0">
              <a:highlight>
                <a:srgbClr val="FFFF00"/>
              </a:highlight>
              <a:latin typeface="Arial" panose="020B0604020202020204" pitchFamily="34" charset="0"/>
              <a:cs typeface="Arial" panose="020B0604020202020204" pitchFamily="34" charset="0"/>
            </a:endParaRPr>
          </a:p>
        </p:txBody>
      </p:sp>
      <p:sp>
        <p:nvSpPr>
          <p:cNvPr id="181" name="Rectangle 227">
            <a:extLst>
              <a:ext uri="{FF2B5EF4-FFF2-40B4-BE49-F238E27FC236}">
                <a16:creationId xmlns:a16="http://schemas.microsoft.com/office/drawing/2014/main" id="{1F7A0A54-8ED1-4EF5-AC20-468CFEDF8600}"/>
              </a:ext>
            </a:extLst>
          </p:cNvPr>
          <p:cNvSpPr>
            <a:spLocks noChangeArrowheads="1"/>
          </p:cNvSpPr>
          <p:nvPr/>
        </p:nvSpPr>
        <p:spPr bwMode="auto">
          <a:xfrm flipH="1">
            <a:off x="10502591" y="1544749"/>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25%</a:t>
            </a:r>
            <a:endParaRPr kumimoji="0" lang="en-US" altLang="en-US" sz="1300" b="1" i="0" u="none" strike="noStrike" cap="none" normalizeH="0" baseline="0" dirty="0">
              <a:ln>
                <a:noFill/>
              </a:ln>
              <a:solidFill>
                <a:srgbClr val="10A24A"/>
              </a:solidFill>
              <a:effectLst/>
            </a:endParaRPr>
          </a:p>
        </p:txBody>
      </p:sp>
      <p:sp>
        <p:nvSpPr>
          <p:cNvPr id="182" name="Rectangle 227">
            <a:extLst>
              <a:ext uri="{FF2B5EF4-FFF2-40B4-BE49-F238E27FC236}">
                <a16:creationId xmlns:a16="http://schemas.microsoft.com/office/drawing/2014/main" id="{1A7F522E-DA0A-4A67-9664-720FF2475D37}"/>
              </a:ext>
            </a:extLst>
          </p:cNvPr>
          <p:cNvSpPr>
            <a:spLocks noChangeArrowheads="1"/>
          </p:cNvSpPr>
          <p:nvPr/>
        </p:nvSpPr>
        <p:spPr bwMode="auto">
          <a:xfrm flipH="1">
            <a:off x="10502591" y="946255"/>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effectLst/>
              </a:rPr>
              <a:t>RRR</a:t>
            </a:r>
          </a:p>
        </p:txBody>
      </p:sp>
      <p:sp>
        <p:nvSpPr>
          <p:cNvPr id="185" name="Rectangle 227">
            <a:extLst>
              <a:ext uri="{FF2B5EF4-FFF2-40B4-BE49-F238E27FC236}">
                <a16:creationId xmlns:a16="http://schemas.microsoft.com/office/drawing/2014/main" id="{A820FCDF-16A1-4E2A-9AA5-C8E119C4F113}"/>
              </a:ext>
            </a:extLst>
          </p:cNvPr>
          <p:cNvSpPr>
            <a:spLocks noChangeArrowheads="1"/>
          </p:cNvSpPr>
          <p:nvPr/>
        </p:nvSpPr>
        <p:spPr bwMode="auto">
          <a:xfrm flipH="1">
            <a:off x="10502591" y="2013725"/>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26%</a:t>
            </a:r>
            <a:endParaRPr kumimoji="0" lang="en-US" altLang="en-US" sz="1300" b="1" i="0" u="none" strike="noStrike" cap="none" normalizeH="0" baseline="0" dirty="0">
              <a:ln>
                <a:noFill/>
              </a:ln>
              <a:solidFill>
                <a:srgbClr val="10A24A"/>
              </a:solidFill>
              <a:effectLst/>
            </a:endParaRPr>
          </a:p>
        </p:txBody>
      </p:sp>
      <p:sp>
        <p:nvSpPr>
          <p:cNvPr id="186" name="Rectangle 227">
            <a:extLst>
              <a:ext uri="{FF2B5EF4-FFF2-40B4-BE49-F238E27FC236}">
                <a16:creationId xmlns:a16="http://schemas.microsoft.com/office/drawing/2014/main" id="{4C7A740F-9F68-4215-996E-C55A5552867D}"/>
              </a:ext>
            </a:extLst>
          </p:cNvPr>
          <p:cNvSpPr>
            <a:spLocks noChangeArrowheads="1"/>
          </p:cNvSpPr>
          <p:nvPr/>
        </p:nvSpPr>
        <p:spPr bwMode="auto">
          <a:xfrm flipH="1">
            <a:off x="10502591" y="2482701"/>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25%</a:t>
            </a:r>
            <a:endParaRPr kumimoji="0" lang="en-US" altLang="en-US" sz="1300" b="1" i="0" u="none" strike="noStrike" cap="none" normalizeH="0" baseline="0" dirty="0">
              <a:ln>
                <a:noFill/>
              </a:ln>
              <a:solidFill>
                <a:srgbClr val="10A24A"/>
              </a:solidFill>
              <a:effectLst/>
            </a:endParaRPr>
          </a:p>
        </p:txBody>
      </p:sp>
      <p:sp>
        <p:nvSpPr>
          <p:cNvPr id="187" name="Rectangle 227">
            <a:extLst>
              <a:ext uri="{FF2B5EF4-FFF2-40B4-BE49-F238E27FC236}">
                <a16:creationId xmlns:a16="http://schemas.microsoft.com/office/drawing/2014/main" id="{E66B74F2-E8BA-4493-96D7-02B06CA700F9}"/>
              </a:ext>
            </a:extLst>
          </p:cNvPr>
          <p:cNvSpPr>
            <a:spLocks noChangeArrowheads="1"/>
          </p:cNvSpPr>
          <p:nvPr/>
        </p:nvSpPr>
        <p:spPr bwMode="auto">
          <a:xfrm flipH="1">
            <a:off x="10502591" y="2951677"/>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31%</a:t>
            </a:r>
            <a:endParaRPr kumimoji="0" lang="en-US" altLang="en-US" sz="1300" b="1" i="0" u="none" strike="noStrike" cap="none" normalizeH="0" baseline="0" dirty="0">
              <a:ln>
                <a:noFill/>
              </a:ln>
              <a:solidFill>
                <a:srgbClr val="10A24A"/>
              </a:solidFill>
              <a:effectLst/>
            </a:endParaRPr>
          </a:p>
        </p:txBody>
      </p:sp>
      <p:sp>
        <p:nvSpPr>
          <p:cNvPr id="188" name="Rectangle 227">
            <a:extLst>
              <a:ext uri="{FF2B5EF4-FFF2-40B4-BE49-F238E27FC236}">
                <a16:creationId xmlns:a16="http://schemas.microsoft.com/office/drawing/2014/main" id="{856ED524-7953-4072-8BB1-FE5E463B4A56}"/>
              </a:ext>
            </a:extLst>
          </p:cNvPr>
          <p:cNvSpPr>
            <a:spLocks noChangeArrowheads="1"/>
          </p:cNvSpPr>
          <p:nvPr/>
        </p:nvSpPr>
        <p:spPr bwMode="auto">
          <a:xfrm flipH="1">
            <a:off x="10502591" y="3420653"/>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35%</a:t>
            </a:r>
            <a:endParaRPr kumimoji="0" lang="en-US" altLang="en-US" sz="1300" b="1" i="0" u="none" strike="noStrike" cap="none" normalizeH="0" baseline="0" dirty="0">
              <a:ln>
                <a:noFill/>
              </a:ln>
              <a:solidFill>
                <a:srgbClr val="10A24A"/>
              </a:solidFill>
              <a:effectLst/>
            </a:endParaRPr>
          </a:p>
        </p:txBody>
      </p:sp>
      <p:sp>
        <p:nvSpPr>
          <p:cNvPr id="189" name="Rectangle 227">
            <a:extLst>
              <a:ext uri="{FF2B5EF4-FFF2-40B4-BE49-F238E27FC236}">
                <a16:creationId xmlns:a16="http://schemas.microsoft.com/office/drawing/2014/main" id="{A2BFB9A4-EA20-4FA6-A99B-356FA0A175C3}"/>
              </a:ext>
            </a:extLst>
          </p:cNvPr>
          <p:cNvSpPr>
            <a:spLocks noChangeArrowheads="1"/>
          </p:cNvSpPr>
          <p:nvPr/>
        </p:nvSpPr>
        <p:spPr bwMode="auto">
          <a:xfrm flipH="1">
            <a:off x="10502591" y="3889629"/>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20%</a:t>
            </a:r>
            <a:endParaRPr kumimoji="0" lang="en-US" altLang="en-US" sz="1300" b="1" i="0" u="none" strike="noStrike" cap="none" normalizeH="0" baseline="0" dirty="0">
              <a:ln>
                <a:noFill/>
              </a:ln>
              <a:solidFill>
                <a:srgbClr val="10A24A"/>
              </a:solidFill>
              <a:effectLst/>
            </a:endParaRPr>
          </a:p>
        </p:txBody>
      </p:sp>
      <p:sp>
        <p:nvSpPr>
          <p:cNvPr id="190" name="Rectangle 227">
            <a:extLst>
              <a:ext uri="{FF2B5EF4-FFF2-40B4-BE49-F238E27FC236}">
                <a16:creationId xmlns:a16="http://schemas.microsoft.com/office/drawing/2014/main" id="{CFEDD170-0CE5-4489-BF2F-3D95E326583F}"/>
              </a:ext>
            </a:extLst>
          </p:cNvPr>
          <p:cNvSpPr>
            <a:spLocks noChangeArrowheads="1"/>
          </p:cNvSpPr>
          <p:nvPr/>
        </p:nvSpPr>
        <p:spPr bwMode="auto">
          <a:xfrm flipH="1">
            <a:off x="10502591" y="4358605"/>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32%</a:t>
            </a:r>
            <a:endParaRPr kumimoji="0" lang="en-US" altLang="en-US" sz="1300" b="1" i="0" u="none" strike="noStrike" cap="none" normalizeH="0" baseline="0" dirty="0">
              <a:ln>
                <a:noFill/>
              </a:ln>
              <a:solidFill>
                <a:srgbClr val="10A24A"/>
              </a:solidFill>
              <a:effectLst/>
            </a:endParaRPr>
          </a:p>
        </p:txBody>
      </p:sp>
      <p:sp>
        <p:nvSpPr>
          <p:cNvPr id="191" name="Rectangle 227">
            <a:extLst>
              <a:ext uri="{FF2B5EF4-FFF2-40B4-BE49-F238E27FC236}">
                <a16:creationId xmlns:a16="http://schemas.microsoft.com/office/drawing/2014/main" id="{88392C72-985E-4F7D-86DB-AB22D6CF60D2}"/>
              </a:ext>
            </a:extLst>
          </p:cNvPr>
          <p:cNvSpPr>
            <a:spLocks noChangeArrowheads="1"/>
          </p:cNvSpPr>
          <p:nvPr/>
        </p:nvSpPr>
        <p:spPr bwMode="auto">
          <a:xfrm flipH="1">
            <a:off x="10502591" y="4827581"/>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28%</a:t>
            </a:r>
            <a:endParaRPr kumimoji="0" lang="en-US" altLang="en-US" sz="1300" b="1" i="0" u="none" strike="noStrike" cap="none" normalizeH="0" baseline="0" dirty="0">
              <a:ln>
                <a:noFill/>
              </a:ln>
              <a:solidFill>
                <a:srgbClr val="10A24A"/>
              </a:solidFill>
              <a:effectLst/>
            </a:endParaRPr>
          </a:p>
        </p:txBody>
      </p:sp>
      <p:sp>
        <p:nvSpPr>
          <p:cNvPr id="192" name="Rectangle 227">
            <a:extLst>
              <a:ext uri="{FF2B5EF4-FFF2-40B4-BE49-F238E27FC236}">
                <a16:creationId xmlns:a16="http://schemas.microsoft.com/office/drawing/2014/main" id="{8212D25E-6458-429E-8627-401E2B18DBAA}"/>
              </a:ext>
            </a:extLst>
          </p:cNvPr>
          <p:cNvSpPr>
            <a:spLocks noChangeArrowheads="1"/>
          </p:cNvSpPr>
          <p:nvPr/>
        </p:nvSpPr>
        <p:spPr bwMode="auto">
          <a:xfrm flipH="1">
            <a:off x="10502591" y="5296559"/>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23%</a:t>
            </a:r>
            <a:endParaRPr kumimoji="0" lang="en-US" altLang="en-US" sz="1300" b="1" i="0" u="none" strike="noStrike" cap="none" normalizeH="0" baseline="0" dirty="0">
              <a:ln>
                <a:noFill/>
              </a:ln>
              <a:solidFill>
                <a:srgbClr val="10A24A"/>
              </a:solidFill>
              <a:effectLst/>
            </a:endParaRPr>
          </a:p>
        </p:txBody>
      </p:sp>
      <p:sp>
        <p:nvSpPr>
          <p:cNvPr id="193" name="TextBox 192">
            <a:extLst>
              <a:ext uri="{FF2B5EF4-FFF2-40B4-BE49-F238E27FC236}">
                <a16:creationId xmlns:a16="http://schemas.microsoft.com/office/drawing/2014/main" id="{35FA4E09-7742-4D86-BC34-50C14F9AE284}"/>
              </a:ext>
            </a:extLst>
          </p:cNvPr>
          <p:cNvSpPr txBox="1"/>
          <p:nvPr/>
        </p:nvSpPr>
        <p:spPr>
          <a:xfrm>
            <a:off x="9272587" y="6233515"/>
            <a:ext cx="273213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RRR denotes relative risk reduction</a:t>
            </a:r>
          </a:p>
        </p:txBody>
      </p:sp>
    </p:spTree>
    <p:extLst>
      <p:ext uri="{BB962C8B-B14F-4D97-AF65-F5344CB8AC3E}">
        <p14:creationId xmlns:p14="http://schemas.microsoft.com/office/powerpoint/2010/main" val="3500170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16"/>
          <p:cNvSpPr>
            <a:spLocks noChangeArrowheads="1"/>
          </p:cNvSpPr>
          <p:nvPr/>
        </p:nvSpPr>
        <p:spPr bwMode="auto">
          <a:xfrm>
            <a:off x="385917" y="945369"/>
            <a:ext cx="7261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ltLang="en-US" sz="1300" b="1" dirty="0">
                <a:solidFill>
                  <a:srgbClr val="000000"/>
                </a:solidFill>
                <a:latin typeface="Arial" pitchFamily="34" charset="0"/>
                <a:cs typeface="Arial" pitchFamily="34" charset="0"/>
              </a:rPr>
              <a:t>Endpoint</a:t>
            </a:r>
          </a:p>
        </p:txBody>
      </p:sp>
      <p:sp>
        <p:nvSpPr>
          <p:cNvPr id="150" name="Rectangle 5"/>
          <p:cNvSpPr>
            <a:spLocks noChangeArrowheads="1"/>
          </p:cNvSpPr>
          <p:nvPr/>
        </p:nvSpPr>
        <p:spPr bwMode="auto">
          <a:xfrm>
            <a:off x="242835" y="1411518"/>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6" name="Rectangle 21"/>
          <p:cNvSpPr>
            <a:spLocks noChangeArrowheads="1"/>
          </p:cNvSpPr>
          <p:nvPr/>
        </p:nvSpPr>
        <p:spPr bwMode="auto">
          <a:xfrm>
            <a:off x="385917" y="1565559"/>
            <a:ext cx="1830629"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Primary Composite (ITT)</a:t>
            </a:r>
          </a:p>
        </p:txBody>
      </p:sp>
      <p:sp>
        <p:nvSpPr>
          <p:cNvPr id="151" name="Rectangle 6"/>
          <p:cNvSpPr>
            <a:spLocks noChangeArrowheads="1"/>
          </p:cNvSpPr>
          <p:nvPr/>
        </p:nvSpPr>
        <p:spPr bwMode="auto">
          <a:xfrm>
            <a:off x="242835" y="1899012"/>
            <a:ext cx="11706330" cy="439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3" name="Rectangle 28"/>
          <p:cNvSpPr>
            <a:spLocks noChangeArrowheads="1"/>
          </p:cNvSpPr>
          <p:nvPr/>
        </p:nvSpPr>
        <p:spPr bwMode="auto">
          <a:xfrm>
            <a:off x="385917" y="2029113"/>
            <a:ext cx="2386872"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Key Secondary Composite (ITT)</a:t>
            </a:r>
          </a:p>
        </p:txBody>
      </p:sp>
      <p:sp>
        <p:nvSpPr>
          <p:cNvPr id="152" name="Rectangle 7"/>
          <p:cNvSpPr>
            <a:spLocks noChangeArrowheads="1"/>
          </p:cNvSpPr>
          <p:nvPr/>
        </p:nvSpPr>
        <p:spPr bwMode="auto">
          <a:xfrm>
            <a:off x="242835" y="2338626"/>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4" name="Rectangle 39"/>
          <p:cNvSpPr>
            <a:spLocks noChangeArrowheads="1"/>
          </p:cNvSpPr>
          <p:nvPr/>
        </p:nvSpPr>
        <p:spPr bwMode="auto">
          <a:xfrm>
            <a:off x="385917" y="2402898"/>
            <a:ext cx="2210542"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Cardiovascular Death or</a:t>
            </a:r>
          </a:p>
          <a:p>
            <a:pPr lvl="0">
              <a:lnSpc>
                <a:spcPts val="1400"/>
              </a:lnSpc>
              <a:spcBef>
                <a:spcPts val="0"/>
              </a:spcBef>
              <a:spcAft>
                <a:spcPts val="0"/>
              </a:spcAft>
            </a:pPr>
            <a:r>
              <a:rPr lang="en-US" altLang="en-US" sz="1300" dirty="0">
                <a:solidFill>
                  <a:srgbClr val="000000"/>
                </a:solidFill>
              </a:rPr>
              <a:t>Nonfatal Myocardial Infarction</a:t>
            </a:r>
          </a:p>
        </p:txBody>
      </p:sp>
      <p:sp>
        <p:nvSpPr>
          <p:cNvPr id="153" name="Rectangle 8"/>
          <p:cNvSpPr>
            <a:spLocks noChangeArrowheads="1"/>
          </p:cNvSpPr>
          <p:nvPr/>
        </p:nvSpPr>
        <p:spPr bwMode="auto">
          <a:xfrm>
            <a:off x="242835" y="2826120"/>
            <a:ext cx="11706330" cy="439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43" name="Rectangle 98"/>
          <p:cNvSpPr>
            <a:spLocks noChangeArrowheads="1"/>
          </p:cNvSpPr>
          <p:nvPr/>
        </p:nvSpPr>
        <p:spPr bwMode="auto">
          <a:xfrm>
            <a:off x="385917" y="2956221"/>
            <a:ext cx="2824491"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Fatal or Nonfatal Myocardial Infarction</a:t>
            </a:r>
          </a:p>
        </p:txBody>
      </p:sp>
      <p:sp>
        <p:nvSpPr>
          <p:cNvPr id="154" name="Rectangle 9"/>
          <p:cNvSpPr>
            <a:spLocks noChangeArrowheads="1"/>
          </p:cNvSpPr>
          <p:nvPr/>
        </p:nvSpPr>
        <p:spPr bwMode="auto">
          <a:xfrm>
            <a:off x="242835" y="3265734"/>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63" name="Rectangle 118"/>
          <p:cNvSpPr>
            <a:spLocks noChangeArrowheads="1"/>
          </p:cNvSpPr>
          <p:nvPr/>
        </p:nvSpPr>
        <p:spPr bwMode="auto">
          <a:xfrm>
            <a:off x="385917" y="3419775"/>
            <a:ext cx="2832507"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Urgent or Emergent Revascularization</a:t>
            </a:r>
          </a:p>
        </p:txBody>
      </p:sp>
      <p:sp>
        <p:nvSpPr>
          <p:cNvPr id="155" name="Rectangle 10"/>
          <p:cNvSpPr>
            <a:spLocks noChangeArrowheads="1"/>
          </p:cNvSpPr>
          <p:nvPr/>
        </p:nvSpPr>
        <p:spPr bwMode="auto">
          <a:xfrm>
            <a:off x="242835" y="3753228"/>
            <a:ext cx="11706330" cy="444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1" name="Rectangle 136"/>
          <p:cNvSpPr>
            <a:spLocks noChangeArrowheads="1"/>
          </p:cNvSpPr>
          <p:nvPr/>
        </p:nvSpPr>
        <p:spPr bwMode="auto">
          <a:xfrm>
            <a:off x="385917" y="3885710"/>
            <a:ext cx="1606209"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Cardiovascular Death</a:t>
            </a:r>
          </a:p>
        </p:txBody>
      </p:sp>
      <p:sp>
        <p:nvSpPr>
          <p:cNvPr id="156" name="Rectangle 11"/>
          <p:cNvSpPr>
            <a:spLocks noChangeArrowheads="1"/>
          </p:cNvSpPr>
          <p:nvPr/>
        </p:nvSpPr>
        <p:spPr bwMode="auto">
          <a:xfrm>
            <a:off x="242835" y="4197604"/>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9" name="Rectangle 144"/>
          <p:cNvSpPr>
            <a:spLocks noChangeArrowheads="1"/>
          </p:cNvSpPr>
          <p:nvPr/>
        </p:nvSpPr>
        <p:spPr bwMode="auto">
          <a:xfrm>
            <a:off x="385917" y="4351645"/>
            <a:ext cx="2589299"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Hospitalization for Unstable Angina</a:t>
            </a:r>
          </a:p>
        </p:txBody>
      </p:sp>
      <p:sp>
        <p:nvSpPr>
          <p:cNvPr id="157" name="Rectangle 12"/>
          <p:cNvSpPr>
            <a:spLocks noChangeArrowheads="1"/>
          </p:cNvSpPr>
          <p:nvPr/>
        </p:nvSpPr>
        <p:spPr bwMode="auto">
          <a:xfrm>
            <a:off x="242835" y="4685098"/>
            <a:ext cx="11706330" cy="439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00" name="Rectangle 155"/>
          <p:cNvSpPr>
            <a:spLocks noChangeArrowheads="1"/>
          </p:cNvSpPr>
          <p:nvPr/>
        </p:nvSpPr>
        <p:spPr bwMode="auto">
          <a:xfrm>
            <a:off x="385917" y="4815199"/>
            <a:ext cx="1764907"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Fatal or Nonfatal Stroke</a:t>
            </a:r>
          </a:p>
        </p:txBody>
      </p:sp>
      <p:sp>
        <p:nvSpPr>
          <p:cNvPr id="158" name="Rectangle 13"/>
          <p:cNvSpPr>
            <a:spLocks noChangeArrowheads="1"/>
          </p:cNvSpPr>
          <p:nvPr/>
        </p:nvSpPr>
        <p:spPr bwMode="auto">
          <a:xfrm>
            <a:off x="242835" y="5124539"/>
            <a:ext cx="11706330" cy="491140"/>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09" name="Rectangle 64"/>
          <p:cNvSpPr>
            <a:spLocks noChangeArrowheads="1"/>
          </p:cNvSpPr>
          <p:nvPr/>
        </p:nvSpPr>
        <p:spPr bwMode="auto">
          <a:xfrm>
            <a:off x="385917" y="5190571"/>
            <a:ext cx="2588466"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Total Mortality, Nonfatal Myocardial</a:t>
            </a:r>
          </a:p>
          <a:p>
            <a:pPr lvl="0">
              <a:lnSpc>
                <a:spcPts val="1400"/>
              </a:lnSpc>
              <a:spcBef>
                <a:spcPts val="0"/>
              </a:spcBef>
              <a:spcAft>
                <a:spcPts val="0"/>
              </a:spcAft>
            </a:pPr>
            <a:r>
              <a:rPr lang="en-US" altLang="en-US" sz="1300" dirty="0">
                <a:solidFill>
                  <a:srgbClr val="000000"/>
                </a:solidFill>
              </a:rPr>
              <a:t>Infarction, or Nonfatal Stroke</a:t>
            </a:r>
          </a:p>
        </p:txBody>
      </p:sp>
      <p:sp>
        <p:nvSpPr>
          <p:cNvPr id="319" name="Rectangle 174"/>
          <p:cNvSpPr>
            <a:spLocks noChangeArrowheads="1"/>
          </p:cNvSpPr>
          <p:nvPr/>
        </p:nvSpPr>
        <p:spPr bwMode="auto">
          <a:xfrm>
            <a:off x="7595611" y="945369"/>
            <a:ext cx="6412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indent="0" algn="ctr">
              <a:lnSpc>
                <a:spcPct val="100000"/>
              </a:lnSpc>
              <a:buClrTx/>
              <a:buSzTx/>
              <a:buFontTx/>
              <a:buNone/>
              <a:tabLst/>
            </a:pPr>
            <a:r>
              <a:rPr lang="en-US" altLang="en-US" sz="1300" b="1" dirty="0">
                <a:solidFill>
                  <a:srgbClr val="000000"/>
                </a:solidFill>
              </a:rPr>
              <a:t>Placebo</a:t>
            </a:r>
          </a:p>
        </p:txBody>
      </p:sp>
      <p:sp>
        <p:nvSpPr>
          <p:cNvPr id="320" name="Rectangle 175"/>
          <p:cNvSpPr>
            <a:spLocks noChangeArrowheads="1"/>
          </p:cNvSpPr>
          <p:nvPr/>
        </p:nvSpPr>
        <p:spPr bwMode="auto">
          <a:xfrm>
            <a:off x="7633281" y="1185925"/>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n/N (%)</a:t>
            </a:r>
            <a:endParaRPr kumimoji="0" lang="en-US" altLang="en-US" sz="1300" b="0" i="0" u="none" strike="noStrike" cap="none" normalizeH="0" baseline="0" dirty="0">
              <a:ln>
                <a:noFill/>
              </a:ln>
              <a:solidFill>
                <a:schemeClr val="tx1"/>
              </a:solidFill>
              <a:effectLst/>
            </a:endParaRPr>
          </a:p>
        </p:txBody>
      </p:sp>
      <p:sp>
        <p:nvSpPr>
          <p:cNvPr id="321" name="Rectangle 176"/>
          <p:cNvSpPr>
            <a:spLocks noChangeArrowheads="1"/>
          </p:cNvSpPr>
          <p:nvPr/>
        </p:nvSpPr>
        <p:spPr bwMode="auto">
          <a:xfrm>
            <a:off x="7251766" y="1555300"/>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901/4090 (22.0%)</a:t>
            </a:r>
            <a:endParaRPr kumimoji="0" lang="en-US" altLang="en-US" sz="1300" b="0" i="0" u="none" strike="noStrike" cap="none" normalizeH="0" baseline="0">
              <a:ln>
                <a:noFill/>
              </a:ln>
              <a:solidFill>
                <a:schemeClr val="tx1"/>
              </a:solidFill>
              <a:effectLst/>
            </a:endParaRPr>
          </a:p>
        </p:txBody>
      </p:sp>
      <p:sp>
        <p:nvSpPr>
          <p:cNvPr id="322" name="Rectangle 177"/>
          <p:cNvSpPr>
            <a:spLocks noChangeArrowheads="1"/>
          </p:cNvSpPr>
          <p:nvPr/>
        </p:nvSpPr>
        <p:spPr bwMode="auto">
          <a:xfrm>
            <a:off x="7251766" y="2018854"/>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606/4090 (14.8%)</a:t>
            </a:r>
            <a:endParaRPr kumimoji="0" lang="en-US" altLang="en-US" sz="1300" b="0" i="0" u="none" strike="noStrike" cap="none" normalizeH="0" baseline="0">
              <a:ln>
                <a:noFill/>
              </a:ln>
              <a:solidFill>
                <a:schemeClr val="tx1"/>
              </a:solidFill>
              <a:effectLst/>
            </a:endParaRPr>
          </a:p>
        </p:txBody>
      </p:sp>
      <p:sp>
        <p:nvSpPr>
          <p:cNvPr id="323" name="Rectangle 178"/>
          <p:cNvSpPr>
            <a:spLocks noChangeArrowheads="1"/>
          </p:cNvSpPr>
          <p:nvPr/>
        </p:nvSpPr>
        <p:spPr bwMode="auto">
          <a:xfrm>
            <a:off x="7251766" y="2482408"/>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507/4090 (12.4%)</a:t>
            </a:r>
            <a:endParaRPr kumimoji="0" lang="en-US" altLang="en-US" sz="1300" b="0" i="0" u="none" strike="noStrike" cap="none" normalizeH="0" baseline="0">
              <a:ln>
                <a:noFill/>
              </a:ln>
              <a:solidFill>
                <a:schemeClr val="tx1"/>
              </a:solidFill>
              <a:effectLst/>
            </a:endParaRPr>
          </a:p>
        </p:txBody>
      </p:sp>
      <p:sp>
        <p:nvSpPr>
          <p:cNvPr id="324" name="Rectangle 179"/>
          <p:cNvSpPr>
            <a:spLocks noChangeArrowheads="1"/>
          </p:cNvSpPr>
          <p:nvPr/>
        </p:nvSpPr>
        <p:spPr bwMode="auto">
          <a:xfrm>
            <a:off x="7298253" y="2945962"/>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355/4090 (8.7%)</a:t>
            </a:r>
            <a:endParaRPr kumimoji="0" lang="en-US" altLang="en-US" sz="1300" b="0" i="0" u="none" strike="noStrike" cap="none" normalizeH="0" baseline="0">
              <a:ln>
                <a:noFill/>
              </a:ln>
              <a:solidFill>
                <a:schemeClr val="tx1"/>
              </a:solidFill>
              <a:effectLst/>
            </a:endParaRPr>
          </a:p>
        </p:txBody>
      </p:sp>
      <p:sp>
        <p:nvSpPr>
          <p:cNvPr id="325" name="Rectangle 180"/>
          <p:cNvSpPr>
            <a:spLocks noChangeArrowheads="1"/>
          </p:cNvSpPr>
          <p:nvPr/>
        </p:nvSpPr>
        <p:spPr bwMode="auto">
          <a:xfrm>
            <a:off x="7298253" y="3409516"/>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321/4090 (7.8%)</a:t>
            </a:r>
            <a:endParaRPr kumimoji="0" lang="en-US" altLang="en-US" sz="1300" b="0" i="0" u="none" strike="noStrike" cap="none" normalizeH="0" baseline="0">
              <a:ln>
                <a:noFill/>
              </a:ln>
              <a:solidFill>
                <a:schemeClr val="tx1"/>
              </a:solidFill>
              <a:effectLst/>
            </a:endParaRPr>
          </a:p>
        </p:txBody>
      </p:sp>
      <p:sp>
        <p:nvSpPr>
          <p:cNvPr id="326" name="Rectangle 181"/>
          <p:cNvSpPr>
            <a:spLocks noChangeArrowheads="1"/>
          </p:cNvSpPr>
          <p:nvPr/>
        </p:nvSpPr>
        <p:spPr bwMode="auto">
          <a:xfrm>
            <a:off x="7298253" y="3875451"/>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213/4090 (5.2%)</a:t>
            </a:r>
            <a:endParaRPr kumimoji="0" lang="en-US" altLang="en-US" sz="1300" b="0" i="0" u="none" strike="noStrike" cap="none" normalizeH="0" baseline="0">
              <a:ln>
                <a:noFill/>
              </a:ln>
              <a:solidFill>
                <a:schemeClr val="tx1"/>
              </a:solidFill>
              <a:effectLst/>
            </a:endParaRPr>
          </a:p>
        </p:txBody>
      </p:sp>
      <p:sp>
        <p:nvSpPr>
          <p:cNvPr id="327" name="Rectangle 182"/>
          <p:cNvSpPr>
            <a:spLocks noChangeArrowheads="1"/>
          </p:cNvSpPr>
          <p:nvPr/>
        </p:nvSpPr>
        <p:spPr bwMode="auto">
          <a:xfrm>
            <a:off x="7298253" y="4341386"/>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157/4090 (3.8%)</a:t>
            </a:r>
            <a:endParaRPr kumimoji="0" lang="en-US" altLang="en-US" sz="1300" b="0" i="0" u="none" strike="noStrike" cap="none" normalizeH="0" baseline="0" dirty="0">
              <a:ln>
                <a:noFill/>
              </a:ln>
              <a:solidFill>
                <a:schemeClr val="tx1"/>
              </a:solidFill>
              <a:effectLst/>
            </a:endParaRPr>
          </a:p>
        </p:txBody>
      </p:sp>
      <p:sp>
        <p:nvSpPr>
          <p:cNvPr id="328" name="Rectangle 183"/>
          <p:cNvSpPr>
            <a:spLocks noChangeArrowheads="1"/>
          </p:cNvSpPr>
          <p:nvPr/>
        </p:nvSpPr>
        <p:spPr bwMode="auto">
          <a:xfrm>
            <a:off x="7298253" y="4804940"/>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134/4090 (3.3%)</a:t>
            </a:r>
            <a:endParaRPr kumimoji="0" lang="en-US" altLang="en-US" sz="1300" b="0" i="0" u="none" strike="noStrike" cap="none" normalizeH="0" baseline="0">
              <a:ln>
                <a:noFill/>
              </a:ln>
              <a:solidFill>
                <a:schemeClr val="tx1"/>
              </a:solidFill>
              <a:effectLst/>
            </a:endParaRPr>
          </a:p>
        </p:txBody>
      </p:sp>
      <p:sp>
        <p:nvSpPr>
          <p:cNvPr id="329" name="Rectangle 184"/>
          <p:cNvSpPr>
            <a:spLocks noChangeArrowheads="1"/>
          </p:cNvSpPr>
          <p:nvPr/>
        </p:nvSpPr>
        <p:spPr bwMode="auto">
          <a:xfrm>
            <a:off x="7251766" y="5270081"/>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690/4090 (16.9%)</a:t>
            </a:r>
            <a:endParaRPr kumimoji="0" lang="en-US" altLang="en-US" sz="1300" b="0" i="0" u="none" strike="noStrike" cap="none" normalizeH="0" baseline="0">
              <a:ln>
                <a:noFill/>
              </a:ln>
              <a:solidFill>
                <a:schemeClr val="tx1"/>
              </a:solidFill>
              <a:effectLst/>
            </a:endParaRPr>
          </a:p>
        </p:txBody>
      </p:sp>
      <p:sp>
        <p:nvSpPr>
          <p:cNvPr id="331" name="Rectangle 186"/>
          <p:cNvSpPr>
            <a:spLocks noChangeArrowheads="1"/>
          </p:cNvSpPr>
          <p:nvPr/>
        </p:nvSpPr>
        <p:spPr bwMode="auto">
          <a:xfrm>
            <a:off x="5832194" y="945369"/>
            <a:ext cx="123751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b="1" dirty="0" err="1">
                <a:solidFill>
                  <a:srgbClr val="000000"/>
                </a:solidFill>
              </a:rPr>
              <a:t>Icosapent</a:t>
            </a:r>
            <a:r>
              <a:rPr lang="en-US" altLang="en-US" sz="1300" b="1" dirty="0">
                <a:solidFill>
                  <a:srgbClr val="000000"/>
                </a:solidFill>
              </a:rPr>
              <a:t> Ethyl</a:t>
            </a:r>
            <a:endParaRPr kumimoji="0" lang="en-US" altLang="en-US" sz="1300" b="0" i="0" u="none" strike="noStrike" cap="none" normalizeH="0" baseline="0" dirty="0">
              <a:ln>
                <a:noFill/>
              </a:ln>
              <a:solidFill>
                <a:schemeClr val="tx1"/>
              </a:solidFill>
              <a:effectLst/>
            </a:endParaRPr>
          </a:p>
        </p:txBody>
      </p:sp>
      <p:sp>
        <p:nvSpPr>
          <p:cNvPr id="340" name="Rectangle 195"/>
          <p:cNvSpPr>
            <a:spLocks noChangeArrowheads="1"/>
          </p:cNvSpPr>
          <p:nvPr/>
        </p:nvSpPr>
        <p:spPr bwMode="auto">
          <a:xfrm>
            <a:off x="6168023" y="1185925"/>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n/N (%)</a:t>
            </a:r>
            <a:endParaRPr kumimoji="0" lang="en-US" altLang="en-US" sz="1300" b="0" i="0" u="none" strike="noStrike" cap="none" normalizeH="0" baseline="0" dirty="0">
              <a:ln>
                <a:noFill/>
              </a:ln>
              <a:solidFill>
                <a:schemeClr val="tx1"/>
              </a:solidFill>
              <a:effectLst/>
            </a:endParaRPr>
          </a:p>
        </p:txBody>
      </p:sp>
      <p:sp>
        <p:nvSpPr>
          <p:cNvPr id="341" name="Rectangle 196"/>
          <p:cNvSpPr>
            <a:spLocks noChangeArrowheads="1"/>
          </p:cNvSpPr>
          <p:nvPr/>
        </p:nvSpPr>
        <p:spPr bwMode="auto">
          <a:xfrm>
            <a:off x="5786508" y="1555300"/>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705/4089 (17.2%)</a:t>
            </a:r>
            <a:endParaRPr kumimoji="0" lang="en-US" altLang="en-US" sz="1300" b="0" i="0" u="none" strike="noStrike" cap="none" normalizeH="0" baseline="0">
              <a:ln>
                <a:noFill/>
              </a:ln>
              <a:solidFill>
                <a:schemeClr val="tx1"/>
              </a:solidFill>
              <a:effectLst/>
            </a:endParaRPr>
          </a:p>
        </p:txBody>
      </p:sp>
      <p:sp>
        <p:nvSpPr>
          <p:cNvPr id="342" name="Rectangle 197"/>
          <p:cNvSpPr>
            <a:spLocks noChangeArrowheads="1"/>
          </p:cNvSpPr>
          <p:nvPr/>
        </p:nvSpPr>
        <p:spPr bwMode="auto">
          <a:xfrm>
            <a:off x="5792696" y="2018854"/>
            <a:ext cx="13165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459/4089 (11.2%)</a:t>
            </a:r>
            <a:endParaRPr kumimoji="0" lang="en-US" altLang="en-US" sz="1300" b="0" i="0" u="none" strike="noStrike" cap="none" normalizeH="0" baseline="0">
              <a:ln>
                <a:noFill/>
              </a:ln>
              <a:solidFill>
                <a:schemeClr val="tx1"/>
              </a:solidFill>
              <a:effectLst/>
            </a:endParaRPr>
          </a:p>
        </p:txBody>
      </p:sp>
      <p:sp>
        <p:nvSpPr>
          <p:cNvPr id="343" name="Rectangle 198"/>
          <p:cNvSpPr>
            <a:spLocks noChangeArrowheads="1"/>
          </p:cNvSpPr>
          <p:nvPr/>
        </p:nvSpPr>
        <p:spPr bwMode="auto">
          <a:xfrm>
            <a:off x="5832995" y="2482408"/>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392/4089 (9.6%)</a:t>
            </a:r>
            <a:endParaRPr kumimoji="0" lang="en-US" altLang="en-US" sz="1300" b="0" i="0" u="none" strike="noStrike" cap="none" normalizeH="0" baseline="0">
              <a:ln>
                <a:noFill/>
              </a:ln>
              <a:solidFill>
                <a:schemeClr val="tx1"/>
              </a:solidFill>
              <a:effectLst/>
            </a:endParaRPr>
          </a:p>
        </p:txBody>
      </p:sp>
      <p:sp>
        <p:nvSpPr>
          <p:cNvPr id="344" name="Rectangle 199"/>
          <p:cNvSpPr>
            <a:spLocks noChangeArrowheads="1"/>
          </p:cNvSpPr>
          <p:nvPr/>
        </p:nvSpPr>
        <p:spPr bwMode="auto">
          <a:xfrm>
            <a:off x="5832995" y="2945962"/>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250/4089 (6.1%)</a:t>
            </a:r>
            <a:endParaRPr kumimoji="0" lang="en-US" altLang="en-US" sz="1300" b="0" i="0" u="none" strike="noStrike" cap="none" normalizeH="0" baseline="0">
              <a:ln>
                <a:noFill/>
              </a:ln>
              <a:solidFill>
                <a:schemeClr val="tx1"/>
              </a:solidFill>
              <a:effectLst/>
            </a:endParaRPr>
          </a:p>
        </p:txBody>
      </p:sp>
      <p:sp>
        <p:nvSpPr>
          <p:cNvPr id="345" name="Rectangle 200"/>
          <p:cNvSpPr>
            <a:spLocks noChangeArrowheads="1"/>
          </p:cNvSpPr>
          <p:nvPr/>
        </p:nvSpPr>
        <p:spPr bwMode="auto">
          <a:xfrm>
            <a:off x="5832995" y="3409516"/>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216/4089 (5.3%)</a:t>
            </a:r>
            <a:endParaRPr kumimoji="0" lang="en-US" altLang="en-US" sz="1300" b="0" i="0" u="none" strike="noStrike" cap="none" normalizeH="0" baseline="0">
              <a:ln>
                <a:noFill/>
              </a:ln>
              <a:solidFill>
                <a:schemeClr val="tx1"/>
              </a:solidFill>
              <a:effectLst/>
            </a:endParaRPr>
          </a:p>
        </p:txBody>
      </p:sp>
      <p:sp>
        <p:nvSpPr>
          <p:cNvPr id="346" name="Rectangle 201"/>
          <p:cNvSpPr>
            <a:spLocks noChangeArrowheads="1"/>
          </p:cNvSpPr>
          <p:nvPr/>
        </p:nvSpPr>
        <p:spPr bwMode="auto">
          <a:xfrm>
            <a:off x="5832995" y="3875451"/>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174/4089 (4.3%)</a:t>
            </a:r>
            <a:endParaRPr kumimoji="0" lang="en-US" altLang="en-US" sz="1300" b="0" i="0" u="none" strike="noStrike" cap="none" normalizeH="0" baseline="0">
              <a:ln>
                <a:noFill/>
              </a:ln>
              <a:solidFill>
                <a:schemeClr val="tx1"/>
              </a:solidFill>
              <a:effectLst/>
            </a:endParaRPr>
          </a:p>
        </p:txBody>
      </p:sp>
      <p:sp>
        <p:nvSpPr>
          <p:cNvPr id="347" name="Rectangle 202"/>
          <p:cNvSpPr>
            <a:spLocks noChangeArrowheads="1"/>
          </p:cNvSpPr>
          <p:nvPr/>
        </p:nvSpPr>
        <p:spPr bwMode="auto">
          <a:xfrm>
            <a:off x="5832995" y="4341386"/>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108/4089 (2.6%)</a:t>
            </a:r>
            <a:endParaRPr kumimoji="0" lang="en-US" altLang="en-US" sz="1300" b="0" i="0" u="none" strike="noStrike" cap="none" normalizeH="0" baseline="0">
              <a:ln>
                <a:noFill/>
              </a:ln>
              <a:solidFill>
                <a:schemeClr val="tx1"/>
              </a:solidFill>
              <a:effectLst/>
            </a:endParaRPr>
          </a:p>
        </p:txBody>
      </p:sp>
      <p:sp>
        <p:nvSpPr>
          <p:cNvPr id="348" name="Rectangle 203"/>
          <p:cNvSpPr>
            <a:spLocks noChangeArrowheads="1"/>
          </p:cNvSpPr>
          <p:nvPr/>
        </p:nvSpPr>
        <p:spPr bwMode="auto">
          <a:xfrm>
            <a:off x="5879482" y="4804940"/>
            <a:ext cx="114294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98/4089 (2.4%)</a:t>
            </a:r>
            <a:endParaRPr kumimoji="0" lang="en-US" altLang="en-US" sz="1300" b="0" i="0" u="none" strike="noStrike" cap="none" normalizeH="0" baseline="0">
              <a:ln>
                <a:noFill/>
              </a:ln>
              <a:solidFill>
                <a:schemeClr val="tx1"/>
              </a:solidFill>
              <a:effectLst/>
            </a:endParaRPr>
          </a:p>
        </p:txBody>
      </p:sp>
      <p:sp>
        <p:nvSpPr>
          <p:cNvPr id="349" name="Rectangle 204"/>
          <p:cNvSpPr>
            <a:spLocks noChangeArrowheads="1"/>
          </p:cNvSpPr>
          <p:nvPr/>
        </p:nvSpPr>
        <p:spPr bwMode="auto">
          <a:xfrm>
            <a:off x="5786508" y="5270081"/>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549/4089 (13.4%)</a:t>
            </a:r>
            <a:endParaRPr kumimoji="0" lang="en-US" altLang="en-US" sz="1300" b="0" i="0" u="none" strike="noStrike" cap="none" normalizeH="0" baseline="0" dirty="0">
              <a:ln>
                <a:noFill/>
              </a:ln>
              <a:solidFill>
                <a:schemeClr val="tx1"/>
              </a:solidFill>
              <a:effectLst/>
            </a:endParaRPr>
          </a:p>
        </p:txBody>
      </p:sp>
      <p:sp>
        <p:nvSpPr>
          <p:cNvPr id="15" name="Rectangle 213"/>
          <p:cNvSpPr>
            <a:spLocks noChangeArrowheads="1"/>
          </p:cNvSpPr>
          <p:nvPr/>
        </p:nvSpPr>
        <p:spPr bwMode="auto">
          <a:xfrm>
            <a:off x="8660913" y="945369"/>
            <a:ext cx="172643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pl-PL" altLang="en-US" sz="1300" b="1" dirty="0">
                <a:solidFill>
                  <a:srgbClr val="000000"/>
                </a:solidFill>
              </a:rPr>
              <a:t>Hazard </a:t>
            </a:r>
            <a:r>
              <a:rPr lang="en-US" altLang="en-US" sz="1300" b="1" dirty="0">
                <a:solidFill>
                  <a:srgbClr val="000000"/>
                </a:solidFill>
              </a:rPr>
              <a:t>Ratio </a:t>
            </a:r>
            <a:r>
              <a:rPr lang="pl-PL" altLang="en-US" sz="1300" b="1" dirty="0">
                <a:solidFill>
                  <a:srgbClr val="000000"/>
                </a:solidFill>
              </a:rPr>
              <a:t>(95% CI)</a:t>
            </a:r>
            <a:endParaRPr lang="en-US" altLang="en-US" sz="1300" b="1" dirty="0">
              <a:solidFill>
                <a:srgbClr val="000000"/>
              </a:solidFill>
            </a:endParaRPr>
          </a:p>
        </p:txBody>
      </p:sp>
      <p:sp>
        <p:nvSpPr>
          <p:cNvPr id="16" name="Rectangle 214"/>
          <p:cNvSpPr>
            <a:spLocks noChangeArrowheads="1"/>
          </p:cNvSpPr>
          <p:nvPr/>
        </p:nvSpPr>
        <p:spPr bwMode="auto">
          <a:xfrm>
            <a:off x="8910178" y="1555300"/>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0.75 (0.68–0.83)</a:t>
            </a:r>
            <a:endParaRPr kumimoji="0" lang="en-US" altLang="en-US" sz="1300" b="0" i="0" u="none" strike="noStrike" cap="none" normalizeH="0" baseline="0" dirty="0">
              <a:ln>
                <a:noFill/>
              </a:ln>
              <a:solidFill>
                <a:schemeClr val="tx1"/>
              </a:solidFill>
              <a:effectLst/>
            </a:endParaRPr>
          </a:p>
        </p:txBody>
      </p:sp>
      <p:sp>
        <p:nvSpPr>
          <p:cNvPr id="17" name="Rectangle 215"/>
          <p:cNvSpPr>
            <a:spLocks noChangeArrowheads="1"/>
          </p:cNvSpPr>
          <p:nvPr/>
        </p:nvSpPr>
        <p:spPr bwMode="auto">
          <a:xfrm>
            <a:off x="8910178" y="2018854"/>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0.74 (0.65–0.83)</a:t>
            </a:r>
            <a:endParaRPr kumimoji="0" lang="en-US" altLang="en-US" sz="1300" b="0" i="0" u="none" strike="noStrike" cap="none" normalizeH="0" baseline="0">
              <a:ln>
                <a:noFill/>
              </a:ln>
              <a:solidFill>
                <a:schemeClr val="tx1"/>
              </a:solidFill>
              <a:effectLst/>
            </a:endParaRPr>
          </a:p>
        </p:txBody>
      </p:sp>
      <p:sp>
        <p:nvSpPr>
          <p:cNvPr id="18" name="Rectangle 216"/>
          <p:cNvSpPr>
            <a:spLocks noChangeArrowheads="1"/>
          </p:cNvSpPr>
          <p:nvPr/>
        </p:nvSpPr>
        <p:spPr bwMode="auto">
          <a:xfrm>
            <a:off x="8910178" y="2482408"/>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0.75 (0.66–0.86)</a:t>
            </a:r>
            <a:endParaRPr kumimoji="0" lang="en-US" altLang="en-US" sz="1300" b="0" i="0" u="none" strike="noStrike" cap="none" normalizeH="0" baseline="0">
              <a:ln>
                <a:noFill/>
              </a:ln>
              <a:solidFill>
                <a:schemeClr val="tx1"/>
              </a:solidFill>
              <a:effectLst/>
            </a:endParaRPr>
          </a:p>
        </p:txBody>
      </p:sp>
      <p:sp>
        <p:nvSpPr>
          <p:cNvPr id="19" name="Rectangle 217"/>
          <p:cNvSpPr>
            <a:spLocks noChangeArrowheads="1"/>
          </p:cNvSpPr>
          <p:nvPr/>
        </p:nvSpPr>
        <p:spPr bwMode="auto">
          <a:xfrm>
            <a:off x="8910178" y="2945962"/>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0.69 (0.58–0.81)</a:t>
            </a:r>
            <a:endParaRPr kumimoji="0" lang="en-US" altLang="en-US" sz="1300" b="0" i="0" u="none" strike="noStrike" cap="none" normalizeH="0" baseline="0" dirty="0">
              <a:ln>
                <a:noFill/>
              </a:ln>
              <a:solidFill>
                <a:schemeClr val="tx1"/>
              </a:solidFill>
              <a:effectLst/>
            </a:endParaRPr>
          </a:p>
        </p:txBody>
      </p:sp>
      <p:sp>
        <p:nvSpPr>
          <p:cNvPr id="20" name="Rectangle 218"/>
          <p:cNvSpPr>
            <a:spLocks noChangeArrowheads="1"/>
          </p:cNvSpPr>
          <p:nvPr/>
        </p:nvSpPr>
        <p:spPr bwMode="auto">
          <a:xfrm>
            <a:off x="8910178" y="3409516"/>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0.65 (0.55–0.78)</a:t>
            </a:r>
            <a:endParaRPr kumimoji="0" lang="en-US" altLang="en-US" sz="1300" b="0" i="0" u="none" strike="noStrike" cap="none" normalizeH="0" baseline="0">
              <a:ln>
                <a:noFill/>
              </a:ln>
              <a:solidFill>
                <a:schemeClr val="tx1"/>
              </a:solidFill>
              <a:effectLst/>
            </a:endParaRPr>
          </a:p>
        </p:txBody>
      </p:sp>
      <p:sp>
        <p:nvSpPr>
          <p:cNvPr id="21" name="Rectangle 219"/>
          <p:cNvSpPr>
            <a:spLocks noChangeArrowheads="1"/>
          </p:cNvSpPr>
          <p:nvPr/>
        </p:nvSpPr>
        <p:spPr bwMode="auto">
          <a:xfrm>
            <a:off x="8910178" y="3875451"/>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0.80 (0.66–0.98)</a:t>
            </a:r>
            <a:endParaRPr kumimoji="0" lang="en-US" altLang="en-US" sz="1300" b="0" i="0" u="none" strike="noStrike" cap="none" normalizeH="0" baseline="0">
              <a:ln>
                <a:noFill/>
              </a:ln>
              <a:solidFill>
                <a:schemeClr val="tx1"/>
              </a:solidFill>
              <a:effectLst/>
            </a:endParaRPr>
          </a:p>
        </p:txBody>
      </p:sp>
      <p:sp>
        <p:nvSpPr>
          <p:cNvPr id="22" name="Rectangle 220"/>
          <p:cNvSpPr>
            <a:spLocks noChangeArrowheads="1"/>
          </p:cNvSpPr>
          <p:nvPr/>
        </p:nvSpPr>
        <p:spPr bwMode="auto">
          <a:xfrm>
            <a:off x="8910178" y="4341386"/>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0.68 (0.53–0.87)</a:t>
            </a:r>
            <a:endParaRPr kumimoji="0" lang="en-US" altLang="en-US" sz="1300" b="0" i="0" u="none" strike="noStrike" cap="none" normalizeH="0" baseline="0">
              <a:ln>
                <a:noFill/>
              </a:ln>
              <a:solidFill>
                <a:schemeClr val="tx1"/>
              </a:solidFill>
              <a:effectLst/>
            </a:endParaRPr>
          </a:p>
        </p:txBody>
      </p:sp>
      <p:sp>
        <p:nvSpPr>
          <p:cNvPr id="23" name="Rectangle 221"/>
          <p:cNvSpPr>
            <a:spLocks noChangeArrowheads="1"/>
          </p:cNvSpPr>
          <p:nvPr/>
        </p:nvSpPr>
        <p:spPr bwMode="auto">
          <a:xfrm>
            <a:off x="8910178" y="4804940"/>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0.72 (0.55–0.93)</a:t>
            </a:r>
            <a:endParaRPr kumimoji="0" lang="en-US" altLang="en-US" sz="1300" b="0" i="0" u="none" strike="noStrike" cap="none" normalizeH="0" baseline="0" dirty="0">
              <a:ln>
                <a:noFill/>
              </a:ln>
              <a:solidFill>
                <a:schemeClr val="tx1"/>
              </a:solidFill>
              <a:effectLst/>
            </a:endParaRPr>
          </a:p>
        </p:txBody>
      </p:sp>
      <p:sp>
        <p:nvSpPr>
          <p:cNvPr id="24" name="Rectangle 222"/>
          <p:cNvSpPr>
            <a:spLocks noChangeArrowheads="1"/>
          </p:cNvSpPr>
          <p:nvPr/>
        </p:nvSpPr>
        <p:spPr bwMode="auto">
          <a:xfrm>
            <a:off x="8910178" y="5270081"/>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0.77 (0.69–0.86)</a:t>
            </a:r>
            <a:endParaRPr kumimoji="0" lang="en-US" altLang="en-US" sz="1300" b="0" i="0" u="none" strike="noStrike" cap="none" normalizeH="0" baseline="0">
              <a:ln>
                <a:noFill/>
              </a:ln>
              <a:solidFill>
                <a:schemeClr val="tx1"/>
              </a:solidFill>
              <a:effectLst/>
            </a:endParaRPr>
          </a:p>
        </p:txBody>
      </p:sp>
      <p:sp>
        <p:nvSpPr>
          <p:cNvPr id="26" name="Rectangle 224"/>
          <p:cNvSpPr>
            <a:spLocks noChangeArrowheads="1"/>
          </p:cNvSpPr>
          <p:nvPr/>
        </p:nvSpPr>
        <p:spPr bwMode="auto">
          <a:xfrm>
            <a:off x="11192988" y="945369"/>
            <a:ext cx="59471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indent="0" algn="ctr">
              <a:lnSpc>
                <a:spcPct val="100000"/>
              </a:lnSpc>
              <a:buClrTx/>
              <a:buSzTx/>
              <a:buFontTx/>
              <a:buNone/>
              <a:tabLst/>
            </a:pPr>
            <a:r>
              <a:rPr lang="en-US" altLang="en-US" sz="1300" b="1" dirty="0">
                <a:solidFill>
                  <a:srgbClr val="000000"/>
                </a:solidFill>
              </a:rPr>
              <a:t>P-value</a:t>
            </a:r>
          </a:p>
        </p:txBody>
      </p:sp>
      <p:sp>
        <p:nvSpPr>
          <p:cNvPr id="29" name="Rectangle 227"/>
          <p:cNvSpPr>
            <a:spLocks noChangeArrowheads="1"/>
          </p:cNvSpPr>
          <p:nvPr/>
        </p:nvSpPr>
        <p:spPr bwMode="auto">
          <a:xfrm>
            <a:off x="11232262" y="1555300"/>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&lt;0.001</a:t>
            </a:r>
            <a:endParaRPr kumimoji="0" lang="en-US" altLang="en-US" sz="1300" b="0" i="0" u="none" strike="noStrike" cap="none" normalizeH="0" baseline="0" dirty="0">
              <a:ln>
                <a:noFill/>
              </a:ln>
              <a:solidFill>
                <a:schemeClr val="tx1"/>
              </a:solidFill>
              <a:effectLst/>
            </a:endParaRPr>
          </a:p>
        </p:txBody>
      </p:sp>
      <p:sp>
        <p:nvSpPr>
          <p:cNvPr id="30" name="Rectangle 228"/>
          <p:cNvSpPr>
            <a:spLocks noChangeArrowheads="1"/>
          </p:cNvSpPr>
          <p:nvPr/>
        </p:nvSpPr>
        <p:spPr bwMode="auto">
          <a:xfrm>
            <a:off x="11232262" y="2018854"/>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1" name="Rectangle 229"/>
          <p:cNvSpPr>
            <a:spLocks noChangeArrowheads="1"/>
          </p:cNvSpPr>
          <p:nvPr/>
        </p:nvSpPr>
        <p:spPr bwMode="auto">
          <a:xfrm>
            <a:off x="11232262" y="2482408"/>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2" name="Rectangle 230"/>
          <p:cNvSpPr>
            <a:spLocks noChangeArrowheads="1"/>
          </p:cNvSpPr>
          <p:nvPr/>
        </p:nvSpPr>
        <p:spPr bwMode="auto">
          <a:xfrm>
            <a:off x="11232262" y="2945962"/>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3" name="Rectangle 231"/>
          <p:cNvSpPr>
            <a:spLocks noChangeArrowheads="1"/>
          </p:cNvSpPr>
          <p:nvPr/>
        </p:nvSpPr>
        <p:spPr bwMode="auto">
          <a:xfrm>
            <a:off x="11232262" y="3409516"/>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4" name="Rectangle 232"/>
          <p:cNvSpPr>
            <a:spLocks noChangeArrowheads="1"/>
          </p:cNvSpPr>
          <p:nvPr/>
        </p:nvSpPr>
        <p:spPr bwMode="auto">
          <a:xfrm>
            <a:off x="11327640" y="3875451"/>
            <a:ext cx="3254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0.03</a:t>
            </a:r>
            <a:endParaRPr kumimoji="0" lang="en-US" altLang="en-US" sz="1300" b="0" i="0" u="none" strike="noStrike" cap="none" normalizeH="0" baseline="0" dirty="0">
              <a:ln>
                <a:noFill/>
              </a:ln>
              <a:solidFill>
                <a:schemeClr val="tx1"/>
              </a:solidFill>
              <a:effectLst/>
            </a:endParaRPr>
          </a:p>
        </p:txBody>
      </p:sp>
      <p:sp>
        <p:nvSpPr>
          <p:cNvPr id="35" name="Rectangle 233"/>
          <p:cNvSpPr>
            <a:spLocks noChangeArrowheads="1"/>
          </p:cNvSpPr>
          <p:nvPr/>
        </p:nvSpPr>
        <p:spPr bwMode="auto">
          <a:xfrm>
            <a:off x="11281153" y="4341386"/>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0.002</a:t>
            </a:r>
            <a:endParaRPr kumimoji="0" lang="en-US" altLang="en-US" sz="1300" b="0" i="0" u="none" strike="noStrike" cap="none" normalizeH="0" baseline="0" dirty="0">
              <a:ln>
                <a:noFill/>
              </a:ln>
              <a:solidFill>
                <a:schemeClr val="tx1"/>
              </a:solidFill>
              <a:effectLst/>
            </a:endParaRPr>
          </a:p>
        </p:txBody>
      </p:sp>
      <p:sp>
        <p:nvSpPr>
          <p:cNvPr id="36" name="Rectangle 234"/>
          <p:cNvSpPr>
            <a:spLocks noChangeArrowheads="1"/>
          </p:cNvSpPr>
          <p:nvPr/>
        </p:nvSpPr>
        <p:spPr bwMode="auto">
          <a:xfrm>
            <a:off x="11327640" y="4804940"/>
            <a:ext cx="3254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0.01</a:t>
            </a:r>
            <a:endParaRPr kumimoji="0" lang="en-US" altLang="en-US" sz="1300" b="0" i="0" u="none" strike="noStrike" cap="none" normalizeH="0" baseline="0" dirty="0">
              <a:ln>
                <a:noFill/>
              </a:ln>
              <a:solidFill>
                <a:schemeClr val="tx1"/>
              </a:solidFill>
              <a:effectLst/>
            </a:endParaRPr>
          </a:p>
        </p:txBody>
      </p:sp>
      <p:sp>
        <p:nvSpPr>
          <p:cNvPr id="37" name="Rectangle 235"/>
          <p:cNvSpPr>
            <a:spLocks noChangeArrowheads="1"/>
          </p:cNvSpPr>
          <p:nvPr/>
        </p:nvSpPr>
        <p:spPr bwMode="auto">
          <a:xfrm>
            <a:off x="11232262" y="5270081"/>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148" name="Rectangle 346"/>
          <p:cNvSpPr>
            <a:spLocks noChangeArrowheads="1"/>
          </p:cNvSpPr>
          <p:nvPr/>
        </p:nvSpPr>
        <p:spPr bwMode="auto">
          <a:xfrm>
            <a:off x="8763511" y="1416819"/>
            <a:ext cx="3176445" cy="4200210"/>
          </a:xfrm>
          <a:prstGeom prst="rect">
            <a:avLst/>
          </a:prstGeom>
          <a:noFill/>
          <a:ln w="33338" cap="flat">
            <a:solidFill>
              <a:srgbClr val="0FA24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44" name="Rectangle 242"/>
          <p:cNvSpPr>
            <a:spLocks noChangeArrowheads="1"/>
          </p:cNvSpPr>
          <p:nvPr/>
        </p:nvSpPr>
        <p:spPr bwMode="auto">
          <a:xfrm>
            <a:off x="4456973" y="960758"/>
            <a:ext cx="10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pl-PL" altLang="en-US" sz="1300" b="1" dirty="0">
                <a:solidFill>
                  <a:srgbClr val="000000"/>
                </a:solidFill>
              </a:rPr>
              <a:t>Hazard </a:t>
            </a:r>
            <a:r>
              <a:rPr lang="en-US" altLang="en-US" sz="1300" b="1" dirty="0">
                <a:solidFill>
                  <a:srgbClr val="000000"/>
                </a:solidFill>
              </a:rPr>
              <a:t>Ratio</a:t>
            </a:r>
            <a:r>
              <a:rPr lang="pl-PL" altLang="en-US" sz="1300" b="1" dirty="0">
                <a:solidFill>
                  <a:srgbClr val="000000"/>
                </a:solidFill>
              </a:rPr>
              <a:t> </a:t>
            </a:r>
            <a:endParaRPr lang="en-US" altLang="en-US" sz="1300" b="1" dirty="0">
              <a:solidFill>
                <a:srgbClr val="000000"/>
              </a:solidFill>
            </a:endParaRPr>
          </a:p>
          <a:p>
            <a:pPr lvl="0" algn="ctr"/>
            <a:r>
              <a:rPr lang="pl-PL" altLang="en-US" sz="1300" b="1" dirty="0">
                <a:solidFill>
                  <a:srgbClr val="000000"/>
                </a:solidFill>
              </a:rPr>
              <a:t>(95% CI)</a:t>
            </a:r>
            <a:endParaRPr kumimoji="0" lang="en-US" altLang="en-US" sz="1300" b="0" i="0" u="none" strike="noStrike" cap="none" normalizeH="0" baseline="0" dirty="0">
              <a:ln>
                <a:noFill/>
              </a:ln>
              <a:solidFill>
                <a:schemeClr val="tx1"/>
              </a:solidFill>
              <a:effectLst/>
            </a:endParaRPr>
          </a:p>
        </p:txBody>
      </p:sp>
      <p:sp>
        <p:nvSpPr>
          <p:cNvPr id="76" name="Freeform 274"/>
          <p:cNvSpPr>
            <a:spLocks/>
          </p:cNvSpPr>
          <p:nvPr/>
        </p:nvSpPr>
        <p:spPr bwMode="auto">
          <a:xfrm>
            <a:off x="4421324" y="1655327"/>
            <a:ext cx="180975" cy="0"/>
          </a:xfrm>
          <a:custGeom>
            <a:avLst/>
            <a:gdLst>
              <a:gd name="T0" fmla="*/ 0 w 114"/>
              <a:gd name="T1" fmla="*/ 114 w 114"/>
              <a:gd name="T2" fmla="*/ 0 w 114"/>
            </a:gdLst>
            <a:ahLst/>
            <a:cxnLst>
              <a:cxn ang="0">
                <a:pos x="T0" y="0"/>
              </a:cxn>
              <a:cxn ang="0">
                <a:pos x="T1" y="0"/>
              </a:cxn>
              <a:cxn ang="0">
                <a:pos x="T2" y="0"/>
              </a:cxn>
            </a:cxnLst>
            <a:rect l="0" t="0" r="r" b="b"/>
            <a:pathLst>
              <a:path w="114">
                <a:moveTo>
                  <a:pt x="0" y="0"/>
                </a:moveTo>
                <a:lnTo>
                  <a:pt x="11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7" name="Line 275"/>
          <p:cNvSpPr>
            <a:spLocks noChangeShapeType="1"/>
          </p:cNvSpPr>
          <p:nvPr/>
        </p:nvSpPr>
        <p:spPr bwMode="auto">
          <a:xfrm>
            <a:off x="4421324" y="1655327"/>
            <a:ext cx="1809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8" name="Freeform 276"/>
          <p:cNvSpPr>
            <a:spLocks/>
          </p:cNvSpPr>
          <p:nvPr/>
        </p:nvSpPr>
        <p:spPr bwMode="auto">
          <a:xfrm>
            <a:off x="4257812" y="1655327"/>
            <a:ext cx="163513" cy="0"/>
          </a:xfrm>
          <a:custGeom>
            <a:avLst/>
            <a:gdLst>
              <a:gd name="T0" fmla="*/ 0 w 103"/>
              <a:gd name="T1" fmla="*/ 103 w 103"/>
              <a:gd name="T2" fmla="*/ 0 w 103"/>
            </a:gdLst>
            <a:ahLst/>
            <a:cxnLst>
              <a:cxn ang="0">
                <a:pos x="T0" y="0"/>
              </a:cxn>
              <a:cxn ang="0">
                <a:pos x="T1" y="0"/>
              </a:cxn>
              <a:cxn ang="0">
                <a:pos x="T2" y="0"/>
              </a:cxn>
            </a:cxnLst>
            <a:rect l="0" t="0" r="r" b="b"/>
            <a:pathLst>
              <a:path w="103">
                <a:moveTo>
                  <a:pt x="0" y="0"/>
                </a:moveTo>
                <a:lnTo>
                  <a:pt x="10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9" name="Line 277"/>
          <p:cNvSpPr>
            <a:spLocks noChangeShapeType="1"/>
          </p:cNvSpPr>
          <p:nvPr/>
        </p:nvSpPr>
        <p:spPr bwMode="auto">
          <a:xfrm>
            <a:off x="4257812" y="1655327"/>
            <a:ext cx="1635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0" name="Freeform 278"/>
          <p:cNvSpPr>
            <a:spLocks/>
          </p:cNvSpPr>
          <p:nvPr/>
        </p:nvSpPr>
        <p:spPr bwMode="auto">
          <a:xfrm>
            <a:off x="4397512" y="1636277"/>
            <a:ext cx="41275" cy="38100"/>
          </a:xfrm>
          <a:custGeom>
            <a:avLst/>
            <a:gdLst>
              <a:gd name="T0" fmla="*/ 13 w 26"/>
              <a:gd name="T1" fmla="*/ 0 h 24"/>
              <a:gd name="T2" fmla="*/ 26 w 26"/>
              <a:gd name="T3" fmla="*/ 0 h 24"/>
              <a:gd name="T4" fmla="*/ 26 w 26"/>
              <a:gd name="T5" fmla="*/ 24 h 24"/>
              <a:gd name="T6" fmla="*/ 0 w 26"/>
              <a:gd name="T7" fmla="*/ 24 h 24"/>
              <a:gd name="T8" fmla="*/ 0 w 26"/>
              <a:gd name="T9" fmla="*/ 0 h 24"/>
              <a:gd name="T10" fmla="*/ 13 w 26"/>
              <a:gd name="T11" fmla="*/ 0 h 24"/>
            </a:gdLst>
            <a:ahLst/>
            <a:cxnLst>
              <a:cxn ang="0">
                <a:pos x="T0" y="T1"/>
              </a:cxn>
              <a:cxn ang="0">
                <a:pos x="T2" y="T3"/>
              </a:cxn>
              <a:cxn ang="0">
                <a:pos x="T4" y="T5"/>
              </a:cxn>
              <a:cxn ang="0">
                <a:pos x="T6" y="T7"/>
              </a:cxn>
              <a:cxn ang="0">
                <a:pos x="T8" y="T9"/>
              </a:cxn>
              <a:cxn ang="0">
                <a:pos x="T10" y="T11"/>
              </a:cxn>
            </a:cxnLst>
            <a:rect l="0" t="0" r="r" b="b"/>
            <a:pathLst>
              <a:path w="26" h="24">
                <a:moveTo>
                  <a:pt x="13" y="0"/>
                </a:moveTo>
                <a:lnTo>
                  <a:pt x="26" y="0"/>
                </a:lnTo>
                <a:lnTo>
                  <a:pt x="26" y="24"/>
                </a:lnTo>
                <a:lnTo>
                  <a:pt x="0" y="24"/>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1" name="Freeform 279"/>
          <p:cNvSpPr>
            <a:spLocks/>
          </p:cNvSpPr>
          <p:nvPr/>
        </p:nvSpPr>
        <p:spPr bwMode="auto">
          <a:xfrm>
            <a:off x="4397512" y="1636277"/>
            <a:ext cx="41275" cy="38100"/>
          </a:xfrm>
          <a:custGeom>
            <a:avLst/>
            <a:gdLst>
              <a:gd name="T0" fmla="*/ 13 w 26"/>
              <a:gd name="T1" fmla="*/ 0 h 24"/>
              <a:gd name="T2" fmla="*/ 26 w 26"/>
              <a:gd name="T3" fmla="*/ 0 h 24"/>
              <a:gd name="T4" fmla="*/ 26 w 26"/>
              <a:gd name="T5" fmla="*/ 24 h 24"/>
              <a:gd name="T6" fmla="*/ 0 w 26"/>
              <a:gd name="T7" fmla="*/ 24 h 24"/>
              <a:gd name="T8" fmla="*/ 0 w 26"/>
              <a:gd name="T9" fmla="*/ 0 h 24"/>
              <a:gd name="T10" fmla="*/ 13 w 26"/>
              <a:gd name="T11" fmla="*/ 0 h 24"/>
            </a:gdLst>
            <a:ahLst/>
            <a:cxnLst>
              <a:cxn ang="0">
                <a:pos x="T0" y="T1"/>
              </a:cxn>
              <a:cxn ang="0">
                <a:pos x="T2" y="T3"/>
              </a:cxn>
              <a:cxn ang="0">
                <a:pos x="T4" y="T5"/>
              </a:cxn>
              <a:cxn ang="0">
                <a:pos x="T6" y="T7"/>
              </a:cxn>
              <a:cxn ang="0">
                <a:pos x="T8" y="T9"/>
              </a:cxn>
              <a:cxn ang="0">
                <a:pos x="T10" y="T11"/>
              </a:cxn>
            </a:cxnLst>
            <a:rect l="0" t="0" r="r" b="b"/>
            <a:pathLst>
              <a:path w="26" h="24">
                <a:moveTo>
                  <a:pt x="13" y="0"/>
                </a:moveTo>
                <a:lnTo>
                  <a:pt x="26" y="0"/>
                </a:lnTo>
                <a:lnTo>
                  <a:pt x="26" y="24"/>
                </a:lnTo>
                <a:lnTo>
                  <a:pt x="0" y="24"/>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2" name="Rectangle 280"/>
          <p:cNvSpPr>
            <a:spLocks noChangeArrowheads="1"/>
          </p:cNvSpPr>
          <p:nvPr/>
        </p:nvSpPr>
        <p:spPr bwMode="auto">
          <a:xfrm>
            <a:off x="4372112" y="1606115"/>
            <a:ext cx="100013"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3" name="Freeform 281"/>
          <p:cNvSpPr>
            <a:spLocks/>
          </p:cNvSpPr>
          <p:nvPr/>
        </p:nvSpPr>
        <p:spPr bwMode="auto">
          <a:xfrm>
            <a:off x="4381637" y="2118881"/>
            <a:ext cx="220663" cy="0"/>
          </a:xfrm>
          <a:custGeom>
            <a:avLst/>
            <a:gdLst>
              <a:gd name="T0" fmla="*/ 0 w 139"/>
              <a:gd name="T1" fmla="*/ 139 w 139"/>
              <a:gd name="T2" fmla="*/ 0 w 139"/>
            </a:gdLst>
            <a:ahLst/>
            <a:cxnLst>
              <a:cxn ang="0">
                <a:pos x="T0" y="0"/>
              </a:cxn>
              <a:cxn ang="0">
                <a:pos x="T1" y="0"/>
              </a:cxn>
              <a:cxn ang="0">
                <a:pos x="T2" y="0"/>
              </a:cxn>
            </a:cxnLst>
            <a:rect l="0" t="0" r="r" b="b"/>
            <a:pathLst>
              <a:path w="139">
                <a:moveTo>
                  <a:pt x="0" y="0"/>
                </a:moveTo>
                <a:lnTo>
                  <a:pt x="1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4" name="Line 282"/>
          <p:cNvSpPr>
            <a:spLocks noChangeShapeType="1"/>
          </p:cNvSpPr>
          <p:nvPr/>
        </p:nvSpPr>
        <p:spPr bwMode="auto">
          <a:xfrm>
            <a:off x="4381637" y="2118881"/>
            <a:ext cx="22066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5" name="Freeform 283"/>
          <p:cNvSpPr>
            <a:spLocks/>
          </p:cNvSpPr>
          <p:nvPr/>
        </p:nvSpPr>
        <p:spPr bwMode="auto">
          <a:xfrm>
            <a:off x="4187962" y="2118881"/>
            <a:ext cx="193675" cy="0"/>
          </a:xfrm>
          <a:custGeom>
            <a:avLst/>
            <a:gdLst>
              <a:gd name="T0" fmla="*/ 0 w 122"/>
              <a:gd name="T1" fmla="*/ 122 w 122"/>
              <a:gd name="T2" fmla="*/ 0 w 122"/>
            </a:gdLst>
            <a:ahLst/>
            <a:cxnLst>
              <a:cxn ang="0">
                <a:pos x="T0" y="0"/>
              </a:cxn>
              <a:cxn ang="0">
                <a:pos x="T1" y="0"/>
              </a:cxn>
              <a:cxn ang="0">
                <a:pos x="T2" y="0"/>
              </a:cxn>
            </a:cxnLst>
            <a:rect l="0" t="0" r="r" b="b"/>
            <a:pathLst>
              <a:path w="122">
                <a:moveTo>
                  <a:pt x="0" y="0"/>
                </a:moveTo>
                <a:lnTo>
                  <a:pt x="12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6" name="Line 284"/>
          <p:cNvSpPr>
            <a:spLocks noChangeShapeType="1"/>
          </p:cNvSpPr>
          <p:nvPr/>
        </p:nvSpPr>
        <p:spPr bwMode="auto">
          <a:xfrm>
            <a:off x="4187962" y="2118881"/>
            <a:ext cx="1936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7" name="Freeform 285"/>
          <p:cNvSpPr>
            <a:spLocks/>
          </p:cNvSpPr>
          <p:nvPr/>
        </p:nvSpPr>
        <p:spPr bwMode="auto">
          <a:xfrm>
            <a:off x="4360999" y="2100625"/>
            <a:ext cx="36513" cy="36512"/>
          </a:xfrm>
          <a:custGeom>
            <a:avLst/>
            <a:gdLst>
              <a:gd name="T0" fmla="*/ 10 w 23"/>
              <a:gd name="T1" fmla="*/ 0 h 23"/>
              <a:gd name="T2" fmla="*/ 23 w 23"/>
              <a:gd name="T3" fmla="*/ 0 h 23"/>
              <a:gd name="T4" fmla="*/ 23 w 23"/>
              <a:gd name="T5" fmla="*/ 23 h 23"/>
              <a:gd name="T6" fmla="*/ 0 w 23"/>
              <a:gd name="T7" fmla="*/ 23 h 23"/>
              <a:gd name="T8" fmla="*/ 0 w 23"/>
              <a:gd name="T9" fmla="*/ 0 h 23"/>
              <a:gd name="T10" fmla="*/ 1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10" y="0"/>
                </a:moveTo>
                <a:lnTo>
                  <a:pt x="23" y="0"/>
                </a:lnTo>
                <a:lnTo>
                  <a:pt x="23" y="23"/>
                </a:lnTo>
                <a:lnTo>
                  <a:pt x="0" y="23"/>
                </a:lnTo>
                <a:lnTo>
                  <a:pt x="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8" name="Freeform 286"/>
          <p:cNvSpPr>
            <a:spLocks/>
          </p:cNvSpPr>
          <p:nvPr/>
        </p:nvSpPr>
        <p:spPr bwMode="auto">
          <a:xfrm>
            <a:off x="4360999" y="2100625"/>
            <a:ext cx="36513" cy="36512"/>
          </a:xfrm>
          <a:custGeom>
            <a:avLst/>
            <a:gdLst>
              <a:gd name="T0" fmla="*/ 10 w 23"/>
              <a:gd name="T1" fmla="*/ 0 h 23"/>
              <a:gd name="T2" fmla="*/ 23 w 23"/>
              <a:gd name="T3" fmla="*/ 0 h 23"/>
              <a:gd name="T4" fmla="*/ 23 w 23"/>
              <a:gd name="T5" fmla="*/ 23 h 23"/>
              <a:gd name="T6" fmla="*/ 0 w 23"/>
              <a:gd name="T7" fmla="*/ 23 h 23"/>
              <a:gd name="T8" fmla="*/ 0 w 23"/>
              <a:gd name="T9" fmla="*/ 0 h 23"/>
              <a:gd name="T10" fmla="*/ 1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10" y="0"/>
                </a:moveTo>
                <a:lnTo>
                  <a:pt x="23" y="0"/>
                </a:lnTo>
                <a:lnTo>
                  <a:pt x="23" y="23"/>
                </a:lnTo>
                <a:lnTo>
                  <a:pt x="0" y="23"/>
                </a:lnTo>
                <a:lnTo>
                  <a:pt x="0" y="0"/>
                </a:lnTo>
                <a:lnTo>
                  <a:pt x="10"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9" name="Rectangle 287"/>
          <p:cNvSpPr>
            <a:spLocks noChangeArrowheads="1"/>
          </p:cNvSpPr>
          <p:nvPr/>
        </p:nvSpPr>
        <p:spPr bwMode="auto">
          <a:xfrm>
            <a:off x="4335599" y="2068875"/>
            <a:ext cx="95250" cy="100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0" name="Freeform 288"/>
          <p:cNvSpPr>
            <a:spLocks/>
          </p:cNvSpPr>
          <p:nvPr/>
        </p:nvSpPr>
        <p:spPr bwMode="auto">
          <a:xfrm>
            <a:off x="4421324" y="2582435"/>
            <a:ext cx="247650" cy="0"/>
          </a:xfrm>
          <a:custGeom>
            <a:avLst/>
            <a:gdLst>
              <a:gd name="T0" fmla="*/ 0 w 156"/>
              <a:gd name="T1" fmla="*/ 156 w 156"/>
              <a:gd name="T2" fmla="*/ 0 w 156"/>
            </a:gdLst>
            <a:ahLst/>
            <a:cxnLst>
              <a:cxn ang="0">
                <a:pos x="T0" y="0"/>
              </a:cxn>
              <a:cxn ang="0">
                <a:pos x="T1" y="0"/>
              </a:cxn>
              <a:cxn ang="0">
                <a:pos x="T2" y="0"/>
              </a:cxn>
            </a:cxnLst>
            <a:rect l="0" t="0" r="r" b="b"/>
            <a:pathLst>
              <a:path w="156">
                <a:moveTo>
                  <a:pt x="0" y="0"/>
                </a:moveTo>
                <a:lnTo>
                  <a:pt x="15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1" name="Line 289"/>
          <p:cNvSpPr>
            <a:spLocks noChangeShapeType="1"/>
          </p:cNvSpPr>
          <p:nvPr/>
        </p:nvSpPr>
        <p:spPr bwMode="auto">
          <a:xfrm>
            <a:off x="4421324" y="2582435"/>
            <a:ext cx="247650"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2" name="Freeform 290"/>
          <p:cNvSpPr>
            <a:spLocks/>
          </p:cNvSpPr>
          <p:nvPr/>
        </p:nvSpPr>
        <p:spPr bwMode="auto">
          <a:xfrm>
            <a:off x="4208599" y="2582435"/>
            <a:ext cx="212725" cy="0"/>
          </a:xfrm>
          <a:custGeom>
            <a:avLst/>
            <a:gdLst>
              <a:gd name="T0" fmla="*/ 0 w 134"/>
              <a:gd name="T1" fmla="*/ 134 w 134"/>
              <a:gd name="T2" fmla="*/ 0 w 134"/>
            </a:gdLst>
            <a:ahLst/>
            <a:cxnLst>
              <a:cxn ang="0">
                <a:pos x="T0" y="0"/>
              </a:cxn>
              <a:cxn ang="0">
                <a:pos x="T1" y="0"/>
              </a:cxn>
              <a:cxn ang="0">
                <a:pos x="T2" y="0"/>
              </a:cxn>
            </a:cxnLst>
            <a:rect l="0" t="0" r="r" b="b"/>
            <a:pathLst>
              <a:path w="134">
                <a:moveTo>
                  <a:pt x="0" y="0"/>
                </a:moveTo>
                <a:lnTo>
                  <a:pt x="1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3" name="Line 291"/>
          <p:cNvSpPr>
            <a:spLocks noChangeShapeType="1"/>
          </p:cNvSpPr>
          <p:nvPr/>
        </p:nvSpPr>
        <p:spPr bwMode="auto">
          <a:xfrm>
            <a:off x="4208599" y="2582435"/>
            <a:ext cx="2127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4" name="Freeform 292"/>
          <p:cNvSpPr>
            <a:spLocks/>
          </p:cNvSpPr>
          <p:nvPr/>
        </p:nvSpPr>
        <p:spPr bwMode="auto">
          <a:xfrm>
            <a:off x="4397512" y="2561798"/>
            <a:ext cx="41275" cy="41275"/>
          </a:xfrm>
          <a:custGeom>
            <a:avLst/>
            <a:gdLst>
              <a:gd name="T0" fmla="*/ 13 w 26"/>
              <a:gd name="T1" fmla="*/ 0 h 26"/>
              <a:gd name="T2" fmla="*/ 26 w 26"/>
              <a:gd name="T3" fmla="*/ 0 h 26"/>
              <a:gd name="T4" fmla="*/ 26 w 26"/>
              <a:gd name="T5" fmla="*/ 26 h 26"/>
              <a:gd name="T6" fmla="*/ 0 w 26"/>
              <a:gd name="T7" fmla="*/ 26 h 26"/>
              <a:gd name="T8" fmla="*/ 0 w 26"/>
              <a:gd name="T9" fmla="*/ 0 h 26"/>
              <a:gd name="T10" fmla="*/ 13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13" y="0"/>
                </a:moveTo>
                <a:lnTo>
                  <a:pt x="26" y="0"/>
                </a:lnTo>
                <a:lnTo>
                  <a:pt x="26" y="26"/>
                </a:lnTo>
                <a:lnTo>
                  <a:pt x="0" y="26"/>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5" name="Freeform 293"/>
          <p:cNvSpPr>
            <a:spLocks/>
          </p:cNvSpPr>
          <p:nvPr/>
        </p:nvSpPr>
        <p:spPr bwMode="auto">
          <a:xfrm>
            <a:off x="4397512" y="2561798"/>
            <a:ext cx="41275" cy="41275"/>
          </a:xfrm>
          <a:custGeom>
            <a:avLst/>
            <a:gdLst>
              <a:gd name="T0" fmla="*/ 13 w 26"/>
              <a:gd name="T1" fmla="*/ 0 h 26"/>
              <a:gd name="T2" fmla="*/ 26 w 26"/>
              <a:gd name="T3" fmla="*/ 0 h 26"/>
              <a:gd name="T4" fmla="*/ 26 w 26"/>
              <a:gd name="T5" fmla="*/ 26 h 26"/>
              <a:gd name="T6" fmla="*/ 0 w 26"/>
              <a:gd name="T7" fmla="*/ 26 h 26"/>
              <a:gd name="T8" fmla="*/ 0 w 26"/>
              <a:gd name="T9" fmla="*/ 0 h 26"/>
              <a:gd name="T10" fmla="*/ 13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13" y="0"/>
                </a:moveTo>
                <a:lnTo>
                  <a:pt x="26" y="0"/>
                </a:lnTo>
                <a:lnTo>
                  <a:pt x="26" y="26"/>
                </a:lnTo>
                <a:lnTo>
                  <a:pt x="0" y="26"/>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6" name="Rectangle 294"/>
          <p:cNvSpPr>
            <a:spLocks noChangeArrowheads="1"/>
          </p:cNvSpPr>
          <p:nvPr/>
        </p:nvSpPr>
        <p:spPr bwMode="auto">
          <a:xfrm>
            <a:off x="4372112" y="2533223"/>
            <a:ext cx="100013"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7" name="Freeform 295"/>
          <p:cNvSpPr>
            <a:spLocks/>
          </p:cNvSpPr>
          <p:nvPr/>
        </p:nvSpPr>
        <p:spPr bwMode="auto">
          <a:xfrm>
            <a:off x="4270512" y="3045989"/>
            <a:ext cx="282575" cy="0"/>
          </a:xfrm>
          <a:custGeom>
            <a:avLst/>
            <a:gdLst>
              <a:gd name="T0" fmla="*/ 0 w 178"/>
              <a:gd name="T1" fmla="*/ 178 w 178"/>
              <a:gd name="T2" fmla="*/ 0 w 178"/>
            </a:gdLst>
            <a:ahLst/>
            <a:cxnLst>
              <a:cxn ang="0">
                <a:pos x="T0" y="0"/>
              </a:cxn>
              <a:cxn ang="0">
                <a:pos x="T1" y="0"/>
              </a:cxn>
              <a:cxn ang="0">
                <a:pos x="T2" y="0"/>
              </a:cxn>
            </a:cxnLst>
            <a:rect l="0" t="0" r="r" b="b"/>
            <a:pathLst>
              <a:path w="178">
                <a:moveTo>
                  <a:pt x="0" y="0"/>
                </a:moveTo>
                <a:lnTo>
                  <a:pt x="17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8" name="Line 296"/>
          <p:cNvSpPr>
            <a:spLocks noChangeShapeType="1"/>
          </p:cNvSpPr>
          <p:nvPr/>
        </p:nvSpPr>
        <p:spPr bwMode="auto">
          <a:xfrm>
            <a:off x="4270512" y="3045989"/>
            <a:ext cx="2825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9" name="Freeform 297"/>
          <p:cNvSpPr>
            <a:spLocks/>
          </p:cNvSpPr>
          <p:nvPr/>
        </p:nvSpPr>
        <p:spPr bwMode="auto">
          <a:xfrm>
            <a:off x="4032387" y="3045989"/>
            <a:ext cx="238125" cy="0"/>
          </a:xfrm>
          <a:custGeom>
            <a:avLst/>
            <a:gdLst>
              <a:gd name="T0" fmla="*/ 0 w 150"/>
              <a:gd name="T1" fmla="*/ 150 w 150"/>
              <a:gd name="T2" fmla="*/ 0 w 150"/>
            </a:gdLst>
            <a:ahLst/>
            <a:cxnLst>
              <a:cxn ang="0">
                <a:pos x="T0" y="0"/>
              </a:cxn>
              <a:cxn ang="0">
                <a:pos x="T1" y="0"/>
              </a:cxn>
              <a:cxn ang="0">
                <a:pos x="T2" y="0"/>
              </a:cxn>
            </a:cxnLst>
            <a:rect l="0" t="0" r="r" b="b"/>
            <a:pathLst>
              <a:path w="150">
                <a:moveTo>
                  <a:pt x="0" y="0"/>
                </a:moveTo>
                <a:lnTo>
                  <a:pt x="15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0" name="Line 298"/>
          <p:cNvSpPr>
            <a:spLocks noChangeShapeType="1"/>
          </p:cNvSpPr>
          <p:nvPr/>
        </p:nvSpPr>
        <p:spPr bwMode="auto">
          <a:xfrm>
            <a:off x="4032387" y="3045989"/>
            <a:ext cx="2381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1" name="Freeform 299"/>
          <p:cNvSpPr>
            <a:spLocks/>
          </p:cNvSpPr>
          <p:nvPr/>
        </p:nvSpPr>
        <p:spPr bwMode="auto">
          <a:xfrm>
            <a:off x="4249874" y="3025352"/>
            <a:ext cx="36513" cy="41275"/>
          </a:xfrm>
          <a:custGeom>
            <a:avLst/>
            <a:gdLst>
              <a:gd name="T0" fmla="*/ 10 w 23"/>
              <a:gd name="T1" fmla="*/ 0 h 26"/>
              <a:gd name="T2" fmla="*/ 23 w 23"/>
              <a:gd name="T3" fmla="*/ 0 h 26"/>
              <a:gd name="T4" fmla="*/ 23 w 23"/>
              <a:gd name="T5" fmla="*/ 26 h 26"/>
              <a:gd name="T6" fmla="*/ 0 w 23"/>
              <a:gd name="T7" fmla="*/ 26 h 26"/>
              <a:gd name="T8" fmla="*/ 0 w 23"/>
              <a:gd name="T9" fmla="*/ 0 h 26"/>
              <a:gd name="T10" fmla="*/ 10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0" y="0"/>
                </a:moveTo>
                <a:lnTo>
                  <a:pt x="23" y="0"/>
                </a:lnTo>
                <a:lnTo>
                  <a:pt x="23" y="26"/>
                </a:lnTo>
                <a:lnTo>
                  <a:pt x="0" y="26"/>
                </a:lnTo>
                <a:lnTo>
                  <a:pt x="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2" name="Freeform 300"/>
          <p:cNvSpPr>
            <a:spLocks/>
          </p:cNvSpPr>
          <p:nvPr/>
        </p:nvSpPr>
        <p:spPr bwMode="auto">
          <a:xfrm>
            <a:off x="4249874" y="3025352"/>
            <a:ext cx="36513" cy="41275"/>
          </a:xfrm>
          <a:custGeom>
            <a:avLst/>
            <a:gdLst>
              <a:gd name="T0" fmla="*/ 10 w 23"/>
              <a:gd name="T1" fmla="*/ 0 h 26"/>
              <a:gd name="T2" fmla="*/ 23 w 23"/>
              <a:gd name="T3" fmla="*/ 0 h 26"/>
              <a:gd name="T4" fmla="*/ 23 w 23"/>
              <a:gd name="T5" fmla="*/ 26 h 26"/>
              <a:gd name="T6" fmla="*/ 0 w 23"/>
              <a:gd name="T7" fmla="*/ 26 h 26"/>
              <a:gd name="T8" fmla="*/ 0 w 23"/>
              <a:gd name="T9" fmla="*/ 0 h 26"/>
              <a:gd name="T10" fmla="*/ 10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0" y="0"/>
                </a:moveTo>
                <a:lnTo>
                  <a:pt x="23" y="0"/>
                </a:lnTo>
                <a:lnTo>
                  <a:pt x="23" y="26"/>
                </a:lnTo>
                <a:lnTo>
                  <a:pt x="0" y="26"/>
                </a:lnTo>
                <a:lnTo>
                  <a:pt x="0" y="0"/>
                </a:lnTo>
                <a:lnTo>
                  <a:pt x="10"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3" name="Rectangle 301"/>
          <p:cNvSpPr>
            <a:spLocks noChangeArrowheads="1"/>
          </p:cNvSpPr>
          <p:nvPr/>
        </p:nvSpPr>
        <p:spPr bwMode="auto">
          <a:xfrm>
            <a:off x="4224474" y="2996777"/>
            <a:ext cx="95250"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4" name="Freeform 302"/>
          <p:cNvSpPr>
            <a:spLocks/>
          </p:cNvSpPr>
          <p:nvPr/>
        </p:nvSpPr>
        <p:spPr bwMode="auto">
          <a:xfrm>
            <a:off x="4191137" y="3509543"/>
            <a:ext cx="288925" cy="0"/>
          </a:xfrm>
          <a:custGeom>
            <a:avLst/>
            <a:gdLst>
              <a:gd name="T0" fmla="*/ 0 w 182"/>
              <a:gd name="T1" fmla="*/ 182 w 182"/>
              <a:gd name="T2" fmla="*/ 0 w 182"/>
            </a:gdLst>
            <a:ahLst/>
            <a:cxnLst>
              <a:cxn ang="0">
                <a:pos x="T0" y="0"/>
              </a:cxn>
              <a:cxn ang="0">
                <a:pos x="T1" y="0"/>
              </a:cxn>
              <a:cxn ang="0">
                <a:pos x="T2" y="0"/>
              </a:cxn>
            </a:cxnLst>
            <a:rect l="0" t="0" r="r" b="b"/>
            <a:pathLst>
              <a:path w="182">
                <a:moveTo>
                  <a:pt x="0" y="0"/>
                </a:moveTo>
                <a:lnTo>
                  <a:pt x="18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5" name="Line 303"/>
          <p:cNvSpPr>
            <a:spLocks noChangeShapeType="1"/>
          </p:cNvSpPr>
          <p:nvPr/>
        </p:nvSpPr>
        <p:spPr bwMode="auto">
          <a:xfrm>
            <a:off x="4191137" y="3509543"/>
            <a:ext cx="2889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6" name="Freeform 304"/>
          <p:cNvSpPr>
            <a:spLocks/>
          </p:cNvSpPr>
          <p:nvPr/>
        </p:nvSpPr>
        <p:spPr bwMode="auto">
          <a:xfrm>
            <a:off x="3953012" y="3509543"/>
            <a:ext cx="238125" cy="0"/>
          </a:xfrm>
          <a:custGeom>
            <a:avLst/>
            <a:gdLst>
              <a:gd name="T0" fmla="*/ 0 w 150"/>
              <a:gd name="T1" fmla="*/ 150 w 150"/>
              <a:gd name="T2" fmla="*/ 0 w 150"/>
            </a:gdLst>
            <a:ahLst/>
            <a:cxnLst>
              <a:cxn ang="0">
                <a:pos x="T0" y="0"/>
              </a:cxn>
              <a:cxn ang="0">
                <a:pos x="T1" y="0"/>
              </a:cxn>
              <a:cxn ang="0">
                <a:pos x="T2" y="0"/>
              </a:cxn>
            </a:cxnLst>
            <a:rect l="0" t="0" r="r" b="b"/>
            <a:pathLst>
              <a:path w="150">
                <a:moveTo>
                  <a:pt x="0" y="0"/>
                </a:moveTo>
                <a:lnTo>
                  <a:pt x="15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7" name="Line 305"/>
          <p:cNvSpPr>
            <a:spLocks noChangeShapeType="1"/>
          </p:cNvSpPr>
          <p:nvPr/>
        </p:nvSpPr>
        <p:spPr bwMode="auto">
          <a:xfrm>
            <a:off x="3953012" y="3509543"/>
            <a:ext cx="2381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8" name="Freeform 306"/>
          <p:cNvSpPr>
            <a:spLocks/>
          </p:cNvSpPr>
          <p:nvPr/>
        </p:nvSpPr>
        <p:spPr bwMode="auto">
          <a:xfrm>
            <a:off x="4167324" y="3491287"/>
            <a:ext cx="41275" cy="36512"/>
          </a:xfrm>
          <a:custGeom>
            <a:avLst/>
            <a:gdLst>
              <a:gd name="T0" fmla="*/ 13 w 26"/>
              <a:gd name="T1" fmla="*/ 0 h 23"/>
              <a:gd name="T2" fmla="*/ 26 w 26"/>
              <a:gd name="T3" fmla="*/ 0 h 23"/>
              <a:gd name="T4" fmla="*/ 26 w 26"/>
              <a:gd name="T5" fmla="*/ 23 h 23"/>
              <a:gd name="T6" fmla="*/ 0 w 26"/>
              <a:gd name="T7" fmla="*/ 23 h 23"/>
              <a:gd name="T8" fmla="*/ 0 w 26"/>
              <a:gd name="T9" fmla="*/ 0 h 23"/>
              <a:gd name="T10" fmla="*/ 13 w 26"/>
              <a:gd name="T11" fmla="*/ 0 h 23"/>
            </a:gdLst>
            <a:ahLst/>
            <a:cxnLst>
              <a:cxn ang="0">
                <a:pos x="T0" y="T1"/>
              </a:cxn>
              <a:cxn ang="0">
                <a:pos x="T2" y="T3"/>
              </a:cxn>
              <a:cxn ang="0">
                <a:pos x="T4" y="T5"/>
              </a:cxn>
              <a:cxn ang="0">
                <a:pos x="T6" y="T7"/>
              </a:cxn>
              <a:cxn ang="0">
                <a:pos x="T8" y="T9"/>
              </a:cxn>
              <a:cxn ang="0">
                <a:pos x="T10" y="T11"/>
              </a:cxn>
            </a:cxnLst>
            <a:rect l="0" t="0" r="r" b="b"/>
            <a:pathLst>
              <a:path w="26" h="23">
                <a:moveTo>
                  <a:pt x="13" y="0"/>
                </a:moveTo>
                <a:lnTo>
                  <a:pt x="26" y="0"/>
                </a:lnTo>
                <a:lnTo>
                  <a:pt x="26" y="23"/>
                </a:lnTo>
                <a:lnTo>
                  <a:pt x="0" y="23"/>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9" name="Freeform 307"/>
          <p:cNvSpPr>
            <a:spLocks/>
          </p:cNvSpPr>
          <p:nvPr/>
        </p:nvSpPr>
        <p:spPr bwMode="auto">
          <a:xfrm>
            <a:off x="4167324" y="3491287"/>
            <a:ext cx="41275" cy="36512"/>
          </a:xfrm>
          <a:custGeom>
            <a:avLst/>
            <a:gdLst>
              <a:gd name="T0" fmla="*/ 13 w 26"/>
              <a:gd name="T1" fmla="*/ 0 h 23"/>
              <a:gd name="T2" fmla="*/ 26 w 26"/>
              <a:gd name="T3" fmla="*/ 0 h 23"/>
              <a:gd name="T4" fmla="*/ 26 w 26"/>
              <a:gd name="T5" fmla="*/ 23 h 23"/>
              <a:gd name="T6" fmla="*/ 0 w 26"/>
              <a:gd name="T7" fmla="*/ 23 h 23"/>
              <a:gd name="T8" fmla="*/ 0 w 26"/>
              <a:gd name="T9" fmla="*/ 0 h 23"/>
              <a:gd name="T10" fmla="*/ 13 w 26"/>
              <a:gd name="T11" fmla="*/ 0 h 23"/>
            </a:gdLst>
            <a:ahLst/>
            <a:cxnLst>
              <a:cxn ang="0">
                <a:pos x="T0" y="T1"/>
              </a:cxn>
              <a:cxn ang="0">
                <a:pos x="T2" y="T3"/>
              </a:cxn>
              <a:cxn ang="0">
                <a:pos x="T4" y="T5"/>
              </a:cxn>
              <a:cxn ang="0">
                <a:pos x="T6" y="T7"/>
              </a:cxn>
              <a:cxn ang="0">
                <a:pos x="T8" y="T9"/>
              </a:cxn>
              <a:cxn ang="0">
                <a:pos x="T10" y="T11"/>
              </a:cxn>
            </a:cxnLst>
            <a:rect l="0" t="0" r="r" b="b"/>
            <a:pathLst>
              <a:path w="26" h="23">
                <a:moveTo>
                  <a:pt x="13" y="0"/>
                </a:moveTo>
                <a:lnTo>
                  <a:pt x="26" y="0"/>
                </a:lnTo>
                <a:lnTo>
                  <a:pt x="26" y="23"/>
                </a:lnTo>
                <a:lnTo>
                  <a:pt x="0" y="23"/>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0" name="Rectangle 308"/>
          <p:cNvSpPr>
            <a:spLocks noChangeArrowheads="1"/>
          </p:cNvSpPr>
          <p:nvPr/>
        </p:nvSpPr>
        <p:spPr bwMode="auto">
          <a:xfrm>
            <a:off x="4138749" y="3460331"/>
            <a:ext cx="98425"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1" name="Freeform 309"/>
          <p:cNvSpPr>
            <a:spLocks/>
          </p:cNvSpPr>
          <p:nvPr/>
        </p:nvSpPr>
        <p:spPr bwMode="auto">
          <a:xfrm>
            <a:off x="4541974" y="3975478"/>
            <a:ext cx="409575" cy="0"/>
          </a:xfrm>
          <a:custGeom>
            <a:avLst/>
            <a:gdLst>
              <a:gd name="T0" fmla="*/ 0 w 258"/>
              <a:gd name="T1" fmla="*/ 258 w 258"/>
              <a:gd name="T2" fmla="*/ 0 w 258"/>
            </a:gdLst>
            <a:ahLst/>
            <a:cxnLst>
              <a:cxn ang="0">
                <a:pos x="T0" y="0"/>
              </a:cxn>
              <a:cxn ang="0">
                <a:pos x="T1" y="0"/>
              </a:cxn>
              <a:cxn ang="0">
                <a:pos x="T2" y="0"/>
              </a:cxn>
            </a:cxnLst>
            <a:rect l="0" t="0" r="r" b="b"/>
            <a:pathLst>
              <a:path w="258">
                <a:moveTo>
                  <a:pt x="0" y="0"/>
                </a:moveTo>
                <a:lnTo>
                  <a:pt x="25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2" name="Line 310"/>
          <p:cNvSpPr>
            <a:spLocks noChangeShapeType="1"/>
          </p:cNvSpPr>
          <p:nvPr/>
        </p:nvSpPr>
        <p:spPr bwMode="auto">
          <a:xfrm>
            <a:off x="4541974" y="3975478"/>
            <a:ext cx="4095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3" name="Freeform 311"/>
          <p:cNvSpPr>
            <a:spLocks/>
          </p:cNvSpPr>
          <p:nvPr/>
        </p:nvSpPr>
        <p:spPr bwMode="auto">
          <a:xfrm>
            <a:off x="4200662" y="3975478"/>
            <a:ext cx="341313" cy="0"/>
          </a:xfrm>
          <a:custGeom>
            <a:avLst/>
            <a:gdLst>
              <a:gd name="T0" fmla="*/ 0 w 215"/>
              <a:gd name="T1" fmla="*/ 215 w 215"/>
              <a:gd name="T2" fmla="*/ 0 w 215"/>
            </a:gdLst>
            <a:ahLst/>
            <a:cxnLst>
              <a:cxn ang="0">
                <a:pos x="T0" y="0"/>
              </a:cxn>
              <a:cxn ang="0">
                <a:pos x="T1" y="0"/>
              </a:cxn>
              <a:cxn ang="0">
                <a:pos x="T2" y="0"/>
              </a:cxn>
            </a:cxnLst>
            <a:rect l="0" t="0" r="r" b="b"/>
            <a:pathLst>
              <a:path w="215">
                <a:moveTo>
                  <a:pt x="0" y="0"/>
                </a:moveTo>
                <a:lnTo>
                  <a:pt x="21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4" name="Line 312"/>
          <p:cNvSpPr>
            <a:spLocks noChangeShapeType="1"/>
          </p:cNvSpPr>
          <p:nvPr/>
        </p:nvSpPr>
        <p:spPr bwMode="auto">
          <a:xfrm>
            <a:off x="4200662" y="3975478"/>
            <a:ext cx="3413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5" name="Freeform 313"/>
          <p:cNvSpPr>
            <a:spLocks/>
          </p:cNvSpPr>
          <p:nvPr/>
        </p:nvSpPr>
        <p:spPr bwMode="auto">
          <a:xfrm>
            <a:off x="4516574" y="3954841"/>
            <a:ext cx="36513" cy="41275"/>
          </a:xfrm>
          <a:custGeom>
            <a:avLst/>
            <a:gdLst>
              <a:gd name="T0" fmla="*/ 13 w 23"/>
              <a:gd name="T1" fmla="*/ 0 h 26"/>
              <a:gd name="T2" fmla="*/ 23 w 23"/>
              <a:gd name="T3" fmla="*/ 0 h 26"/>
              <a:gd name="T4" fmla="*/ 23 w 23"/>
              <a:gd name="T5" fmla="*/ 26 h 26"/>
              <a:gd name="T6" fmla="*/ 0 w 23"/>
              <a:gd name="T7" fmla="*/ 26 h 26"/>
              <a:gd name="T8" fmla="*/ 0 w 23"/>
              <a:gd name="T9" fmla="*/ 0 h 26"/>
              <a:gd name="T10" fmla="*/ 13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3" y="0"/>
                </a:moveTo>
                <a:lnTo>
                  <a:pt x="23" y="0"/>
                </a:lnTo>
                <a:lnTo>
                  <a:pt x="23" y="26"/>
                </a:lnTo>
                <a:lnTo>
                  <a:pt x="0" y="26"/>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6" name="Freeform 314"/>
          <p:cNvSpPr>
            <a:spLocks/>
          </p:cNvSpPr>
          <p:nvPr/>
        </p:nvSpPr>
        <p:spPr bwMode="auto">
          <a:xfrm>
            <a:off x="4516574" y="3954841"/>
            <a:ext cx="36513" cy="41275"/>
          </a:xfrm>
          <a:custGeom>
            <a:avLst/>
            <a:gdLst>
              <a:gd name="T0" fmla="*/ 13 w 23"/>
              <a:gd name="T1" fmla="*/ 0 h 26"/>
              <a:gd name="T2" fmla="*/ 23 w 23"/>
              <a:gd name="T3" fmla="*/ 0 h 26"/>
              <a:gd name="T4" fmla="*/ 23 w 23"/>
              <a:gd name="T5" fmla="*/ 26 h 26"/>
              <a:gd name="T6" fmla="*/ 0 w 23"/>
              <a:gd name="T7" fmla="*/ 26 h 26"/>
              <a:gd name="T8" fmla="*/ 0 w 23"/>
              <a:gd name="T9" fmla="*/ 0 h 26"/>
              <a:gd name="T10" fmla="*/ 13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3" y="0"/>
                </a:moveTo>
                <a:lnTo>
                  <a:pt x="23" y="0"/>
                </a:lnTo>
                <a:lnTo>
                  <a:pt x="23" y="26"/>
                </a:lnTo>
                <a:lnTo>
                  <a:pt x="0" y="26"/>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7" name="Rectangle 315"/>
          <p:cNvSpPr>
            <a:spLocks noChangeArrowheads="1"/>
          </p:cNvSpPr>
          <p:nvPr/>
        </p:nvSpPr>
        <p:spPr bwMode="auto">
          <a:xfrm>
            <a:off x="4487999" y="3926266"/>
            <a:ext cx="98425"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8" name="Freeform 316"/>
          <p:cNvSpPr>
            <a:spLocks/>
          </p:cNvSpPr>
          <p:nvPr/>
        </p:nvSpPr>
        <p:spPr bwMode="auto">
          <a:xfrm>
            <a:off x="4253049" y="4441413"/>
            <a:ext cx="436563" cy="0"/>
          </a:xfrm>
          <a:custGeom>
            <a:avLst/>
            <a:gdLst>
              <a:gd name="T0" fmla="*/ 0 w 275"/>
              <a:gd name="T1" fmla="*/ 275 w 275"/>
              <a:gd name="T2" fmla="*/ 0 w 275"/>
            </a:gdLst>
            <a:ahLst/>
            <a:cxnLst>
              <a:cxn ang="0">
                <a:pos x="T0" y="0"/>
              </a:cxn>
              <a:cxn ang="0">
                <a:pos x="T1" y="0"/>
              </a:cxn>
              <a:cxn ang="0">
                <a:pos x="T2" y="0"/>
              </a:cxn>
            </a:cxnLst>
            <a:rect l="0" t="0" r="r" b="b"/>
            <a:pathLst>
              <a:path w="275">
                <a:moveTo>
                  <a:pt x="0" y="0"/>
                </a:moveTo>
                <a:lnTo>
                  <a:pt x="27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9" name="Line 317"/>
          <p:cNvSpPr>
            <a:spLocks noChangeShapeType="1"/>
          </p:cNvSpPr>
          <p:nvPr/>
        </p:nvSpPr>
        <p:spPr bwMode="auto">
          <a:xfrm>
            <a:off x="4253049" y="4441413"/>
            <a:ext cx="43656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0" name="Freeform 318"/>
          <p:cNvSpPr>
            <a:spLocks/>
          </p:cNvSpPr>
          <p:nvPr/>
        </p:nvSpPr>
        <p:spPr bwMode="auto">
          <a:xfrm>
            <a:off x="3908562" y="4441413"/>
            <a:ext cx="344488" cy="0"/>
          </a:xfrm>
          <a:custGeom>
            <a:avLst/>
            <a:gdLst>
              <a:gd name="T0" fmla="*/ 0 w 217"/>
              <a:gd name="T1" fmla="*/ 217 w 217"/>
              <a:gd name="T2" fmla="*/ 0 w 217"/>
            </a:gdLst>
            <a:ahLst/>
            <a:cxnLst>
              <a:cxn ang="0">
                <a:pos x="T0" y="0"/>
              </a:cxn>
              <a:cxn ang="0">
                <a:pos x="T1" y="0"/>
              </a:cxn>
              <a:cxn ang="0">
                <a:pos x="T2" y="0"/>
              </a:cxn>
            </a:cxnLst>
            <a:rect l="0" t="0" r="r" b="b"/>
            <a:pathLst>
              <a:path w="217">
                <a:moveTo>
                  <a:pt x="0" y="0"/>
                </a:moveTo>
                <a:lnTo>
                  <a:pt x="21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1" name="Line 319"/>
          <p:cNvSpPr>
            <a:spLocks noChangeShapeType="1"/>
          </p:cNvSpPr>
          <p:nvPr/>
        </p:nvSpPr>
        <p:spPr bwMode="auto">
          <a:xfrm>
            <a:off x="3908562" y="4441413"/>
            <a:ext cx="344488"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2" name="Freeform 320"/>
          <p:cNvSpPr>
            <a:spLocks/>
          </p:cNvSpPr>
          <p:nvPr/>
        </p:nvSpPr>
        <p:spPr bwMode="auto">
          <a:xfrm>
            <a:off x="4229237" y="4421570"/>
            <a:ext cx="36513" cy="39687"/>
          </a:xfrm>
          <a:custGeom>
            <a:avLst/>
            <a:gdLst>
              <a:gd name="T0" fmla="*/ 13 w 23"/>
              <a:gd name="T1" fmla="*/ 0 h 25"/>
              <a:gd name="T2" fmla="*/ 23 w 23"/>
              <a:gd name="T3" fmla="*/ 0 h 25"/>
              <a:gd name="T4" fmla="*/ 23 w 23"/>
              <a:gd name="T5" fmla="*/ 25 h 25"/>
              <a:gd name="T6" fmla="*/ 0 w 23"/>
              <a:gd name="T7" fmla="*/ 25 h 25"/>
              <a:gd name="T8" fmla="*/ 0 w 23"/>
              <a:gd name="T9" fmla="*/ 0 h 25"/>
              <a:gd name="T10" fmla="*/ 13 w 23"/>
              <a:gd name="T11" fmla="*/ 0 h 25"/>
            </a:gdLst>
            <a:ahLst/>
            <a:cxnLst>
              <a:cxn ang="0">
                <a:pos x="T0" y="T1"/>
              </a:cxn>
              <a:cxn ang="0">
                <a:pos x="T2" y="T3"/>
              </a:cxn>
              <a:cxn ang="0">
                <a:pos x="T4" y="T5"/>
              </a:cxn>
              <a:cxn ang="0">
                <a:pos x="T6" y="T7"/>
              </a:cxn>
              <a:cxn ang="0">
                <a:pos x="T8" y="T9"/>
              </a:cxn>
              <a:cxn ang="0">
                <a:pos x="T10" y="T11"/>
              </a:cxn>
            </a:cxnLst>
            <a:rect l="0" t="0" r="r" b="b"/>
            <a:pathLst>
              <a:path w="23" h="25">
                <a:moveTo>
                  <a:pt x="13" y="0"/>
                </a:moveTo>
                <a:lnTo>
                  <a:pt x="23" y="0"/>
                </a:lnTo>
                <a:lnTo>
                  <a:pt x="23" y="25"/>
                </a:lnTo>
                <a:lnTo>
                  <a:pt x="0" y="25"/>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3" name="Freeform 321"/>
          <p:cNvSpPr>
            <a:spLocks/>
          </p:cNvSpPr>
          <p:nvPr/>
        </p:nvSpPr>
        <p:spPr bwMode="auto">
          <a:xfrm>
            <a:off x="4229237" y="4421570"/>
            <a:ext cx="36513" cy="39687"/>
          </a:xfrm>
          <a:custGeom>
            <a:avLst/>
            <a:gdLst>
              <a:gd name="T0" fmla="*/ 13 w 23"/>
              <a:gd name="T1" fmla="*/ 0 h 25"/>
              <a:gd name="T2" fmla="*/ 23 w 23"/>
              <a:gd name="T3" fmla="*/ 0 h 25"/>
              <a:gd name="T4" fmla="*/ 23 w 23"/>
              <a:gd name="T5" fmla="*/ 25 h 25"/>
              <a:gd name="T6" fmla="*/ 0 w 23"/>
              <a:gd name="T7" fmla="*/ 25 h 25"/>
              <a:gd name="T8" fmla="*/ 0 w 23"/>
              <a:gd name="T9" fmla="*/ 0 h 25"/>
              <a:gd name="T10" fmla="*/ 13 w 23"/>
              <a:gd name="T11" fmla="*/ 0 h 25"/>
            </a:gdLst>
            <a:ahLst/>
            <a:cxnLst>
              <a:cxn ang="0">
                <a:pos x="T0" y="T1"/>
              </a:cxn>
              <a:cxn ang="0">
                <a:pos x="T2" y="T3"/>
              </a:cxn>
              <a:cxn ang="0">
                <a:pos x="T4" y="T5"/>
              </a:cxn>
              <a:cxn ang="0">
                <a:pos x="T6" y="T7"/>
              </a:cxn>
              <a:cxn ang="0">
                <a:pos x="T8" y="T9"/>
              </a:cxn>
              <a:cxn ang="0">
                <a:pos x="T10" y="T11"/>
              </a:cxn>
            </a:cxnLst>
            <a:rect l="0" t="0" r="r" b="b"/>
            <a:pathLst>
              <a:path w="23" h="25">
                <a:moveTo>
                  <a:pt x="13" y="0"/>
                </a:moveTo>
                <a:lnTo>
                  <a:pt x="23" y="0"/>
                </a:lnTo>
                <a:lnTo>
                  <a:pt x="23" y="25"/>
                </a:lnTo>
                <a:lnTo>
                  <a:pt x="0" y="25"/>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4" name="Rectangle 322"/>
          <p:cNvSpPr>
            <a:spLocks noChangeArrowheads="1"/>
          </p:cNvSpPr>
          <p:nvPr/>
        </p:nvSpPr>
        <p:spPr bwMode="auto">
          <a:xfrm>
            <a:off x="4203837" y="4391407"/>
            <a:ext cx="95250" cy="100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5" name="Freeform 323"/>
          <p:cNvSpPr>
            <a:spLocks/>
          </p:cNvSpPr>
          <p:nvPr/>
        </p:nvSpPr>
        <p:spPr bwMode="auto">
          <a:xfrm>
            <a:off x="4343537" y="4904967"/>
            <a:ext cx="498475" cy="0"/>
          </a:xfrm>
          <a:custGeom>
            <a:avLst/>
            <a:gdLst>
              <a:gd name="T0" fmla="*/ 0 w 314"/>
              <a:gd name="T1" fmla="*/ 314 w 314"/>
              <a:gd name="T2" fmla="*/ 0 w 314"/>
            </a:gdLst>
            <a:ahLst/>
            <a:cxnLst>
              <a:cxn ang="0">
                <a:pos x="T0" y="0"/>
              </a:cxn>
              <a:cxn ang="0">
                <a:pos x="T1" y="0"/>
              </a:cxn>
              <a:cxn ang="0">
                <a:pos x="T2" y="0"/>
              </a:cxn>
            </a:cxnLst>
            <a:rect l="0" t="0" r="r" b="b"/>
            <a:pathLst>
              <a:path w="314">
                <a:moveTo>
                  <a:pt x="0" y="0"/>
                </a:moveTo>
                <a:lnTo>
                  <a:pt x="31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6" name="Line 324"/>
          <p:cNvSpPr>
            <a:spLocks noChangeShapeType="1"/>
          </p:cNvSpPr>
          <p:nvPr/>
        </p:nvSpPr>
        <p:spPr bwMode="auto">
          <a:xfrm>
            <a:off x="4343537" y="4904967"/>
            <a:ext cx="4984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7" name="Freeform 325"/>
          <p:cNvSpPr>
            <a:spLocks/>
          </p:cNvSpPr>
          <p:nvPr/>
        </p:nvSpPr>
        <p:spPr bwMode="auto">
          <a:xfrm>
            <a:off x="3960949" y="4904967"/>
            <a:ext cx="382588"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8" name="Line 326"/>
          <p:cNvSpPr>
            <a:spLocks noChangeShapeType="1"/>
          </p:cNvSpPr>
          <p:nvPr/>
        </p:nvSpPr>
        <p:spPr bwMode="auto">
          <a:xfrm>
            <a:off x="3960949" y="4904967"/>
            <a:ext cx="382588"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9" name="Freeform 327"/>
          <p:cNvSpPr>
            <a:spLocks/>
          </p:cNvSpPr>
          <p:nvPr/>
        </p:nvSpPr>
        <p:spPr bwMode="auto">
          <a:xfrm>
            <a:off x="4322899" y="4884330"/>
            <a:ext cx="38100" cy="41275"/>
          </a:xfrm>
          <a:custGeom>
            <a:avLst/>
            <a:gdLst>
              <a:gd name="T0" fmla="*/ 11 w 24"/>
              <a:gd name="T1" fmla="*/ 0 h 26"/>
              <a:gd name="T2" fmla="*/ 24 w 24"/>
              <a:gd name="T3" fmla="*/ 0 h 26"/>
              <a:gd name="T4" fmla="*/ 24 w 24"/>
              <a:gd name="T5" fmla="*/ 26 h 26"/>
              <a:gd name="T6" fmla="*/ 0 w 24"/>
              <a:gd name="T7" fmla="*/ 26 h 26"/>
              <a:gd name="T8" fmla="*/ 0 w 24"/>
              <a:gd name="T9" fmla="*/ 0 h 26"/>
              <a:gd name="T10" fmla="*/ 11 w 24"/>
              <a:gd name="T11" fmla="*/ 0 h 26"/>
            </a:gdLst>
            <a:ahLst/>
            <a:cxnLst>
              <a:cxn ang="0">
                <a:pos x="T0" y="T1"/>
              </a:cxn>
              <a:cxn ang="0">
                <a:pos x="T2" y="T3"/>
              </a:cxn>
              <a:cxn ang="0">
                <a:pos x="T4" y="T5"/>
              </a:cxn>
              <a:cxn ang="0">
                <a:pos x="T6" y="T7"/>
              </a:cxn>
              <a:cxn ang="0">
                <a:pos x="T8" y="T9"/>
              </a:cxn>
              <a:cxn ang="0">
                <a:pos x="T10" y="T11"/>
              </a:cxn>
            </a:cxnLst>
            <a:rect l="0" t="0" r="r" b="b"/>
            <a:pathLst>
              <a:path w="24" h="26">
                <a:moveTo>
                  <a:pt x="11" y="0"/>
                </a:moveTo>
                <a:lnTo>
                  <a:pt x="24" y="0"/>
                </a:lnTo>
                <a:lnTo>
                  <a:pt x="24" y="26"/>
                </a:lnTo>
                <a:lnTo>
                  <a:pt x="0" y="26"/>
                </a:lnTo>
                <a:lnTo>
                  <a:pt x="0"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0" name="Freeform 328"/>
          <p:cNvSpPr>
            <a:spLocks/>
          </p:cNvSpPr>
          <p:nvPr/>
        </p:nvSpPr>
        <p:spPr bwMode="auto">
          <a:xfrm>
            <a:off x="4322899" y="4884330"/>
            <a:ext cx="38100" cy="41275"/>
          </a:xfrm>
          <a:custGeom>
            <a:avLst/>
            <a:gdLst>
              <a:gd name="T0" fmla="*/ 11 w 24"/>
              <a:gd name="T1" fmla="*/ 0 h 26"/>
              <a:gd name="T2" fmla="*/ 24 w 24"/>
              <a:gd name="T3" fmla="*/ 0 h 26"/>
              <a:gd name="T4" fmla="*/ 24 w 24"/>
              <a:gd name="T5" fmla="*/ 26 h 26"/>
              <a:gd name="T6" fmla="*/ 0 w 24"/>
              <a:gd name="T7" fmla="*/ 26 h 26"/>
              <a:gd name="T8" fmla="*/ 0 w 24"/>
              <a:gd name="T9" fmla="*/ 0 h 26"/>
              <a:gd name="T10" fmla="*/ 11 w 24"/>
              <a:gd name="T11" fmla="*/ 0 h 26"/>
            </a:gdLst>
            <a:ahLst/>
            <a:cxnLst>
              <a:cxn ang="0">
                <a:pos x="T0" y="T1"/>
              </a:cxn>
              <a:cxn ang="0">
                <a:pos x="T2" y="T3"/>
              </a:cxn>
              <a:cxn ang="0">
                <a:pos x="T4" y="T5"/>
              </a:cxn>
              <a:cxn ang="0">
                <a:pos x="T6" y="T7"/>
              </a:cxn>
              <a:cxn ang="0">
                <a:pos x="T8" y="T9"/>
              </a:cxn>
              <a:cxn ang="0">
                <a:pos x="T10" y="T11"/>
              </a:cxn>
            </a:cxnLst>
            <a:rect l="0" t="0" r="r" b="b"/>
            <a:pathLst>
              <a:path w="24" h="26">
                <a:moveTo>
                  <a:pt x="11" y="0"/>
                </a:moveTo>
                <a:lnTo>
                  <a:pt x="24" y="0"/>
                </a:lnTo>
                <a:lnTo>
                  <a:pt x="24" y="26"/>
                </a:lnTo>
                <a:lnTo>
                  <a:pt x="0" y="26"/>
                </a:lnTo>
                <a:lnTo>
                  <a:pt x="0" y="0"/>
                </a:lnTo>
                <a:lnTo>
                  <a:pt x="11"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1" name="Rectangle 329"/>
          <p:cNvSpPr>
            <a:spLocks noChangeArrowheads="1"/>
          </p:cNvSpPr>
          <p:nvPr/>
        </p:nvSpPr>
        <p:spPr bwMode="auto">
          <a:xfrm>
            <a:off x="4294324" y="4857342"/>
            <a:ext cx="95250" cy="95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2" name="Freeform 330"/>
          <p:cNvSpPr>
            <a:spLocks/>
          </p:cNvSpPr>
          <p:nvPr/>
        </p:nvSpPr>
        <p:spPr bwMode="auto">
          <a:xfrm>
            <a:off x="4467362" y="5370108"/>
            <a:ext cx="214313" cy="0"/>
          </a:xfrm>
          <a:custGeom>
            <a:avLst/>
            <a:gdLst>
              <a:gd name="T0" fmla="*/ 0 w 135"/>
              <a:gd name="T1" fmla="*/ 135 w 135"/>
              <a:gd name="T2" fmla="*/ 0 w 135"/>
            </a:gdLst>
            <a:ahLst/>
            <a:cxnLst>
              <a:cxn ang="0">
                <a:pos x="T0" y="0"/>
              </a:cxn>
              <a:cxn ang="0">
                <a:pos x="T1" y="0"/>
              </a:cxn>
              <a:cxn ang="0">
                <a:pos x="T2" y="0"/>
              </a:cxn>
            </a:cxnLst>
            <a:rect l="0" t="0" r="r" b="b"/>
            <a:pathLst>
              <a:path w="135">
                <a:moveTo>
                  <a:pt x="0" y="0"/>
                </a:moveTo>
                <a:lnTo>
                  <a:pt x="1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3" name="Line 331"/>
          <p:cNvSpPr>
            <a:spLocks noChangeShapeType="1"/>
          </p:cNvSpPr>
          <p:nvPr/>
        </p:nvSpPr>
        <p:spPr bwMode="auto">
          <a:xfrm>
            <a:off x="4467362" y="5370108"/>
            <a:ext cx="2143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4" name="Freeform 332"/>
          <p:cNvSpPr>
            <a:spLocks/>
          </p:cNvSpPr>
          <p:nvPr/>
        </p:nvSpPr>
        <p:spPr bwMode="auto">
          <a:xfrm>
            <a:off x="4278449" y="5370108"/>
            <a:ext cx="188913" cy="0"/>
          </a:xfrm>
          <a:custGeom>
            <a:avLst/>
            <a:gdLst>
              <a:gd name="T0" fmla="*/ 0 w 119"/>
              <a:gd name="T1" fmla="*/ 119 w 119"/>
              <a:gd name="T2" fmla="*/ 0 w 119"/>
            </a:gdLst>
            <a:ahLst/>
            <a:cxnLst>
              <a:cxn ang="0">
                <a:pos x="T0" y="0"/>
              </a:cxn>
              <a:cxn ang="0">
                <a:pos x="T1" y="0"/>
              </a:cxn>
              <a:cxn ang="0">
                <a:pos x="T2" y="0"/>
              </a:cxn>
            </a:cxnLst>
            <a:rect l="0" t="0" r="r" b="b"/>
            <a:pathLst>
              <a:path w="119">
                <a:moveTo>
                  <a:pt x="0" y="0"/>
                </a:moveTo>
                <a:lnTo>
                  <a:pt x="11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5" name="Line 333"/>
          <p:cNvSpPr>
            <a:spLocks noChangeShapeType="1"/>
          </p:cNvSpPr>
          <p:nvPr/>
        </p:nvSpPr>
        <p:spPr bwMode="auto">
          <a:xfrm>
            <a:off x="4278449" y="5370108"/>
            <a:ext cx="1889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6" name="Freeform 334"/>
          <p:cNvSpPr>
            <a:spLocks/>
          </p:cNvSpPr>
          <p:nvPr/>
        </p:nvSpPr>
        <p:spPr bwMode="auto">
          <a:xfrm>
            <a:off x="4441962" y="5349471"/>
            <a:ext cx="41275" cy="41275"/>
          </a:xfrm>
          <a:custGeom>
            <a:avLst/>
            <a:gdLst>
              <a:gd name="T0" fmla="*/ 13 w 26"/>
              <a:gd name="T1" fmla="*/ 0 h 26"/>
              <a:gd name="T2" fmla="*/ 26 w 26"/>
              <a:gd name="T3" fmla="*/ 0 h 26"/>
              <a:gd name="T4" fmla="*/ 26 w 26"/>
              <a:gd name="T5" fmla="*/ 26 h 26"/>
              <a:gd name="T6" fmla="*/ 0 w 26"/>
              <a:gd name="T7" fmla="*/ 26 h 26"/>
              <a:gd name="T8" fmla="*/ 0 w 26"/>
              <a:gd name="T9" fmla="*/ 0 h 26"/>
              <a:gd name="T10" fmla="*/ 13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13" y="0"/>
                </a:moveTo>
                <a:lnTo>
                  <a:pt x="26" y="0"/>
                </a:lnTo>
                <a:lnTo>
                  <a:pt x="26" y="26"/>
                </a:lnTo>
                <a:lnTo>
                  <a:pt x="0" y="26"/>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7" name="Freeform 335"/>
          <p:cNvSpPr>
            <a:spLocks/>
          </p:cNvSpPr>
          <p:nvPr/>
        </p:nvSpPr>
        <p:spPr bwMode="auto">
          <a:xfrm>
            <a:off x="4441962" y="5349471"/>
            <a:ext cx="41275" cy="41275"/>
          </a:xfrm>
          <a:custGeom>
            <a:avLst/>
            <a:gdLst>
              <a:gd name="T0" fmla="*/ 13 w 26"/>
              <a:gd name="T1" fmla="*/ 0 h 26"/>
              <a:gd name="T2" fmla="*/ 26 w 26"/>
              <a:gd name="T3" fmla="*/ 0 h 26"/>
              <a:gd name="T4" fmla="*/ 26 w 26"/>
              <a:gd name="T5" fmla="*/ 26 h 26"/>
              <a:gd name="T6" fmla="*/ 0 w 26"/>
              <a:gd name="T7" fmla="*/ 26 h 26"/>
              <a:gd name="T8" fmla="*/ 0 w 26"/>
              <a:gd name="T9" fmla="*/ 0 h 26"/>
              <a:gd name="T10" fmla="*/ 13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13" y="0"/>
                </a:moveTo>
                <a:lnTo>
                  <a:pt x="26" y="0"/>
                </a:lnTo>
                <a:lnTo>
                  <a:pt x="26" y="26"/>
                </a:lnTo>
                <a:lnTo>
                  <a:pt x="0" y="26"/>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8" name="Rectangle 336"/>
          <p:cNvSpPr>
            <a:spLocks noChangeArrowheads="1"/>
          </p:cNvSpPr>
          <p:nvPr/>
        </p:nvSpPr>
        <p:spPr bwMode="auto">
          <a:xfrm>
            <a:off x="4413387" y="5320896"/>
            <a:ext cx="98425"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90" name="Rectangle 346"/>
          <p:cNvSpPr>
            <a:spLocks noChangeArrowheads="1"/>
          </p:cNvSpPr>
          <p:nvPr/>
        </p:nvSpPr>
        <p:spPr bwMode="auto">
          <a:xfrm>
            <a:off x="250370" y="1416819"/>
            <a:ext cx="3087358" cy="4200210"/>
          </a:xfrm>
          <a:prstGeom prst="rect">
            <a:avLst/>
          </a:prstGeom>
          <a:noFill/>
          <a:ln w="33338" cap="flat">
            <a:solidFill>
              <a:srgbClr val="0FA24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2" name="Group 161"/>
          <p:cNvGrpSpPr/>
          <p:nvPr/>
        </p:nvGrpSpPr>
        <p:grpSpPr>
          <a:xfrm>
            <a:off x="2710379" y="1411518"/>
            <a:ext cx="3791378" cy="5283990"/>
            <a:chOff x="2710379" y="1411518"/>
            <a:chExt cx="3791378" cy="5283990"/>
          </a:xfrm>
        </p:grpSpPr>
        <p:sp>
          <p:nvSpPr>
            <p:cNvPr id="163" name="Rectangle 239"/>
            <p:cNvSpPr>
              <a:spLocks noChangeArrowheads="1"/>
            </p:cNvSpPr>
            <p:nvPr/>
          </p:nvSpPr>
          <p:spPr bwMode="auto">
            <a:xfrm>
              <a:off x="5793720"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1.4</a:t>
              </a:r>
              <a:endParaRPr kumimoji="0" lang="en-US" altLang="en-US" sz="1300" b="0" i="0" u="none" strike="noStrike" cap="none" normalizeH="0" baseline="0" dirty="0">
                <a:ln>
                  <a:noFill/>
                </a:ln>
                <a:solidFill>
                  <a:schemeClr val="tx1"/>
                </a:solidFill>
                <a:effectLst/>
              </a:endParaRPr>
            </a:p>
          </p:txBody>
        </p:sp>
        <p:sp>
          <p:nvSpPr>
            <p:cNvPr id="164" name="Rectangle 249"/>
            <p:cNvSpPr>
              <a:spLocks noChangeArrowheads="1"/>
            </p:cNvSpPr>
            <p:nvPr/>
          </p:nvSpPr>
          <p:spPr bwMode="auto">
            <a:xfrm>
              <a:off x="2710379" y="6495453"/>
              <a:ext cx="17665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b="1" dirty="0" err="1">
                  <a:solidFill>
                    <a:srgbClr val="000000"/>
                  </a:solidFill>
                </a:rPr>
                <a:t>Icosapent</a:t>
              </a:r>
              <a:r>
                <a:rPr lang="en-US" altLang="en-US" sz="1300" b="1" dirty="0">
                  <a:solidFill>
                    <a:srgbClr val="000000"/>
                  </a:solidFill>
                </a:rPr>
                <a:t> Ethyl Better</a:t>
              </a:r>
              <a:endParaRPr lang="en-US" altLang="en-US" sz="1300" dirty="0"/>
            </a:p>
          </p:txBody>
        </p:sp>
        <p:sp>
          <p:nvSpPr>
            <p:cNvPr id="165" name="Rectangle 261"/>
            <p:cNvSpPr>
              <a:spLocks noChangeArrowheads="1"/>
            </p:cNvSpPr>
            <p:nvPr/>
          </p:nvSpPr>
          <p:spPr bwMode="auto">
            <a:xfrm>
              <a:off x="5331564" y="6495453"/>
              <a:ext cx="11701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rPr>
                <a:t>Placebo Better</a:t>
              </a:r>
              <a:endParaRPr kumimoji="0" lang="en-US" altLang="en-US" sz="1300" b="0" i="0" u="none" strike="noStrike" cap="none" normalizeH="0" baseline="0" dirty="0">
                <a:ln>
                  <a:noFill/>
                </a:ln>
                <a:solidFill>
                  <a:schemeClr val="tx1"/>
                </a:solidFill>
                <a:effectLst/>
              </a:endParaRPr>
            </a:p>
          </p:txBody>
        </p:sp>
        <p:sp>
          <p:nvSpPr>
            <p:cNvPr id="167" name="Rectangle 266"/>
            <p:cNvSpPr>
              <a:spLocks noChangeArrowheads="1"/>
            </p:cNvSpPr>
            <p:nvPr/>
          </p:nvSpPr>
          <p:spPr bwMode="auto">
            <a:xfrm>
              <a:off x="3483113"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0.4</a:t>
              </a:r>
              <a:endParaRPr kumimoji="0" lang="en-US" altLang="en-US" sz="1300" b="0" i="0" u="none" strike="noStrike" cap="none" normalizeH="0" baseline="0" dirty="0">
                <a:ln>
                  <a:noFill/>
                </a:ln>
                <a:solidFill>
                  <a:schemeClr val="tx1"/>
                </a:solidFill>
                <a:effectLst/>
              </a:endParaRPr>
            </a:p>
          </p:txBody>
        </p:sp>
        <p:sp>
          <p:nvSpPr>
            <p:cNvPr id="168" name="Rectangle 272"/>
            <p:cNvSpPr>
              <a:spLocks noChangeArrowheads="1"/>
            </p:cNvSpPr>
            <p:nvPr/>
          </p:nvSpPr>
          <p:spPr bwMode="auto">
            <a:xfrm>
              <a:off x="4867413"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1.0</a:t>
              </a:r>
              <a:endParaRPr kumimoji="0" lang="en-US" altLang="en-US" sz="1300" b="0" i="0" u="none" strike="noStrike" cap="none" normalizeH="0" baseline="0" dirty="0">
                <a:ln>
                  <a:noFill/>
                </a:ln>
                <a:solidFill>
                  <a:schemeClr val="tx1"/>
                </a:solidFill>
                <a:effectLst/>
              </a:endParaRPr>
            </a:p>
          </p:txBody>
        </p:sp>
        <p:sp>
          <p:nvSpPr>
            <p:cNvPr id="169" name="Line 241"/>
            <p:cNvSpPr>
              <a:spLocks noChangeShapeType="1"/>
            </p:cNvSpPr>
            <p:nvPr/>
          </p:nvSpPr>
          <p:spPr bwMode="auto">
            <a:xfrm flipV="1">
              <a:off x="4981712" y="1411518"/>
              <a:ext cx="0" cy="4717241"/>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170" name="Group 169"/>
            <p:cNvGrpSpPr/>
            <p:nvPr/>
          </p:nvGrpSpPr>
          <p:grpSpPr>
            <a:xfrm>
              <a:off x="3587887" y="6125566"/>
              <a:ext cx="2322513" cy="77787"/>
              <a:chOff x="3587887" y="6125566"/>
              <a:chExt cx="2322513" cy="77787"/>
            </a:xfrm>
          </p:grpSpPr>
          <p:sp>
            <p:nvSpPr>
              <p:cNvPr id="171" name="Line 237"/>
              <p:cNvSpPr>
                <a:spLocks noChangeShapeType="1"/>
              </p:cNvSpPr>
              <p:nvPr/>
            </p:nvSpPr>
            <p:spPr bwMode="auto">
              <a:xfrm>
                <a:off x="5905637"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2" name="Line 238"/>
              <p:cNvSpPr>
                <a:spLocks noChangeShapeType="1"/>
              </p:cNvSpPr>
              <p:nvPr/>
            </p:nvSpPr>
            <p:spPr bwMode="auto">
              <a:xfrm>
                <a:off x="5445262"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4" name="Line 268"/>
              <p:cNvSpPr>
                <a:spLocks noChangeShapeType="1"/>
              </p:cNvSpPr>
              <p:nvPr/>
            </p:nvSpPr>
            <p:spPr bwMode="auto">
              <a:xfrm>
                <a:off x="4051437"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en-US">
                  <a:latin typeface="Arial" panose="020B0604020202020204" pitchFamily="34" charset="0"/>
                  <a:cs typeface="Arial" panose="020B0604020202020204" pitchFamily="34" charset="0"/>
                </a:endParaRPr>
              </a:p>
            </p:txBody>
          </p:sp>
          <p:sp>
            <p:nvSpPr>
              <p:cNvPr id="175" name="Line 269"/>
              <p:cNvSpPr>
                <a:spLocks noChangeShapeType="1"/>
              </p:cNvSpPr>
              <p:nvPr/>
            </p:nvSpPr>
            <p:spPr bwMode="auto">
              <a:xfrm>
                <a:off x="3592649"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en-US">
                  <a:latin typeface="Arial" panose="020B0604020202020204" pitchFamily="34" charset="0"/>
                  <a:cs typeface="Arial" panose="020B0604020202020204" pitchFamily="34" charset="0"/>
                </a:endParaRPr>
              </a:p>
            </p:txBody>
          </p:sp>
          <p:sp>
            <p:nvSpPr>
              <p:cNvPr id="176" name="Line 270"/>
              <p:cNvSpPr>
                <a:spLocks noChangeShapeType="1"/>
              </p:cNvSpPr>
              <p:nvPr/>
            </p:nvSpPr>
            <p:spPr bwMode="auto">
              <a:xfrm>
                <a:off x="4516574"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7" name="Line 271"/>
              <p:cNvSpPr>
                <a:spLocks noChangeShapeType="1"/>
              </p:cNvSpPr>
              <p:nvPr/>
            </p:nvSpPr>
            <p:spPr bwMode="auto">
              <a:xfrm>
                <a:off x="4981712"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8" name="Line 265"/>
              <p:cNvSpPr>
                <a:spLocks noChangeShapeType="1"/>
              </p:cNvSpPr>
              <p:nvPr/>
            </p:nvSpPr>
            <p:spPr bwMode="auto">
              <a:xfrm>
                <a:off x="3587887" y="6125566"/>
                <a:ext cx="2322513"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sp>
        <p:nvSpPr>
          <p:cNvPr id="179" name="Line 15"/>
          <p:cNvSpPr>
            <a:spLocks noChangeShapeType="1"/>
          </p:cNvSpPr>
          <p:nvPr/>
        </p:nvSpPr>
        <p:spPr bwMode="auto">
          <a:xfrm>
            <a:off x="5786799" y="1166032"/>
            <a:ext cx="621792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0" name="Title 1">
            <a:extLst>
              <a:ext uri="{FF2B5EF4-FFF2-40B4-BE49-F238E27FC236}">
                <a16:creationId xmlns:a16="http://schemas.microsoft.com/office/drawing/2014/main" id="{ADCC6664-E1BD-4F45-8C36-8C3622B633F4}"/>
              </a:ext>
            </a:extLst>
          </p:cNvPr>
          <p:cNvSpPr>
            <a:spLocks noGrp="1"/>
          </p:cNvSpPr>
          <p:nvPr>
            <p:ph type="title"/>
          </p:nvPr>
        </p:nvSpPr>
        <p:spPr>
          <a:xfrm>
            <a:off x="457200" y="2719"/>
            <a:ext cx="10515600" cy="822960"/>
          </a:xfrm>
        </p:spPr>
        <p:txBody>
          <a:bodyPr>
            <a:normAutofit/>
          </a:bodyPr>
          <a:lstStyle/>
          <a:p>
            <a:r>
              <a:rPr lang="en-US" sz="4000" b="1" dirty="0" err="1">
                <a:latin typeface="Arial" panose="020B0604020202020204" pitchFamily="34" charset="0"/>
                <a:cs typeface="Arial" panose="020B0604020202020204" pitchFamily="34" charset="0"/>
              </a:rPr>
              <a:t>Prespecified</a:t>
            </a:r>
            <a:r>
              <a:rPr lang="en-US" sz="4000" b="1" dirty="0">
                <a:latin typeface="Arial" panose="020B0604020202020204" pitchFamily="34" charset="0"/>
                <a:cs typeface="Arial" panose="020B0604020202020204" pitchFamily="34" charset="0"/>
              </a:rPr>
              <a:t> Hierarchical Testing</a:t>
            </a:r>
            <a:endParaRPr lang="en-US" sz="4000" b="1" dirty="0">
              <a:highlight>
                <a:srgbClr val="FFFF00"/>
              </a:highlight>
              <a:latin typeface="Arial" panose="020B0604020202020204" pitchFamily="34" charset="0"/>
              <a:cs typeface="Arial" panose="020B0604020202020204" pitchFamily="34" charset="0"/>
            </a:endParaRPr>
          </a:p>
        </p:txBody>
      </p:sp>
      <p:sp>
        <p:nvSpPr>
          <p:cNvPr id="181" name="Rectangle 227">
            <a:extLst>
              <a:ext uri="{FF2B5EF4-FFF2-40B4-BE49-F238E27FC236}">
                <a16:creationId xmlns:a16="http://schemas.microsoft.com/office/drawing/2014/main" id="{1F7A0A54-8ED1-4EF5-AC20-468CFEDF8600}"/>
              </a:ext>
            </a:extLst>
          </p:cNvPr>
          <p:cNvSpPr>
            <a:spLocks noChangeArrowheads="1"/>
          </p:cNvSpPr>
          <p:nvPr/>
        </p:nvSpPr>
        <p:spPr bwMode="auto">
          <a:xfrm flipH="1">
            <a:off x="10502591" y="1544749"/>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25%</a:t>
            </a:r>
            <a:endParaRPr kumimoji="0" lang="en-US" altLang="en-US" sz="1300" b="1" i="0" u="none" strike="noStrike" cap="none" normalizeH="0" baseline="0" dirty="0">
              <a:ln>
                <a:noFill/>
              </a:ln>
              <a:solidFill>
                <a:srgbClr val="10A24A"/>
              </a:solidFill>
              <a:effectLst/>
            </a:endParaRPr>
          </a:p>
        </p:txBody>
      </p:sp>
      <p:sp>
        <p:nvSpPr>
          <p:cNvPr id="182" name="Rectangle 227">
            <a:extLst>
              <a:ext uri="{FF2B5EF4-FFF2-40B4-BE49-F238E27FC236}">
                <a16:creationId xmlns:a16="http://schemas.microsoft.com/office/drawing/2014/main" id="{1A7F522E-DA0A-4A67-9664-720FF2475D37}"/>
              </a:ext>
            </a:extLst>
          </p:cNvPr>
          <p:cNvSpPr>
            <a:spLocks noChangeArrowheads="1"/>
          </p:cNvSpPr>
          <p:nvPr/>
        </p:nvSpPr>
        <p:spPr bwMode="auto">
          <a:xfrm flipH="1">
            <a:off x="10502591" y="946255"/>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effectLst/>
              </a:rPr>
              <a:t>RRR</a:t>
            </a:r>
          </a:p>
        </p:txBody>
      </p:sp>
      <p:sp>
        <p:nvSpPr>
          <p:cNvPr id="185" name="Rectangle 227">
            <a:extLst>
              <a:ext uri="{FF2B5EF4-FFF2-40B4-BE49-F238E27FC236}">
                <a16:creationId xmlns:a16="http://schemas.microsoft.com/office/drawing/2014/main" id="{A820FCDF-16A1-4E2A-9AA5-C8E119C4F113}"/>
              </a:ext>
            </a:extLst>
          </p:cNvPr>
          <p:cNvSpPr>
            <a:spLocks noChangeArrowheads="1"/>
          </p:cNvSpPr>
          <p:nvPr/>
        </p:nvSpPr>
        <p:spPr bwMode="auto">
          <a:xfrm flipH="1">
            <a:off x="10502591" y="2013725"/>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26%</a:t>
            </a:r>
            <a:endParaRPr kumimoji="0" lang="en-US" altLang="en-US" sz="1300" b="1" i="0" u="none" strike="noStrike" cap="none" normalizeH="0" baseline="0" dirty="0">
              <a:ln>
                <a:noFill/>
              </a:ln>
              <a:solidFill>
                <a:srgbClr val="10A24A"/>
              </a:solidFill>
              <a:effectLst/>
            </a:endParaRPr>
          </a:p>
        </p:txBody>
      </p:sp>
      <p:sp>
        <p:nvSpPr>
          <p:cNvPr id="186" name="Rectangle 227">
            <a:extLst>
              <a:ext uri="{FF2B5EF4-FFF2-40B4-BE49-F238E27FC236}">
                <a16:creationId xmlns:a16="http://schemas.microsoft.com/office/drawing/2014/main" id="{4C7A740F-9F68-4215-996E-C55A5552867D}"/>
              </a:ext>
            </a:extLst>
          </p:cNvPr>
          <p:cNvSpPr>
            <a:spLocks noChangeArrowheads="1"/>
          </p:cNvSpPr>
          <p:nvPr/>
        </p:nvSpPr>
        <p:spPr bwMode="auto">
          <a:xfrm flipH="1">
            <a:off x="10502591" y="2482701"/>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25%</a:t>
            </a:r>
            <a:endParaRPr kumimoji="0" lang="en-US" altLang="en-US" sz="1300" b="1" i="0" u="none" strike="noStrike" cap="none" normalizeH="0" baseline="0" dirty="0">
              <a:ln>
                <a:noFill/>
              </a:ln>
              <a:solidFill>
                <a:srgbClr val="10A24A"/>
              </a:solidFill>
              <a:effectLst/>
            </a:endParaRPr>
          </a:p>
        </p:txBody>
      </p:sp>
      <p:sp>
        <p:nvSpPr>
          <p:cNvPr id="187" name="Rectangle 227">
            <a:extLst>
              <a:ext uri="{FF2B5EF4-FFF2-40B4-BE49-F238E27FC236}">
                <a16:creationId xmlns:a16="http://schemas.microsoft.com/office/drawing/2014/main" id="{E66B74F2-E8BA-4493-96D7-02B06CA700F9}"/>
              </a:ext>
            </a:extLst>
          </p:cNvPr>
          <p:cNvSpPr>
            <a:spLocks noChangeArrowheads="1"/>
          </p:cNvSpPr>
          <p:nvPr/>
        </p:nvSpPr>
        <p:spPr bwMode="auto">
          <a:xfrm flipH="1">
            <a:off x="10502591" y="2951677"/>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31%</a:t>
            </a:r>
            <a:endParaRPr kumimoji="0" lang="en-US" altLang="en-US" sz="1300" b="1" i="0" u="none" strike="noStrike" cap="none" normalizeH="0" baseline="0" dirty="0">
              <a:ln>
                <a:noFill/>
              </a:ln>
              <a:solidFill>
                <a:srgbClr val="10A24A"/>
              </a:solidFill>
              <a:effectLst/>
            </a:endParaRPr>
          </a:p>
        </p:txBody>
      </p:sp>
      <p:sp>
        <p:nvSpPr>
          <p:cNvPr id="188" name="Rectangle 227">
            <a:extLst>
              <a:ext uri="{FF2B5EF4-FFF2-40B4-BE49-F238E27FC236}">
                <a16:creationId xmlns:a16="http://schemas.microsoft.com/office/drawing/2014/main" id="{856ED524-7953-4072-8BB1-FE5E463B4A56}"/>
              </a:ext>
            </a:extLst>
          </p:cNvPr>
          <p:cNvSpPr>
            <a:spLocks noChangeArrowheads="1"/>
          </p:cNvSpPr>
          <p:nvPr/>
        </p:nvSpPr>
        <p:spPr bwMode="auto">
          <a:xfrm flipH="1">
            <a:off x="10502591" y="3420653"/>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35%</a:t>
            </a:r>
            <a:endParaRPr kumimoji="0" lang="en-US" altLang="en-US" sz="1300" b="1" i="0" u="none" strike="noStrike" cap="none" normalizeH="0" baseline="0" dirty="0">
              <a:ln>
                <a:noFill/>
              </a:ln>
              <a:solidFill>
                <a:srgbClr val="10A24A"/>
              </a:solidFill>
              <a:effectLst/>
            </a:endParaRPr>
          </a:p>
        </p:txBody>
      </p:sp>
      <p:sp>
        <p:nvSpPr>
          <p:cNvPr id="189" name="Rectangle 227">
            <a:extLst>
              <a:ext uri="{FF2B5EF4-FFF2-40B4-BE49-F238E27FC236}">
                <a16:creationId xmlns:a16="http://schemas.microsoft.com/office/drawing/2014/main" id="{A2BFB9A4-EA20-4FA6-A99B-356FA0A175C3}"/>
              </a:ext>
            </a:extLst>
          </p:cNvPr>
          <p:cNvSpPr>
            <a:spLocks noChangeArrowheads="1"/>
          </p:cNvSpPr>
          <p:nvPr/>
        </p:nvSpPr>
        <p:spPr bwMode="auto">
          <a:xfrm flipH="1">
            <a:off x="10502591" y="3889629"/>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20%</a:t>
            </a:r>
            <a:endParaRPr kumimoji="0" lang="en-US" altLang="en-US" sz="1300" b="1" i="0" u="none" strike="noStrike" cap="none" normalizeH="0" baseline="0" dirty="0">
              <a:ln>
                <a:noFill/>
              </a:ln>
              <a:solidFill>
                <a:srgbClr val="10A24A"/>
              </a:solidFill>
              <a:effectLst/>
            </a:endParaRPr>
          </a:p>
        </p:txBody>
      </p:sp>
      <p:sp>
        <p:nvSpPr>
          <p:cNvPr id="190" name="Rectangle 227">
            <a:extLst>
              <a:ext uri="{FF2B5EF4-FFF2-40B4-BE49-F238E27FC236}">
                <a16:creationId xmlns:a16="http://schemas.microsoft.com/office/drawing/2014/main" id="{CFEDD170-0CE5-4489-BF2F-3D95E326583F}"/>
              </a:ext>
            </a:extLst>
          </p:cNvPr>
          <p:cNvSpPr>
            <a:spLocks noChangeArrowheads="1"/>
          </p:cNvSpPr>
          <p:nvPr/>
        </p:nvSpPr>
        <p:spPr bwMode="auto">
          <a:xfrm flipH="1">
            <a:off x="10502591" y="4358605"/>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32%</a:t>
            </a:r>
            <a:endParaRPr kumimoji="0" lang="en-US" altLang="en-US" sz="1300" b="1" i="0" u="none" strike="noStrike" cap="none" normalizeH="0" baseline="0" dirty="0">
              <a:ln>
                <a:noFill/>
              </a:ln>
              <a:solidFill>
                <a:srgbClr val="10A24A"/>
              </a:solidFill>
              <a:effectLst/>
            </a:endParaRPr>
          </a:p>
        </p:txBody>
      </p:sp>
      <p:sp>
        <p:nvSpPr>
          <p:cNvPr id="191" name="Rectangle 227">
            <a:extLst>
              <a:ext uri="{FF2B5EF4-FFF2-40B4-BE49-F238E27FC236}">
                <a16:creationId xmlns:a16="http://schemas.microsoft.com/office/drawing/2014/main" id="{88392C72-985E-4F7D-86DB-AB22D6CF60D2}"/>
              </a:ext>
            </a:extLst>
          </p:cNvPr>
          <p:cNvSpPr>
            <a:spLocks noChangeArrowheads="1"/>
          </p:cNvSpPr>
          <p:nvPr/>
        </p:nvSpPr>
        <p:spPr bwMode="auto">
          <a:xfrm flipH="1">
            <a:off x="10502591" y="4827581"/>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28%</a:t>
            </a:r>
            <a:endParaRPr kumimoji="0" lang="en-US" altLang="en-US" sz="1300" b="1" i="0" u="none" strike="noStrike" cap="none" normalizeH="0" baseline="0" dirty="0">
              <a:ln>
                <a:noFill/>
              </a:ln>
              <a:solidFill>
                <a:srgbClr val="10A24A"/>
              </a:solidFill>
              <a:effectLst/>
            </a:endParaRPr>
          </a:p>
        </p:txBody>
      </p:sp>
      <p:sp>
        <p:nvSpPr>
          <p:cNvPr id="192" name="Rectangle 227">
            <a:extLst>
              <a:ext uri="{FF2B5EF4-FFF2-40B4-BE49-F238E27FC236}">
                <a16:creationId xmlns:a16="http://schemas.microsoft.com/office/drawing/2014/main" id="{8212D25E-6458-429E-8627-401E2B18DBAA}"/>
              </a:ext>
            </a:extLst>
          </p:cNvPr>
          <p:cNvSpPr>
            <a:spLocks noChangeArrowheads="1"/>
          </p:cNvSpPr>
          <p:nvPr/>
        </p:nvSpPr>
        <p:spPr bwMode="auto">
          <a:xfrm flipH="1">
            <a:off x="10502591" y="5296559"/>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23%</a:t>
            </a:r>
            <a:endParaRPr kumimoji="0" lang="en-US" altLang="en-US" sz="1300" b="1" i="0" u="none" strike="noStrike" cap="none" normalizeH="0" baseline="0" dirty="0">
              <a:ln>
                <a:noFill/>
              </a:ln>
              <a:solidFill>
                <a:srgbClr val="10A24A"/>
              </a:solidFill>
              <a:effectLst/>
            </a:endParaRPr>
          </a:p>
        </p:txBody>
      </p:sp>
      <p:sp>
        <p:nvSpPr>
          <p:cNvPr id="193" name="TextBox 192">
            <a:extLst>
              <a:ext uri="{FF2B5EF4-FFF2-40B4-BE49-F238E27FC236}">
                <a16:creationId xmlns:a16="http://schemas.microsoft.com/office/drawing/2014/main" id="{CE521E46-107B-4876-9AF8-306B85ED3049}"/>
              </a:ext>
            </a:extLst>
          </p:cNvPr>
          <p:cNvSpPr txBox="1"/>
          <p:nvPr/>
        </p:nvSpPr>
        <p:spPr>
          <a:xfrm>
            <a:off x="9272587" y="6233515"/>
            <a:ext cx="273213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RRR denotes relative risk reduction</a:t>
            </a:r>
          </a:p>
        </p:txBody>
      </p:sp>
    </p:spTree>
    <p:extLst>
      <p:ext uri="{BB962C8B-B14F-4D97-AF65-F5344CB8AC3E}">
        <p14:creationId xmlns:p14="http://schemas.microsoft.com/office/powerpoint/2010/main" val="2830840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angle 14"/>
          <p:cNvSpPr>
            <a:spLocks noChangeArrowheads="1"/>
          </p:cNvSpPr>
          <p:nvPr/>
        </p:nvSpPr>
        <p:spPr bwMode="auto">
          <a:xfrm>
            <a:off x="242835" y="5685718"/>
            <a:ext cx="11706330" cy="444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13" name="Rectangle 168"/>
          <p:cNvSpPr>
            <a:spLocks noChangeArrowheads="1"/>
          </p:cNvSpPr>
          <p:nvPr/>
        </p:nvSpPr>
        <p:spPr bwMode="auto">
          <a:xfrm>
            <a:off x="385917" y="5827928"/>
            <a:ext cx="1031501"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Total Mortality</a:t>
            </a:r>
            <a:endParaRPr kumimoji="0" lang="en-US" altLang="en-US" sz="1300" b="0" i="0" u="none" strike="noStrike" cap="none" normalizeH="0" baseline="0" dirty="0">
              <a:ln>
                <a:noFill/>
              </a:ln>
              <a:solidFill>
                <a:schemeClr val="tx1"/>
              </a:solidFill>
              <a:effectLst/>
            </a:endParaRPr>
          </a:p>
        </p:txBody>
      </p:sp>
      <p:sp>
        <p:nvSpPr>
          <p:cNvPr id="25" name="Rectangle 223"/>
          <p:cNvSpPr>
            <a:spLocks noChangeArrowheads="1"/>
          </p:cNvSpPr>
          <p:nvPr/>
        </p:nvSpPr>
        <p:spPr bwMode="auto">
          <a:xfrm>
            <a:off x="8910178" y="5807941"/>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0.87 (0.74–1.02)</a:t>
            </a:r>
            <a:endParaRPr kumimoji="0" lang="en-US" altLang="en-US" sz="1300" b="0" i="0" u="none" strike="noStrike" cap="none" normalizeH="0" baseline="0" dirty="0">
              <a:ln>
                <a:noFill/>
              </a:ln>
              <a:solidFill>
                <a:schemeClr val="tx1"/>
              </a:solidFill>
              <a:effectLst/>
            </a:endParaRPr>
          </a:p>
        </p:txBody>
      </p:sp>
      <p:sp>
        <p:nvSpPr>
          <p:cNvPr id="38" name="Rectangle 236"/>
          <p:cNvSpPr>
            <a:spLocks noChangeArrowheads="1"/>
          </p:cNvSpPr>
          <p:nvPr/>
        </p:nvSpPr>
        <p:spPr bwMode="auto">
          <a:xfrm>
            <a:off x="11327640" y="5807941"/>
            <a:ext cx="3254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0.09</a:t>
            </a:r>
            <a:endParaRPr kumimoji="0" lang="en-US" altLang="en-US" sz="1300" b="0" i="0" u="none" strike="noStrike" cap="none" normalizeH="0" baseline="0" dirty="0">
              <a:ln>
                <a:noFill/>
              </a:ln>
              <a:solidFill>
                <a:schemeClr val="tx1"/>
              </a:solidFill>
              <a:effectLst/>
            </a:endParaRPr>
          </a:p>
        </p:txBody>
      </p:sp>
      <p:sp>
        <p:nvSpPr>
          <p:cNvPr id="149" name="Rectangle 347"/>
          <p:cNvSpPr>
            <a:spLocks noChangeArrowheads="1"/>
          </p:cNvSpPr>
          <p:nvPr/>
        </p:nvSpPr>
        <p:spPr bwMode="auto">
          <a:xfrm>
            <a:off x="8763511" y="5707152"/>
            <a:ext cx="3176445" cy="392091"/>
          </a:xfrm>
          <a:prstGeom prst="rect">
            <a:avLst/>
          </a:prstGeom>
          <a:noFill/>
          <a:ln w="33338" cap="flat">
            <a:solidFill>
              <a:srgbClr val="4F86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61" name="Rectangle 16"/>
          <p:cNvSpPr>
            <a:spLocks noChangeArrowheads="1"/>
          </p:cNvSpPr>
          <p:nvPr/>
        </p:nvSpPr>
        <p:spPr bwMode="auto">
          <a:xfrm>
            <a:off x="385917" y="945369"/>
            <a:ext cx="7261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ltLang="en-US" sz="1300" b="1" dirty="0">
                <a:solidFill>
                  <a:srgbClr val="000000"/>
                </a:solidFill>
                <a:latin typeface="Arial" pitchFamily="34" charset="0"/>
                <a:cs typeface="Arial" pitchFamily="34" charset="0"/>
              </a:rPr>
              <a:t>Endpoint</a:t>
            </a:r>
          </a:p>
        </p:txBody>
      </p:sp>
      <p:sp>
        <p:nvSpPr>
          <p:cNvPr id="150" name="Rectangle 5"/>
          <p:cNvSpPr>
            <a:spLocks noChangeArrowheads="1"/>
          </p:cNvSpPr>
          <p:nvPr/>
        </p:nvSpPr>
        <p:spPr bwMode="auto">
          <a:xfrm>
            <a:off x="242835" y="1411518"/>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66" name="Rectangle 21"/>
          <p:cNvSpPr>
            <a:spLocks noChangeArrowheads="1"/>
          </p:cNvSpPr>
          <p:nvPr/>
        </p:nvSpPr>
        <p:spPr bwMode="auto">
          <a:xfrm>
            <a:off x="385917" y="1565559"/>
            <a:ext cx="1830629"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Primary Composite (ITT)</a:t>
            </a:r>
          </a:p>
        </p:txBody>
      </p:sp>
      <p:sp>
        <p:nvSpPr>
          <p:cNvPr id="151" name="Rectangle 6"/>
          <p:cNvSpPr>
            <a:spLocks noChangeArrowheads="1"/>
          </p:cNvSpPr>
          <p:nvPr/>
        </p:nvSpPr>
        <p:spPr bwMode="auto">
          <a:xfrm>
            <a:off x="242835" y="1899012"/>
            <a:ext cx="11706330" cy="439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3" name="Rectangle 28"/>
          <p:cNvSpPr>
            <a:spLocks noChangeArrowheads="1"/>
          </p:cNvSpPr>
          <p:nvPr/>
        </p:nvSpPr>
        <p:spPr bwMode="auto">
          <a:xfrm>
            <a:off x="385917" y="2029113"/>
            <a:ext cx="2386872"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Key Secondary Composite (ITT)</a:t>
            </a:r>
          </a:p>
        </p:txBody>
      </p:sp>
      <p:sp>
        <p:nvSpPr>
          <p:cNvPr id="152" name="Rectangle 7"/>
          <p:cNvSpPr>
            <a:spLocks noChangeArrowheads="1"/>
          </p:cNvSpPr>
          <p:nvPr/>
        </p:nvSpPr>
        <p:spPr bwMode="auto">
          <a:xfrm>
            <a:off x="242835" y="2338626"/>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4" name="Rectangle 39"/>
          <p:cNvSpPr>
            <a:spLocks noChangeArrowheads="1"/>
          </p:cNvSpPr>
          <p:nvPr/>
        </p:nvSpPr>
        <p:spPr bwMode="auto">
          <a:xfrm>
            <a:off x="385917" y="2402898"/>
            <a:ext cx="2210542"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Cardiovascular Death or</a:t>
            </a:r>
          </a:p>
          <a:p>
            <a:pPr lvl="0">
              <a:lnSpc>
                <a:spcPts val="1400"/>
              </a:lnSpc>
              <a:spcBef>
                <a:spcPts val="0"/>
              </a:spcBef>
              <a:spcAft>
                <a:spcPts val="0"/>
              </a:spcAft>
            </a:pPr>
            <a:r>
              <a:rPr lang="en-US" altLang="en-US" sz="1300" dirty="0">
                <a:solidFill>
                  <a:srgbClr val="000000"/>
                </a:solidFill>
              </a:rPr>
              <a:t>Nonfatal Myocardial Infarction</a:t>
            </a:r>
          </a:p>
        </p:txBody>
      </p:sp>
      <p:sp>
        <p:nvSpPr>
          <p:cNvPr id="153" name="Rectangle 8"/>
          <p:cNvSpPr>
            <a:spLocks noChangeArrowheads="1"/>
          </p:cNvSpPr>
          <p:nvPr/>
        </p:nvSpPr>
        <p:spPr bwMode="auto">
          <a:xfrm>
            <a:off x="242835" y="2826120"/>
            <a:ext cx="11706330" cy="439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43" name="Rectangle 98"/>
          <p:cNvSpPr>
            <a:spLocks noChangeArrowheads="1"/>
          </p:cNvSpPr>
          <p:nvPr/>
        </p:nvSpPr>
        <p:spPr bwMode="auto">
          <a:xfrm>
            <a:off x="385917" y="2956221"/>
            <a:ext cx="2824491"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Fatal or Nonfatal Myocardial Infarction</a:t>
            </a:r>
          </a:p>
        </p:txBody>
      </p:sp>
      <p:sp>
        <p:nvSpPr>
          <p:cNvPr id="154" name="Rectangle 9"/>
          <p:cNvSpPr>
            <a:spLocks noChangeArrowheads="1"/>
          </p:cNvSpPr>
          <p:nvPr/>
        </p:nvSpPr>
        <p:spPr bwMode="auto">
          <a:xfrm>
            <a:off x="242835" y="3265734"/>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63" name="Rectangle 118"/>
          <p:cNvSpPr>
            <a:spLocks noChangeArrowheads="1"/>
          </p:cNvSpPr>
          <p:nvPr/>
        </p:nvSpPr>
        <p:spPr bwMode="auto">
          <a:xfrm>
            <a:off x="385917" y="3419775"/>
            <a:ext cx="2832507"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Urgent or Emergent Revascularization</a:t>
            </a:r>
          </a:p>
        </p:txBody>
      </p:sp>
      <p:sp>
        <p:nvSpPr>
          <p:cNvPr id="155" name="Rectangle 10"/>
          <p:cNvSpPr>
            <a:spLocks noChangeArrowheads="1"/>
          </p:cNvSpPr>
          <p:nvPr/>
        </p:nvSpPr>
        <p:spPr bwMode="auto">
          <a:xfrm>
            <a:off x="242835" y="3753228"/>
            <a:ext cx="11706330" cy="444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1" name="Rectangle 136"/>
          <p:cNvSpPr>
            <a:spLocks noChangeArrowheads="1"/>
          </p:cNvSpPr>
          <p:nvPr/>
        </p:nvSpPr>
        <p:spPr bwMode="auto">
          <a:xfrm>
            <a:off x="385917" y="3885710"/>
            <a:ext cx="1606209"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Cardiovascular Death</a:t>
            </a:r>
          </a:p>
        </p:txBody>
      </p:sp>
      <p:sp>
        <p:nvSpPr>
          <p:cNvPr id="156" name="Rectangle 11"/>
          <p:cNvSpPr>
            <a:spLocks noChangeArrowheads="1"/>
          </p:cNvSpPr>
          <p:nvPr/>
        </p:nvSpPr>
        <p:spPr bwMode="auto">
          <a:xfrm>
            <a:off x="242835" y="4197604"/>
            <a:ext cx="11706330" cy="487618"/>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89" name="Rectangle 144"/>
          <p:cNvSpPr>
            <a:spLocks noChangeArrowheads="1"/>
          </p:cNvSpPr>
          <p:nvPr/>
        </p:nvSpPr>
        <p:spPr bwMode="auto">
          <a:xfrm>
            <a:off x="385917" y="4351645"/>
            <a:ext cx="2589299"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Hospitalization for Unstable Angina</a:t>
            </a:r>
          </a:p>
        </p:txBody>
      </p:sp>
      <p:sp>
        <p:nvSpPr>
          <p:cNvPr id="157" name="Rectangle 12"/>
          <p:cNvSpPr>
            <a:spLocks noChangeArrowheads="1"/>
          </p:cNvSpPr>
          <p:nvPr/>
        </p:nvSpPr>
        <p:spPr bwMode="auto">
          <a:xfrm>
            <a:off x="242835" y="4685098"/>
            <a:ext cx="11706330" cy="439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00" name="Rectangle 155"/>
          <p:cNvSpPr>
            <a:spLocks noChangeArrowheads="1"/>
          </p:cNvSpPr>
          <p:nvPr/>
        </p:nvSpPr>
        <p:spPr bwMode="auto">
          <a:xfrm>
            <a:off x="385917" y="4815199"/>
            <a:ext cx="1764907" cy="17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Fatal or Nonfatal Stroke</a:t>
            </a:r>
          </a:p>
        </p:txBody>
      </p:sp>
      <p:sp>
        <p:nvSpPr>
          <p:cNvPr id="158" name="Rectangle 13"/>
          <p:cNvSpPr>
            <a:spLocks noChangeArrowheads="1"/>
          </p:cNvSpPr>
          <p:nvPr/>
        </p:nvSpPr>
        <p:spPr bwMode="auto">
          <a:xfrm>
            <a:off x="242835" y="5124539"/>
            <a:ext cx="11706330" cy="491140"/>
          </a:xfrm>
          <a:prstGeom prst="rect">
            <a:avLst/>
          </a:prstGeom>
          <a:solidFill>
            <a:srgbClr val="F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209" name="Rectangle 64"/>
          <p:cNvSpPr>
            <a:spLocks noChangeArrowheads="1"/>
          </p:cNvSpPr>
          <p:nvPr/>
        </p:nvSpPr>
        <p:spPr bwMode="auto">
          <a:xfrm>
            <a:off x="385917" y="5190571"/>
            <a:ext cx="2588466"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nSpc>
                <a:spcPts val="1400"/>
              </a:lnSpc>
              <a:spcBef>
                <a:spcPts val="0"/>
              </a:spcBef>
              <a:spcAft>
                <a:spcPts val="0"/>
              </a:spcAft>
            </a:pPr>
            <a:r>
              <a:rPr lang="en-US" altLang="en-US" sz="1300" dirty="0">
                <a:solidFill>
                  <a:srgbClr val="000000"/>
                </a:solidFill>
              </a:rPr>
              <a:t>Total Mortality, Nonfatal Myocardial</a:t>
            </a:r>
          </a:p>
          <a:p>
            <a:pPr lvl="0">
              <a:lnSpc>
                <a:spcPts val="1400"/>
              </a:lnSpc>
              <a:spcBef>
                <a:spcPts val="0"/>
              </a:spcBef>
              <a:spcAft>
                <a:spcPts val="0"/>
              </a:spcAft>
            </a:pPr>
            <a:r>
              <a:rPr lang="en-US" altLang="en-US" sz="1300" dirty="0">
                <a:solidFill>
                  <a:srgbClr val="000000"/>
                </a:solidFill>
              </a:rPr>
              <a:t>Infarction, or Nonfatal Stroke</a:t>
            </a:r>
          </a:p>
        </p:txBody>
      </p:sp>
      <p:sp>
        <p:nvSpPr>
          <p:cNvPr id="330" name="Rectangle 185"/>
          <p:cNvSpPr>
            <a:spLocks noChangeArrowheads="1"/>
          </p:cNvSpPr>
          <p:nvPr/>
        </p:nvSpPr>
        <p:spPr bwMode="auto">
          <a:xfrm>
            <a:off x="7298253" y="5807941"/>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310/4090 (7.6%)</a:t>
            </a:r>
            <a:endParaRPr kumimoji="0" lang="en-US" altLang="en-US" sz="1300" b="0" i="0" u="none" strike="noStrike" cap="none" normalizeH="0" baseline="0" dirty="0">
              <a:ln>
                <a:noFill/>
              </a:ln>
              <a:solidFill>
                <a:schemeClr val="tx1"/>
              </a:solidFill>
              <a:effectLst/>
            </a:endParaRPr>
          </a:p>
        </p:txBody>
      </p:sp>
      <p:sp>
        <p:nvSpPr>
          <p:cNvPr id="319" name="Rectangle 174"/>
          <p:cNvSpPr>
            <a:spLocks noChangeArrowheads="1"/>
          </p:cNvSpPr>
          <p:nvPr/>
        </p:nvSpPr>
        <p:spPr bwMode="auto">
          <a:xfrm>
            <a:off x="7595611" y="945369"/>
            <a:ext cx="6412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indent="0" algn="ctr">
              <a:lnSpc>
                <a:spcPct val="100000"/>
              </a:lnSpc>
              <a:buClrTx/>
              <a:buSzTx/>
              <a:buFontTx/>
              <a:buNone/>
              <a:tabLst/>
            </a:pPr>
            <a:r>
              <a:rPr lang="en-US" altLang="en-US" sz="1300" b="1" dirty="0">
                <a:solidFill>
                  <a:srgbClr val="000000"/>
                </a:solidFill>
              </a:rPr>
              <a:t>Placebo</a:t>
            </a:r>
          </a:p>
        </p:txBody>
      </p:sp>
      <p:sp>
        <p:nvSpPr>
          <p:cNvPr id="320" name="Rectangle 175"/>
          <p:cNvSpPr>
            <a:spLocks noChangeArrowheads="1"/>
          </p:cNvSpPr>
          <p:nvPr/>
        </p:nvSpPr>
        <p:spPr bwMode="auto">
          <a:xfrm>
            <a:off x="7633281" y="1185925"/>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n/N (%)</a:t>
            </a:r>
            <a:endParaRPr kumimoji="0" lang="en-US" altLang="en-US" sz="1300" b="0" i="0" u="none" strike="noStrike" cap="none" normalizeH="0" baseline="0" dirty="0">
              <a:ln>
                <a:noFill/>
              </a:ln>
              <a:solidFill>
                <a:schemeClr val="tx1"/>
              </a:solidFill>
              <a:effectLst/>
            </a:endParaRPr>
          </a:p>
        </p:txBody>
      </p:sp>
      <p:sp>
        <p:nvSpPr>
          <p:cNvPr id="321" name="Rectangle 176"/>
          <p:cNvSpPr>
            <a:spLocks noChangeArrowheads="1"/>
          </p:cNvSpPr>
          <p:nvPr/>
        </p:nvSpPr>
        <p:spPr bwMode="auto">
          <a:xfrm>
            <a:off x="7251766" y="1555300"/>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901/4090 (22.0%)</a:t>
            </a:r>
            <a:endParaRPr kumimoji="0" lang="en-US" altLang="en-US" sz="1300" b="0" i="0" u="none" strike="noStrike" cap="none" normalizeH="0" baseline="0">
              <a:ln>
                <a:noFill/>
              </a:ln>
              <a:solidFill>
                <a:schemeClr val="tx1"/>
              </a:solidFill>
              <a:effectLst/>
            </a:endParaRPr>
          </a:p>
        </p:txBody>
      </p:sp>
      <p:sp>
        <p:nvSpPr>
          <p:cNvPr id="322" name="Rectangle 177"/>
          <p:cNvSpPr>
            <a:spLocks noChangeArrowheads="1"/>
          </p:cNvSpPr>
          <p:nvPr/>
        </p:nvSpPr>
        <p:spPr bwMode="auto">
          <a:xfrm>
            <a:off x="7251766" y="2018854"/>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606/4090 (14.8%)</a:t>
            </a:r>
            <a:endParaRPr kumimoji="0" lang="en-US" altLang="en-US" sz="1300" b="0" i="0" u="none" strike="noStrike" cap="none" normalizeH="0" baseline="0">
              <a:ln>
                <a:noFill/>
              </a:ln>
              <a:solidFill>
                <a:schemeClr val="tx1"/>
              </a:solidFill>
              <a:effectLst/>
            </a:endParaRPr>
          </a:p>
        </p:txBody>
      </p:sp>
      <p:sp>
        <p:nvSpPr>
          <p:cNvPr id="323" name="Rectangle 178"/>
          <p:cNvSpPr>
            <a:spLocks noChangeArrowheads="1"/>
          </p:cNvSpPr>
          <p:nvPr/>
        </p:nvSpPr>
        <p:spPr bwMode="auto">
          <a:xfrm>
            <a:off x="7251766" y="2482408"/>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507/4090 (12.4%)</a:t>
            </a:r>
            <a:endParaRPr kumimoji="0" lang="en-US" altLang="en-US" sz="1300" b="0" i="0" u="none" strike="noStrike" cap="none" normalizeH="0" baseline="0">
              <a:ln>
                <a:noFill/>
              </a:ln>
              <a:solidFill>
                <a:schemeClr val="tx1"/>
              </a:solidFill>
              <a:effectLst/>
            </a:endParaRPr>
          </a:p>
        </p:txBody>
      </p:sp>
      <p:sp>
        <p:nvSpPr>
          <p:cNvPr id="324" name="Rectangle 179"/>
          <p:cNvSpPr>
            <a:spLocks noChangeArrowheads="1"/>
          </p:cNvSpPr>
          <p:nvPr/>
        </p:nvSpPr>
        <p:spPr bwMode="auto">
          <a:xfrm>
            <a:off x="7298253" y="2945962"/>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355/4090 (8.7%)</a:t>
            </a:r>
            <a:endParaRPr kumimoji="0" lang="en-US" altLang="en-US" sz="1300" b="0" i="0" u="none" strike="noStrike" cap="none" normalizeH="0" baseline="0">
              <a:ln>
                <a:noFill/>
              </a:ln>
              <a:solidFill>
                <a:schemeClr val="tx1"/>
              </a:solidFill>
              <a:effectLst/>
            </a:endParaRPr>
          </a:p>
        </p:txBody>
      </p:sp>
      <p:sp>
        <p:nvSpPr>
          <p:cNvPr id="325" name="Rectangle 180"/>
          <p:cNvSpPr>
            <a:spLocks noChangeArrowheads="1"/>
          </p:cNvSpPr>
          <p:nvPr/>
        </p:nvSpPr>
        <p:spPr bwMode="auto">
          <a:xfrm>
            <a:off x="7298253" y="3409516"/>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321/4090 (7.8%)</a:t>
            </a:r>
            <a:endParaRPr kumimoji="0" lang="en-US" altLang="en-US" sz="1300" b="0" i="0" u="none" strike="noStrike" cap="none" normalizeH="0" baseline="0">
              <a:ln>
                <a:noFill/>
              </a:ln>
              <a:solidFill>
                <a:schemeClr val="tx1"/>
              </a:solidFill>
              <a:effectLst/>
            </a:endParaRPr>
          </a:p>
        </p:txBody>
      </p:sp>
      <p:sp>
        <p:nvSpPr>
          <p:cNvPr id="326" name="Rectangle 181"/>
          <p:cNvSpPr>
            <a:spLocks noChangeArrowheads="1"/>
          </p:cNvSpPr>
          <p:nvPr/>
        </p:nvSpPr>
        <p:spPr bwMode="auto">
          <a:xfrm>
            <a:off x="7298253" y="3875451"/>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213/4090 (5.2%)</a:t>
            </a:r>
            <a:endParaRPr kumimoji="0" lang="en-US" altLang="en-US" sz="1300" b="0" i="0" u="none" strike="noStrike" cap="none" normalizeH="0" baseline="0">
              <a:ln>
                <a:noFill/>
              </a:ln>
              <a:solidFill>
                <a:schemeClr val="tx1"/>
              </a:solidFill>
              <a:effectLst/>
            </a:endParaRPr>
          </a:p>
        </p:txBody>
      </p:sp>
      <p:sp>
        <p:nvSpPr>
          <p:cNvPr id="327" name="Rectangle 182"/>
          <p:cNvSpPr>
            <a:spLocks noChangeArrowheads="1"/>
          </p:cNvSpPr>
          <p:nvPr/>
        </p:nvSpPr>
        <p:spPr bwMode="auto">
          <a:xfrm>
            <a:off x="7298253" y="4341386"/>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157/4090 (3.8%)</a:t>
            </a:r>
            <a:endParaRPr kumimoji="0" lang="en-US" altLang="en-US" sz="1300" b="0" i="0" u="none" strike="noStrike" cap="none" normalizeH="0" baseline="0" dirty="0">
              <a:ln>
                <a:noFill/>
              </a:ln>
              <a:solidFill>
                <a:schemeClr val="tx1"/>
              </a:solidFill>
              <a:effectLst/>
            </a:endParaRPr>
          </a:p>
        </p:txBody>
      </p:sp>
      <p:sp>
        <p:nvSpPr>
          <p:cNvPr id="328" name="Rectangle 183"/>
          <p:cNvSpPr>
            <a:spLocks noChangeArrowheads="1"/>
          </p:cNvSpPr>
          <p:nvPr/>
        </p:nvSpPr>
        <p:spPr bwMode="auto">
          <a:xfrm>
            <a:off x="7298253" y="4804940"/>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134/4090 (3.3%)</a:t>
            </a:r>
            <a:endParaRPr kumimoji="0" lang="en-US" altLang="en-US" sz="1300" b="0" i="0" u="none" strike="noStrike" cap="none" normalizeH="0" baseline="0">
              <a:ln>
                <a:noFill/>
              </a:ln>
              <a:solidFill>
                <a:schemeClr val="tx1"/>
              </a:solidFill>
              <a:effectLst/>
            </a:endParaRPr>
          </a:p>
        </p:txBody>
      </p:sp>
      <p:sp>
        <p:nvSpPr>
          <p:cNvPr id="329" name="Rectangle 184"/>
          <p:cNvSpPr>
            <a:spLocks noChangeArrowheads="1"/>
          </p:cNvSpPr>
          <p:nvPr/>
        </p:nvSpPr>
        <p:spPr bwMode="auto">
          <a:xfrm>
            <a:off x="7251766" y="5270081"/>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690/4090 (16.9%)</a:t>
            </a:r>
            <a:endParaRPr kumimoji="0" lang="en-US" altLang="en-US" sz="1300" b="0" i="0" u="none" strike="noStrike" cap="none" normalizeH="0" baseline="0">
              <a:ln>
                <a:noFill/>
              </a:ln>
              <a:solidFill>
                <a:schemeClr val="tx1"/>
              </a:solidFill>
              <a:effectLst/>
            </a:endParaRPr>
          </a:p>
        </p:txBody>
      </p:sp>
      <p:sp>
        <p:nvSpPr>
          <p:cNvPr id="8" name="Rectangle 206"/>
          <p:cNvSpPr>
            <a:spLocks noChangeArrowheads="1"/>
          </p:cNvSpPr>
          <p:nvPr/>
        </p:nvSpPr>
        <p:spPr bwMode="auto">
          <a:xfrm>
            <a:off x="5832995" y="5807941"/>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274/4089 (6.7%)</a:t>
            </a:r>
            <a:endParaRPr kumimoji="0" lang="en-US" altLang="en-US" sz="1300" b="0" i="0" u="none" strike="noStrike" cap="none" normalizeH="0" baseline="0">
              <a:ln>
                <a:noFill/>
              </a:ln>
              <a:solidFill>
                <a:schemeClr val="tx1"/>
              </a:solidFill>
              <a:effectLst/>
            </a:endParaRPr>
          </a:p>
        </p:txBody>
      </p:sp>
      <p:sp>
        <p:nvSpPr>
          <p:cNvPr id="331" name="Rectangle 186"/>
          <p:cNvSpPr>
            <a:spLocks noChangeArrowheads="1"/>
          </p:cNvSpPr>
          <p:nvPr/>
        </p:nvSpPr>
        <p:spPr bwMode="auto">
          <a:xfrm>
            <a:off x="5832194" y="945369"/>
            <a:ext cx="123751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b="1" dirty="0" err="1">
                <a:solidFill>
                  <a:srgbClr val="000000"/>
                </a:solidFill>
              </a:rPr>
              <a:t>Icosapent</a:t>
            </a:r>
            <a:r>
              <a:rPr lang="en-US" altLang="en-US" sz="1300" b="1" dirty="0">
                <a:solidFill>
                  <a:srgbClr val="000000"/>
                </a:solidFill>
              </a:rPr>
              <a:t> Ethyl</a:t>
            </a:r>
            <a:endParaRPr kumimoji="0" lang="en-US" altLang="en-US" sz="1300" b="0" i="0" u="none" strike="noStrike" cap="none" normalizeH="0" baseline="0" dirty="0">
              <a:ln>
                <a:noFill/>
              </a:ln>
              <a:solidFill>
                <a:schemeClr val="tx1"/>
              </a:solidFill>
              <a:effectLst/>
            </a:endParaRPr>
          </a:p>
        </p:txBody>
      </p:sp>
      <p:sp>
        <p:nvSpPr>
          <p:cNvPr id="340" name="Rectangle 195"/>
          <p:cNvSpPr>
            <a:spLocks noChangeArrowheads="1"/>
          </p:cNvSpPr>
          <p:nvPr/>
        </p:nvSpPr>
        <p:spPr bwMode="auto">
          <a:xfrm>
            <a:off x="6168023" y="1185925"/>
            <a:ext cx="5658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n/N (%)</a:t>
            </a:r>
            <a:endParaRPr kumimoji="0" lang="en-US" altLang="en-US" sz="1300" b="0" i="0" u="none" strike="noStrike" cap="none" normalizeH="0" baseline="0" dirty="0">
              <a:ln>
                <a:noFill/>
              </a:ln>
              <a:solidFill>
                <a:schemeClr val="tx1"/>
              </a:solidFill>
              <a:effectLst/>
            </a:endParaRPr>
          </a:p>
        </p:txBody>
      </p:sp>
      <p:sp>
        <p:nvSpPr>
          <p:cNvPr id="341" name="Rectangle 196"/>
          <p:cNvSpPr>
            <a:spLocks noChangeArrowheads="1"/>
          </p:cNvSpPr>
          <p:nvPr/>
        </p:nvSpPr>
        <p:spPr bwMode="auto">
          <a:xfrm>
            <a:off x="5786508" y="1555300"/>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705/4089 (17.2%)</a:t>
            </a:r>
            <a:endParaRPr kumimoji="0" lang="en-US" altLang="en-US" sz="1300" b="0" i="0" u="none" strike="noStrike" cap="none" normalizeH="0" baseline="0">
              <a:ln>
                <a:noFill/>
              </a:ln>
              <a:solidFill>
                <a:schemeClr val="tx1"/>
              </a:solidFill>
              <a:effectLst/>
            </a:endParaRPr>
          </a:p>
        </p:txBody>
      </p:sp>
      <p:sp>
        <p:nvSpPr>
          <p:cNvPr id="342" name="Rectangle 197"/>
          <p:cNvSpPr>
            <a:spLocks noChangeArrowheads="1"/>
          </p:cNvSpPr>
          <p:nvPr/>
        </p:nvSpPr>
        <p:spPr bwMode="auto">
          <a:xfrm>
            <a:off x="5792696" y="2018854"/>
            <a:ext cx="13165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459/4089 (11.2%)</a:t>
            </a:r>
            <a:endParaRPr kumimoji="0" lang="en-US" altLang="en-US" sz="1300" b="0" i="0" u="none" strike="noStrike" cap="none" normalizeH="0" baseline="0">
              <a:ln>
                <a:noFill/>
              </a:ln>
              <a:solidFill>
                <a:schemeClr val="tx1"/>
              </a:solidFill>
              <a:effectLst/>
            </a:endParaRPr>
          </a:p>
        </p:txBody>
      </p:sp>
      <p:sp>
        <p:nvSpPr>
          <p:cNvPr id="343" name="Rectangle 198"/>
          <p:cNvSpPr>
            <a:spLocks noChangeArrowheads="1"/>
          </p:cNvSpPr>
          <p:nvPr/>
        </p:nvSpPr>
        <p:spPr bwMode="auto">
          <a:xfrm>
            <a:off x="5832995" y="2482408"/>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392/4089 (9.6%)</a:t>
            </a:r>
            <a:endParaRPr kumimoji="0" lang="en-US" altLang="en-US" sz="1300" b="0" i="0" u="none" strike="noStrike" cap="none" normalizeH="0" baseline="0">
              <a:ln>
                <a:noFill/>
              </a:ln>
              <a:solidFill>
                <a:schemeClr val="tx1"/>
              </a:solidFill>
              <a:effectLst/>
            </a:endParaRPr>
          </a:p>
        </p:txBody>
      </p:sp>
      <p:sp>
        <p:nvSpPr>
          <p:cNvPr id="344" name="Rectangle 199"/>
          <p:cNvSpPr>
            <a:spLocks noChangeArrowheads="1"/>
          </p:cNvSpPr>
          <p:nvPr/>
        </p:nvSpPr>
        <p:spPr bwMode="auto">
          <a:xfrm>
            <a:off x="5832995" y="2945962"/>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250/4089 (6.1%)</a:t>
            </a:r>
            <a:endParaRPr kumimoji="0" lang="en-US" altLang="en-US" sz="1300" b="0" i="0" u="none" strike="noStrike" cap="none" normalizeH="0" baseline="0">
              <a:ln>
                <a:noFill/>
              </a:ln>
              <a:solidFill>
                <a:schemeClr val="tx1"/>
              </a:solidFill>
              <a:effectLst/>
            </a:endParaRPr>
          </a:p>
        </p:txBody>
      </p:sp>
      <p:sp>
        <p:nvSpPr>
          <p:cNvPr id="345" name="Rectangle 200"/>
          <p:cNvSpPr>
            <a:spLocks noChangeArrowheads="1"/>
          </p:cNvSpPr>
          <p:nvPr/>
        </p:nvSpPr>
        <p:spPr bwMode="auto">
          <a:xfrm>
            <a:off x="5832995" y="3409516"/>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216/4089 (5.3%)</a:t>
            </a:r>
            <a:endParaRPr kumimoji="0" lang="en-US" altLang="en-US" sz="1300" b="0" i="0" u="none" strike="noStrike" cap="none" normalizeH="0" baseline="0">
              <a:ln>
                <a:noFill/>
              </a:ln>
              <a:solidFill>
                <a:schemeClr val="tx1"/>
              </a:solidFill>
              <a:effectLst/>
            </a:endParaRPr>
          </a:p>
        </p:txBody>
      </p:sp>
      <p:sp>
        <p:nvSpPr>
          <p:cNvPr id="346" name="Rectangle 201"/>
          <p:cNvSpPr>
            <a:spLocks noChangeArrowheads="1"/>
          </p:cNvSpPr>
          <p:nvPr/>
        </p:nvSpPr>
        <p:spPr bwMode="auto">
          <a:xfrm>
            <a:off x="5832995" y="3875451"/>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174/4089 (4.3%)</a:t>
            </a:r>
            <a:endParaRPr kumimoji="0" lang="en-US" altLang="en-US" sz="1300" b="0" i="0" u="none" strike="noStrike" cap="none" normalizeH="0" baseline="0">
              <a:ln>
                <a:noFill/>
              </a:ln>
              <a:solidFill>
                <a:schemeClr val="tx1"/>
              </a:solidFill>
              <a:effectLst/>
            </a:endParaRPr>
          </a:p>
        </p:txBody>
      </p:sp>
      <p:sp>
        <p:nvSpPr>
          <p:cNvPr id="347" name="Rectangle 202"/>
          <p:cNvSpPr>
            <a:spLocks noChangeArrowheads="1"/>
          </p:cNvSpPr>
          <p:nvPr/>
        </p:nvSpPr>
        <p:spPr bwMode="auto">
          <a:xfrm>
            <a:off x="5832995" y="4341386"/>
            <a:ext cx="12359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108/4089 (2.6%)</a:t>
            </a:r>
            <a:endParaRPr kumimoji="0" lang="en-US" altLang="en-US" sz="1300" b="0" i="0" u="none" strike="noStrike" cap="none" normalizeH="0" baseline="0">
              <a:ln>
                <a:noFill/>
              </a:ln>
              <a:solidFill>
                <a:schemeClr val="tx1"/>
              </a:solidFill>
              <a:effectLst/>
            </a:endParaRPr>
          </a:p>
        </p:txBody>
      </p:sp>
      <p:sp>
        <p:nvSpPr>
          <p:cNvPr id="348" name="Rectangle 203"/>
          <p:cNvSpPr>
            <a:spLocks noChangeArrowheads="1"/>
          </p:cNvSpPr>
          <p:nvPr/>
        </p:nvSpPr>
        <p:spPr bwMode="auto">
          <a:xfrm>
            <a:off x="5879482" y="4804940"/>
            <a:ext cx="114294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98/4089 (2.4%)</a:t>
            </a:r>
            <a:endParaRPr kumimoji="0" lang="en-US" altLang="en-US" sz="1300" b="0" i="0" u="none" strike="noStrike" cap="none" normalizeH="0" baseline="0">
              <a:ln>
                <a:noFill/>
              </a:ln>
              <a:solidFill>
                <a:schemeClr val="tx1"/>
              </a:solidFill>
              <a:effectLst/>
            </a:endParaRPr>
          </a:p>
        </p:txBody>
      </p:sp>
      <p:sp>
        <p:nvSpPr>
          <p:cNvPr id="349" name="Rectangle 204"/>
          <p:cNvSpPr>
            <a:spLocks noChangeArrowheads="1"/>
          </p:cNvSpPr>
          <p:nvPr/>
        </p:nvSpPr>
        <p:spPr bwMode="auto">
          <a:xfrm>
            <a:off x="5786508" y="5270081"/>
            <a:ext cx="13288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549/4089 (13.4%)</a:t>
            </a:r>
            <a:endParaRPr kumimoji="0" lang="en-US" altLang="en-US" sz="1300" b="0" i="0" u="none" strike="noStrike" cap="none" normalizeH="0" baseline="0" dirty="0">
              <a:ln>
                <a:noFill/>
              </a:ln>
              <a:solidFill>
                <a:schemeClr val="tx1"/>
              </a:solidFill>
              <a:effectLst/>
            </a:endParaRPr>
          </a:p>
        </p:txBody>
      </p:sp>
      <p:sp>
        <p:nvSpPr>
          <p:cNvPr id="15" name="Rectangle 213"/>
          <p:cNvSpPr>
            <a:spLocks noChangeArrowheads="1"/>
          </p:cNvSpPr>
          <p:nvPr/>
        </p:nvSpPr>
        <p:spPr bwMode="auto">
          <a:xfrm>
            <a:off x="8660913" y="945369"/>
            <a:ext cx="172643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pl-PL" altLang="en-US" sz="1300" b="1" dirty="0">
                <a:solidFill>
                  <a:srgbClr val="000000"/>
                </a:solidFill>
              </a:rPr>
              <a:t>Hazard </a:t>
            </a:r>
            <a:r>
              <a:rPr lang="en-US" altLang="en-US" sz="1300" b="1" dirty="0">
                <a:solidFill>
                  <a:srgbClr val="000000"/>
                </a:solidFill>
              </a:rPr>
              <a:t>Ratio </a:t>
            </a:r>
            <a:r>
              <a:rPr lang="pl-PL" altLang="en-US" sz="1300" b="1" dirty="0">
                <a:solidFill>
                  <a:srgbClr val="000000"/>
                </a:solidFill>
              </a:rPr>
              <a:t>(95% CI)</a:t>
            </a:r>
            <a:endParaRPr lang="en-US" altLang="en-US" sz="1300" b="1" dirty="0">
              <a:solidFill>
                <a:srgbClr val="000000"/>
              </a:solidFill>
            </a:endParaRPr>
          </a:p>
        </p:txBody>
      </p:sp>
      <p:sp>
        <p:nvSpPr>
          <p:cNvPr id="16" name="Rectangle 214"/>
          <p:cNvSpPr>
            <a:spLocks noChangeArrowheads="1"/>
          </p:cNvSpPr>
          <p:nvPr/>
        </p:nvSpPr>
        <p:spPr bwMode="auto">
          <a:xfrm>
            <a:off x="8910178" y="1555300"/>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0.75 (0.68–0.83)</a:t>
            </a:r>
            <a:endParaRPr kumimoji="0" lang="en-US" altLang="en-US" sz="1300" b="0" i="0" u="none" strike="noStrike" cap="none" normalizeH="0" baseline="0" dirty="0">
              <a:ln>
                <a:noFill/>
              </a:ln>
              <a:solidFill>
                <a:schemeClr val="tx1"/>
              </a:solidFill>
              <a:effectLst/>
            </a:endParaRPr>
          </a:p>
        </p:txBody>
      </p:sp>
      <p:sp>
        <p:nvSpPr>
          <p:cNvPr id="17" name="Rectangle 215"/>
          <p:cNvSpPr>
            <a:spLocks noChangeArrowheads="1"/>
          </p:cNvSpPr>
          <p:nvPr/>
        </p:nvSpPr>
        <p:spPr bwMode="auto">
          <a:xfrm>
            <a:off x="8910178" y="2018854"/>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0.74 (0.65–0.83)</a:t>
            </a:r>
            <a:endParaRPr kumimoji="0" lang="en-US" altLang="en-US" sz="1300" b="0" i="0" u="none" strike="noStrike" cap="none" normalizeH="0" baseline="0">
              <a:ln>
                <a:noFill/>
              </a:ln>
              <a:solidFill>
                <a:schemeClr val="tx1"/>
              </a:solidFill>
              <a:effectLst/>
            </a:endParaRPr>
          </a:p>
        </p:txBody>
      </p:sp>
      <p:sp>
        <p:nvSpPr>
          <p:cNvPr id="18" name="Rectangle 216"/>
          <p:cNvSpPr>
            <a:spLocks noChangeArrowheads="1"/>
          </p:cNvSpPr>
          <p:nvPr/>
        </p:nvSpPr>
        <p:spPr bwMode="auto">
          <a:xfrm>
            <a:off x="8910178" y="2482408"/>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0.75 (0.66–0.86)</a:t>
            </a:r>
            <a:endParaRPr kumimoji="0" lang="en-US" altLang="en-US" sz="1300" b="0" i="0" u="none" strike="noStrike" cap="none" normalizeH="0" baseline="0">
              <a:ln>
                <a:noFill/>
              </a:ln>
              <a:solidFill>
                <a:schemeClr val="tx1"/>
              </a:solidFill>
              <a:effectLst/>
            </a:endParaRPr>
          </a:p>
        </p:txBody>
      </p:sp>
      <p:sp>
        <p:nvSpPr>
          <p:cNvPr id="19" name="Rectangle 217"/>
          <p:cNvSpPr>
            <a:spLocks noChangeArrowheads="1"/>
          </p:cNvSpPr>
          <p:nvPr/>
        </p:nvSpPr>
        <p:spPr bwMode="auto">
          <a:xfrm>
            <a:off x="8910178" y="2945962"/>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0.69 (0.58–0.81)</a:t>
            </a:r>
            <a:endParaRPr kumimoji="0" lang="en-US" altLang="en-US" sz="1300" b="0" i="0" u="none" strike="noStrike" cap="none" normalizeH="0" baseline="0" dirty="0">
              <a:ln>
                <a:noFill/>
              </a:ln>
              <a:solidFill>
                <a:schemeClr val="tx1"/>
              </a:solidFill>
              <a:effectLst/>
            </a:endParaRPr>
          </a:p>
        </p:txBody>
      </p:sp>
      <p:sp>
        <p:nvSpPr>
          <p:cNvPr id="20" name="Rectangle 218"/>
          <p:cNvSpPr>
            <a:spLocks noChangeArrowheads="1"/>
          </p:cNvSpPr>
          <p:nvPr/>
        </p:nvSpPr>
        <p:spPr bwMode="auto">
          <a:xfrm>
            <a:off x="8910178" y="3409516"/>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0.65 (0.55–0.78)</a:t>
            </a:r>
            <a:endParaRPr kumimoji="0" lang="en-US" altLang="en-US" sz="1300" b="0" i="0" u="none" strike="noStrike" cap="none" normalizeH="0" baseline="0">
              <a:ln>
                <a:noFill/>
              </a:ln>
              <a:solidFill>
                <a:schemeClr val="tx1"/>
              </a:solidFill>
              <a:effectLst/>
            </a:endParaRPr>
          </a:p>
        </p:txBody>
      </p:sp>
      <p:sp>
        <p:nvSpPr>
          <p:cNvPr id="21" name="Rectangle 219"/>
          <p:cNvSpPr>
            <a:spLocks noChangeArrowheads="1"/>
          </p:cNvSpPr>
          <p:nvPr/>
        </p:nvSpPr>
        <p:spPr bwMode="auto">
          <a:xfrm>
            <a:off x="8910178" y="3875451"/>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0.80 (0.66–0.98)</a:t>
            </a:r>
            <a:endParaRPr kumimoji="0" lang="en-US" altLang="en-US" sz="1300" b="0" i="0" u="none" strike="noStrike" cap="none" normalizeH="0" baseline="0">
              <a:ln>
                <a:noFill/>
              </a:ln>
              <a:solidFill>
                <a:schemeClr val="tx1"/>
              </a:solidFill>
              <a:effectLst/>
            </a:endParaRPr>
          </a:p>
        </p:txBody>
      </p:sp>
      <p:sp>
        <p:nvSpPr>
          <p:cNvPr id="22" name="Rectangle 220"/>
          <p:cNvSpPr>
            <a:spLocks noChangeArrowheads="1"/>
          </p:cNvSpPr>
          <p:nvPr/>
        </p:nvSpPr>
        <p:spPr bwMode="auto">
          <a:xfrm>
            <a:off x="8910178" y="4341386"/>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0.68 (0.53–0.87)</a:t>
            </a:r>
            <a:endParaRPr kumimoji="0" lang="en-US" altLang="en-US" sz="1300" b="0" i="0" u="none" strike="noStrike" cap="none" normalizeH="0" baseline="0">
              <a:ln>
                <a:noFill/>
              </a:ln>
              <a:solidFill>
                <a:schemeClr val="tx1"/>
              </a:solidFill>
              <a:effectLst/>
            </a:endParaRPr>
          </a:p>
        </p:txBody>
      </p:sp>
      <p:sp>
        <p:nvSpPr>
          <p:cNvPr id="23" name="Rectangle 221"/>
          <p:cNvSpPr>
            <a:spLocks noChangeArrowheads="1"/>
          </p:cNvSpPr>
          <p:nvPr/>
        </p:nvSpPr>
        <p:spPr bwMode="auto">
          <a:xfrm>
            <a:off x="8910178" y="4804940"/>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0.72 (0.55–0.93)</a:t>
            </a:r>
            <a:endParaRPr kumimoji="0" lang="en-US" altLang="en-US" sz="1300" b="0" i="0" u="none" strike="noStrike" cap="none" normalizeH="0" baseline="0" dirty="0">
              <a:ln>
                <a:noFill/>
              </a:ln>
              <a:solidFill>
                <a:schemeClr val="tx1"/>
              </a:solidFill>
              <a:effectLst/>
            </a:endParaRPr>
          </a:p>
        </p:txBody>
      </p:sp>
      <p:sp>
        <p:nvSpPr>
          <p:cNvPr id="24" name="Rectangle 222"/>
          <p:cNvSpPr>
            <a:spLocks noChangeArrowheads="1"/>
          </p:cNvSpPr>
          <p:nvPr/>
        </p:nvSpPr>
        <p:spPr bwMode="auto">
          <a:xfrm>
            <a:off x="8910178" y="5270081"/>
            <a:ext cx="1227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rPr>
              <a:t>0.77 (0.69–0.86)</a:t>
            </a:r>
            <a:endParaRPr kumimoji="0" lang="en-US" altLang="en-US" sz="1300" b="0" i="0" u="none" strike="noStrike" cap="none" normalizeH="0" baseline="0">
              <a:ln>
                <a:noFill/>
              </a:ln>
              <a:solidFill>
                <a:schemeClr val="tx1"/>
              </a:solidFill>
              <a:effectLst/>
            </a:endParaRPr>
          </a:p>
        </p:txBody>
      </p:sp>
      <p:sp>
        <p:nvSpPr>
          <p:cNvPr id="26" name="Rectangle 224"/>
          <p:cNvSpPr>
            <a:spLocks noChangeArrowheads="1"/>
          </p:cNvSpPr>
          <p:nvPr/>
        </p:nvSpPr>
        <p:spPr bwMode="auto">
          <a:xfrm>
            <a:off x="11192988" y="945369"/>
            <a:ext cx="59471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indent="0" algn="ctr">
              <a:lnSpc>
                <a:spcPct val="100000"/>
              </a:lnSpc>
              <a:buClrTx/>
              <a:buSzTx/>
              <a:buFontTx/>
              <a:buNone/>
              <a:tabLst/>
            </a:pPr>
            <a:r>
              <a:rPr lang="en-US" altLang="en-US" sz="1300" b="1" dirty="0">
                <a:solidFill>
                  <a:srgbClr val="000000"/>
                </a:solidFill>
              </a:rPr>
              <a:t>P-value</a:t>
            </a:r>
          </a:p>
        </p:txBody>
      </p:sp>
      <p:sp>
        <p:nvSpPr>
          <p:cNvPr id="29" name="Rectangle 227"/>
          <p:cNvSpPr>
            <a:spLocks noChangeArrowheads="1"/>
          </p:cNvSpPr>
          <p:nvPr/>
        </p:nvSpPr>
        <p:spPr bwMode="auto">
          <a:xfrm>
            <a:off x="11232262" y="1555300"/>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&lt;0.001</a:t>
            </a:r>
            <a:endParaRPr kumimoji="0" lang="en-US" altLang="en-US" sz="1300" b="0" i="0" u="none" strike="noStrike" cap="none" normalizeH="0" baseline="0" dirty="0">
              <a:ln>
                <a:noFill/>
              </a:ln>
              <a:solidFill>
                <a:schemeClr val="tx1"/>
              </a:solidFill>
              <a:effectLst/>
            </a:endParaRPr>
          </a:p>
        </p:txBody>
      </p:sp>
      <p:sp>
        <p:nvSpPr>
          <p:cNvPr id="30" name="Rectangle 228"/>
          <p:cNvSpPr>
            <a:spLocks noChangeArrowheads="1"/>
          </p:cNvSpPr>
          <p:nvPr/>
        </p:nvSpPr>
        <p:spPr bwMode="auto">
          <a:xfrm>
            <a:off x="11232262" y="2018854"/>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1" name="Rectangle 229"/>
          <p:cNvSpPr>
            <a:spLocks noChangeArrowheads="1"/>
          </p:cNvSpPr>
          <p:nvPr/>
        </p:nvSpPr>
        <p:spPr bwMode="auto">
          <a:xfrm>
            <a:off x="11232262" y="2482408"/>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2" name="Rectangle 230"/>
          <p:cNvSpPr>
            <a:spLocks noChangeArrowheads="1"/>
          </p:cNvSpPr>
          <p:nvPr/>
        </p:nvSpPr>
        <p:spPr bwMode="auto">
          <a:xfrm>
            <a:off x="11232262" y="2945962"/>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3" name="Rectangle 231"/>
          <p:cNvSpPr>
            <a:spLocks noChangeArrowheads="1"/>
          </p:cNvSpPr>
          <p:nvPr/>
        </p:nvSpPr>
        <p:spPr bwMode="auto">
          <a:xfrm>
            <a:off x="11232262" y="3409516"/>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34" name="Rectangle 232"/>
          <p:cNvSpPr>
            <a:spLocks noChangeArrowheads="1"/>
          </p:cNvSpPr>
          <p:nvPr/>
        </p:nvSpPr>
        <p:spPr bwMode="auto">
          <a:xfrm>
            <a:off x="11327640" y="3875451"/>
            <a:ext cx="3254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0.03</a:t>
            </a:r>
            <a:endParaRPr kumimoji="0" lang="en-US" altLang="en-US" sz="1300" b="0" i="0" u="none" strike="noStrike" cap="none" normalizeH="0" baseline="0" dirty="0">
              <a:ln>
                <a:noFill/>
              </a:ln>
              <a:solidFill>
                <a:schemeClr val="tx1"/>
              </a:solidFill>
              <a:effectLst/>
            </a:endParaRPr>
          </a:p>
        </p:txBody>
      </p:sp>
      <p:sp>
        <p:nvSpPr>
          <p:cNvPr id="35" name="Rectangle 233"/>
          <p:cNvSpPr>
            <a:spLocks noChangeArrowheads="1"/>
          </p:cNvSpPr>
          <p:nvPr/>
        </p:nvSpPr>
        <p:spPr bwMode="auto">
          <a:xfrm>
            <a:off x="11281153" y="4341386"/>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0.002</a:t>
            </a:r>
            <a:endParaRPr kumimoji="0" lang="en-US" altLang="en-US" sz="1300" b="0" i="0" u="none" strike="noStrike" cap="none" normalizeH="0" baseline="0" dirty="0">
              <a:ln>
                <a:noFill/>
              </a:ln>
              <a:solidFill>
                <a:schemeClr val="tx1"/>
              </a:solidFill>
              <a:effectLst/>
            </a:endParaRPr>
          </a:p>
        </p:txBody>
      </p:sp>
      <p:sp>
        <p:nvSpPr>
          <p:cNvPr id="36" name="Rectangle 234"/>
          <p:cNvSpPr>
            <a:spLocks noChangeArrowheads="1"/>
          </p:cNvSpPr>
          <p:nvPr/>
        </p:nvSpPr>
        <p:spPr bwMode="auto">
          <a:xfrm>
            <a:off x="11327640" y="4804940"/>
            <a:ext cx="3254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0.01</a:t>
            </a:r>
            <a:endParaRPr kumimoji="0" lang="en-US" altLang="en-US" sz="1300" b="0" i="0" u="none" strike="noStrike" cap="none" normalizeH="0" baseline="0" dirty="0">
              <a:ln>
                <a:noFill/>
              </a:ln>
              <a:solidFill>
                <a:schemeClr val="tx1"/>
              </a:solidFill>
              <a:effectLst/>
            </a:endParaRPr>
          </a:p>
        </p:txBody>
      </p:sp>
      <p:sp>
        <p:nvSpPr>
          <p:cNvPr id="37" name="Rectangle 235"/>
          <p:cNvSpPr>
            <a:spLocks noChangeArrowheads="1"/>
          </p:cNvSpPr>
          <p:nvPr/>
        </p:nvSpPr>
        <p:spPr bwMode="auto">
          <a:xfrm>
            <a:off x="11232262" y="5270081"/>
            <a:ext cx="51616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dirty="0">
                <a:solidFill>
                  <a:srgbClr val="000000"/>
                </a:solidFill>
              </a:rPr>
              <a:t>&lt;0.001</a:t>
            </a:r>
            <a:endParaRPr lang="en-US" altLang="en-US" sz="1300" dirty="0"/>
          </a:p>
        </p:txBody>
      </p:sp>
      <p:sp>
        <p:nvSpPr>
          <p:cNvPr id="148" name="Rectangle 346"/>
          <p:cNvSpPr>
            <a:spLocks noChangeArrowheads="1"/>
          </p:cNvSpPr>
          <p:nvPr/>
        </p:nvSpPr>
        <p:spPr bwMode="auto">
          <a:xfrm>
            <a:off x="8763511" y="1416819"/>
            <a:ext cx="3176445" cy="4200210"/>
          </a:xfrm>
          <a:prstGeom prst="rect">
            <a:avLst/>
          </a:prstGeom>
          <a:noFill/>
          <a:ln w="33338" cap="flat">
            <a:solidFill>
              <a:srgbClr val="0FA24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39" name="Freeform 337"/>
          <p:cNvSpPr>
            <a:spLocks/>
          </p:cNvSpPr>
          <p:nvPr/>
        </p:nvSpPr>
        <p:spPr bwMode="auto">
          <a:xfrm>
            <a:off x="4692787" y="5907968"/>
            <a:ext cx="358775" cy="0"/>
          </a:xfrm>
          <a:custGeom>
            <a:avLst/>
            <a:gdLst>
              <a:gd name="T0" fmla="*/ 0 w 226"/>
              <a:gd name="T1" fmla="*/ 226 w 226"/>
              <a:gd name="T2" fmla="*/ 0 w 226"/>
            </a:gdLst>
            <a:ahLst/>
            <a:cxnLst>
              <a:cxn ang="0">
                <a:pos x="T0" y="0"/>
              </a:cxn>
              <a:cxn ang="0">
                <a:pos x="T1" y="0"/>
              </a:cxn>
              <a:cxn ang="0">
                <a:pos x="T2" y="0"/>
              </a:cxn>
            </a:cxnLst>
            <a:rect l="0" t="0" r="r" b="b"/>
            <a:pathLst>
              <a:path w="226">
                <a:moveTo>
                  <a:pt x="0" y="0"/>
                </a:moveTo>
                <a:lnTo>
                  <a:pt x="22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1" name="Freeform 339"/>
          <p:cNvSpPr>
            <a:spLocks/>
          </p:cNvSpPr>
          <p:nvPr/>
        </p:nvSpPr>
        <p:spPr bwMode="auto">
          <a:xfrm>
            <a:off x="4392749" y="5907968"/>
            <a:ext cx="300038" cy="0"/>
          </a:xfrm>
          <a:custGeom>
            <a:avLst/>
            <a:gdLst>
              <a:gd name="T0" fmla="*/ 0 w 189"/>
              <a:gd name="T1" fmla="*/ 189 w 189"/>
              <a:gd name="T2" fmla="*/ 0 w 189"/>
            </a:gdLst>
            <a:ahLst/>
            <a:cxnLst>
              <a:cxn ang="0">
                <a:pos x="T0" y="0"/>
              </a:cxn>
              <a:cxn ang="0">
                <a:pos x="T1" y="0"/>
              </a:cxn>
              <a:cxn ang="0">
                <a:pos x="T2" y="0"/>
              </a:cxn>
            </a:cxnLst>
            <a:rect l="0" t="0" r="r" b="b"/>
            <a:pathLst>
              <a:path w="189">
                <a:moveTo>
                  <a:pt x="0" y="0"/>
                </a:moveTo>
                <a:lnTo>
                  <a:pt x="18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2" name="Line 340"/>
          <p:cNvSpPr>
            <a:spLocks noChangeShapeType="1"/>
          </p:cNvSpPr>
          <p:nvPr/>
        </p:nvSpPr>
        <p:spPr bwMode="auto">
          <a:xfrm>
            <a:off x="4392749" y="5907968"/>
            <a:ext cx="300038"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3" name="Freeform 341"/>
          <p:cNvSpPr>
            <a:spLocks/>
          </p:cNvSpPr>
          <p:nvPr/>
        </p:nvSpPr>
        <p:spPr bwMode="auto">
          <a:xfrm>
            <a:off x="4672149" y="5887331"/>
            <a:ext cx="38100" cy="41275"/>
          </a:xfrm>
          <a:custGeom>
            <a:avLst/>
            <a:gdLst>
              <a:gd name="T0" fmla="*/ 11 w 24"/>
              <a:gd name="T1" fmla="*/ 0 h 26"/>
              <a:gd name="T2" fmla="*/ 24 w 24"/>
              <a:gd name="T3" fmla="*/ 0 h 26"/>
              <a:gd name="T4" fmla="*/ 24 w 24"/>
              <a:gd name="T5" fmla="*/ 26 h 26"/>
              <a:gd name="T6" fmla="*/ 0 w 24"/>
              <a:gd name="T7" fmla="*/ 26 h 26"/>
              <a:gd name="T8" fmla="*/ 0 w 24"/>
              <a:gd name="T9" fmla="*/ 0 h 26"/>
              <a:gd name="T10" fmla="*/ 11 w 24"/>
              <a:gd name="T11" fmla="*/ 0 h 26"/>
            </a:gdLst>
            <a:ahLst/>
            <a:cxnLst>
              <a:cxn ang="0">
                <a:pos x="T0" y="T1"/>
              </a:cxn>
              <a:cxn ang="0">
                <a:pos x="T2" y="T3"/>
              </a:cxn>
              <a:cxn ang="0">
                <a:pos x="T4" y="T5"/>
              </a:cxn>
              <a:cxn ang="0">
                <a:pos x="T6" y="T7"/>
              </a:cxn>
              <a:cxn ang="0">
                <a:pos x="T8" y="T9"/>
              </a:cxn>
              <a:cxn ang="0">
                <a:pos x="T10" y="T11"/>
              </a:cxn>
            </a:cxnLst>
            <a:rect l="0" t="0" r="r" b="b"/>
            <a:pathLst>
              <a:path w="24" h="26">
                <a:moveTo>
                  <a:pt x="11" y="0"/>
                </a:moveTo>
                <a:lnTo>
                  <a:pt x="24" y="0"/>
                </a:lnTo>
                <a:lnTo>
                  <a:pt x="24" y="26"/>
                </a:lnTo>
                <a:lnTo>
                  <a:pt x="0" y="26"/>
                </a:lnTo>
                <a:lnTo>
                  <a:pt x="0"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4" name="Freeform 342"/>
          <p:cNvSpPr>
            <a:spLocks/>
          </p:cNvSpPr>
          <p:nvPr/>
        </p:nvSpPr>
        <p:spPr bwMode="auto">
          <a:xfrm>
            <a:off x="4672149" y="5887331"/>
            <a:ext cx="38100" cy="41275"/>
          </a:xfrm>
          <a:custGeom>
            <a:avLst/>
            <a:gdLst>
              <a:gd name="T0" fmla="*/ 11 w 24"/>
              <a:gd name="T1" fmla="*/ 0 h 26"/>
              <a:gd name="T2" fmla="*/ 24 w 24"/>
              <a:gd name="T3" fmla="*/ 0 h 26"/>
              <a:gd name="T4" fmla="*/ 24 w 24"/>
              <a:gd name="T5" fmla="*/ 26 h 26"/>
              <a:gd name="T6" fmla="*/ 0 w 24"/>
              <a:gd name="T7" fmla="*/ 26 h 26"/>
              <a:gd name="T8" fmla="*/ 0 w 24"/>
              <a:gd name="T9" fmla="*/ 0 h 26"/>
              <a:gd name="T10" fmla="*/ 11 w 24"/>
              <a:gd name="T11" fmla="*/ 0 h 26"/>
            </a:gdLst>
            <a:ahLst/>
            <a:cxnLst>
              <a:cxn ang="0">
                <a:pos x="T0" y="T1"/>
              </a:cxn>
              <a:cxn ang="0">
                <a:pos x="T2" y="T3"/>
              </a:cxn>
              <a:cxn ang="0">
                <a:pos x="T4" y="T5"/>
              </a:cxn>
              <a:cxn ang="0">
                <a:pos x="T6" y="T7"/>
              </a:cxn>
              <a:cxn ang="0">
                <a:pos x="T8" y="T9"/>
              </a:cxn>
              <a:cxn ang="0">
                <a:pos x="T10" y="T11"/>
              </a:cxn>
            </a:cxnLst>
            <a:rect l="0" t="0" r="r" b="b"/>
            <a:pathLst>
              <a:path w="24" h="26">
                <a:moveTo>
                  <a:pt x="11" y="0"/>
                </a:moveTo>
                <a:lnTo>
                  <a:pt x="24" y="0"/>
                </a:lnTo>
                <a:lnTo>
                  <a:pt x="24" y="26"/>
                </a:lnTo>
                <a:lnTo>
                  <a:pt x="0" y="26"/>
                </a:lnTo>
                <a:lnTo>
                  <a:pt x="0" y="0"/>
                </a:lnTo>
                <a:lnTo>
                  <a:pt x="11"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5" name="Rectangle 343"/>
          <p:cNvSpPr>
            <a:spLocks noChangeArrowheads="1"/>
          </p:cNvSpPr>
          <p:nvPr/>
        </p:nvSpPr>
        <p:spPr bwMode="auto">
          <a:xfrm>
            <a:off x="4640399" y="5858756"/>
            <a:ext cx="98425"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44" name="Rectangle 242"/>
          <p:cNvSpPr>
            <a:spLocks noChangeArrowheads="1"/>
          </p:cNvSpPr>
          <p:nvPr/>
        </p:nvSpPr>
        <p:spPr bwMode="auto">
          <a:xfrm>
            <a:off x="4456973" y="960758"/>
            <a:ext cx="106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pl-PL" altLang="en-US" sz="1300" b="1" dirty="0">
                <a:solidFill>
                  <a:srgbClr val="000000"/>
                </a:solidFill>
              </a:rPr>
              <a:t>Hazard </a:t>
            </a:r>
            <a:r>
              <a:rPr lang="en-US" altLang="en-US" sz="1300" b="1" dirty="0">
                <a:solidFill>
                  <a:srgbClr val="000000"/>
                </a:solidFill>
              </a:rPr>
              <a:t>Ratio</a:t>
            </a:r>
            <a:r>
              <a:rPr lang="pl-PL" altLang="en-US" sz="1300" b="1" dirty="0">
                <a:solidFill>
                  <a:srgbClr val="000000"/>
                </a:solidFill>
              </a:rPr>
              <a:t> </a:t>
            </a:r>
            <a:endParaRPr lang="en-US" altLang="en-US" sz="1300" b="1" dirty="0">
              <a:solidFill>
                <a:srgbClr val="000000"/>
              </a:solidFill>
            </a:endParaRPr>
          </a:p>
          <a:p>
            <a:pPr lvl="0" algn="ctr"/>
            <a:r>
              <a:rPr lang="pl-PL" altLang="en-US" sz="1300" b="1" dirty="0">
                <a:solidFill>
                  <a:srgbClr val="000000"/>
                </a:solidFill>
              </a:rPr>
              <a:t>(95% CI)</a:t>
            </a:r>
            <a:endParaRPr kumimoji="0" lang="en-US" altLang="en-US" sz="1300" b="0" i="0" u="none" strike="noStrike" cap="none" normalizeH="0" baseline="0" dirty="0">
              <a:ln>
                <a:noFill/>
              </a:ln>
              <a:solidFill>
                <a:schemeClr val="tx1"/>
              </a:solidFill>
              <a:effectLst/>
            </a:endParaRPr>
          </a:p>
        </p:txBody>
      </p:sp>
      <p:sp>
        <p:nvSpPr>
          <p:cNvPr id="76" name="Freeform 274"/>
          <p:cNvSpPr>
            <a:spLocks/>
          </p:cNvSpPr>
          <p:nvPr/>
        </p:nvSpPr>
        <p:spPr bwMode="auto">
          <a:xfrm>
            <a:off x="4421324" y="1655327"/>
            <a:ext cx="180975" cy="0"/>
          </a:xfrm>
          <a:custGeom>
            <a:avLst/>
            <a:gdLst>
              <a:gd name="T0" fmla="*/ 0 w 114"/>
              <a:gd name="T1" fmla="*/ 114 w 114"/>
              <a:gd name="T2" fmla="*/ 0 w 114"/>
            </a:gdLst>
            <a:ahLst/>
            <a:cxnLst>
              <a:cxn ang="0">
                <a:pos x="T0" y="0"/>
              </a:cxn>
              <a:cxn ang="0">
                <a:pos x="T1" y="0"/>
              </a:cxn>
              <a:cxn ang="0">
                <a:pos x="T2" y="0"/>
              </a:cxn>
            </a:cxnLst>
            <a:rect l="0" t="0" r="r" b="b"/>
            <a:pathLst>
              <a:path w="114">
                <a:moveTo>
                  <a:pt x="0" y="0"/>
                </a:moveTo>
                <a:lnTo>
                  <a:pt x="11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7" name="Line 275"/>
          <p:cNvSpPr>
            <a:spLocks noChangeShapeType="1"/>
          </p:cNvSpPr>
          <p:nvPr/>
        </p:nvSpPr>
        <p:spPr bwMode="auto">
          <a:xfrm>
            <a:off x="4421324" y="1655327"/>
            <a:ext cx="1809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8" name="Freeform 276"/>
          <p:cNvSpPr>
            <a:spLocks/>
          </p:cNvSpPr>
          <p:nvPr/>
        </p:nvSpPr>
        <p:spPr bwMode="auto">
          <a:xfrm>
            <a:off x="4257812" y="1655327"/>
            <a:ext cx="163513" cy="0"/>
          </a:xfrm>
          <a:custGeom>
            <a:avLst/>
            <a:gdLst>
              <a:gd name="T0" fmla="*/ 0 w 103"/>
              <a:gd name="T1" fmla="*/ 103 w 103"/>
              <a:gd name="T2" fmla="*/ 0 w 103"/>
            </a:gdLst>
            <a:ahLst/>
            <a:cxnLst>
              <a:cxn ang="0">
                <a:pos x="T0" y="0"/>
              </a:cxn>
              <a:cxn ang="0">
                <a:pos x="T1" y="0"/>
              </a:cxn>
              <a:cxn ang="0">
                <a:pos x="T2" y="0"/>
              </a:cxn>
            </a:cxnLst>
            <a:rect l="0" t="0" r="r" b="b"/>
            <a:pathLst>
              <a:path w="103">
                <a:moveTo>
                  <a:pt x="0" y="0"/>
                </a:moveTo>
                <a:lnTo>
                  <a:pt x="10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79" name="Line 277"/>
          <p:cNvSpPr>
            <a:spLocks noChangeShapeType="1"/>
          </p:cNvSpPr>
          <p:nvPr/>
        </p:nvSpPr>
        <p:spPr bwMode="auto">
          <a:xfrm>
            <a:off x="4257812" y="1655327"/>
            <a:ext cx="1635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0" name="Freeform 278"/>
          <p:cNvSpPr>
            <a:spLocks/>
          </p:cNvSpPr>
          <p:nvPr/>
        </p:nvSpPr>
        <p:spPr bwMode="auto">
          <a:xfrm>
            <a:off x="4397512" y="1636277"/>
            <a:ext cx="41275" cy="38100"/>
          </a:xfrm>
          <a:custGeom>
            <a:avLst/>
            <a:gdLst>
              <a:gd name="T0" fmla="*/ 13 w 26"/>
              <a:gd name="T1" fmla="*/ 0 h 24"/>
              <a:gd name="T2" fmla="*/ 26 w 26"/>
              <a:gd name="T3" fmla="*/ 0 h 24"/>
              <a:gd name="T4" fmla="*/ 26 w 26"/>
              <a:gd name="T5" fmla="*/ 24 h 24"/>
              <a:gd name="T6" fmla="*/ 0 w 26"/>
              <a:gd name="T7" fmla="*/ 24 h 24"/>
              <a:gd name="T8" fmla="*/ 0 w 26"/>
              <a:gd name="T9" fmla="*/ 0 h 24"/>
              <a:gd name="T10" fmla="*/ 13 w 26"/>
              <a:gd name="T11" fmla="*/ 0 h 24"/>
            </a:gdLst>
            <a:ahLst/>
            <a:cxnLst>
              <a:cxn ang="0">
                <a:pos x="T0" y="T1"/>
              </a:cxn>
              <a:cxn ang="0">
                <a:pos x="T2" y="T3"/>
              </a:cxn>
              <a:cxn ang="0">
                <a:pos x="T4" y="T5"/>
              </a:cxn>
              <a:cxn ang="0">
                <a:pos x="T6" y="T7"/>
              </a:cxn>
              <a:cxn ang="0">
                <a:pos x="T8" y="T9"/>
              </a:cxn>
              <a:cxn ang="0">
                <a:pos x="T10" y="T11"/>
              </a:cxn>
            </a:cxnLst>
            <a:rect l="0" t="0" r="r" b="b"/>
            <a:pathLst>
              <a:path w="26" h="24">
                <a:moveTo>
                  <a:pt x="13" y="0"/>
                </a:moveTo>
                <a:lnTo>
                  <a:pt x="26" y="0"/>
                </a:lnTo>
                <a:lnTo>
                  <a:pt x="26" y="24"/>
                </a:lnTo>
                <a:lnTo>
                  <a:pt x="0" y="24"/>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1" name="Freeform 279"/>
          <p:cNvSpPr>
            <a:spLocks/>
          </p:cNvSpPr>
          <p:nvPr/>
        </p:nvSpPr>
        <p:spPr bwMode="auto">
          <a:xfrm>
            <a:off x="4397512" y="1636277"/>
            <a:ext cx="41275" cy="38100"/>
          </a:xfrm>
          <a:custGeom>
            <a:avLst/>
            <a:gdLst>
              <a:gd name="T0" fmla="*/ 13 w 26"/>
              <a:gd name="T1" fmla="*/ 0 h 24"/>
              <a:gd name="T2" fmla="*/ 26 w 26"/>
              <a:gd name="T3" fmla="*/ 0 h 24"/>
              <a:gd name="T4" fmla="*/ 26 w 26"/>
              <a:gd name="T5" fmla="*/ 24 h 24"/>
              <a:gd name="T6" fmla="*/ 0 w 26"/>
              <a:gd name="T7" fmla="*/ 24 h 24"/>
              <a:gd name="T8" fmla="*/ 0 w 26"/>
              <a:gd name="T9" fmla="*/ 0 h 24"/>
              <a:gd name="T10" fmla="*/ 13 w 26"/>
              <a:gd name="T11" fmla="*/ 0 h 24"/>
            </a:gdLst>
            <a:ahLst/>
            <a:cxnLst>
              <a:cxn ang="0">
                <a:pos x="T0" y="T1"/>
              </a:cxn>
              <a:cxn ang="0">
                <a:pos x="T2" y="T3"/>
              </a:cxn>
              <a:cxn ang="0">
                <a:pos x="T4" y="T5"/>
              </a:cxn>
              <a:cxn ang="0">
                <a:pos x="T6" y="T7"/>
              </a:cxn>
              <a:cxn ang="0">
                <a:pos x="T8" y="T9"/>
              </a:cxn>
              <a:cxn ang="0">
                <a:pos x="T10" y="T11"/>
              </a:cxn>
            </a:cxnLst>
            <a:rect l="0" t="0" r="r" b="b"/>
            <a:pathLst>
              <a:path w="26" h="24">
                <a:moveTo>
                  <a:pt x="13" y="0"/>
                </a:moveTo>
                <a:lnTo>
                  <a:pt x="26" y="0"/>
                </a:lnTo>
                <a:lnTo>
                  <a:pt x="26" y="24"/>
                </a:lnTo>
                <a:lnTo>
                  <a:pt x="0" y="24"/>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2" name="Rectangle 280"/>
          <p:cNvSpPr>
            <a:spLocks noChangeArrowheads="1"/>
          </p:cNvSpPr>
          <p:nvPr/>
        </p:nvSpPr>
        <p:spPr bwMode="auto">
          <a:xfrm>
            <a:off x="4372112" y="1606115"/>
            <a:ext cx="100013"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3" name="Freeform 281"/>
          <p:cNvSpPr>
            <a:spLocks/>
          </p:cNvSpPr>
          <p:nvPr/>
        </p:nvSpPr>
        <p:spPr bwMode="auto">
          <a:xfrm>
            <a:off x="4381637" y="2118881"/>
            <a:ext cx="220663" cy="0"/>
          </a:xfrm>
          <a:custGeom>
            <a:avLst/>
            <a:gdLst>
              <a:gd name="T0" fmla="*/ 0 w 139"/>
              <a:gd name="T1" fmla="*/ 139 w 139"/>
              <a:gd name="T2" fmla="*/ 0 w 139"/>
            </a:gdLst>
            <a:ahLst/>
            <a:cxnLst>
              <a:cxn ang="0">
                <a:pos x="T0" y="0"/>
              </a:cxn>
              <a:cxn ang="0">
                <a:pos x="T1" y="0"/>
              </a:cxn>
              <a:cxn ang="0">
                <a:pos x="T2" y="0"/>
              </a:cxn>
            </a:cxnLst>
            <a:rect l="0" t="0" r="r" b="b"/>
            <a:pathLst>
              <a:path w="139">
                <a:moveTo>
                  <a:pt x="0" y="0"/>
                </a:moveTo>
                <a:lnTo>
                  <a:pt x="13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4" name="Line 282"/>
          <p:cNvSpPr>
            <a:spLocks noChangeShapeType="1"/>
          </p:cNvSpPr>
          <p:nvPr/>
        </p:nvSpPr>
        <p:spPr bwMode="auto">
          <a:xfrm>
            <a:off x="4381637" y="2118881"/>
            <a:ext cx="22066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5" name="Freeform 283"/>
          <p:cNvSpPr>
            <a:spLocks/>
          </p:cNvSpPr>
          <p:nvPr/>
        </p:nvSpPr>
        <p:spPr bwMode="auto">
          <a:xfrm>
            <a:off x="4187962" y="2118881"/>
            <a:ext cx="193675" cy="0"/>
          </a:xfrm>
          <a:custGeom>
            <a:avLst/>
            <a:gdLst>
              <a:gd name="T0" fmla="*/ 0 w 122"/>
              <a:gd name="T1" fmla="*/ 122 w 122"/>
              <a:gd name="T2" fmla="*/ 0 w 122"/>
            </a:gdLst>
            <a:ahLst/>
            <a:cxnLst>
              <a:cxn ang="0">
                <a:pos x="T0" y="0"/>
              </a:cxn>
              <a:cxn ang="0">
                <a:pos x="T1" y="0"/>
              </a:cxn>
              <a:cxn ang="0">
                <a:pos x="T2" y="0"/>
              </a:cxn>
            </a:cxnLst>
            <a:rect l="0" t="0" r="r" b="b"/>
            <a:pathLst>
              <a:path w="122">
                <a:moveTo>
                  <a:pt x="0" y="0"/>
                </a:moveTo>
                <a:lnTo>
                  <a:pt x="12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6" name="Line 284"/>
          <p:cNvSpPr>
            <a:spLocks noChangeShapeType="1"/>
          </p:cNvSpPr>
          <p:nvPr/>
        </p:nvSpPr>
        <p:spPr bwMode="auto">
          <a:xfrm>
            <a:off x="4187962" y="2118881"/>
            <a:ext cx="1936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7" name="Freeform 285"/>
          <p:cNvSpPr>
            <a:spLocks/>
          </p:cNvSpPr>
          <p:nvPr/>
        </p:nvSpPr>
        <p:spPr bwMode="auto">
          <a:xfrm>
            <a:off x="4360999" y="2100625"/>
            <a:ext cx="36513" cy="36512"/>
          </a:xfrm>
          <a:custGeom>
            <a:avLst/>
            <a:gdLst>
              <a:gd name="T0" fmla="*/ 10 w 23"/>
              <a:gd name="T1" fmla="*/ 0 h 23"/>
              <a:gd name="T2" fmla="*/ 23 w 23"/>
              <a:gd name="T3" fmla="*/ 0 h 23"/>
              <a:gd name="T4" fmla="*/ 23 w 23"/>
              <a:gd name="T5" fmla="*/ 23 h 23"/>
              <a:gd name="T6" fmla="*/ 0 w 23"/>
              <a:gd name="T7" fmla="*/ 23 h 23"/>
              <a:gd name="T8" fmla="*/ 0 w 23"/>
              <a:gd name="T9" fmla="*/ 0 h 23"/>
              <a:gd name="T10" fmla="*/ 1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10" y="0"/>
                </a:moveTo>
                <a:lnTo>
                  <a:pt x="23" y="0"/>
                </a:lnTo>
                <a:lnTo>
                  <a:pt x="23" y="23"/>
                </a:lnTo>
                <a:lnTo>
                  <a:pt x="0" y="23"/>
                </a:lnTo>
                <a:lnTo>
                  <a:pt x="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8" name="Freeform 286"/>
          <p:cNvSpPr>
            <a:spLocks/>
          </p:cNvSpPr>
          <p:nvPr/>
        </p:nvSpPr>
        <p:spPr bwMode="auto">
          <a:xfrm>
            <a:off x="4360999" y="2100625"/>
            <a:ext cx="36513" cy="36512"/>
          </a:xfrm>
          <a:custGeom>
            <a:avLst/>
            <a:gdLst>
              <a:gd name="T0" fmla="*/ 10 w 23"/>
              <a:gd name="T1" fmla="*/ 0 h 23"/>
              <a:gd name="T2" fmla="*/ 23 w 23"/>
              <a:gd name="T3" fmla="*/ 0 h 23"/>
              <a:gd name="T4" fmla="*/ 23 w 23"/>
              <a:gd name="T5" fmla="*/ 23 h 23"/>
              <a:gd name="T6" fmla="*/ 0 w 23"/>
              <a:gd name="T7" fmla="*/ 23 h 23"/>
              <a:gd name="T8" fmla="*/ 0 w 23"/>
              <a:gd name="T9" fmla="*/ 0 h 23"/>
              <a:gd name="T10" fmla="*/ 10 w 23"/>
              <a:gd name="T11" fmla="*/ 0 h 23"/>
            </a:gdLst>
            <a:ahLst/>
            <a:cxnLst>
              <a:cxn ang="0">
                <a:pos x="T0" y="T1"/>
              </a:cxn>
              <a:cxn ang="0">
                <a:pos x="T2" y="T3"/>
              </a:cxn>
              <a:cxn ang="0">
                <a:pos x="T4" y="T5"/>
              </a:cxn>
              <a:cxn ang="0">
                <a:pos x="T6" y="T7"/>
              </a:cxn>
              <a:cxn ang="0">
                <a:pos x="T8" y="T9"/>
              </a:cxn>
              <a:cxn ang="0">
                <a:pos x="T10" y="T11"/>
              </a:cxn>
            </a:cxnLst>
            <a:rect l="0" t="0" r="r" b="b"/>
            <a:pathLst>
              <a:path w="23" h="23">
                <a:moveTo>
                  <a:pt x="10" y="0"/>
                </a:moveTo>
                <a:lnTo>
                  <a:pt x="23" y="0"/>
                </a:lnTo>
                <a:lnTo>
                  <a:pt x="23" y="23"/>
                </a:lnTo>
                <a:lnTo>
                  <a:pt x="0" y="23"/>
                </a:lnTo>
                <a:lnTo>
                  <a:pt x="0" y="0"/>
                </a:lnTo>
                <a:lnTo>
                  <a:pt x="10"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89" name="Rectangle 287"/>
          <p:cNvSpPr>
            <a:spLocks noChangeArrowheads="1"/>
          </p:cNvSpPr>
          <p:nvPr/>
        </p:nvSpPr>
        <p:spPr bwMode="auto">
          <a:xfrm>
            <a:off x="4335599" y="2068875"/>
            <a:ext cx="95250" cy="100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0" name="Freeform 288"/>
          <p:cNvSpPr>
            <a:spLocks/>
          </p:cNvSpPr>
          <p:nvPr/>
        </p:nvSpPr>
        <p:spPr bwMode="auto">
          <a:xfrm>
            <a:off x="4421324" y="2582435"/>
            <a:ext cx="247650" cy="0"/>
          </a:xfrm>
          <a:custGeom>
            <a:avLst/>
            <a:gdLst>
              <a:gd name="T0" fmla="*/ 0 w 156"/>
              <a:gd name="T1" fmla="*/ 156 w 156"/>
              <a:gd name="T2" fmla="*/ 0 w 156"/>
            </a:gdLst>
            <a:ahLst/>
            <a:cxnLst>
              <a:cxn ang="0">
                <a:pos x="T0" y="0"/>
              </a:cxn>
              <a:cxn ang="0">
                <a:pos x="T1" y="0"/>
              </a:cxn>
              <a:cxn ang="0">
                <a:pos x="T2" y="0"/>
              </a:cxn>
            </a:cxnLst>
            <a:rect l="0" t="0" r="r" b="b"/>
            <a:pathLst>
              <a:path w="156">
                <a:moveTo>
                  <a:pt x="0" y="0"/>
                </a:moveTo>
                <a:lnTo>
                  <a:pt x="15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1" name="Line 289"/>
          <p:cNvSpPr>
            <a:spLocks noChangeShapeType="1"/>
          </p:cNvSpPr>
          <p:nvPr/>
        </p:nvSpPr>
        <p:spPr bwMode="auto">
          <a:xfrm>
            <a:off x="4421324" y="2582435"/>
            <a:ext cx="247650"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2" name="Freeform 290"/>
          <p:cNvSpPr>
            <a:spLocks/>
          </p:cNvSpPr>
          <p:nvPr/>
        </p:nvSpPr>
        <p:spPr bwMode="auto">
          <a:xfrm>
            <a:off x="4208599" y="2582435"/>
            <a:ext cx="212725" cy="0"/>
          </a:xfrm>
          <a:custGeom>
            <a:avLst/>
            <a:gdLst>
              <a:gd name="T0" fmla="*/ 0 w 134"/>
              <a:gd name="T1" fmla="*/ 134 w 134"/>
              <a:gd name="T2" fmla="*/ 0 w 134"/>
            </a:gdLst>
            <a:ahLst/>
            <a:cxnLst>
              <a:cxn ang="0">
                <a:pos x="T0" y="0"/>
              </a:cxn>
              <a:cxn ang="0">
                <a:pos x="T1" y="0"/>
              </a:cxn>
              <a:cxn ang="0">
                <a:pos x="T2" y="0"/>
              </a:cxn>
            </a:cxnLst>
            <a:rect l="0" t="0" r="r" b="b"/>
            <a:pathLst>
              <a:path w="134">
                <a:moveTo>
                  <a:pt x="0" y="0"/>
                </a:moveTo>
                <a:lnTo>
                  <a:pt x="1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3" name="Line 291"/>
          <p:cNvSpPr>
            <a:spLocks noChangeShapeType="1"/>
          </p:cNvSpPr>
          <p:nvPr/>
        </p:nvSpPr>
        <p:spPr bwMode="auto">
          <a:xfrm>
            <a:off x="4208599" y="2582435"/>
            <a:ext cx="2127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4" name="Freeform 292"/>
          <p:cNvSpPr>
            <a:spLocks/>
          </p:cNvSpPr>
          <p:nvPr/>
        </p:nvSpPr>
        <p:spPr bwMode="auto">
          <a:xfrm>
            <a:off x="4397512" y="2561798"/>
            <a:ext cx="41275" cy="41275"/>
          </a:xfrm>
          <a:custGeom>
            <a:avLst/>
            <a:gdLst>
              <a:gd name="T0" fmla="*/ 13 w 26"/>
              <a:gd name="T1" fmla="*/ 0 h 26"/>
              <a:gd name="T2" fmla="*/ 26 w 26"/>
              <a:gd name="T3" fmla="*/ 0 h 26"/>
              <a:gd name="T4" fmla="*/ 26 w 26"/>
              <a:gd name="T5" fmla="*/ 26 h 26"/>
              <a:gd name="T6" fmla="*/ 0 w 26"/>
              <a:gd name="T7" fmla="*/ 26 h 26"/>
              <a:gd name="T8" fmla="*/ 0 w 26"/>
              <a:gd name="T9" fmla="*/ 0 h 26"/>
              <a:gd name="T10" fmla="*/ 13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13" y="0"/>
                </a:moveTo>
                <a:lnTo>
                  <a:pt x="26" y="0"/>
                </a:lnTo>
                <a:lnTo>
                  <a:pt x="26" y="26"/>
                </a:lnTo>
                <a:lnTo>
                  <a:pt x="0" y="26"/>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5" name="Freeform 293"/>
          <p:cNvSpPr>
            <a:spLocks/>
          </p:cNvSpPr>
          <p:nvPr/>
        </p:nvSpPr>
        <p:spPr bwMode="auto">
          <a:xfrm>
            <a:off x="4397512" y="2561798"/>
            <a:ext cx="41275" cy="41275"/>
          </a:xfrm>
          <a:custGeom>
            <a:avLst/>
            <a:gdLst>
              <a:gd name="T0" fmla="*/ 13 w 26"/>
              <a:gd name="T1" fmla="*/ 0 h 26"/>
              <a:gd name="T2" fmla="*/ 26 w 26"/>
              <a:gd name="T3" fmla="*/ 0 h 26"/>
              <a:gd name="T4" fmla="*/ 26 w 26"/>
              <a:gd name="T5" fmla="*/ 26 h 26"/>
              <a:gd name="T6" fmla="*/ 0 w 26"/>
              <a:gd name="T7" fmla="*/ 26 h 26"/>
              <a:gd name="T8" fmla="*/ 0 w 26"/>
              <a:gd name="T9" fmla="*/ 0 h 26"/>
              <a:gd name="T10" fmla="*/ 13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13" y="0"/>
                </a:moveTo>
                <a:lnTo>
                  <a:pt x="26" y="0"/>
                </a:lnTo>
                <a:lnTo>
                  <a:pt x="26" y="26"/>
                </a:lnTo>
                <a:lnTo>
                  <a:pt x="0" y="26"/>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6" name="Rectangle 294"/>
          <p:cNvSpPr>
            <a:spLocks noChangeArrowheads="1"/>
          </p:cNvSpPr>
          <p:nvPr/>
        </p:nvSpPr>
        <p:spPr bwMode="auto">
          <a:xfrm>
            <a:off x="4372112" y="2533223"/>
            <a:ext cx="100013"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7" name="Freeform 295"/>
          <p:cNvSpPr>
            <a:spLocks/>
          </p:cNvSpPr>
          <p:nvPr/>
        </p:nvSpPr>
        <p:spPr bwMode="auto">
          <a:xfrm>
            <a:off x="4270512" y="3045989"/>
            <a:ext cx="282575" cy="0"/>
          </a:xfrm>
          <a:custGeom>
            <a:avLst/>
            <a:gdLst>
              <a:gd name="T0" fmla="*/ 0 w 178"/>
              <a:gd name="T1" fmla="*/ 178 w 178"/>
              <a:gd name="T2" fmla="*/ 0 w 178"/>
            </a:gdLst>
            <a:ahLst/>
            <a:cxnLst>
              <a:cxn ang="0">
                <a:pos x="T0" y="0"/>
              </a:cxn>
              <a:cxn ang="0">
                <a:pos x="T1" y="0"/>
              </a:cxn>
              <a:cxn ang="0">
                <a:pos x="T2" y="0"/>
              </a:cxn>
            </a:cxnLst>
            <a:rect l="0" t="0" r="r" b="b"/>
            <a:pathLst>
              <a:path w="178">
                <a:moveTo>
                  <a:pt x="0" y="0"/>
                </a:moveTo>
                <a:lnTo>
                  <a:pt x="17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8" name="Line 296"/>
          <p:cNvSpPr>
            <a:spLocks noChangeShapeType="1"/>
          </p:cNvSpPr>
          <p:nvPr/>
        </p:nvSpPr>
        <p:spPr bwMode="auto">
          <a:xfrm>
            <a:off x="4270512" y="3045989"/>
            <a:ext cx="2825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99" name="Freeform 297"/>
          <p:cNvSpPr>
            <a:spLocks/>
          </p:cNvSpPr>
          <p:nvPr/>
        </p:nvSpPr>
        <p:spPr bwMode="auto">
          <a:xfrm>
            <a:off x="4032387" y="3045989"/>
            <a:ext cx="238125" cy="0"/>
          </a:xfrm>
          <a:custGeom>
            <a:avLst/>
            <a:gdLst>
              <a:gd name="T0" fmla="*/ 0 w 150"/>
              <a:gd name="T1" fmla="*/ 150 w 150"/>
              <a:gd name="T2" fmla="*/ 0 w 150"/>
            </a:gdLst>
            <a:ahLst/>
            <a:cxnLst>
              <a:cxn ang="0">
                <a:pos x="T0" y="0"/>
              </a:cxn>
              <a:cxn ang="0">
                <a:pos x="T1" y="0"/>
              </a:cxn>
              <a:cxn ang="0">
                <a:pos x="T2" y="0"/>
              </a:cxn>
            </a:cxnLst>
            <a:rect l="0" t="0" r="r" b="b"/>
            <a:pathLst>
              <a:path w="150">
                <a:moveTo>
                  <a:pt x="0" y="0"/>
                </a:moveTo>
                <a:lnTo>
                  <a:pt x="15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0" name="Line 298"/>
          <p:cNvSpPr>
            <a:spLocks noChangeShapeType="1"/>
          </p:cNvSpPr>
          <p:nvPr/>
        </p:nvSpPr>
        <p:spPr bwMode="auto">
          <a:xfrm>
            <a:off x="4032387" y="3045989"/>
            <a:ext cx="2381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1" name="Freeform 299"/>
          <p:cNvSpPr>
            <a:spLocks/>
          </p:cNvSpPr>
          <p:nvPr/>
        </p:nvSpPr>
        <p:spPr bwMode="auto">
          <a:xfrm>
            <a:off x="4249874" y="3025352"/>
            <a:ext cx="36513" cy="41275"/>
          </a:xfrm>
          <a:custGeom>
            <a:avLst/>
            <a:gdLst>
              <a:gd name="T0" fmla="*/ 10 w 23"/>
              <a:gd name="T1" fmla="*/ 0 h 26"/>
              <a:gd name="T2" fmla="*/ 23 w 23"/>
              <a:gd name="T3" fmla="*/ 0 h 26"/>
              <a:gd name="T4" fmla="*/ 23 w 23"/>
              <a:gd name="T5" fmla="*/ 26 h 26"/>
              <a:gd name="T6" fmla="*/ 0 w 23"/>
              <a:gd name="T7" fmla="*/ 26 h 26"/>
              <a:gd name="T8" fmla="*/ 0 w 23"/>
              <a:gd name="T9" fmla="*/ 0 h 26"/>
              <a:gd name="T10" fmla="*/ 10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0" y="0"/>
                </a:moveTo>
                <a:lnTo>
                  <a:pt x="23" y="0"/>
                </a:lnTo>
                <a:lnTo>
                  <a:pt x="23" y="26"/>
                </a:lnTo>
                <a:lnTo>
                  <a:pt x="0" y="26"/>
                </a:lnTo>
                <a:lnTo>
                  <a:pt x="0"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2" name="Freeform 300"/>
          <p:cNvSpPr>
            <a:spLocks/>
          </p:cNvSpPr>
          <p:nvPr/>
        </p:nvSpPr>
        <p:spPr bwMode="auto">
          <a:xfrm>
            <a:off x="4249874" y="3025352"/>
            <a:ext cx="36513" cy="41275"/>
          </a:xfrm>
          <a:custGeom>
            <a:avLst/>
            <a:gdLst>
              <a:gd name="T0" fmla="*/ 10 w 23"/>
              <a:gd name="T1" fmla="*/ 0 h 26"/>
              <a:gd name="T2" fmla="*/ 23 w 23"/>
              <a:gd name="T3" fmla="*/ 0 h 26"/>
              <a:gd name="T4" fmla="*/ 23 w 23"/>
              <a:gd name="T5" fmla="*/ 26 h 26"/>
              <a:gd name="T6" fmla="*/ 0 w 23"/>
              <a:gd name="T7" fmla="*/ 26 h 26"/>
              <a:gd name="T8" fmla="*/ 0 w 23"/>
              <a:gd name="T9" fmla="*/ 0 h 26"/>
              <a:gd name="T10" fmla="*/ 10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0" y="0"/>
                </a:moveTo>
                <a:lnTo>
                  <a:pt x="23" y="0"/>
                </a:lnTo>
                <a:lnTo>
                  <a:pt x="23" y="26"/>
                </a:lnTo>
                <a:lnTo>
                  <a:pt x="0" y="26"/>
                </a:lnTo>
                <a:lnTo>
                  <a:pt x="0" y="0"/>
                </a:lnTo>
                <a:lnTo>
                  <a:pt x="10"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3" name="Rectangle 301"/>
          <p:cNvSpPr>
            <a:spLocks noChangeArrowheads="1"/>
          </p:cNvSpPr>
          <p:nvPr/>
        </p:nvSpPr>
        <p:spPr bwMode="auto">
          <a:xfrm>
            <a:off x="4224474" y="2996777"/>
            <a:ext cx="95250"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4" name="Freeform 302"/>
          <p:cNvSpPr>
            <a:spLocks/>
          </p:cNvSpPr>
          <p:nvPr/>
        </p:nvSpPr>
        <p:spPr bwMode="auto">
          <a:xfrm>
            <a:off x="4191137" y="3509543"/>
            <a:ext cx="288925" cy="0"/>
          </a:xfrm>
          <a:custGeom>
            <a:avLst/>
            <a:gdLst>
              <a:gd name="T0" fmla="*/ 0 w 182"/>
              <a:gd name="T1" fmla="*/ 182 w 182"/>
              <a:gd name="T2" fmla="*/ 0 w 182"/>
            </a:gdLst>
            <a:ahLst/>
            <a:cxnLst>
              <a:cxn ang="0">
                <a:pos x="T0" y="0"/>
              </a:cxn>
              <a:cxn ang="0">
                <a:pos x="T1" y="0"/>
              </a:cxn>
              <a:cxn ang="0">
                <a:pos x="T2" y="0"/>
              </a:cxn>
            </a:cxnLst>
            <a:rect l="0" t="0" r="r" b="b"/>
            <a:pathLst>
              <a:path w="182">
                <a:moveTo>
                  <a:pt x="0" y="0"/>
                </a:moveTo>
                <a:lnTo>
                  <a:pt x="18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5" name="Line 303"/>
          <p:cNvSpPr>
            <a:spLocks noChangeShapeType="1"/>
          </p:cNvSpPr>
          <p:nvPr/>
        </p:nvSpPr>
        <p:spPr bwMode="auto">
          <a:xfrm>
            <a:off x="4191137" y="3509543"/>
            <a:ext cx="2889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6" name="Freeform 304"/>
          <p:cNvSpPr>
            <a:spLocks/>
          </p:cNvSpPr>
          <p:nvPr/>
        </p:nvSpPr>
        <p:spPr bwMode="auto">
          <a:xfrm>
            <a:off x="3953012" y="3509543"/>
            <a:ext cx="238125" cy="0"/>
          </a:xfrm>
          <a:custGeom>
            <a:avLst/>
            <a:gdLst>
              <a:gd name="T0" fmla="*/ 0 w 150"/>
              <a:gd name="T1" fmla="*/ 150 w 150"/>
              <a:gd name="T2" fmla="*/ 0 w 150"/>
            </a:gdLst>
            <a:ahLst/>
            <a:cxnLst>
              <a:cxn ang="0">
                <a:pos x="T0" y="0"/>
              </a:cxn>
              <a:cxn ang="0">
                <a:pos x="T1" y="0"/>
              </a:cxn>
              <a:cxn ang="0">
                <a:pos x="T2" y="0"/>
              </a:cxn>
            </a:cxnLst>
            <a:rect l="0" t="0" r="r" b="b"/>
            <a:pathLst>
              <a:path w="150">
                <a:moveTo>
                  <a:pt x="0" y="0"/>
                </a:moveTo>
                <a:lnTo>
                  <a:pt x="15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7" name="Line 305"/>
          <p:cNvSpPr>
            <a:spLocks noChangeShapeType="1"/>
          </p:cNvSpPr>
          <p:nvPr/>
        </p:nvSpPr>
        <p:spPr bwMode="auto">
          <a:xfrm>
            <a:off x="3953012" y="3509543"/>
            <a:ext cx="23812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8" name="Freeform 306"/>
          <p:cNvSpPr>
            <a:spLocks/>
          </p:cNvSpPr>
          <p:nvPr/>
        </p:nvSpPr>
        <p:spPr bwMode="auto">
          <a:xfrm>
            <a:off x="4167324" y="3491287"/>
            <a:ext cx="41275" cy="36512"/>
          </a:xfrm>
          <a:custGeom>
            <a:avLst/>
            <a:gdLst>
              <a:gd name="T0" fmla="*/ 13 w 26"/>
              <a:gd name="T1" fmla="*/ 0 h 23"/>
              <a:gd name="T2" fmla="*/ 26 w 26"/>
              <a:gd name="T3" fmla="*/ 0 h 23"/>
              <a:gd name="T4" fmla="*/ 26 w 26"/>
              <a:gd name="T5" fmla="*/ 23 h 23"/>
              <a:gd name="T6" fmla="*/ 0 w 26"/>
              <a:gd name="T7" fmla="*/ 23 h 23"/>
              <a:gd name="T8" fmla="*/ 0 w 26"/>
              <a:gd name="T9" fmla="*/ 0 h 23"/>
              <a:gd name="T10" fmla="*/ 13 w 26"/>
              <a:gd name="T11" fmla="*/ 0 h 23"/>
            </a:gdLst>
            <a:ahLst/>
            <a:cxnLst>
              <a:cxn ang="0">
                <a:pos x="T0" y="T1"/>
              </a:cxn>
              <a:cxn ang="0">
                <a:pos x="T2" y="T3"/>
              </a:cxn>
              <a:cxn ang="0">
                <a:pos x="T4" y="T5"/>
              </a:cxn>
              <a:cxn ang="0">
                <a:pos x="T6" y="T7"/>
              </a:cxn>
              <a:cxn ang="0">
                <a:pos x="T8" y="T9"/>
              </a:cxn>
              <a:cxn ang="0">
                <a:pos x="T10" y="T11"/>
              </a:cxn>
            </a:cxnLst>
            <a:rect l="0" t="0" r="r" b="b"/>
            <a:pathLst>
              <a:path w="26" h="23">
                <a:moveTo>
                  <a:pt x="13" y="0"/>
                </a:moveTo>
                <a:lnTo>
                  <a:pt x="26" y="0"/>
                </a:lnTo>
                <a:lnTo>
                  <a:pt x="26" y="23"/>
                </a:lnTo>
                <a:lnTo>
                  <a:pt x="0" y="23"/>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09" name="Freeform 307"/>
          <p:cNvSpPr>
            <a:spLocks/>
          </p:cNvSpPr>
          <p:nvPr/>
        </p:nvSpPr>
        <p:spPr bwMode="auto">
          <a:xfrm>
            <a:off x="4167324" y="3491287"/>
            <a:ext cx="41275" cy="36512"/>
          </a:xfrm>
          <a:custGeom>
            <a:avLst/>
            <a:gdLst>
              <a:gd name="T0" fmla="*/ 13 w 26"/>
              <a:gd name="T1" fmla="*/ 0 h 23"/>
              <a:gd name="T2" fmla="*/ 26 w 26"/>
              <a:gd name="T3" fmla="*/ 0 h 23"/>
              <a:gd name="T4" fmla="*/ 26 w 26"/>
              <a:gd name="T5" fmla="*/ 23 h 23"/>
              <a:gd name="T6" fmla="*/ 0 w 26"/>
              <a:gd name="T7" fmla="*/ 23 h 23"/>
              <a:gd name="T8" fmla="*/ 0 w 26"/>
              <a:gd name="T9" fmla="*/ 0 h 23"/>
              <a:gd name="T10" fmla="*/ 13 w 26"/>
              <a:gd name="T11" fmla="*/ 0 h 23"/>
            </a:gdLst>
            <a:ahLst/>
            <a:cxnLst>
              <a:cxn ang="0">
                <a:pos x="T0" y="T1"/>
              </a:cxn>
              <a:cxn ang="0">
                <a:pos x="T2" y="T3"/>
              </a:cxn>
              <a:cxn ang="0">
                <a:pos x="T4" y="T5"/>
              </a:cxn>
              <a:cxn ang="0">
                <a:pos x="T6" y="T7"/>
              </a:cxn>
              <a:cxn ang="0">
                <a:pos x="T8" y="T9"/>
              </a:cxn>
              <a:cxn ang="0">
                <a:pos x="T10" y="T11"/>
              </a:cxn>
            </a:cxnLst>
            <a:rect l="0" t="0" r="r" b="b"/>
            <a:pathLst>
              <a:path w="26" h="23">
                <a:moveTo>
                  <a:pt x="13" y="0"/>
                </a:moveTo>
                <a:lnTo>
                  <a:pt x="26" y="0"/>
                </a:lnTo>
                <a:lnTo>
                  <a:pt x="26" y="23"/>
                </a:lnTo>
                <a:lnTo>
                  <a:pt x="0" y="23"/>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0" name="Rectangle 308"/>
          <p:cNvSpPr>
            <a:spLocks noChangeArrowheads="1"/>
          </p:cNvSpPr>
          <p:nvPr/>
        </p:nvSpPr>
        <p:spPr bwMode="auto">
          <a:xfrm>
            <a:off x="4138749" y="3460331"/>
            <a:ext cx="98425"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1" name="Freeform 309"/>
          <p:cNvSpPr>
            <a:spLocks/>
          </p:cNvSpPr>
          <p:nvPr/>
        </p:nvSpPr>
        <p:spPr bwMode="auto">
          <a:xfrm>
            <a:off x="4541974" y="3975478"/>
            <a:ext cx="409575" cy="0"/>
          </a:xfrm>
          <a:custGeom>
            <a:avLst/>
            <a:gdLst>
              <a:gd name="T0" fmla="*/ 0 w 258"/>
              <a:gd name="T1" fmla="*/ 258 w 258"/>
              <a:gd name="T2" fmla="*/ 0 w 258"/>
            </a:gdLst>
            <a:ahLst/>
            <a:cxnLst>
              <a:cxn ang="0">
                <a:pos x="T0" y="0"/>
              </a:cxn>
              <a:cxn ang="0">
                <a:pos x="T1" y="0"/>
              </a:cxn>
              <a:cxn ang="0">
                <a:pos x="T2" y="0"/>
              </a:cxn>
            </a:cxnLst>
            <a:rect l="0" t="0" r="r" b="b"/>
            <a:pathLst>
              <a:path w="258">
                <a:moveTo>
                  <a:pt x="0" y="0"/>
                </a:moveTo>
                <a:lnTo>
                  <a:pt x="258"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2" name="Line 310"/>
          <p:cNvSpPr>
            <a:spLocks noChangeShapeType="1"/>
          </p:cNvSpPr>
          <p:nvPr/>
        </p:nvSpPr>
        <p:spPr bwMode="auto">
          <a:xfrm>
            <a:off x="4541974" y="3975478"/>
            <a:ext cx="4095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3" name="Freeform 311"/>
          <p:cNvSpPr>
            <a:spLocks/>
          </p:cNvSpPr>
          <p:nvPr/>
        </p:nvSpPr>
        <p:spPr bwMode="auto">
          <a:xfrm>
            <a:off x="4200662" y="3975478"/>
            <a:ext cx="341313" cy="0"/>
          </a:xfrm>
          <a:custGeom>
            <a:avLst/>
            <a:gdLst>
              <a:gd name="T0" fmla="*/ 0 w 215"/>
              <a:gd name="T1" fmla="*/ 215 w 215"/>
              <a:gd name="T2" fmla="*/ 0 w 215"/>
            </a:gdLst>
            <a:ahLst/>
            <a:cxnLst>
              <a:cxn ang="0">
                <a:pos x="T0" y="0"/>
              </a:cxn>
              <a:cxn ang="0">
                <a:pos x="T1" y="0"/>
              </a:cxn>
              <a:cxn ang="0">
                <a:pos x="T2" y="0"/>
              </a:cxn>
            </a:cxnLst>
            <a:rect l="0" t="0" r="r" b="b"/>
            <a:pathLst>
              <a:path w="215">
                <a:moveTo>
                  <a:pt x="0" y="0"/>
                </a:moveTo>
                <a:lnTo>
                  <a:pt x="21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4" name="Line 312"/>
          <p:cNvSpPr>
            <a:spLocks noChangeShapeType="1"/>
          </p:cNvSpPr>
          <p:nvPr/>
        </p:nvSpPr>
        <p:spPr bwMode="auto">
          <a:xfrm>
            <a:off x="4200662" y="3975478"/>
            <a:ext cx="3413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5" name="Freeform 313"/>
          <p:cNvSpPr>
            <a:spLocks/>
          </p:cNvSpPr>
          <p:nvPr/>
        </p:nvSpPr>
        <p:spPr bwMode="auto">
          <a:xfrm>
            <a:off x="4516574" y="3954841"/>
            <a:ext cx="36513" cy="41275"/>
          </a:xfrm>
          <a:custGeom>
            <a:avLst/>
            <a:gdLst>
              <a:gd name="T0" fmla="*/ 13 w 23"/>
              <a:gd name="T1" fmla="*/ 0 h 26"/>
              <a:gd name="T2" fmla="*/ 23 w 23"/>
              <a:gd name="T3" fmla="*/ 0 h 26"/>
              <a:gd name="T4" fmla="*/ 23 w 23"/>
              <a:gd name="T5" fmla="*/ 26 h 26"/>
              <a:gd name="T6" fmla="*/ 0 w 23"/>
              <a:gd name="T7" fmla="*/ 26 h 26"/>
              <a:gd name="T8" fmla="*/ 0 w 23"/>
              <a:gd name="T9" fmla="*/ 0 h 26"/>
              <a:gd name="T10" fmla="*/ 13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3" y="0"/>
                </a:moveTo>
                <a:lnTo>
                  <a:pt x="23" y="0"/>
                </a:lnTo>
                <a:lnTo>
                  <a:pt x="23" y="26"/>
                </a:lnTo>
                <a:lnTo>
                  <a:pt x="0" y="26"/>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6" name="Freeform 314"/>
          <p:cNvSpPr>
            <a:spLocks/>
          </p:cNvSpPr>
          <p:nvPr/>
        </p:nvSpPr>
        <p:spPr bwMode="auto">
          <a:xfrm>
            <a:off x="4516574" y="3954841"/>
            <a:ext cx="36513" cy="41275"/>
          </a:xfrm>
          <a:custGeom>
            <a:avLst/>
            <a:gdLst>
              <a:gd name="T0" fmla="*/ 13 w 23"/>
              <a:gd name="T1" fmla="*/ 0 h 26"/>
              <a:gd name="T2" fmla="*/ 23 w 23"/>
              <a:gd name="T3" fmla="*/ 0 h 26"/>
              <a:gd name="T4" fmla="*/ 23 w 23"/>
              <a:gd name="T5" fmla="*/ 26 h 26"/>
              <a:gd name="T6" fmla="*/ 0 w 23"/>
              <a:gd name="T7" fmla="*/ 26 h 26"/>
              <a:gd name="T8" fmla="*/ 0 w 23"/>
              <a:gd name="T9" fmla="*/ 0 h 26"/>
              <a:gd name="T10" fmla="*/ 13 w 23"/>
              <a:gd name="T11" fmla="*/ 0 h 26"/>
            </a:gdLst>
            <a:ahLst/>
            <a:cxnLst>
              <a:cxn ang="0">
                <a:pos x="T0" y="T1"/>
              </a:cxn>
              <a:cxn ang="0">
                <a:pos x="T2" y="T3"/>
              </a:cxn>
              <a:cxn ang="0">
                <a:pos x="T4" y="T5"/>
              </a:cxn>
              <a:cxn ang="0">
                <a:pos x="T6" y="T7"/>
              </a:cxn>
              <a:cxn ang="0">
                <a:pos x="T8" y="T9"/>
              </a:cxn>
              <a:cxn ang="0">
                <a:pos x="T10" y="T11"/>
              </a:cxn>
            </a:cxnLst>
            <a:rect l="0" t="0" r="r" b="b"/>
            <a:pathLst>
              <a:path w="23" h="26">
                <a:moveTo>
                  <a:pt x="13" y="0"/>
                </a:moveTo>
                <a:lnTo>
                  <a:pt x="23" y="0"/>
                </a:lnTo>
                <a:lnTo>
                  <a:pt x="23" y="26"/>
                </a:lnTo>
                <a:lnTo>
                  <a:pt x="0" y="26"/>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7" name="Rectangle 315"/>
          <p:cNvSpPr>
            <a:spLocks noChangeArrowheads="1"/>
          </p:cNvSpPr>
          <p:nvPr/>
        </p:nvSpPr>
        <p:spPr bwMode="auto">
          <a:xfrm>
            <a:off x="4487999" y="3926266"/>
            <a:ext cx="98425"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8" name="Freeform 316"/>
          <p:cNvSpPr>
            <a:spLocks/>
          </p:cNvSpPr>
          <p:nvPr/>
        </p:nvSpPr>
        <p:spPr bwMode="auto">
          <a:xfrm>
            <a:off x="4253049" y="4441413"/>
            <a:ext cx="436563" cy="0"/>
          </a:xfrm>
          <a:custGeom>
            <a:avLst/>
            <a:gdLst>
              <a:gd name="T0" fmla="*/ 0 w 275"/>
              <a:gd name="T1" fmla="*/ 275 w 275"/>
              <a:gd name="T2" fmla="*/ 0 w 275"/>
            </a:gdLst>
            <a:ahLst/>
            <a:cxnLst>
              <a:cxn ang="0">
                <a:pos x="T0" y="0"/>
              </a:cxn>
              <a:cxn ang="0">
                <a:pos x="T1" y="0"/>
              </a:cxn>
              <a:cxn ang="0">
                <a:pos x="T2" y="0"/>
              </a:cxn>
            </a:cxnLst>
            <a:rect l="0" t="0" r="r" b="b"/>
            <a:pathLst>
              <a:path w="275">
                <a:moveTo>
                  <a:pt x="0" y="0"/>
                </a:moveTo>
                <a:lnTo>
                  <a:pt x="27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19" name="Line 317"/>
          <p:cNvSpPr>
            <a:spLocks noChangeShapeType="1"/>
          </p:cNvSpPr>
          <p:nvPr/>
        </p:nvSpPr>
        <p:spPr bwMode="auto">
          <a:xfrm>
            <a:off x="4253049" y="4441413"/>
            <a:ext cx="43656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0" name="Freeform 318"/>
          <p:cNvSpPr>
            <a:spLocks/>
          </p:cNvSpPr>
          <p:nvPr/>
        </p:nvSpPr>
        <p:spPr bwMode="auto">
          <a:xfrm>
            <a:off x="3908562" y="4441413"/>
            <a:ext cx="344488" cy="0"/>
          </a:xfrm>
          <a:custGeom>
            <a:avLst/>
            <a:gdLst>
              <a:gd name="T0" fmla="*/ 0 w 217"/>
              <a:gd name="T1" fmla="*/ 217 w 217"/>
              <a:gd name="T2" fmla="*/ 0 w 217"/>
            </a:gdLst>
            <a:ahLst/>
            <a:cxnLst>
              <a:cxn ang="0">
                <a:pos x="T0" y="0"/>
              </a:cxn>
              <a:cxn ang="0">
                <a:pos x="T1" y="0"/>
              </a:cxn>
              <a:cxn ang="0">
                <a:pos x="T2" y="0"/>
              </a:cxn>
            </a:cxnLst>
            <a:rect l="0" t="0" r="r" b="b"/>
            <a:pathLst>
              <a:path w="217">
                <a:moveTo>
                  <a:pt x="0" y="0"/>
                </a:moveTo>
                <a:lnTo>
                  <a:pt x="21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1" name="Line 319"/>
          <p:cNvSpPr>
            <a:spLocks noChangeShapeType="1"/>
          </p:cNvSpPr>
          <p:nvPr/>
        </p:nvSpPr>
        <p:spPr bwMode="auto">
          <a:xfrm>
            <a:off x="3908562" y="4441413"/>
            <a:ext cx="344488"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2" name="Freeform 320"/>
          <p:cNvSpPr>
            <a:spLocks/>
          </p:cNvSpPr>
          <p:nvPr/>
        </p:nvSpPr>
        <p:spPr bwMode="auto">
          <a:xfrm>
            <a:off x="4229237" y="4421570"/>
            <a:ext cx="36513" cy="39687"/>
          </a:xfrm>
          <a:custGeom>
            <a:avLst/>
            <a:gdLst>
              <a:gd name="T0" fmla="*/ 13 w 23"/>
              <a:gd name="T1" fmla="*/ 0 h 25"/>
              <a:gd name="T2" fmla="*/ 23 w 23"/>
              <a:gd name="T3" fmla="*/ 0 h 25"/>
              <a:gd name="T4" fmla="*/ 23 w 23"/>
              <a:gd name="T5" fmla="*/ 25 h 25"/>
              <a:gd name="T6" fmla="*/ 0 w 23"/>
              <a:gd name="T7" fmla="*/ 25 h 25"/>
              <a:gd name="T8" fmla="*/ 0 w 23"/>
              <a:gd name="T9" fmla="*/ 0 h 25"/>
              <a:gd name="T10" fmla="*/ 13 w 23"/>
              <a:gd name="T11" fmla="*/ 0 h 25"/>
            </a:gdLst>
            <a:ahLst/>
            <a:cxnLst>
              <a:cxn ang="0">
                <a:pos x="T0" y="T1"/>
              </a:cxn>
              <a:cxn ang="0">
                <a:pos x="T2" y="T3"/>
              </a:cxn>
              <a:cxn ang="0">
                <a:pos x="T4" y="T5"/>
              </a:cxn>
              <a:cxn ang="0">
                <a:pos x="T6" y="T7"/>
              </a:cxn>
              <a:cxn ang="0">
                <a:pos x="T8" y="T9"/>
              </a:cxn>
              <a:cxn ang="0">
                <a:pos x="T10" y="T11"/>
              </a:cxn>
            </a:cxnLst>
            <a:rect l="0" t="0" r="r" b="b"/>
            <a:pathLst>
              <a:path w="23" h="25">
                <a:moveTo>
                  <a:pt x="13" y="0"/>
                </a:moveTo>
                <a:lnTo>
                  <a:pt x="23" y="0"/>
                </a:lnTo>
                <a:lnTo>
                  <a:pt x="23" y="25"/>
                </a:lnTo>
                <a:lnTo>
                  <a:pt x="0" y="25"/>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3" name="Freeform 321"/>
          <p:cNvSpPr>
            <a:spLocks/>
          </p:cNvSpPr>
          <p:nvPr/>
        </p:nvSpPr>
        <p:spPr bwMode="auto">
          <a:xfrm>
            <a:off x="4229237" y="4421570"/>
            <a:ext cx="36513" cy="39687"/>
          </a:xfrm>
          <a:custGeom>
            <a:avLst/>
            <a:gdLst>
              <a:gd name="T0" fmla="*/ 13 w 23"/>
              <a:gd name="T1" fmla="*/ 0 h 25"/>
              <a:gd name="T2" fmla="*/ 23 w 23"/>
              <a:gd name="T3" fmla="*/ 0 h 25"/>
              <a:gd name="T4" fmla="*/ 23 w 23"/>
              <a:gd name="T5" fmla="*/ 25 h 25"/>
              <a:gd name="T6" fmla="*/ 0 w 23"/>
              <a:gd name="T7" fmla="*/ 25 h 25"/>
              <a:gd name="T8" fmla="*/ 0 w 23"/>
              <a:gd name="T9" fmla="*/ 0 h 25"/>
              <a:gd name="T10" fmla="*/ 13 w 23"/>
              <a:gd name="T11" fmla="*/ 0 h 25"/>
            </a:gdLst>
            <a:ahLst/>
            <a:cxnLst>
              <a:cxn ang="0">
                <a:pos x="T0" y="T1"/>
              </a:cxn>
              <a:cxn ang="0">
                <a:pos x="T2" y="T3"/>
              </a:cxn>
              <a:cxn ang="0">
                <a:pos x="T4" y="T5"/>
              </a:cxn>
              <a:cxn ang="0">
                <a:pos x="T6" y="T7"/>
              </a:cxn>
              <a:cxn ang="0">
                <a:pos x="T8" y="T9"/>
              </a:cxn>
              <a:cxn ang="0">
                <a:pos x="T10" y="T11"/>
              </a:cxn>
            </a:cxnLst>
            <a:rect l="0" t="0" r="r" b="b"/>
            <a:pathLst>
              <a:path w="23" h="25">
                <a:moveTo>
                  <a:pt x="13" y="0"/>
                </a:moveTo>
                <a:lnTo>
                  <a:pt x="23" y="0"/>
                </a:lnTo>
                <a:lnTo>
                  <a:pt x="23" y="25"/>
                </a:lnTo>
                <a:lnTo>
                  <a:pt x="0" y="25"/>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4" name="Rectangle 322"/>
          <p:cNvSpPr>
            <a:spLocks noChangeArrowheads="1"/>
          </p:cNvSpPr>
          <p:nvPr/>
        </p:nvSpPr>
        <p:spPr bwMode="auto">
          <a:xfrm>
            <a:off x="4203837" y="4391407"/>
            <a:ext cx="95250" cy="100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5" name="Freeform 323"/>
          <p:cNvSpPr>
            <a:spLocks/>
          </p:cNvSpPr>
          <p:nvPr/>
        </p:nvSpPr>
        <p:spPr bwMode="auto">
          <a:xfrm>
            <a:off x="4343537" y="4904967"/>
            <a:ext cx="498475" cy="0"/>
          </a:xfrm>
          <a:custGeom>
            <a:avLst/>
            <a:gdLst>
              <a:gd name="T0" fmla="*/ 0 w 314"/>
              <a:gd name="T1" fmla="*/ 314 w 314"/>
              <a:gd name="T2" fmla="*/ 0 w 314"/>
            </a:gdLst>
            <a:ahLst/>
            <a:cxnLst>
              <a:cxn ang="0">
                <a:pos x="T0" y="0"/>
              </a:cxn>
              <a:cxn ang="0">
                <a:pos x="T1" y="0"/>
              </a:cxn>
              <a:cxn ang="0">
                <a:pos x="T2" y="0"/>
              </a:cxn>
            </a:cxnLst>
            <a:rect l="0" t="0" r="r" b="b"/>
            <a:pathLst>
              <a:path w="314">
                <a:moveTo>
                  <a:pt x="0" y="0"/>
                </a:moveTo>
                <a:lnTo>
                  <a:pt x="31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6" name="Line 324"/>
          <p:cNvSpPr>
            <a:spLocks noChangeShapeType="1"/>
          </p:cNvSpPr>
          <p:nvPr/>
        </p:nvSpPr>
        <p:spPr bwMode="auto">
          <a:xfrm>
            <a:off x="4343537" y="4904967"/>
            <a:ext cx="4984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7" name="Freeform 325"/>
          <p:cNvSpPr>
            <a:spLocks/>
          </p:cNvSpPr>
          <p:nvPr/>
        </p:nvSpPr>
        <p:spPr bwMode="auto">
          <a:xfrm>
            <a:off x="3960949" y="4904967"/>
            <a:ext cx="382588" cy="0"/>
          </a:xfrm>
          <a:custGeom>
            <a:avLst/>
            <a:gdLst>
              <a:gd name="T0" fmla="*/ 0 w 241"/>
              <a:gd name="T1" fmla="*/ 241 w 241"/>
              <a:gd name="T2" fmla="*/ 0 w 241"/>
            </a:gdLst>
            <a:ahLst/>
            <a:cxnLst>
              <a:cxn ang="0">
                <a:pos x="T0" y="0"/>
              </a:cxn>
              <a:cxn ang="0">
                <a:pos x="T1" y="0"/>
              </a:cxn>
              <a:cxn ang="0">
                <a:pos x="T2" y="0"/>
              </a:cxn>
            </a:cxnLst>
            <a:rect l="0" t="0" r="r" b="b"/>
            <a:pathLst>
              <a:path w="241">
                <a:moveTo>
                  <a:pt x="0" y="0"/>
                </a:moveTo>
                <a:lnTo>
                  <a:pt x="24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8" name="Line 326"/>
          <p:cNvSpPr>
            <a:spLocks noChangeShapeType="1"/>
          </p:cNvSpPr>
          <p:nvPr/>
        </p:nvSpPr>
        <p:spPr bwMode="auto">
          <a:xfrm>
            <a:off x="3960949" y="4904967"/>
            <a:ext cx="382588"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29" name="Freeform 327"/>
          <p:cNvSpPr>
            <a:spLocks/>
          </p:cNvSpPr>
          <p:nvPr/>
        </p:nvSpPr>
        <p:spPr bwMode="auto">
          <a:xfrm>
            <a:off x="4322899" y="4884330"/>
            <a:ext cx="38100" cy="41275"/>
          </a:xfrm>
          <a:custGeom>
            <a:avLst/>
            <a:gdLst>
              <a:gd name="T0" fmla="*/ 11 w 24"/>
              <a:gd name="T1" fmla="*/ 0 h 26"/>
              <a:gd name="T2" fmla="*/ 24 w 24"/>
              <a:gd name="T3" fmla="*/ 0 h 26"/>
              <a:gd name="T4" fmla="*/ 24 w 24"/>
              <a:gd name="T5" fmla="*/ 26 h 26"/>
              <a:gd name="T6" fmla="*/ 0 w 24"/>
              <a:gd name="T7" fmla="*/ 26 h 26"/>
              <a:gd name="T8" fmla="*/ 0 w 24"/>
              <a:gd name="T9" fmla="*/ 0 h 26"/>
              <a:gd name="T10" fmla="*/ 11 w 24"/>
              <a:gd name="T11" fmla="*/ 0 h 26"/>
            </a:gdLst>
            <a:ahLst/>
            <a:cxnLst>
              <a:cxn ang="0">
                <a:pos x="T0" y="T1"/>
              </a:cxn>
              <a:cxn ang="0">
                <a:pos x="T2" y="T3"/>
              </a:cxn>
              <a:cxn ang="0">
                <a:pos x="T4" y="T5"/>
              </a:cxn>
              <a:cxn ang="0">
                <a:pos x="T6" y="T7"/>
              </a:cxn>
              <a:cxn ang="0">
                <a:pos x="T8" y="T9"/>
              </a:cxn>
              <a:cxn ang="0">
                <a:pos x="T10" y="T11"/>
              </a:cxn>
            </a:cxnLst>
            <a:rect l="0" t="0" r="r" b="b"/>
            <a:pathLst>
              <a:path w="24" h="26">
                <a:moveTo>
                  <a:pt x="11" y="0"/>
                </a:moveTo>
                <a:lnTo>
                  <a:pt x="24" y="0"/>
                </a:lnTo>
                <a:lnTo>
                  <a:pt x="24" y="26"/>
                </a:lnTo>
                <a:lnTo>
                  <a:pt x="0" y="26"/>
                </a:lnTo>
                <a:lnTo>
                  <a:pt x="0"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0" name="Freeform 328"/>
          <p:cNvSpPr>
            <a:spLocks/>
          </p:cNvSpPr>
          <p:nvPr/>
        </p:nvSpPr>
        <p:spPr bwMode="auto">
          <a:xfrm>
            <a:off x="4322899" y="4884330"/>
            <a:ext cx="38100" cy="41275"/>
          </a:xfrm>
          <a:custGeom>
            <a:avLst/>
            <a:gdLst>
              <a:gd name="T0" fmla="*/ 11 w 24"/>
              <a:gd name="T1" fmla="*/ 0 h 26"/>
              <a:gd name="T2" fmla="*/ 24 w 24"/>
              <a:gd name="T3" fmla="*/ 0 h 26"/>
              <a:gd name="T4" fmla="*/ 24 w 24"/>
              <a:gd name="T5" fmla="*/ 26 h 26"/>
              <a:gd name="T6" fmla="*/ 0 w 24"/>
              <a:gd name="T7" fmla="*/ 26 h 26"/>
              <a:gd name="T8" fmla="*/ 0 w 24"/>
              <a:gd name="T9" fmla="*/ 0 h 26"/>
              <a:gd name="T10" fmla="*/ 11 w 24"/>
              <a:gd name="T11" fmla="*/ 0 h 26"/>
            </a:gdLst>
            <a:ahLst/>
            <a:cxnLst>
              <a:cxn ang="0">
                <a:pos x="T0" y="T1"/>
              </a:cxn>
              <a:cxn ang="0">
                <a:pos x="T2" y="T3"/>
              </a:cxn>
              <a:cxn ang="0">
                <a:pos x="T4" y="T5"/>
              </a:cxn>
              <a:cxn ang="0">
                <a:pos x="T6" y="T7"/>
              </a:cxn>
              <a:cxn ang="0">
                <a:pos x="T8" y="T9"/>
              </a:cxn>
              <a:cxn ang="0">
                <a:pos x="T10" y="T11"/>
              </a:cxn>
            </a:cxnLst>
            <a:rect l="0" t="0" r="r" b="b"/>
            <a:pathLst>
              <a:path w="24" h="26">
                <a:moveTo>
                  <a:pt x="11" y="0"/>
                </a:moveTo>
                <a:lnTo>
                  <a:pt x="24" y="0"/>
                </a:lnTo>
                <a:lnTo>
                  <a:pt x="24" y="26"/>
                </a:lnTo>
                <a:lnTo>
                  <a:pt x="0" y="26"/>
                </a:lnTo>
                <a:lnTo>
                  <a:pt x="0" y="0"/>
                </a:lnTo>
                <a:lnTo>
                  <a:pt x="11"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1" name="Rectangle 329"/>
          <p:cNvSpPr>
            <a:spLocks noChangeArrowheads="1"/>
          </p:cNvSpPr>
          <p:nvPr/>
        </p:nvSpPr>
        <p:spPr bwMode="auto">
          <a:xfrm>
            <a:off x="4294324" y="4857342"/>
            <a:ext cx="95250" cy="952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2" name="Freeform 330"/>
          <p:cNvSpPr>
            <a:spLocks/>
          </p:cNvSpPr>
          <p:nvPr/>
        </p:nvSpPr>
        <p:spPr bwMode="auto">
          <a:xfrm>
            <a:off x="4467362" y="5370108"/>
            <a:ext cx="214313" cy="0"/>
          </a:xfrm>
          <a:custGeom>
            <a:avLst/>
            <a:gdLst>
              <a:gd name="T0" fmla="*/ 0 w 135"/>
              <a:gd name="T1" fmla="*/ 135 w 135"/>
              <a:gd name="T2" fmla="*/ 0 w 135"/>
            </a:gdLst>
            <a:ahLst/>
            <a:cxnLst>
              <a:cxn ang="0">
                <a:pos x="T0" y="0"/>
              </a:cxn>
              <a:cxn ang="0">
                <a:pos x="T1" y="0"/>
              </a:cxn>
              <a:cxn ang="0">
                <a:pos x="T2" y="0"/>
              </a:cxn>
            </a:cxnLst>
            <a:rect l="0" t="0" r="r" b="b"/>
            <a:pathLst>
              <a:path w="135">
                <a:moveTo>
                  <a:pt x="0" y="0"/>
                </a:moveTo>
                <a:lnTo>
                  <a:pt x="13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3" name="Line 331"/>
          <p:cNvSpPr>
            <a:spLocks noChangeShapeType="1"/>
          </p:cNvSpPr>
          <p:nvPr/>
        </p:nvSpPr>
        <p:spPr bwMode="auto">
          <a:xfrm>
            <a:off x="4467362" y="5370108"/>
            <a:ext cx="2143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4" name="Freeform 332"/>
          <p:cNvSpPr>
            <a:spLocks/>
          </p:cNvSpPr>
          <p:nvPr/>
        </p:nvSpPr>
        <p:spPr bwMode="auto">
          <a:xfrm>
            <a:off x="4278449" y="5370108"/>
            <a:ext cx="188913" cy="0"/>
          </a:xfrm>
          <a:custGeom>
            <a:avLst/>
            <a:gdLst>
              <a:gd name="T0" fmla="*/ 0 w 119"/>
              <a:gd name="T1" fmla="*/ 119 w 119"/>
              <a:gd name="T2" fmla="*/ 0 w 119"/>
            </a:gdLst>
            <a:ahLst/>
            <a:cxnLst>
              <a:cxn ang="0">
                <a:pos x="T0" y="0"/>
              </a:cxn>
              <a:cxn ang="0">
                <a:pos x="T1" y="0"/>
              </a:cxn>
              <a:cxn ang="0">
                <a:pos x="T2" y="0"/>
              </a:cxn>
            </a:cxnLst>
            <a:rect l="0" t="0" r="r" b="b"/>
            <a:pathLst>
              <a:path w="119">
                <a:moveTo>
                  <a:pt x="0" y="0"/>
                </a:moveTo>
                <a:lnTo>
                  <a:pt x="119"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5" name="Line 333"/>
          <p:cNvSpPr>
            <a:spLocks noChangeShapeType="1"/>
          </p:cNvSpPr>
          <p:nvPr/>
        </p:nvSpPr>
        <p:spPr bwMode="auto">
          <a:xfrm>
            <a:off x="4278449" y="5370108"/>
            <a:ext cx="188913"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6" name="Freeform 334"/>
          <p:cNvSpPr>
            <a:spLocks/>
          </p:cNvSpPr>
          <p:nvPr/>
        </p:nvSpPr>
        <p:spPr bwMode="auto">
          <a:xfrm>
            <a:off x="4441962" y="5349471"/>
            <a:ext cx="41275" cy="41275"/>
          </a:xfrm>
          <a:custGeom>
            <a:avLst/>
            <a:gdLst>
              <a:gd name="T0" fmla="*/ 13 w 26"/>
              <a:gd name="T1" fmla="*/ 0 h 26"/>
              <a:gd name="T2" fmla="*/ 26 w 26"/>
              <a:gd name="T3" fmla="*/ 0 h 26"/>
              <a:gd name="T4" fmla="*/ 26 w 26"/>
              <a:gd name="T5" fmla="*/ 26 h 26"/>
              <a:gd name="T6" fmla="*/ 0 w 26"/>
              <a:gd name="T7" fmla="*/ 26 h 26"/>
              <a:gd name="T8" fmla="*/ 0 w 26"/>
              <a:gd name="T9" fmla="*/ 0 h 26"/>
              <a:gd name="T10" fmla="*/ 13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13" y="0"/>
                </a:moveTo>
                <a:lnTo>
                  <a:pt x="26" y="0"/>
                </a:lnTo>
                <a:lnTo>
                  <a:pt x="26" y="26"/>
                </a:lnTo>
                <a:lnTo>
                  <a:pt x="0" y="26"/>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7" name="Freeform 335"/>
          <p:cNvSpPr>
            <a:spLocks/>
          </p:cNvSpPr>
          <p:nvPr/>
        </p:nvSpPr>
        <p:spPr bwMode="auto">
          <a:xfrm>
            <a:off x="4441962" y="5349471"/>
            <a:ext cx="41275" cy="41275"/>
          </a:xfrm>
          <a:custGeom>
            <a:avLst/>
            <a:gdLst>
              <a:gd name="T0" fmla="*/ 13 w 26"/>
              <a:gd name="T1" fmla="*/ 0 h 26"/>
              <a:gd name="T2" fmla="*/ 26 w 26"/>
              <a:gd name="T3" fmla="*/ 0 h 26"/>
              <a:gd name="T4" fmla="*/ 26 w 26"/>
              <a:gd name="T5" fmla="*/ 26 h 26"/>
              <a:gd name="T6" fmla="*/ 0 w 26"/>
              <a:gd name="T7" fmla="*/ 26 h 26"/>
              <a:gd name="T8" fmla="*/ 0 w 26"/>
              <a:gd name="T9" fmla="*/ 0 h 26"/>
              <a:gd name="T10" fmla="*/ 13 w 26"/>
              <a:gd name="T11" fmla="*/ 0 h 26"/>
            </a:gdLst>
            <a:ahLst/>
            <a:cxnLst>
              <a:cxn ang="0">
                <a:pos x="T0" y="T1"/>
              </a:cxn>
              <a:cxn ang="0">
                <a:pos x="T2" y="T3"/>
              </a:cxn>
              <a:cxn ang="0">
                <a:pos x="T4" y="T5"/>
              </a:cxn>
              <a:cxn ang="0">
                <a:pos x="T6" y="T7"/>
              </a:cxn>
              <a:cxn ang="0">
                <a:pos x="T8" y="T9"/>
              </a:cxn>
              <a:cxn ang="0">
                <a:pos x="T10" y="T11"/>
              </a:cxn>
            </a:cxnLst>
            <a:rect l="0" t="0" r="r" b="b"/>
            <a:pathLst>
              <a:path w="26" h="26">
                <a:moveTo>
                  <a:pt x="13" y="0"/>
                </a:moveTo>
                <a:lnTo>
                  <a:pt x="26" y="0"/>
                </a:lnTo>
                <a:lnTo>
                  <a:pt x="26" y="26"/>
                </a:lnTo>
                <a:lnTo>
                  <a:pt x="0" y="26"/>
                </a:lnTo>
                <a:lnTo>
                  <a:pt x="0" y="0"/>
                </a:lnTo>
                <a:lnTo>
                  <a:pt x="13" y="0"/>
                </a:lnTo>
              </a:path>
            </a:pathLst>
          </a:custGeom>
          <a:noFill/>
          <a:ln w="1746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38" name="Rectangle 336"/>
          <p:cNvSpPr>
            <a:spLocks noChangeArrowheads="1"/>
          </p:cNvSpPr>
          <p:nvPr/>
        </p:nvSpPr>
        <p:spPr bwMode="auto">
          <a:xfrm>
            <a:off x="4413387" y="5320896"/>
            <a:ext cx="98425" cy="984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40" name="Line 338"/>
          <p:cNvSpPr>
            <a:spLocks noChangeShapeType="1"/>
          </p:cNvSpPr>
          <p:nvPr/>
        </p:nvSpPr>
        <p:spPr bwMode="auto">
          <a:xfrm>
            <a:off x="4692787" y="5907968"/>
            <a:ext cx="358775" cy="0"/>
          </a:xfrm>
          <a:prstGeom prst="line">
            <a:avLst/>
          </a:prstGeom>
          <a:noFill/>
          <a:ln w="3333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389" name="Rectangle 347"/>
          <p:cNvSpPr>
            <a:spLocks noChangeArrowheads="1"/>
          </p:cNvSpPr>
          <p:nvPr/>
        </p:nvSpPr>
        <p:spPr bwMode="auto">
          <a:xfrm>
            <a:off x="250370" y="5707152"/>
            <a:ext cx="3087358" cy="392091"/>
          </a:xfrm>
          <a:prstGeom prst="rect">
            <a:avLst/>
          </a:prstGeom>
          <a:noFill/>
          <a:ln w="33338" cap="flat">
            <a:solidFill>
              <a:srgbClr val="4F86C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0" name="Rectangle 346"/>
          <p:cNvSpPr>
            <a:spLocks noChangeArrowheads="1"/>
          </p:cNvSpPr>
          <p:nvPr/>
        </p:nvSpPr>
        <p:spPr bwMode="auto">
          <a:xfrm>
            <a:off x="250370" y="1388243"/>
            <a:ext cx="3087358" cy="4200210"/>
          </a:xfrm>
          <a:prstGeom prst="rect">
            <a:avLst/>
          </a:prstGeom>
          <a:noFill/>
          <a:ln w="33338" cap="flat">
            <a:solidFill>
              <a:srgbClr val="0FA24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62" name="Group 161"/>
          <p:cNvGrpSpPr/>
          <p:nvPr/>
        </p:nvGrpSpPr>
        <p:grpSpPr>
          <a:xfrm>
            <a:off x="2710379" y="1411518"/>
            <a:ext cx="3791378" cy="5283990"/>
            <a:chOff x="2710379" y="1411518"/>
            <a:chExt cx="3791378" cy="5283990"/>
          </a:xfrm>
        </p:grpSpPr>
        <p:sp>
          <p:nvSpPr>
            <p:cNvPr id="163" name="Rectangle 239"/>
            <p:cNvSpPr>
              <a:spLocks noChangeArrowheads="1"/>
            </p:cNvSpPr>
            <p:nvPr/>
          </p:nvSpPr>
          <p:spPr bwMode="auto">
            <a:xfrm>
              <a:off x="5793720"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1.4</a:t>
              </a:r>
              <a:endParaRPr kumimoji="0" lang="en-US" altLang="en-US" sz="1300" b="0" i="0" u="none" strike="noStrike" cap="none" normalizeH="0" baseline="0" dirty="0">
                <a:ln>
                  <a:noFill/>
                </a:ln>
                <a:solidFill>
                  <a:schemeClr val="tx1"/>
                </a:solidFill>
                <a:effectLst/>
              </a:endParaRPr>
            </a:p>
          </p:txBody>
        </p:sp>
        <p:sp>
          <p:nvSpPr>
            <p:cNvPr id="164" name="Rectangle 249"/>
            <p:cNvSpPr>
              <a:spLocks noChangeArrowheads="1"/>
            </p:cNvSpPr>
            <p:nvPr/>
          </p:nvSpPr>
          <p:spPr bwMode="auto">
            <a:xfrm>
              <a:off x="2710379" y="6495453"/>
              <a:ext cx="17665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300" b="1" dirty="0" err="1">
                  <a:solidFill>
                    <a:srgbClr val="000000"/>
                  </a:solidFill>
                </a:rPr>
                <a:t>Icosapent</a:t>
              </a:r>
              <a:r>
                <a:rPr lang="en-US" altLang="en-US" sz="1300" b="1" dirty="0">
                  <a:solidFill>
                    <a:srgbClr val="000000"/>
                  </a:solidFill>
                </a:rPr>
                <a:t> Ethyl Better</a:t>
              </a:r>
              <a:endParaRPr lang="en-US" altLang="en-US" sz="1300" dirty="0"/>
            </a:p>
          </p:txBody>
        </p:sp>
        <p:sp>
          <p:nvSpPr>
            <p:cNvPr id="165" name="Rectangle 261"/>
            <p:cNvSpPr>
              <a:spLocks noChangeArrowheads="1"/>
            </p:cNvSpPr>
            <p:nvPr/>
          </p:nvSpPr>
          <p:spPr bwMode="auto">
            <a:xfrm>
              <a:off x="5331564" y="6495453"/>
              <a:ext cx="11701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rPr>
                <a:t>Placebo Better</a:t>
              </a:r>
              <a:endParaRPr kumimoji="0" lang="en-US" altLang="en-US" sz="1300" b="0" i="0" u="none" strike="noStrike" cap="none" normalizeH="0" baseline="0" dirty="0">
                <a:ln>
                  <a:noFill/>
                </a:ln>
                <a:solidFill>
                  <a:schemeClr val="tx1"/>
                </a:solidFill>
                <a:effectLst/>
              </a:endParaRPr>
            </a:p>
          </p:txBody>
        </p:sp>
        <p:sp>
          <p:nvSpPr>
            <p:cNvPr id="167" name="Rectangle 266"/>
            <p:cNvSpPr>
              <a:spLocks noChangeArrowheads="1"/>
            </p:cNvSpPr>
            <p:nvPr/>
          </p:nvSpPr>
          <p:spPr bwMode="auto">
            <a:xfrm>
              <a:off x="3483113"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0.4</a:t>
              </a:r>
              <a:endParaRPr kumimoji="0" lang="en-US" altLang="en-US" sz="1300" b="0" i="0" u="none" strike="noStrike" cap="none" normalizeH="0" baseline="0" dirty="0">
                <a:ln>
                  <a:noFill/>
                </a:ln>
                <a:solidFill>
                  <a:schemeClr val="tx1"/>
                </a:solidFill>
                <a:effectLst/>
              </a:endParaRPr>
            </a:p>
          </p:txBody>
        </p:sp>
        <p:sp>
          <p:nvSpPr>
            <p:cNvPr id="168" name="Rectangle 272"/>
            <p:cNvSpPr>
              <a:spLocks noChangeArrowheads="1"/>
            </p:cNvSpPr>
            <p:nvPr/>
          </p:nvSpPr>
          <p:spPr bwMode="auto">
            <a:xfrm>
              <a:off x="4867413" y="6262091"/>
              <a:ext cx="23243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rPr>
                <a:t>1.0</a:t>
              </a:r>
              <a:endParaRPr kumimoji="0" lang="en-US" altLang="en-US" sz="1300" b="0" i="0" u="none" strike="noStrike" cap="none" normalizeH="0" baseline="0" dirty="0">
                <a:ln>
                  <a:noFill/>
                </a:ln>
                <a:solidFill>
                  <a:schemeClr val="tx1"/>
                </a:solidFill>
                <a:effectLst/>
              </a:endParaRPr>
            </a:p>
          </p:txBody>
        </p:sp>
        <p:sp>
          <p:nvSpPr>
            <p:cNvPr id="169" name="Line 241"/>
            <p:cNvSpPr>
              <a:spLocks noChangeShapeType="1"/>
            </p:cNvSpPr>
            <p:nvPr/>
          </p:nvSpPr>
          <p:spPr bwMode="auto">
            <a:xfrm flipV="1">
              <a:off x="4981712" y="1411518"/>
              <a:ext cx="0" cy="4717241"/>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nvGrpSpPr>
            <p:cNvPr id="170" name="Group 169"/>
            <p:cNvGrpSpPr/>
            <p:nvPr/>
          </p:nvGrpSpPr>
          <p:grpSpPr>
            <a:xfrm>
              <a:off x="3587887" y="6125566"/>
              <a:ext cx="2322513" cy="77787"/>
              <a:chOff x="3587887" y="6125566"/>
              <a:chExt cx="2322513" cy="77787"/>
            </a:xfrm>
          </p:grpSpPr>
          <p:sp>
            <p:nvSpPr>
              <p:cNvPr id="171" name="Line 237"/>
              <p:cNvSpPr>
                <a:spLocks noChangeShapeType="1"/>
              </p:cNvSpPr>
              <p:nvPr/>
            </p:nvSpPr>
            <p:spPr bwMode="auto">
              <a:xfrm>
                <a:off x="5905637"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2" name="Line 238"/>
              <p:cNvSpPr>
                <a:spLocks noChangeShapeType="1"/>
              </p:cNvSpPr>
              <p:nvPr/>
            </p:nvSpPr>
            <p:spPr bwMode="auto">
              <a:xfrm>
                <a:off x="5445262"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4" name="Line 268"/>
              <p:cNvSpPr>
                <a:spLocks noChangeShapeType="1"/>
              </p:cNvSpPr>
              <p:nvPr/>
            </p:nvSpPr>
            <p:spPr bwMode="auto">
              <a:xfrm>
                <a:off x="4051437"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en-US">
                  <a:latin typeface="Arial" panose="020B0604020202020204" pitchFamily="34" charset="0"/>
                  <a:cs typeface="Arial" panose="020B0604020202020204" pitchFamily="34" charset="0"/>
                </a:endParaRPr>
              </a:p>
            </p:txBody>
          </p:sp>
          <p:sp>
            <p:nvSpPr>
              <p:cNvPr id="175" name="Line 269"/>
              <p:cNvSpPr>
                <a:spLocks noChangeShapeType="1"/>
              </p:cNvSpPr>
              <p:nvPr/>
            </p:nvSpPr>
            <p:spPr bwMode="auto">
              <a:xfrm>
                <a:off x="3592649"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nSpc>
                    <a:spcPts val="1400"/>
                  </a:lnSpc>
                </a:pPr>
                <a:endParaRPr lang="en-US">
                  <a:latin typeface="Arial" panose="020B0604020202020204" pitchFamily="34" charset="0"/>
                  <a:cs typeface="Arial" panose="020B0604020202020204" pitchFamily="34" charset="0"/>
                </a:endParaRPr>
              </a:p>
            </p:txBody>
          </p:sp>
          <p:sp>
            <p:nvSpPr>
              <p:cNvPr id="176" name="Line 270"/>
              <p:cNvSpPr>
                <a:spLocks noChangeShapeType="1"/>
              </p:cNvSpPr>
              <p:nvPr/>
            </p:nvSpPr>
            <p:spPr bwMode="auto">
              <a:xfrm>
                <a:off x="4516574"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7" name="Line 271"/>
              <p:cNvSpPr>
                <a:spLocks noChangeShapeType="1"/>
              </p:cNvSpPr>
              <p:nvPr/>
            </p:nvSpPr>
            <p:spPr bwMode="auto">
              <a:xfrm>
                <a:off x="4981712" y="6125566"/>
                <a:ext cx="0" cy="77787"/>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78" name="Line 265"/>
              <p:cNvSpPr>
                <a:spLocks noChangeShapeType="1"/>
              </p:cNvSpPr>
              <p:nvPr/>
            </p:nvSpPr>
            <p:spPr bwMode="auto">
              <a:xfrm>
                <a:off x="3587887" y="6125566"/>
                <a:ext cx="2322513"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grpSp>
      </p:grpSp>
      <p:sp>
        <p:nvSpPr>
          <p:cNvPr id="179" name="Line 15"/>
          <p:cNvSpPr>
            <a:spLocks noChangeShapeType="1"/>
          </p:cNvSpPr>
          <p:nvPr/>
        </p:nvSpPr>
        <p:spPr bwMode="auto">
          <a:xfrm>
            <a:off x="5786799" y="1166032"/>
            <a:ext cx="621792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cs typeface="Arial" panose="020B0604020202020204" pitchFamily="34" charset="0"/>
            </a:endParaRPr>
          </a:p>
        </p:txBody>
      </p:sp>
      <p:sp>
        <p:nvSpPr>
          <p:cNvPr id="180" name="Title 1">
            <a:extLst>
              <a:ext uri="{FF2B5EF4-FFF2-40B4-BE49-F238E27FC236}">
                <a16:creationId xmlns:a16="http://schemas.microsoft.com/office/drawing/2014/main" id="{ADCC6664-E1BD-4F45-8C36-8C3622B633F4}"/>
              </a:ext>
            </a:extLst>
          </p:cNvPr>
          <p:cNvSpPr>
            <a:spLocks noGrp="1"/>
          </p:cNvSpPr>
          <p:nvPr>
            <p:ph type="title"/>
          </p:nvPr>
        </p:nvSpPr>
        <p:spPr>
          <a:xfrm>
            <a:off x="457200" y="2719"/>
            <a:ext cx="10515600" cy="822960"/>
          </a:xfrm>
        </p:spPr>
        <p:txBody>
          <a:bodyPr>
            <a:normAutofit/>
          </a:bodyPr>
          <a:lstStyle/>
          <a:p>
            <a:r>
              <a:rPr lang="en-US" sz="4000" b="1" dirty="0" err="1">
                <a:latin typeface="Arial" panose="020B0604020202020204" pitchFamily="34" charset="0"/>
                <a:cs typeface="Arial" panose="020B0604020202020204" pitchFamily="34" charset="0"/>
              </a:rPr>
              <a:t>Prespecified</a:t>
            </a:r>
            <a:r>
              <a:rPr lang="en-US" sz="4000" b="1" dirty="0">
                <a:latin typeface="Arial" panose="020B0604020202020204" pitchFamily="34" charset="0"/>
                <a:cs typeface="Arial" panose="020B0604020202020204" pitchFamily="34" charset="0"/>
              </a:rPr>
              <a:t> Hierarchical Testing</a:t>
            </a:r>
            <a:endParaRPr lang="en-US" sz="4000" b="1" dirty="0">
              <a:highlight>
                <a:srgbClr val="FFFF00"/>
              </a:highlight>
              <a:latin typeface="Arial" panose="020B0604020202020204" pitchFamily="34" charset="0"/>
              <a:cs typeface="Arial" panose="020B0604020202020204" pitchFamily="34" charset="0"/>
            </a:endParaRPr>
          </a:p>
        </p:txBody>
      </p:sp>
      <p:sp>
        <p:nvSpPr>
          <p:cNvPr id="181" name="Rectangle 227">
            <a:extLst>
              <a:ext uri="{FF2B5EF4-FFF2-40B4-BE49-F238E27FC236}">
                <a16:creationId xmlns:a16="http://schemas.microsoft.com/office/drawing/2014/main" id="{1F7A0A54-8ED1-4EF5-AC20-468CFEDF8600}"/>
              </a:ext>
            </a:extLst>
          </p:cNvPr>
          <p:cNvSpPr>
            <a:spLocks noChangeArrowheads="1"/>
          </p:cNvSpPr>
          <p:nvPr/>
        </p:nvSpPr>
        <p:spPr bwMode="auto">
          <a:xfrm flipH="1">
            <a:off x="10502591" y="1544749"/>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25%</a:t>
            </a:r>
            <a:endParaRPr kumimoji="0" lang="en-US" altLang="en-US" sz="1300" b="1" i="0" u="none" strike="noStrike" cap="none" normalizeH="0" baseline="0" dirty="0">
              <a:ln>
                <a:noFill/>
              </a:ln>
              <a:solidFill>
                <a:srgbClr val="10A24A"/>
              </a:solidFill>
              <a:effectLst/>
            </a:endParaRPr>
          </a:p>
        </p:txBody>
      </p:sp>
      <p:sp>
        <p:nvSpPr>
          <p:cNvPr id="182" name="Rectangle 227">
            <a:extLst>
              <a:ext uri="{FF2B5EF4-FFF2-40B4-BE49-F238E27FC236}">
                <a16:creationId xmlns:a16="http://schemas.microsoft.com/office/drawing/2014/main" id="{1A7F522E-DA0A-4A67-9664-720FF2475D37}"/>
              </a:ext>
            </a:extLst>
          </p:cNvPr>
          <p:cNvSpPr>
            <a:spLocks noChangeArrowheads="1"/>
          </p:cNvSpPr>
          <p:nvPr/>
        </p:nvSpPr>
        <p:spPr bwMode="auto">
          <a:xfrm flipH="1">
            <a:off x="10502591" y="946255"/>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dirty="0">
                <a:ln>
                  <a:noFill/>
                </a:ln>
                <a:effectLst/>
              </a:rPr>
              <a:t>RRR</a:t>
            </a:r>
          </a:p>
        </p:txBody>
      </p:sp>
      <p:sp>
        <p:nvSpPr>
          <p:cNvPr id="185" name="Rectangle 227">
            <a:extLst>
              <a:ext uri="{FF2B5EF4-FFF2-40B4-BE49-F238E27FC236}">
                <a16:creationId xmlns:a16="http://schemas.microsoft.com/office/drawing/2014/main" id="{A820FCDF-16A1-4E2A-9AA5-C8E119C4F113}"/>
              </a:ext>
            </a:extLst>
          </p:cNvPr>
          <p:cNvSpPr>
            <a:spLocks noChangeArrowheads="1"/>
          </p:cNvSpPr>
          <p:nvPr/>
        </p:nvSpPr>
        <p:spPr bwMode="auto">
          <a:xfrm flipH="1">
            <a:off x="10502591" y="2013725"/>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26%</a:t>
            </a:r>
            <a:endParaRPr kumimoji="0" lang="en-US" altLang="en-US" sz="1300" b="1" i="0" u="none" strike="noStrike" cap="none" normalizeH="0" baseline="0" dirty="0">
              <a:ln>
                <a:noFill/>
              </a:ln>
              <a:solidFill>
                <a:srgbClr val="10A24A"/>
              </a:solidFill>
              <a:effectLst/>
            </a:endParaRPr>
          </a:p>
        </p:txBody>
      </p:sp>
      <p:sp>
        <p:nvSpPr>
          <p:cNvPr id="186" name="Rectangle 227">
            <a:extLst>
              <a:ext uri="{FF2B5EF4-FFF2-40B4-BE49-F238E27FC236}">
                <a16:creationId xmlns:a16="http://schemas.microsoft.com/office/drawing/2014/main" id="{4C7A740F-9F68-4215-996E-C55A5552867D}"/>
              </a:ext>
            </a:extLst>
          </p:cNvPr>
          <p:cNvSpPr>
            <a:spLocks noChangeArrowheads="1"/>
          </p:cNvSpPr>
          <p:nvPr/>
        </p:nvSpPr>
        <p:spPr bwMode="auto">
          <a:xfrm flipH="1">
            <a:off x="10502591" y="2482701"/>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25%</a:t>
            </a:r>
            <a:endParaRPr kumimoji="0" lang="en-US" altLang="en-US" sz="1300" b="1" i="0" u="none" strike="noStrike" cap="none" normalizeH="0" baseline="0" dirty="0">
              <a:ln>
                <a:noFill/>
              </a:ln>
              <a:solidFill>
                <a:srgbClr val="10A24A"/>
              </a:solidFill>
              <a:effectLst/>
            </a:endParaRPr>
          </a:p>
        </p:txBody>
      </p:sp>
      <p:sp>
        <p:nvSpPr>
          <p:cNvPr id="187" name="Rectangle 227">
            <a:extLst>
              <a:ext uri="{FF2B5EF4-FFF2-40B4-BE49-F238E27FC236}">
                <a16:creationId xmlns:a16="http://schemas.microsoft.com/office/drawing/2014/main" id="{E66B74F2-E8BA-4493-96D7-02B06CA700F9}"/>
              </a:ext>
            </a:extLst>
          </p:cNvPr>
          <p:cNvSpPr>
            <a:spLocks noChangeArrowheads="1"/>
          </p:cNvSpPr>
          <p:nvPr/>
        </p:nvSpPr>
        <p:spPr bwMode="auto">
          <a:xfrm flipH="1">
            <a:off x="10502591" y="2951677"/>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31%</a:t>
            </a:r>
            <a:endParaRPr kumimoji="0" lang="en-US" altLang="en-US" sz="1300" b="1" i="0" u="none" strike="noStrike" cap="none" normalizeH="0" baseline="0" dirty="0">
              <a:ln>
                <a:noFill/>
              </a:ln>
              <a:solidFill>
                <a:srgbClr val="10A24A"/>
              </a:solidFill>
              <a:effectLst/>
            </a:endParaRPr>
          </a:p>
        </p:txBody>
      </p:sp>
      <p:sp>
        <p:nvSpPr>
          <p:cNvPr id="188" name="Rectangle 227">
            <a:extLst>
              <a:ext uri="{FF2B5EF4-FFF2-40B4-BE49-F238E27FC236}">
                <a16:creationId xmlns:a16="http://schemas.microsoft.com/office/drawing/2014/main" id="{856ED524-7953-4072-8BB1-FE5E463B4A56}"/>
              </a:ext>
            </a:extLst>
          </p:cNvPr>
          <p:cNvSpPr>
            <a:spLocks noChangeArrowheads="1"/>
          </p:cNvSpPr>
          <p:nvPr/>
        </p:nvSpPr>
        <p:spPr bwMode="auto">
          <a:xfrm flipH="1">
            <a:off x="10502591" y="3420653"/>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35%</a:t>
            </a:r>
            <a:endParaRPr kumimoji="0" lang="en-US" altLang="en-US" sz="1300" b="1" i="0" u="none" strike="noStrike" cap="none" normalizeH="0" baseline="0" dirty="0">
              <a:ln>
                <a:noFill/>
              </a:ln>
              <a:solidFill>
                <a:srgbClr val="10A24A"/>
              </a:solidFill>
              <a:effectLst/>
            </a:endParaRPr>
          </a:p>
        </p:txBody>
      </p:sp>
      <p:sp>
        <p:nvSpPr>
          <p:cNvPr id="189" name="Rectangle 227">
            <a:extLst>
              <a:ext uri="{FF2B5EF4-FFF2-40B4-BE49-F238E27FC236}">
                <a16:creationId xmlns:a16="http://schemas.microsoft.com/office/drawing/2014/main" id="{A2BFB9A4-EA20-4FA6-A99B-356FA0A175C3}"/>
              </a:ext>
            </a:extLst>
          </p:cNvPr>
          <p:cNvSpPr>
            <a:spLocks noChangeArrowheads="1"/>
          </p:cNvSpPr>
          <p:nvPr/>
        </p:nvSpPr>
        <p:spPr bwMode="auto">
          <a:xfrm flipH="1">
            <a:off x="10502591" y="3889629"/>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20%</a:t>
            </a:r>
            <a:endParaRPr kumimoji="0" lang="en-US" altLang="en-US" sz="1300" b="1" i="0" u="none" strike="noStrike" cap="none" normalizeH="0" baseline="0" dirty="0">
              <a:ln>
                <a:noFill/>
              </a:ln>
              <a:solidFill>
                <a:srgbClr val="10A24A"/>
              </a:solidFill>
              <a:effectLst/>
            </a:endParaRPr>
          </a:p>
        </p:txBody>
      </p:sp>
      <p:sp>
        <p:nvSpPr>
          <p:cNvPr id="190" name="Rectangle 227">
            <a:extLst>
              <a:ext uri="{FF2B5EF4-FFF2-40B4-BE49-F238E27FC236}">
                <a16:creationId xmlns:a16="http://schemas.microsoft.com/office/drawing/2014/main" id="{CFEDD170-0CE5-4489-BF2F-3D95E326583F}"/>
              </a:ext>
            </a:extLst>
          </p:cNvPr>
          <p:cNvSpPr>
            <a:spLocks noChangeArrowheads="1"/>
          </p:cNvSpPr>
          <p:nvPr/>
        </p:nvSpPr>
        <p:spPr bwMode="auto">
          <a:xfrm flipH="1">
            <a:off x="10502591" y="4358605"/>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32%</a:t>
            </a:r>
            <a:endParaRPr kumimoji="0" lang="en-US" altLang="en-US" sz="1300" b="1" i="0" u="none" strike="noStrike" cap="none" normalizeH="0" baseline="0" dirty="0">
              <a:ln>
                <a:noFill/>
              </a:ln>
              <a:solidFill>
                <a:srgbClr val="10A24A"/>
              </a:solidFill>
              <a:effectLst/>
            </a:endParaRPr>
          </a:p>
        </p:txBody>
      </p:sp>
      <p:sp>
        <p:nvSpPr>
          <p:cNvPr id="191" name="Rectangle 227">
            <a:extLst>
              <a:ext uri="{FF2B5EF4-FFF2-40B4-BE49-F238E27FC236}">
                <a16:creationId xmlns:a16="http://schemas.microsoft.com/office/drawing/2014/main" id="{88392C72-985E-4F7D-86DB-AB22D6CF60D2}"/>
              </a:ext>
            </a:extLst>
          </p:cNvPr>
          <p:cNvSpPr>
            <a:spLocks noChangeArrowheads="1"/>
          </p:cNvSpPr>
          <p:nvPr/>
        </p:nvSpPr>
        <p:spPr bwMode="auto">
          <a:xfrm flipH="1">
            <a:off x="10502591" y="4827581"/>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28%</a:t>
            </a:r>
            <a:endParaRPr kumimoji="0" lang="en-US" altLang="en-US" sz="1300" b="1" i="0" u="none" strike="noStrike" cap="none" normalizeH="0" baseline="0" dirty="0">
              <a:ln>
                <a:noFill/>
              </a:ln>
              <a:solidFill>
                <a:srgbClr val="10A24A"/>
              </a:solidFill>
              <a:effectLst/>
            </a:endParaRPr>
          </a:p>
        </p:txBody>
      </p:sp>
      <p:sp>
        <p:nvSpPr>
          <p:cNvPr id="192" name="Rectangle 227">
            <a:extLst>
              <a:ext uri="{FF2B5EF4-FFF2-40B4-BE49-F238E27FC236}">
                <a16:creationId xmlns:a16="http://schemas.microsoft.com/office/drawing/2014/main" id="{8212D25E-6458-429E-8627-401E2B18DBAA}"/>
              </a:ext>
            </a:extLst>
          </p:cNvPr>
          <p:cNvSpPr>
            <a:spLocks noChangeArrowheads="1"/>
          </p:cNvSpPr>
          <p:nvPr/>
        </p:nvSpPr>
        <p:spPr bwMode="auto">
          <a:xfrm flipH="1">
            <a:off x="10502591" y="5296559"/>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10A24A"/>
                </a:solidFill>
                <a:latin typeface="Calibri" panose="020F0502020204030204" pitchFamily="34" charset="0"/>
              </a:rPr>
              <a:t>↓ 23%</a:t>
            </a:r>
            <a:endParaRPr kumimoji="0" lang="en-US" altLang="en-US" sz="1300" b="1" i="0" u="none" strike="noStrike" cap="none" normalizeH="0" baseline="0" dirty="0">
              <a:ln>
                <a:noFill/>
              </a:ln>
              <a:solidFill>
                <a:srgbClr val="10A24A"/>
              </a:solidFill>
              <a:effectLst/>
            </a:endParaRPr>
          </a:p>
        </p:txBody>
      </p:sp>
      <p:sp>
        <p:nvSpPr>
          <p:cNvPr id="193" name="Rectangle 227">
            <a:extLst>
              <a:ext uri="{FF2B5EF4-FFF2-40B4-BE49-F238E27FC236}">
                <a16:creationId xmlns:a16="http://schemas.microsoft.com/office/drawing/2014/main" id="{F4096BBE-75B7-4DB2-94BD-4D5F56B7C76A}"/>
              </a:ext>
            </a:extLst>
          </p:cNvPr>
          <p:cNvSpPr>
            <a:spLocks noChangeArrowheads="1"/>
          </p:cNvSpPr>
          <p:nvPr/>
        </p:nvSpPr>
        <p:spPr bwMode="auto">
          <a:xfrm flipH="1">
            <a:off x="10502591" y="5779913"/>
            <a:ext cx="503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300" b="1" dirty="0">
                <a:solidFill>
                  <a:srgbClr val="4F86C1"/>
                </a:solidFill>
                <a:latin typeface="Calibri" panose="020F0502020204030204" pitchFamily="34" charset="0"/>
              </a:rPr>
              <a:t>↓ 13%</a:t>
            </a:r>
            <a:endParaRPr kumimoji="0" lang="en-US" altLang="en-US" sz="1300" b="1" i="0" u="none" strike="noStrike" cap="none" normalizeH="0" baseline="0" dirty="0">
              <a:ln>
                <a:noFill/>
              </a:ln>
              <a:solidFill>
                <a:srgbClr val="4F86C1"/>
              </a:solidFill>
              <a:effectLst/>
            </a:endParaRPr>
          </a:p>
        </p:txBody>
      </p:sp>
      <p:sp>
        <p:nvSpPr>
          <p:cNvPr id="194" name="TextBox 193">
            <a:extLst>
              <a:ext uri="{FF2B5EF4-FFF2-40B4-BE49-F238E27FC236}">
                <a16:creationId xmlns:a16="http://schemas.microsoft.com/office/drawing/2014/main" id="{6BEC5306-E86C-4787-A6D5-9CA121F72556}"/>
              </a:ext>
            </a:extLst>
          </p:cNvPr>
          <p:cNvSpPr txBox="1"/>
          <p:nvPr/>
        </p:nvSpPr>
        <p:spPr>
          <a:xfrm>
            <a:off x="9272587" y="6233515"/>
            <a:ext cx="273213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RRR denotes relative risk reduction</a:t>
            </a:r>
          </a:p>
        </p:txBody>
      </p:sp>
    </p:spTree>
    <p:extLst>
      <p:ext uri="{BB962C8B-B14F-4D97-AF65-F5344CB8AC3E}">
        <p14:creationId xmlns:p14="http://schemas.microsoft.com/office/powerpoint/2010/main" val="14708824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4855-2EB2-440B-B97E-06B33A365827}"/>
              </a:ext>
            </a:extLst>
          </p:cNvPr>
          <p:cNvSpPr>
            <a:spLocks noGrp="1"/>
          </p:cNvSpPr>
          <p:nvPr>
            <p:ph type="title"/>
          </p:nvPr>
        </p:nvSpPr>
        <p:spPr>
          <a:xfrm>
            <a:off x="457200" y="-9761"/>
            <a:ext cx="10515600" cy="822960"/>
          </a:xfrm>
        </p:spPr>
        <p:txBody>
          <a:bodyPr>
            <a:normAutofit/>
          </a:bodyPr>
          <a:lstStyle/>
          <a:p>
            <a:r>
              <a:rPr lang="en-US" sz="4000" b="1" dirty="0">
                <a:latin typeface="Arial" panose="020B0604020202020204" pitchFamily="34" charset="0"/>
                <a:cs typeface="Arial" panose="020B0604020202020204" pitchFamily="34" charset="0"/>
              </a:rPr>
              <a:t>Treatment-Emergent Adverse Events</a:t>
            </a:r>
          </a:p>
        </p:txBody>
      </p:sp>
      <p:graphicFrame>
        <p:nvGraphicFramePr>
          <p:cNvPr id="3" name="Table 2">
            <a:extLst>
              <a:ext uri="{FF2B5EF4-FFF2-40B4-BE49-F238E27FC236}">
                <a16:creationId xmlns:a16="http://schemas.microsoft.com/office/drawing/2014/main" id="{5F6DA270-C294-463B-8AFC-7D3585AF8868}"/>
              </a:ext>
            </a:extLst>
          </p:cNvPr>
          <p:cNvGraphicFramePr>
            <a:graphicFrameLocks noGrp="1"/>
          </p:cNvGraphicFramePr>
          <p:nvPr>
            <p:extLst>
              <p:ext uri="{D42A27DB-BD31-4B8C-83A1-F6EECF244321}">
                <p14:modId xmlns:p14="http://schemas.microsoft.com/office/powerpoint/2010/main" val="100357832"/>
              </p:ext>
            </p:extLst>
          </p:nvPr>
        </p:nvGraphicFramePr>
        <p:xfrm>
          <a:off x="701676" y="1379086"/>
          <a:ext cx="10790236" cy="4085280"/>
        </p:xfrm>
        <a:graphic>
          <a:graphicData uri="http://schemas.openxmlformats.org/drawingml/2006/table">
            <a:tbl>
              <a:tblPr/>
              <a:tblGrid>
                <a:gridCol w="5369940">
                  <a:extLst>
                    <a:ext uri="{9D8B030D-6E8A-4147-A177-3AD203B41FA5}">
                      <a16:colId xmlns:a16="http://schemas.microsoft.com/office/drawing/2014/main" val="1087792924"/>
                    </a:ext>
                  </a:extLst>
                </a:gridCol>
                <a:gridCol w="2172732">
                  <a:extLst>
                    <a:ext uri="{9D8B030D-6E8A-4147-A177-3AD203B41FA5}">
                      <a16:colId xmlns:a16="http://schemas.microsoft.com/office/drawing/2014/main" val="2736012005"/>
                    </a:ext>
                  </a:extLst>
                </a:gridCol>
                <a:gridCol w="1905492">
                  <a:extLst>
                    <a:ext uri="{9D8B030D-6E8A-4147-A177-3AD203B41FA5}">
                      <a16:colId xmlns:a16="http://schemas.microsoft.com/office/drawing/2014/main" val="122910013"/>
                    </a:ext>
                  </a:extLst>
                </a:gridCol>
                <a:gridCol w="1342072">
                  <a:extLst>
                    <a:ext uri="{9D8B030D-6E8A-4147-A177-3AD203B41FA5}">
                      <a16:colId xmlns:a16="http://schemas.microsoft.com/office/drawing/2014/main" val="2163011786"/>
                    </a:ext>
                  </a:extLst>
                </a:gridCol>
              </a:tblGrid>
              <a:tr h="776788">
                <a:tc>
                  <a:txBody>
                    <a:bodyPr/>
                    <a:lstStyle/>
                    <a:p>
                      <a:pPr marL="0" marR="0">
                        <a:lnSpc>
                          <a:spcPct val="107000"/>
                        </a:lnSpc>
                        <a:spcBef>
                          <a:spcPts val="300"/>
                        </a:spcBef>
                        <a:spcAft>
                          <a:spcPts val="300"/>
                        </a:spcAft>
                      </a:pPr>
                      <a:r>
                        <a:rPr lang="en-US"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36576" marR="36576" marT="36576" marB="36576" anchor="b">
                    <a:lnL>
                      <a:noFill/>
                    </a:lnL>
                    <a:lnR>
                      <a:noFill/>
                    </a:lnR>
                    <a:lnT>
                      <a:noFill/>
                    </a:lnT>
                    <a:lnB w="1905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22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Icosapent</a:t>
                      </a:r>
                      <a:r>
                        <a:rPr lang="en-US" sz="2200" b="1"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E</a:t>
                      </a:r>
                      <a:r>
                        <a:rPr lang="en-US"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thyl</a:t>
                      </a:r>
                      <a:br>
                        <a:rPr lang="en-US"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(N=4089)</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36576" marR="36576" marT="36576" marB="36576" anchor="b">
                    <a:lnL>
                      <a:noFill/>
                    </a:lnL>
                    <a:lnR>
                      <a:noFill/>
                    </a:lnR>
                    <a:lnT>
                      <a:noFill/>
                    </a:lnT>
                    <a:lnB w="1905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Placebo</a:t>
                      </a:r>
                      <a:br>
                        <a:rPr lang="en-US"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(N=4090)</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36576" marR="36576" marT="36576" marB="36576" anchor="b">
                    <a:lnL>
                      <a:noFill/>
                    </a:lnL>
                    <a:lnR>
                      <a:noFill/>
                    </a:lnR>
                    <a:lnT>
                      <a:noFill/>
                    </a:lnT>
                    <a:lnB w="1905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P-value</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36576" marR="36576" marT="36576" marB="36576" anchor="b">
                    <a:lnL>
                      <a:noFill/>
                    </a:lnL>
                    <a:lnR>
                      <a:noFill/>
                    </a:lnR>
                    <a:lnT>
                      <a:noFill/>
                    </a:lnT>
                    <a:lnB w="190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19276558"/>
                  </a:ext>
                </a:extLst>
              </a:tr>
              <a:tr h="550430">
                <a:tc>
                  <a:txBody>
                    <a:bodyPr/>
                    <a:lstStyle/>
                    <a:p>
                      <a:pPr marL="0" marR="0">
                        <a:lnSpc>
                          <a:spcPct val="107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Subjects with at Least One TEAE, n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6576" marR="36576" marT="36576" marB="36576" anchor="ctr">
                    <a:lnL>
                      <a:noFill/>
                    </a:lnL>
                    <a:lnR>
                      <a:noFill/>
                    </a:lnR>
                    <a:lnT w="1905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3343 (81.8%)</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6576" marR="36576" marT="36576" marB="36576" anchor="ctr">
                    <a:lnL>
                      <a:noFill/>
                    </a:lnL>
                    <a:lnR>
                      <a:noFill/>
                    </a:lnR>
                    <a:lnT w="1905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300"/>
                        </a:spcBef>
                        <a:spcAft>
                          <a:spcPts val="300"/>
                        </a:spcAft>
                      </a:pPr>
                      <a:r>
                        <a:rPr lang="en-US" sz="2200">
                          <a:solidFill>
                            <a:srgbClr val="000000"/>
                          </a:solidFill>
                          <a:effectLst/>
                          <a:latin typeface="Arial" panose="020B0604020202020204" pitchFamily="34" charset="0"/>
                          <a:ea typeface="Calibri" panose="020F0502020204030204" pitchFamily="34" charset="0"/>
                          <a:cs typeface="Arial" panose="020B0604020202020204" pitchFamily="34" charset="0"/>
                        </a:rPr>
                        <a:t>3326 (81.3%)</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6576" marR="36576" marT="36576" marB="36576" anchor="ctr">
                    <a:lnL>
                      <a:noFill/>
                    </a:lnL>
                    <a:lnR>
                      <a:noFill/>
                    </a:lnR>
                    <a:lnT w="1905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300"/>
                        </a:spcBef>
                        <a:spcAft>
                          <a:spcPts val="300"/>
                        </a:spcAft>
                      </a:pPr>
                      <a:r>
                        <a:rPr lang="en-US" sz="2200">
                          <a:solidFill>
                            <a:srgbClr val="000000"/>
                          </a:solidFill>
                          <a:effectLst/>
                          <a:latin typeface="Arial" panose="020B0604020202020204" pitchFamily="34" charset="0"/>
                          <a:ea typeface="Calibri" panose="020F0502020204030204" pitchFamily="34" charset="0"/>
                          <a:cs typeface="Arial" panose="020B0604020202020204" pitchFamily="34" charset="0"/>
                        </a:rPr>
                        <a:t>0.63</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6576" marR="36576" marT="36576" marB="36576" anchor="ctr">
                    <a:lnL>
                      <a:noFill/>
                    </a:lnL>
                    <a:lnR>
                      <a:noFill/>
                    </a:lnR>
                    <a:lnT w="1905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803766828"/>
                  </a:ext>
                </a:extLst>
              </a:tr>
              <a:tr h="463908">
                <a:tc>
                  <a:txBody>
                    <a:bodyPr/>
                    <a:lstStyle/>
                    <a:p>
                      <a:pPr marL="0" marR="0">
                        <a:lnSpc>
                          <a:spcPct val="107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Serious TEAE</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6576" marR="36576" marT="73152" marB="73152" anchor="ctr">
                    <a:lnL>
                      <a:noFill/>
                    </a:lnL>
                    <a:lnR>
                      <a:noFill/>
                    </a:lnR>
                    <a:lnT>
                      <a:noFill/>
                    </a:lnT>
                    <a:lnB>
                      <a:noFill/>
                    </a:lnB>
                    <a:solidFill>
                      <a:srgbClr val="FFFFFF"/>
                    </a:solidFill>
                  </a:tcPr>
                </a:tc>
                <a:tc>
                  <a:txBody>
                    <a:bodyPr/>
                    <a:lstStyle/>
                    <a:p>
                      <a:pPr marL="0" marR="0" algn="ctr">
                        <a:lnSpc>
                          <a:spcPct val="107000"/>
                        </a:lnSpc>
                        <a:spcBef>
                          <a:spcPts val="300"/>
                        </a:spcBef>
                        <a:spcAft>
                          <a:spcPts val="300"/>
                        </a:spcAft>
                      </a:pPr>
                      <a:r>
                        <a:rPr lang="en-US" sz="2200">
                          <a:solidFill>
                            <a:srgbClr val="000000"/>
                          </a:solidFill>
                          <a:effectLst/>
                          <a:latin typeface="Arial" panose="020B0604020202020204" pitchFamily="34" charset="0"/>
                          <a:ea typeface="Calibri" panose="020F0502020204030204" pitchFamily="34" charset="0"/>
                          <a:cs typeface="Arial" panose="020B0604020202020204" pitchFamily="34" charset="0"/>
                        </a:rPr>
                        <a:t>1252 (30.6%)</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6576" marR="36576" marT="36576" marB="36576" anchor="ctr">
                    <a:lnL>
                      <a:noFill/>
                    </a:lnL>
                    <a:lnR>
                      <a:noFill/>
                    </a:lnR>
                    <a:lnT>
                      <a:noFill/>
                    </a:lnT>
                    <a:lnB>
                      <a:noFill/>
                    </a:lnB>
                    <a:solidFill>
                      <a:srgbClr val="FFFFFF"/>
                    </a:solidFill>
                  </a:tcPr>
                </a:tc>
                <a:tc>
                  <a:txBody>
                    <a:bodyPr/>
                    <a:lstStyle/>
                    <a:p>
                      <a:pPr marL="0" marR="0" algn="ctr">
                        <a:lnSpc>
                          <a:spcPct val="107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1254 (30.7%)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6576" marR="36576" marT="36576" marB="36576" anchor="ctr">
                    <a:lnL>
                      <a:noFill/>
                    </a:lnL>
                    <a:lnR>
                      <a:noFill/>
                    </a:lnR>
                    <a:lnT>
                      <a:noFill/>
                    </a:lnT>
                    <a:lnB>
                      <a:noFill/>
                    </a:lnB>
                    <a:solidFill>
                      <a:srgbClr val="FFFFFF"/>
                    </a:solidFill>
                  </a:tcPr>
                </a:tc>
                <a:tc>
                  <a:txBody>
                    <a:bodyPr/>
                    <a:lstStyle/>
                    <a:p>
                      <a:pPr marL="0" marR="0" algn="ctr">
                        <a:lnSpc>
                          <a:spcPct val="107000"/>
                        </a:lnSpc>
                        <a:spcBef>
                          <a:spcPts val="300"/>
                        </a:spcBef>
                        <a:spcAft>
                          <a:spcPts val="300"/>
                        </a:spcAft>
                      </a:pPr>
                      <a:r>
                        <a:rPr lang="en-US" sz="2200">
                          <a:solidFill>
                            <a:srgbClr val="000000"/>
                          </a:solidFill>
                          <a:effectLst/>
                          <a:latin typeface="Arial" panose="020B0604020202020204" pitchFamily="34" charset="0"/>
                          <a:ea typeface="Calibri" panose="020F0502020204030204" pitchFamily="34" charset="0"/>
                          <a:cs typeface="Arial" panose="020B0604020202020204" pitchFamily="34" charset="0"/>
                        </a:rPr>
                        <a:t>0.98</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36576" marR="36576" marT="36576" marB="36576" anchor="ctr">
                    <a:lnL>
                      <a:noFill/>
                    </a:lnL>
                    <a:lnR>
                      <a:noFill/>
                    </a:lnR>
                    <a:lnT>
                      <a:noFill/>
                    </a:lnT>
                    <a:lnB>
                      <a:noFill/>
                    </a:lnB>
                    <a:solidFill>
                      <a:srgbClr val="FFFFFF"/>
                    </a:solidFill>
                  </a:tcPr>
                </a:tc>
                <a:extLst>
                  <a:ext uri="{0D108BD9-81ED-4DB2-BD59-A6C34878D82A}">
                    <a16:rowId xmlns:a16="http://schemas.microsoft.com/office/drawing/2014/main" val="1948828269"/>
                  </a:ext>
                </a:extLst>
              </a:tr>
              <a:tr h="510988">
                <a:tc>
                  <a:txBody>
                    <a:bodyPr/>
                    <a:lstStyle/>
                    <a:p>
                      <a:pPr marL="0" marR="0">
                        <a:lnSpc>
                          <a:spcPct val="107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TEAE Leading to Withdrawal of Study Drug</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6576" marR="36576" marT="73152" marB="73152" anchor="ctr">
                    <a:lnL>
                      <a:noFill/>
                    </a:lnL>
                    <a:lnR>
                      <a:noFill/>
                    </a:lnR>
                    <a:lnT>
                      <a:noFill/>
                    </a:lnT>
                    <a:lnB>
                      <a:noFill/>
                    </a:lnB>
                    <a:solidFill>
                      <a:srgbClr val="FFFFFF"/>
                    </a:solidFill>
                  </a:tcPr>
                </a:tc>
                <a:tc>
                  <a:txBody>
                    <a:bodyPr/>
                    <a:lstStyle/>
                    <a:p>
                      <a:pPr marL="0" marR="0" algn="ctr">
                        <a:lnSpc>
                          <a:spcPct val="107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321 (7.9%)</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6576" marR="36576" marT="36576" marB="36576" anchor="ctr">
                    <a:lnL>
                      <a:noFill/>
                    </a:lnL>
                    <a:lnR>
                      <a:noFill/>
                    </a:lnR>
                    <a:lnT>
                      <a:noFill/>
                    </a:lnT>
                    <a:lnB>
                      <a:noFill/>
                    </a:lnB>
                    <a:solidFill>
                      <a:srgbClr val="FFFFFF"/>
                    </a:solidFill>
                  </a:tcPr>
                </a:tc>
                <a:tc>
                  <a:txBody>
                    <a:bodyPr/>
                    <a:lstStyle/>
                    <a:p>
                      <a:pPr marL="0" marR="0" algn="ctr">
                        <a:lnSpc>
                          <a:spcPct val="107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335 (8.2%)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6576" marR="36576" marT="36576" marB="36576" anchor="ctr">
                    <a:lnL>
                      <a:noFill/>
                    </a:lnL>
                    <a:lnR>
                      <a:noFill/>
                    </a:lnR>
                    <a:lnT>
                      <a:noFill/>
                    </a:lnT>
                    <a:lnB>
                      <a:noFill/>
                    </a:lnB>
                    <a:solidFill>
                      <a:srgbClr val="FFFFFF"/>
                    </a:solidFill>
                  </a:tcPr>
                </a:tc>
                <a:tc>
                  <a:txBody>
                    <a:bodyPr/>
                    <a:lstStyle/>
                    <a:p>
                      <a:pPr marL="0" marR="0" algn="ctr">
                        <a:lnSpc>
                          <a:spcPct val="107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0.60</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6576" marR="36576" marT="36576" marB="36576" anchor="ctr">
                    <a:lnL>
                      <a:noFill/>
                    </a:lnL>
                    <a:lnR>
                      <a:noFill/>
                    </a:lnR>
                    <a:lnT>
                      <a:noFill/>
                    </a:lnT>
                    <a:lnB>
                      <a:noFill/>
                    </a:lnB>
                    <a:solidFill>
                      <a:srgbClr val="FFFFFF"/>
                    </a:solidFill>
                  </a:tcPr>
                </a:tc>
                <a:extLst>
                  <a:ext uri="{0D108BD9-81ED-4DB2-BD59-A6C34878D82A}">
                    <a16:rowId xmlns:a16="http://schemas.microsoft.com/office/drawing/2014/main" val="1766276843"/>
                  </a:ext>
                </a:extLst>
              </a:tr>
              <a:tr h="638097">
                <a:tc>
                  <a:txBody>
                    <a:bodyPr/>
                    <a:lstStyle/>
                    <a:p>
                      <a:pPr marL="0" marR="0">
                        <a:lnSpc>
                          <a:spcPct val="107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Serious TEAE Leading to Withdrawal of Study Drug</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6576" marR="36576" marT="73152" marB="73152" anchor="ctr">
                    <a:lnL>
                      <a:noFill/>
                    </a:lnL>
                    <a:lnR>
                      <a:noFill/>
                    </a:lnR>
                    <a:lnT>
                      <a:noFill/>
                    </a:lnT>
                    <a:lnB>
                      <a:noFill/>
                    </a:lnB>
                    <a:solidFill>
                      <a:srgbClr val="FFFFFF"/>
                    </a:solidFill>
                  </a:tcPr>
                </a:tc>
                <a:tc>
                  <a:txBody>
                    <a:bodyPr/>
                    <a:lstStyle/>
                    <a:p>
                      <a:pPr marL="0" marR="0" algn="ctr">
                        <a:lnSpc>
                          <a:spcPct val="107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88 (2.2%)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6576" marR="36576" marT="36576" marB="36576" anchor="ctr">
                    <a:lnL>
                      <a:noFill/>
                    </a:lnL>
                    <a:lnR>
                      <a:noFill/>
                    </a:lnR>
                    <a:lnT>
                      <a:noFill/>
                    </a:lnT>
                    <a:lnB>
                      <a:noFill/>
                    </a:lnB>
                    <a:solidFill>
                      <a:srgbClr val="FFFFFF"/>
                    </a:solidFill>
                  </a:tcPr>
                </a:tc>
                <a:tc>
                  <a:txBody>
                    <a:bodyPr/>
                    <a:lstStyle/>
                    <a:p>
                      <a:pPr marL="0" marR="0" algn="ctr">
                        <a:lnSpc>
                          <a:spcPct val="107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88 (2.2%)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6576" marR="36576" marT="36576" marB="36576" anchor="ctr">
                    <a:lnL>
                      <a:noFill/>
                    </a:lnL>
                    <a:lnR>
                      <a:noFill/>
                    </a:lnR>
                    <a:lnT>
                      <a:noFill/>
                    </a:lnT>
                    <a:lnB>
                      <a:noFill/>
                    </a:lnB>
                    <a:solidFill>
                      <a:srgbClr val="FFFFFF"/>
                    </a:solidFill>
                  </a:tcPr>
                </a:tc>
                <a:tc>
                  <a:txBody>
                    <a:bodyPr/>
                    <a:lstStyle/>
                    <a:p>
                      <a:pPr marL="0" marR="0" algn="ctr">
                        <a:lnSpc>
                          <a:spcPct val="107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6576" marR="36576" marT="36576" marB="36576" anchor="ctr">
                    <a:lnL>
                      <a:noFill/>
                    </a:lnL>
                    <a:lnR>
                      <a:noFill/>
                    </a:lnR>
                    <a:lnT>
                      <a:noFill/>
                    </a:lnT>
                    <a:lnB>
                      <a:noFill/>
                    </a:lnB>
                    <a:solidFill>
                      <a:srgbClr val="FFFFFF"/>
                    </a:solidFill>
                  </a:tcPr>
                </a:tc>
                <a:extLst>
                  <a:ext uri="{0D108BD9-81ED-4DB2-BD59-A6C34878D82A}">
                    <a16:rowId xmlns:a16="http://schemas.microsoft.com/office/drawing/2014/main" val="189722311"/>
                  </a:ext>
                </a:extLst>
              </a:tr>
              <a:tr h="511361">
                <a:tc>
                  <a:txBody>
                    <a:bodyPr/>
                    <a:lstStyle/>
                    <a:p>
                      <a:pPr marL="0" marR="0">
                        <a:lnSpc>
                          <a:spcPct val="107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Serious TEAE Leading to Death</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6576" marR="36576" marT="73152" marB="73152"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94 (2.3%)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6576" marR="36576" marT="36576" marB="36576"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102 (2.5%)</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6576" marR="36576" marT="36576" marB="36576"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0.61</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36576" marR="36576" marT="36576" marB="36576"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96905223"/>
                  </a:ext>
                </a:extLst>
              </a:tr>
            </a:tbl>
          </a:graphicData>
        </a:graphic>
      </p:graphicFrame>
    </p:spTree>
    <p:extLst>
      <p:ext uri="{BB962C8B-B14F-4D97-AF65-F5344CB8AC3E}">
        <p14:creationId xmlns:p14="http://schemas.microsoft.com/office/powerpoint/2010/main" val="24620062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4855-2EB2-440B-B97E-06B33A365827}"/>
              </a:ext>
            </a:extLst>
          </p:cNvPr>
          <p:cNvSpPr>
            <a:spLocks noGrp="1"/>
          </p:cNvSpPr>
          <p:nvPr>
            <p:ph type="title"/>
          </p:nvPr>
        </p:nvSpPr>
        <p:spPr>
          <a:xfrm>
            <a:off x="457200" y="136543"/>
            <a:ext cx="10515600" cy="1325880"/>
          </a:xfrm>
        </p:spPr>
        <p:txBody>
          <a:bodyPr>
            <a:normAutofit/>
          </a:bodyPr>
          <a:lstStyle/>
          <a:p>
            <a:r>
              <a:rPr lang="en-US" sz="4000" b="1" dirty="0">
                <a:latin typeface="Arial" panose="020B0604020202020204" pitchFamily="34" charset="0"/>
                <a:cs typeface="Arial" panose="020B0604020202020204" pitchFamily="34" charset="0"/>
              </a:rPr>
              <a:t>Treatment-Emergent Adverse Event</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 of Interest: Serious Bleeding</a:t>
            </a:r>
          </a:p>
        </p:txBody>
      </p:sp>
      <p:graphicFrame>
        <p:nvGraphicFramePr>
          <p:cNvPr id="4" name="Table 3">
            <a:extLst>
              <a:ext uri="{FF2B5EF4-FFF2-40B4-BE49-F238E27FC236}">
                <a16:creationId xmlns:a16="http://schemas.microsoft.com/office/drawing/2014/main" id="{BB6711B4-3408-4AEB-A991-DDFE53F0174F}"/>
              </a:ext>
            </a:extLst>
          </p:cNvPr>
          <p:cNvGraphicFramePr>
            <a:graphicFrameLocks noGrp="1"/>
          </p:cNvGraphicFramePr>
          <p:nvPr>
            <p:extLst>
              <p:ext uri="{D42A27DB-BD31-4B8C-83A1-F6EECF244321}">
                <p14:modId xmlns:p14="http://schemas.microsoft.com/office/powerpoint/2010/main" val="1171919200"/>
              </p:ext>
            </p:extLst>
          </p:nvPr>
        </p:nvGraphicFramePr>
        <p:xfrm>
          <a:off x="701672" y="2030194"/>
          <a:ext cx="10790240" cy="2985262"/>
        </p:xfrm>
        <a:graphic>
          <a:graphicData uri="http://schemas.openxmlformats.org/drawingml/2006/table">
            <a:tbl>
              <a:tblPr/>
              <a:tblGrid>
                <a:gridCol w="4894937">
                  <a:extLst>
                    <a:ext uri="{9D8B030D-6E8A-4147-A177-3AD203B41FA5}">
                      <a16:colId xmlns:a16="http://schemas.microsoft.com/office/drawing/2014/main" val="1296191874"/>
                    </a:ext>
                  </a:extLst>
                </a:gridCol>
                <a:gridCol w="2203223">
                  <a:extLst>
                    <a:ext uri="{9D8B030D-6E8A-4147-A177-3AD203B41FA5}">
                      <a16:colId xmlns:a16="http://schemas.microsoft.com/office/drawing/2014/main" val="503272211"/>
                    </a:ext>
                  </a:extLst>
                </a:gridCol>
                <a:gridCol w="1901952">
                  <a:extLst>
                    <a:ext uri="{9D8B030D-6E8A-4147-A177-3AD203B41FA5}">
                      <a16:colId xmlns:a16="http://schemas.microsoft.com/office/drawing/2014/main" val="2843706662"/>
                    </a:ext>
                  </a:extLst>
                </a:gridCol>
                <a:gridCol w="1790128">
                  <a:extLst>
                    <a:ext uri="{9D8B030D-6E8A-4147-A177-3AD203B41FA5}">
                      <a16:colId xmlns:a16="http://schemas.microsoft.com/office/drawing/2014/main" val="766318828"/>
                    </a:ext>
                  </a:extLst>
                </a:gridCol>
              </a:tblGrid>
              <a:tr h="553050">
                <a:tc>
                  <a:txBody>
                    <a:bodyPr/>
                    <a:lstStyle/>
                    <a:p>
                      <a:pPr marL="0" marR="0">
                        <a:lnSpc>
                          <a:spcPct val="107000"/>
                        </a:lnSpc>
                        <a:spcBef>
                          <a:spcPts val="300"/>
                        </a:spcBef>
                        <a:spcAft>
                          <a:spcPts val="300"/>
                        </a:spcAft>
                      </a:pP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200" b="1"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b">
                    <a:lnL>
                      <a:noFill/>
                    </a:lnL>
                    <a:lnR>
                      <a:noFill/>
                    </a:lnR>
                    <a:lnT>
                      <a:noFill/>
                    </a:lnT>
                    <a:lnB w="1905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2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Icosapent</a:t>
                      </a: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Ethyl                                                                                                                                                                                                  </a:t>
                      </a:r>
                      <a:b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(N=4089)</a:t>
                      </a:r>
                      <a:endParaRPr lang="en-US" sz="2200" b="1"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b">
                    <a:lnL>
                      <a:noFill/>
                    </a:lnL>
                    <a:lnR>
                      <a:noFill/>
                    </a:lnR>
                    <a:lnT>
                      <a:noFill/>
                    </a:lnT>
                    <a:lnB w="1905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Placebo</a:t>
                      </a:r>
                      <a:b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(N=4090)</a:t>
                      </a:r>
                      <a:endParaRPr lang="en-US" sz="2200" b="1"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b">
                    <a:lnL>
                      <a:noFill/>
                    </a:lnL>
                    <a:lnR>
                      <a:noFill/>
                    </a:lnR>
                    <a:lnT>
                      <a:noFill/>
                    </a:lnT>
                    <a:lnB w="1905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P-value</a:t>
                      </a:r>
                      <a:endParaRPr lang="en-US" sz="2200" b="1"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b">
                    <a:lnL>
                      <a:noFill/>
                    </a:lnL>
                    <a:lnR>
                      <a:noFill/>
                    </a:lnR>
                    <a:lnT>
                      <a:noFill/>
                    </a:lnT>
                    <a:lnB w="190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60712716"/>
                  </a:ext>
                </a:extLst>
              </a:tr>
              <a:tr h="548640">
                <a:tc>
                  <a:txBody>
                    <a:bodyPr/>
                    <a:lstStyle/>
                    <a:p>
                      <a:pPr marL="0" marR="0">
                        <a:lnSpc>
                          <a:spcPct val="107000"/>
                        </a:lnSpc>
                        <a:spcBef>
                          <a:spcPts val="300"/>
                        </a:spcBef>
                        <a:spcAft>
                          <a:spcPts val="3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Bleeding related disorders</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ctr">
                    <a:lnL>
                      <a:noFill/>
                    </a:lnL>
                    <a:lnR>
                      <a:noFill/>
                    </a:lnR>
                    <a:lnT w="1905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300"/>
                        </a:spcBef>
                        <a:spcAft>
                          <a:spcPts val="3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111 (2.7%)</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ctr">
                    <a:lnL>
                      <a:noFill/>
                    </a:lnL>
                    <a:lnR>
                      <a:noFill/>
                    </a:lnR>
                    <a:lnT w="1905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300"/>
                        </a:spcBef>
                        <a:spcAft>
                          <a:spcPts val="300"/>
                        </a:spcAft>
                      </a:pPr>
                      <a:r>
                        <a:rPr lang="en-US" sz="2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85 (2.1%)</a:t>
                      </a:r>
                      <a:endParaRPr lang="en-US" sz="220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ctr">
                    <a:lnL>
                      <a:noFill/>
                    </a:lnL>
                    <a:lnR>
                      <a:noFill/>
                    </a:lnR>
                    <a:lnT w="1905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300"/>
                        </a:spcBef>
                        <a:spcAft>
                          <a:spcPts val="3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0.06</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ctr">
                    <a:lnL>
                      <a:noFill/>
                    </a:lnL>
                    <a:lnR>
                      <a:noFill/>
                    </a:lnR>
                    <a:lnT w="1905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150362464"/>
                  </a:ext>
                </a:extLst>
              </a:tr>
              <a:tr h="548640">
                <a:tc>
                  <a:txBody>
                    <a:bodyPr/>
                    <a:lstStyle/>
                    <a:p>
                      <a:pPr marL="0" marR="0">
                        <a:lnSpc>
                          <a:spcPct val="107000"/>
                        </a:lnSpc>
                        <a:spcBef>
                          <a:spcPts val="300"/>
                        </a:spcBef>
                        <a:spcAft>
                          <a:spcPts val="3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Gastrointestinal bleeding</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ctr">
                    <a:lnL>
                      <a:noFill/>
                    </a:lnL>
                    <a:lnR>
                      <a:noFill/>
                    </a:lnR>
                    <a:lnT>
                      <a:noFill/>
                    </a:lnT>
                    <a:lnB>
                      <a:noFill/>
                    </a:lnB>
                    <a:solidFill>
                      <a:srgbClr val="FFFFFF"/>
                    </a:solidFill>
                  </a:tcPr>
                </a:tc>
                <a:tc>
                  <a:txBody>
                    <a:bodyPr/>
                    <a:lstStyle/>
                    <a:p>
                      <a:pPr marL="0" marR="0" algn="ctr">
                        <a:lnSpc>
                          <a:spcPct val="107000"/>
                        </a:lnSpc>
                        <a:spcBef>
                          <a:spcPts val="300"/>
                        </a:spcBef>
                        <a:spcAft>
                          <a:spcPts val="3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62 (1.5%)</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ctr">
                    <a:lnL>
                      <a:noFill/>
                    </a:lnL>
                    <a:lnR>
                      <a:noFill/>
                    </a:lnR>
                    <a:lnT>
                      <a:noFill/>
                    </a:lnT>
                    <a:lnB>
                      <a:noFill/>
                    </a:lnB>
                    <a:solidFill>
                      <a:srgbClr val="FFFFFF"/>
                    </a:solidFill>
                  </a:tcPr>
                </a:tc>
                <a:tc>
                  <a:txBody>
                    <a:bodyPr/>
                    <a:lstStyle/>
                    <a:p>
                      <a:pPr marL="0" marR="0" algn="ctr">
                        <a:lnSpc>
                          <a:spcPct val="107000"/>
                        </a:lnSpc>
                        <a:spcBef>
                          <a:spcPts val="300"/>
                        </a:spcBef>
                        <a:spcAft>
                          <a:spcPts val="3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47 (1.1%)</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ctr">
                    <a:lnL>
                      <a:noFill/>
                    </a:lnL>
                    <a:lnR>
                      <a:noFill/>
                    </a:lnR>
                    <a:lnT>
                      <a:noFill/>
                    </a:lnT>
                    <a:lnB>
                      <a:noFill/>
                    </a:lnB>
                    <a:solidFill>
                      <a:srgbClr val="FFFFFF"/>
                    </a:solidFill>
                  </a:tcPr>
                </a:tc>
                <a:tc>
                  <a:txBody>
                    <a:bodyPr/>
                    <a:lstStyle/>
                    <a:p>
                      <a:pPr marL="0" marR="0" algn="ctr">
                        <a:lnSpc>
                          <a:spcPct val="107000"/>
                        </a:lnSpc>
                        <a:spcBef>
                          <a:spcPts val="300"/>
                        </a:spcBef>
                        <a:spcAft>
                          <a:spcPts val="3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0.15</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ctr">
                    <a:lnL>
                      <a:noFill/>
                    </a:lnL>
                    <a:lnR>
                      <a:noFill/>
                    </a:lnR>
                    <a:lnT>
                      <a:noFill/>
                    </a:lnT>
                    <a:lnB>
                      <a:noFill/>
                    </a:lnB>
                    <a:solidFill>
                      <a:srgbClr val="FFFFFF"/>
                    </a:solidFill>
                  </a:tcPr>
                </a:tc>
                <a:extLst>
                  <a:ext uri="{0D108BD9-81ED-4DB2-BD59-A6C34878D82A}">
                    <a16:rowId xmlns:a16="http://schemas.microsoft.com/office/drawing/2014/main" val="1214196637"/>
                  </a:ext>
                </a:extLst>
              </a:tr>
              <a:tr h="548640">
                <a:tc>
                  <a:txBody>
                    <a:bodyPr/>
                    <a:lstStyle/>
                    <a:p>
                      <a:pPr marL="0" marR="0">
                        <a:lnSpc>
                          <a:spcPct val="107000"/>
                        </a:lnSpc>
                        <a:spcBef>
                          <a:spcPts val="300"/>
                        </a:spcBef>
                        <a:spcAft>
                          <a:spcPts val="3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Central nervous system bleeding</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ctr">
                    <a:lnL>
                      <a:noFill/>
                    </a:lnL>
                    <a:lnR>
                      <a:noFill/>
                    </a:lnR>
                    <a:lnT>
                      <a:noFill/>
                    </a:lnT>
                    <a:lnB>
                      <a:noFill/>
                    </a:lnB>
                    <a:solidFill>
                      <a:srgbClr val="FFFFFF"/>
                    </a:solidFill>
                  </a:tcPr>
                </a:tc>
                <a:tc>
                  <a:txBody>
                    <a:bodyPr/>
                    <a:lstStyle/>
                    <a:p>
                      <a:pPr marL="0" marR="0" algn="ctr">
                        <a:lnSpc>
                          <a:spcPct val="107000"/>
                        </a:lnSpc>
                        <a:spcBef>
                          <a:spcPts val="300"/>
                        </a:spcBef>
                        <a:spcAft>
                          <a:spcPts val="3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14 (0.3%)</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ctr">
                    <a:lnL>
                      <a:noFill/>
                    </a:lnL>
                    <a:lnR>
                      <a:noFill/>
                    </a:lnR>
                    <a:lnT>
                      <a:noFill/>
                    </a:lnT>
                    <a:lnB>
                      <a:noFill/>
                    </a:lnB>
                    <a:solidFill>
                      <a:srgbClr val="FFFFFF"/>
                    </a:solidFill>
                  </a:tcPr>
                </a:tc>
                <a:tc>
                  <a:txBody>
                    <a:bodyPr/>
                    <a:lstStyle/>
                    <a:p>
                      <a:pPr marL="0" marR="0" algn="ctr">
                        <a:lnSpc>
                          <a:spcPct val="107000"/>
                        </a:lnSpc>
                        <a:spcBef>
                          <a:spcPts val="300"/>
                        </a:spcBef>
                        <a:spcAft>
                          <a:spcPts val="3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10 (0.2%)</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ctr">
                    <a:lnL>
                      <a:noFill/>
                    </a:lnL>
                    <a:lnR>
                      <a:noFill/>
                    </a:lnR>
                    <a:lnT>
                      <a:noFill/>
                    </a:lnT>
                    <a:lnB>
                      <a:noFill/>
                    </a:lnB>
                    <a:solidFill>
                      <a:srgbClr val="FFFFFF"/>
                    </a:solidFill>
                  </a:tcPr>
                </a:tc>
                <a:tc>
                  <a:txBody>
                    <a:bodyPr/>
                    <a:lstStyle/>
                    <a:p>
                      <a:pPr marL="0" marR="0" algn="ctr">
                        <a:lnSpc>
                          <a:spcPct val="107000"/>
                        </a:lnSpc>
                        <a:spcBef>
                          <a:spcPts val="300"/>
                        </a:spcBef>
                        <a:spcAft>
                          <a:spcPts val="3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0.42</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ctr">
                    <a:lnL>
                      <a:noFill/>
                    </a:lnL>
                    <a:lnR>
                      <a:noFill/>
                    </a:lnR>
                    <a:lnT>
                      <a:noFill/>
                    </a:lnT>
                    <a:lnB>
                      <a:noFill/>
                    </a:lnB>
                    <a:solidFill>
                      <a:srgbClr val="FFFFFF"/>
                    </a:solidFill>
                  </a:tcPr>
                </a:tc>
                <a:extLst>
                  <a:ext uri="{0D108BD9-81ED-4DB2-BD59-A6C34878D82A}">
                    <a16:rowId xmlns:a16="http://schemas.microsoft.com/office/drawing/2014/main" val="813018294"/>
                  </a:ext>
                </a:extLst>
              </a:tr>
              <a:tr h="548640">
                <a:tc>
                  <a:txBody>
                    <a:bodyPr/>
                    <a:lstStyle/>
                    <a:p>
                      <a:pPr marL="0" marR="0">
                        <a:lnSpc>
                          <a:spcPct val="107000"/>
                        </a:lnSpc>
                        <a:spcBef>
                          <a:spcPts val="300"/>
                        </a:spcBef>
                        <a:spcAft>
                          <a:spcPts val="3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Other bleeding</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41 (1.0%)</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30 (0.7%)</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0.19</a:t>
                      </a:r>
                      <a:endParaRPr lang="en-US" sz="2200"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4421673"/>
                  </a:ext>
                </a:extLst>
              </a:tr>
            </a:tbl>
          </a:graphicData>
        </a:graphic>
      </p:graphicFrame>
      <p:sp>
        <p:nvSpPr>
          <p:cNvPr id="6" name="TextBox 5">
            <a:extLst>
              <a:ext uri="{FF2B5EF4-FFF2-40B4-BE49-F238E27FC236}">
                <a16:creationId xmlns:a16="http://schemas.microsoft.com/office/drawing/2014/main" id="{520899CC-5B9C-4210-A375-1DB45BC4E1C3}"/>
              </a:ext>
            </a:extLst>
          </p:cNvPr>
          <p:cNvSpPr txBox="1"/>
          <p:nvPr/>
        </p:nvSpPr>
        <p:spPr>
          <a:xfrm>
            <a:off x="701675" y="5235773"/>
            <a:ext cx="10790238" cy="1210588"/>
          </a:xfrm>
          <a:prstGeom prst="rect">
            <a:avLst/>
          </a:prstGeom>
          <a:noFill/>
          <a:ln>
            <a:solidFill>
              <a:schemeClr val="tx1"/>
            </a:solidFill>
          </a:ln>
        </p:spPr>
        <p:txBody>
          <a:bodyPr wrap="square" rtlCol="0">
            <a:spAutoFit/>
          </a:bodyPr>
          <a:lstStyle/>
          <a:p>
            <a:pPr marL="347663" lvl="2" indent="-234950">
              <a:spcBef>
                <a:spcPts val="400"/>
              </a:spcBef>
              <a:buFont typeface="Arial" panose="020B0604020202020204" pitchFamily="34" charset="0"/>
              <a:buChar char="•"/>
            </a:pPr>
            <a:r>
              <a:rPr lang="en-US" sz="2200" dirty="0"/>
              <a:t>No fatal bleeding events in either group</a:t>
            </a:r>
          </a:p>
          <a:p>
            <a:pPr marL="347663" lvl="2" indent="-234950">
              <a:spcBef>
                <a:spcPts val="400"/>
              </a:spcBef>
              <a:buFont typeface="Arial" panose="020B0604020202020204" pitchFamily="34" charset="0"/>
              <a:buChar char="•"/>
            </a:pPr>
            <a:r>
              <a:rPr lang="en-US" sz="2200" dirty="0"/>
              <a:t>Adjudicated hemorrhagic stroke - no significant difference between treatments </a:t>
            </a:r>
          </a:p>
          <a:p>
            <a:pPr marL="112713" lvl="2">
              <a:spcBef>
                <a:spcPts val="400"/>
              </a:spcBef>
            </a:pPr>
            <a:r>
              <a:rPr lang="en-US" sz="2200" dirty="0"/>
              <a:t>   (13 </a:t>
            </a:r>
            <a:r>
              <a:rPr lang="en-US" sz="2200" dirty="0" err="1"/>
              <a:t>icosapent</a:t>
            </a:r>
            <a:r>
              <a:rPr lang="en-US" sz="2200" dirty="0"/>
              <a:t> ethyl versus 10 placebo; P=0.55)</a:t>
            </a:r>
          </a:p>
        </p:txBody>
      </p:sp>
    </p:spTree>
    <p:extLst>
      <p:ext uri="{BB962C8B-B14F-4D97-AF65-F5344CB8AC3E}">
        <p14:creationId xmlns:p14="http://schemas.microsoft.com/office/powerpoint/2010/main" val="37933416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4855-2EB2-440B-B97E-06B33A365827}"/>
              </a:ext>
            </a:extLst>
          </p:cNvPr>
          <p:cNvSpPr>
            <a:spLocks noGrp="1"/>
          </p:cNvSpPr>
          <p:nvPr>
            <p:ph type="title"/>
          </p:nvPr>
        </p:nvSpPr>
        <p:spPr>
          <a:xfrm>
            <a:off x="457200" y="18850"/>
            <a:ext cx="10609546" cy="1737360"/>
          </a:xfrm>
        </p:spPr>
        <p:txBody>
          <a:bodyPr>
            <a:noAutofit/>
          </a:bodyPr>
          <a:lstStyle/>
          <a:p>
            <a:r>
              <a:rPr lang="en-US" sz="4000" b="1" dirty="0">
                <a:latin typeface="Arial" panose="020B0604020202020204" pitchFamily="34" charset="0"/>
                <a:cs typeface="Arial" panose="020B0604020202020204" pitchFamily="34" charset="0"/>
              </a:rPr>
              <a:t>Most Frequent Treatment-Emergent Adverse Events</a:t>
            </a:r>
            <a:r>
              <a:rPr lang="en-US" sz="2800" b="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≥5% in Either Treatment Group and Significantly Different</a:t>
            </a:r>
          </a:p>
        </p:txBody>
      </p:sp>
      <p:graphicFrame>
        <p:nvGraphicFramePr>
          <p:cNvPr id="4" name="Table 3">
            <a:extLst>
              <a:ext uri="{FF2B5EF4-FFF2-40B4-BE49-F238E27FC236}">
                <a16:creationId xmlns:a16="http://schemas.microsoft.com/office/drawing/2014/main" id="{A605DCA9-9874-4823-936B-90B46D6E9D81}"/>
              </a:ext>
            </a:extLst>
          </p:cNvPr>
          <p:cNvGraphicFramePr>
            <a:graphicFrameLocks noGrp="1"/>
          </p:cNvGraphicFramePr>
          <p:nvPr>
            <p:extLst>
              <p:ext uri="{D42A27DB-BD31-4B8C-83A1-F6EECF244321}">
                <p14:modId xmlns:p14="http://schemas.microsoft.com/office/powerpoint/2010/main" val="908701989"/>
              </p:ext>
            </p:extLst>
          </p:nvPr>
        </p:nvGraphicFramePr>
        <p:xfrm>
          <a:off x="701677" y="2112903"/>
          <a:ext cx="10790235" cy="3514344"/>
        </p:xfrm>
        <a:graphic>
          <a:graphicData uri="http://schemas.openxmlformats.org/drawingml/2006/table">
            <a:tbl>
              <a:tblPr/>
              <a:tblGrid>
                <a:gridCol w="4473827">
                  <a:extLst>
                    <a:ext uri="{9D8B030D-6E8A-4147-A177-3AD203B41FA5}">
                      <a16:colId xmlns:a16="http://schemas.microsoft.com/office/drawing/2014/main" val="4131030500"/>
                    </a:ext>
                  </a:extLst>
                </a:gridCol>
                <a:gridCol w="2459736">
                  <a:extLst>
                    <a:ext uri="{9D8B030D-6E8A-4147-A177-3AD203B41FA5}">
                      <a16:colId xmlns:a16="http://schemas.microsoft.com/office/drawing/2014/main" val="3800680801"/>
                    </a:ext>
                  </a:extLst>
                </a:gridCol>
                <a:gridCol w="2372581">
                  <a:extLst>
                    <a:ext uri="{9D8B030D-6E8A-4147-A177-3AD203B41FA5}">
                      <a16:colId xmlns:a16="http://schemas.microsoft.com/office/drawing/2014/main" val="3783743739"/>
                    </a:ext>
                  </a:extLst>
                </a:gridCol>
                <a:gridCol w="1484091">
                  <a:extLst>
                    <a:ext uri="{9D8B030D-6E8A-4147-A177-3AD203B41FA5}">
                      <a16:colId xmlns:a16="http://schemas.microsoft.com/office/drawing/2014/main" val="2064845795"/>
                    </a:ext>
                  </a:extLst>
                </a:gridCol>
              </a:tblGrid>
              <a:tr h="664368">
                <a:tc>
                  <a:txBody>
                    <a:bodyPr/>
                    <a:lstStyle/>
                    <a:p>
                      <a:pPr marL="0" marR="0">
                        <a:lnSpc>
                          <a:spcPct val="115000"/>
                        </a:lnSpc>
                        <a:spcBef>
                          <a:spcPts val="300"/>
                        </a:spcBef>
                        <a:spcAft>
                          <a:spcPts val="300"/>
                        </a:spcAft>
                      </a:pPr>
                      <a:r>
                        <a:rPr lang="en-US"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Preferred Term</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29378" marR="2937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00"/>
                        </a:spcBef>
                        <a:spcAft>
                          <a:spcPts val="300"/>
                        </a:spcAft>
                      </a:pPr>
                      <a:r>
                        <a:rPr lang="en-US" sz="22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Icosapent</a:t>
                      </a:r>
                      <a:r>
                        <a:rPr lang="en-US"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Ethyl</a:t>
                      </a:r>
                      <a:br>
                        <a:rPr lang="en-US"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(N=4089)</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29378" marR="2937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00"/>
                        </a:spcBef>
                        <a:spcAft>
                          <a:spcPts val="300"/>
                        </a:spcAft>
                      </a:pPr>
                      <a:r>
                        <a:rPr lang="en-US"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Placebo</a:t>
                      </a:r>
                      <a:br>
                        <a:rPr lang="en-US"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en-US"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(N=4090)</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29378" marR="2937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00"/>
                        </a:spcBef>
                        <a:spcAft>
                          <a:spcPts val="300"/>
                        </a:spcAft>
                      </a:pPr>
                      <a:r>
                        <a:rPr lang="en-US"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P-value</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29378" marR="29378"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7116311"/>
                  </a:ext>
                </a:extLst>
              </a:tr>
              <a:tr h="548640">
                <a:tc>
                  <a:txBody>
                    <a:bodyPr/>
                    <a:lstStyle/>
                    <a:p>
                      <a:pPr marL="0" marR="0">
                        <a:lnSpc>
                          <a:spcPct val="115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Diarrhea</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29378" marR="2937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300"/>
                        </a:spcBef>
                        <a:spcAft>
                          <a:spcPts val="300"/>
                        </a:spcAft>
                      </a:pPr>
                      <a:r>
                        <a:rPr lang="en-US" sz="2200">
                          <a:solidFill>
                            <a:srgbClr val="000000"/>
                          </a:solidFill>
                          <a:effectLst/>
                          <a:latin typeface="Arial" panose="020B0604020202020204" pitchFamily="34" charset="0"/>
                          <a:ea typeface="Calibri" panose="020F0502020204030204" pitchFamily="34" charset="0"/>
                          <a:cs typeface="Arial" panose="020B0604020202020204" pitchFamily="34" charset="0"/>
                        </a:rPr>
                        <a:t> 367 (9.0%)</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29378" marR="2937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300"/>
                        </a:spcBef>
                        <a:spcAft>
                          <a:spcPts val="300"/>
                        </a:spcAft>
                      </a:pPr>
                      <a:r>
                        <a:rPr lang="en-US" sz="2200">
                          <a:solidFill>
                            <a:srgbClr val="000000"/>
                          </a:solidFill>
                          <a:effectLst/>
                          <a:latin typeface="Arial" panose="020B0604020202020204" pitchFamily="34" charset="0"/>
                          <a:ea typeface="Calibri" panose="020F0502020204030204" pitchFamily="34" charset="0"/>
                          <a:cs typeface="Arial" panose="020B0604020202020204" pitchFamily="34" charset="0"/>
                        </a:rPr>
                        <a:t> 453 (11.1%)</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29378" marR="2937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ctr">
                        <a:lnSpc>
                          <a:spcPct val="115000"/>
                        </a:lnSpc>
                        <a:spcBef>
                          <a:spcPts val="300"/>
                        </a:spcBef>
                        <a:spcAft>
                          <a:spcPts val="300"/>
                        </a:spcAft>
                      </a:pPr>
                      <a:r>
                        <a:rPr lang="en-US" sz="2200">
                          <a:effectLst/>
                          <a:latin typeface="Arial" panose="020B0604020202020204" pitchFamily="34" charset="0"/>
                          <a:ea typeface="Calibri" panose="020F0502020204030204" pitchFamily="34" charset="0"/>
                          <a:cs typeface="Arial" panose="020B0604020202020204" pitchFamily="34" charset="0"/>
                        </a:rPr>
                        <a:t>0.002</a:t>
                      </a:r>
                    </a:p>
                  </a:txBody>
                  <a:tcPr marL="29378" marR="2937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69631392"/>
                  </a:ext>
                </a:extLst>
              </a:tr>
              <a:tr h="548640">
                <a:tc>
                  <a:txBody>
                    <a:bodyPr/>
                    <a:lstStyle/>
                    <a:p>
                      <a:pPr marL="0" marR="0">
                        <a:lnSpc>
                          <a:spcPct val="115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Peripheral edema</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29378" marR="29378" marT="0" marB="0" anchor="ctr">
                    <a:lnL>
                      <a:noFill/>
                    </a:lnL>
                    <a:lnR>
                      <a:noFill/>
                    </a:lnR>
                    <a:lnT>
                      <a:noFill/>
                    </a:lnT>
                    <a:lnB>
                      <a:noFill/>
                    </a:lnB>
                    <a:solidFill>
                      <a:srgbClr val="FFFFFF"/>
                    </a:solidFill>
                  </a:tcPr>
                </a:tc>
                <a:tc>
                  <a:txBody>
                    <a:bodyPr/>
                    <a:lstStyle/>
                    <a:p>
                      <a:pPr marL="0" marR="0" algn="ctr">
                        <a:lnSpc>
                          <a:spcPct val="115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267 (6.5%)</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29378" marR="29378" marT="0" marB="0" anchor="ctr">
                    <a:lnL>
                      <a:noFill/>
                    </a:lnL>
                    <a:lnR>
                      <a:noFill/>
                    </a:lnR>
                    <a:lnT>
                      <a:noFill/>
                    </a:lnT>
                    <a:lnB>
                      <a:noFill/>
                    </a:lnB>
                    <a:solidFill>
                      <a:srgbClr val="FFFFFF"/>
                    </a:solidFill>
                  </a:tcPr>
                </a:tc>
                <a:tc>
                  <a:txBody>
                    <a:bodyPr/>
                    <a:lstStyle/>
                    <a:p>
                      <a:pPr marL="0" marR="0" algn="ctr">
                        <a:lnSpc>
                          <a:spcPct val="115000"/>
                        </a:lnSpc>
                        <a:spcBef>
                          <a:spcPts val="300"/>
                        </a:spcBef>
                        <a:spcAft>
                          <a:spcPts val="300"/>
                        </a:spcAft>
                      </a:pPr>
                      <a:r>
                        <a:rPr lang="en-US" sz="2200">
                          <a:solidFill>
                            <a:srgbClr val="000000"/>
                          </a:solidFill>
                          <a:effectLst/>
                          <a:latin typeface="Arial" panose="020B0604020202020204" pitchFamily="34" charset="0"/>
                          <a:ea typeface="Calibri" panose="020F0502020204030204" pitchFamily="34" charset="0"/>
                          <a:cs typeface="Arial" panose="020B0604020202020204" pitchFamily="34" charset="0"/>
                        </a:rPr>
                        <a:t> 203 (5.0%)</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29378" marR="29378" marT="0" marB="0" anchor="ctr">
                    <a:lnL>
                      <a:noFill/>
                    </a:lnL>
                    <a:lnR>
                      <a:noFill/>
                    </a:lnR>
                    <a:lnT>
                      <a:noFill/>
                    </a:lnT>
                    <a:lnB>
                      <a:noFill/>
                    </a:lnB>
                    <a:solidFill>
                      <a:srgbClr val="FFFFFF"/>
                    </a:solidFill>
                  </a:tcPr>
                </a:tc>
                <a:tc>
                  <a:txBody>
                    <a:bodyPr/>
                    <a:lstStyle/>
                    <a:p>
                      <a:pPr marL="0" marR="0" algn="ctr">
                        <a:lnSpc>
                          <a:spcPct val="115000"/>
                        </a:lnSpc>
                        <a:spcBef>
                          <a:spcPts val="300"/>
                        </a:spcBef>
                        <a:spcAft>
                          <a:spcPts val="300"/>
                        </a:spcAft>
                      </a:pPr>
                      <a:r>
                        <a:rPr lang="en-US" sz="2200" dirty="0">
                          <a:effectLst/>
                          <a:latin typeface="Arial" panose="020B0604020202020204" pitchFamily="34" charset="0"/>
                          <a:ea typeface="Calibri" panose="020F0502020204030204" pitchFamily="34" charset="0"/>
                          <a:cs typeface="Arial" panose="020B0604020202020204" pitchFamily="34" charset="0"/>
                        </a:rPr>
                        <a:t>0.002</a:t>
                      </a:r>
                    </a:p>
                  </a:txBody>
                  <a:tcPr marL="29378" marR="29378" marT="0" marB="0" anchor="ctr">
                    <a:lnL>
                      <a:noFill/>
                    </a:lnL>
                    <a:lnR>
                      <a:noFill/>
                    </a:lnR>
                    <a:lnT>
                      <a:noFill/>
                    </a:lnT>
                    <a:lnB>
                      <a:noFill/>
                    </a:lnB>
                    <a:solidFill>
                      <a:srgbClr val="FFFFFF"/>
                    </a:solidFill>
                  </a:tcPr>
                </a:tc>
                <a:extLst>
                  <a:ext uri="{0D108BD9-81ED-4DB2-BD59-A6C34878D82A}">
                    <a16:rowId xmlns:a16="http://schemas.microsoft.com/office/drawing/2014/main" val="405333454"/>
                  </a:ext>
                </a:extLst>
              </a:tr>
              <a:tr h="548640">
                <a:tc>
                  <a:txBody>
                    <a:bodyPr/>
                    <a:lstStyle/>
                    <a:p>
                      <a:pPr marL="0" marR="0">
                        <a:lnSpc>
                          <a:spcPct val="115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Constipation</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29378" marR="29378" marT="0" marB="0" anchor="ctr">
                    <a:lnL>
                      <a:noFill/>
                    </a:lnL>
                    <a:lnR>
                      <a:noFill/>
                    </a:lnR>
                    <a:lnT>
                      <a:noFill/>
                    </a:lnT>
                    <a:lnB>
                      <a:noFill/>
                    </a:lnB>
                    <a:solidFill>
                      <a:srgbClr val="FFFFFF"/>
                    </a:solidFill>
                  </a:tcPr>
                </a:tc>
                <a:tc>
                  <a:txBody>
                    <a:bodyPr/>
                    <a:lstStyle/>
                    <a:p>
                      <a:pPr marL="0" marR="0" algn="ctr">
                        <a:lnSpc>
                          <a:spcPct val="115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221 (5.4%)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29378" marR="29378" marT="0" marB="0" anchor="ctr">
                    <a:lnL>
                      <a:noFill/>
                    </a:lnL>
                    <a:lnR>
                      <a:noFill/>
                    </a:lnR>
                    <a:lnT>
                      <a:noFill/>
                    </a:lnT>
                    <a:lnB>
                      <a:noFill/>
                    </a:lnB>
                    <a:solidFill>
                      <a:srgbClr val="FFFFFF"/>
                    </a:solidFill>
                  </a:tcPr>
                </a:tc>
                <a:tc>
                  <a:txBody>
                    <a:bodyPr/>
                    <a:lstStyle/>
                    <a:p>
                      <a:pPr marL="0" marR="0" algn="ctr">
                        <a:lnSpc>
                          <a:spcPct val="115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149 (3.6%)</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29378" marR="29378" marT="0" marB="0" anchor="ctr">
                    <a:lnL>
                      <a:noFill/>
                    </a:lnL>
                    <a:lnR>
                      <a:noFill/>
                    </a:lnR>
                    <a:lnT>
                      <a:noFill/>
                    </a:lnT>
                    <a:lnB>
                      <a:noFill/>
                    </a:lnB>
                    <a:solidFill>
                      <a:srgbClr val="FFFFFF"/>
                    </a:solidFill>
                  </a:tcPr>
                </a:tc>
                <a:tc>
                  <a:txBody>
                    <a:bodyPr/>
                    <a:lstStyle/>
                    <a:p>
                      <a:pPr marL="0" marR="0" algn="ctr">
                        <a:lnSpc>
                          <a:spcPct val="115000"/>
                        </a:lnSpc>
                        <a:spcBef>
                          <a:spcPts val="300"/>
                        </a:spcBef>
                        <a:spcAft>
                          <a:spcPts val="300"/>
                        </a:spcAft>
                      </a:pPr>
                      <a:r>
                        <a:rPr lang="en-US" sz="2200" dirty="0">
                          <a:effectLst/>
                          <a:latin typeface="Arial" panose="020B0604020202020204" pitchFamily="34" charset="0"/>
                          <a:ea typeface="Calibri" panose="020F0502020204030204" pitchFamily="34" charset="0"/>
                          <a:cs typeface="Arial" panose="020B0604020202020204" pitchFamily="34" charset="0"/>
                        </a:rPr>
                        <a:t>&lt;0.001</a:t>
                      </a:r>
                    </a:p>
                  </a:txBody>
                  <a:tcPr marL="29378" marR="29378" marT="0" marB="0" anchor="ctr">
                    <a:lnL>
                      <a:noFill/>
                    </a:lnL>
                    <a:lnR>
                      <a:noFill/>
                    </a:lnR>
                    <a:lnT>
                      <a:noFill/>
                    </a:lnT>
                    <a:lnB>
                      <a:noFill/>
                    </a:lnB>
                    <a:solidFill>
                      <a:srgbClr val="FFFFFF"/>
                    </a:solidFill>
                  </a:tcPr>
                </a:tc>
                <a:extLst>
                  <a:ext uri="{0D108BD9-81ED-4DB2-BD59-A6C34878D82A}">
                    <a16:rowId xmlns:a16="http://schemas.microsoft.com/office/drawing/2014/main" val="394574776"/>
                  </a:ext>
                </a:extLst>
              </a:tr>
              <a:tr h="548640">
                <a:tc>
                  <a:txBody>
                    <a:bodyPr/>
                    <a:lstStyle/>
                    <a:p>
                      <a:pPr marL="0" marR="0">
                        <a:lnSpc>
                          <a:spcPct val="115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Atrial fibrillation</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29378" marR="29378" marT="0" marB="0" anchor="ctr">
                    <a:lnL>
                      <a:noFill/>
                    </a:lnL>
                    <a:lnR>
                      <a:noFill/>
                    </a:lnR>
                    <a:lnT>
                      <a:noFill/>
                    </a:lnT>
                    <a:lnB>
                      <a:noFill/>
                    </a:lnB>
                    <a:solidFill>
                      <a:srgbClr val="FFFFFF"/>
                    </a:solidFill>
                  </a:tcPr>
                </a:tc>
                <a:tc>
                  <a:txBody>
                    <a:bodyPr/>
                    <a:lstStyle/>
                    <a:p>
                      <a:pPr marL="0" marR="0" algn="ctr">
                        <a:lnSpc>
                          <a:spcPct val="115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215 (5.3%)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29378" marR="29378" marT="0" marB="0" anchor="ctr">
                    <a:lnL>
                      <a:noFill/>
                    </a:lnL>
                    <a:lnR>
                      <a:noFill/>
                    </a:lnR>
                    <a:lnT>
                      <a:noFill/>
                    </a:lnT>
                    <a:lnB>
                      <a:noFill/>
                    </a:lnB>
                    <a:solidFill>
                      <a:srgbClr val="FFFFFF"/>
                    </a:solidFill>
                  </a:tcPr>
                </a:tc>
                <a:tc>
                  <a:txBody>
                    <a:bodyPr/>
                    <a:lstStyle/>
                    <a:p>
                      <a:pPr marL="0" marR="0" algn="ctr">
                        <a:lnSpc>
                          <a:spcPct val="115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159 (3.9%)</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29378" marR="29378" marT="0" marB="0" anchor="ctr">
                    <a:lnL>
                      <a:noFill/>
                    </a:lnL>
                    <a:lnR>
                      <a:noFill/>
                    </a:lnR>
                    <a:lnT>
                      <a:noFill/>
                    </a:lnT>
                    <a:lnB>
                      <a:noFill/>
                    </a:lnB>
                    <a:solidFill>
                      <a:srgbClr val="FFFFFF"/>
                    </a:solidFill>
                  </a:tcPr>
                </a:tc>
                <a:tc>
                  <a:txBody>
                    <a:bodyPr/>
                    <a:lstStyle/>
                    <a:p>
                      <a:pPr marL="0" marR="0" algn="ctr">
                        <a:lnSpc>
                          <a:spcPct val="115000"/>
                        </a:lnSpc>
                        <a:spcBef>
                          <a:spcPts val="300"/>
                        </a:spcBef>
                        <a:spcAft>
                          <a:spcPts val="300"/>
                        </a:spcAft>
                      </a:pPr>
                      <a:r>
                        <a:rPr lang="en-US" sz="2200" dirty="0">
                          <a:effectLst/>
                          <a:latin typeface="Arial" panose="020B0604020202020204" pitchFamily="34" charset="0"/>
                          <a:ea typeface="Calibri" panose="020F0502020204030204" pitchFamily="34" charset="0"/>
                          <a:cs typeface="Arial" panose="020B0604020202020204" pitchFamily="34" charset="0"/>
                        </a:rPr>
                        <a:t>0.003</a:t>
                      </a:r>
                    </a:p>
                  </a:txBody>
                  <a:tcPr marL="29378" marR="29378" marT="0" marB="0" anchor="ctr">
                    <a:lnL>
                      <a:noFill/>
                    </a:lnL>
                    <a:lnR>
                      <a:noFill/>
                    </a:lnR>
                    <a:lnT>
                      <a:noFill/>
                    </a:lnT>
                    <a:lnB>
                      <a:noFill/>
                    </a:lnB>
                    <a:solidFill>
                      <a:srgbClr val="FFFFFF"/>
                    </a:solidFill>
                  </a:tcPr>
                </a:tc>
                <a:extLst>
                  <a:ext uri="{0D108BD9-81ED-4DB2-BD59-A6C34878D82A}">
                    <a16:rowId xmlns:a16="http://schemas.microsoft.com/office/drawing/2014/main" val="2918068589"/>
                  </a:ext>
                </a:extLst>
              </a:tr>
              <a:tr h="548640">
                <a:tc>
                  <a:txBody>
                    <a:bodyPr/>
                    <a:lstStyle/>
                    <a:p>
                      <a:pPr marL="0" marR="0">
                        <a:lnSpc>
                          <a:spcPct val="115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Anemia</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29378" marR="29378"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191 (4.7%)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29378" marR="29378"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300"/>
                        </a:spcBef>
                        <a:spcAft>
                          <a:spcPts val="30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236 (5.8%)</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29378" marR="29378"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300"/>
                        </a:spcBef>
                        <a:spcAft>
                          <a:spcPts val="300"/>
                        </a:spcAft>
                      </a:pPr>
                      <a:r>
                        <a:rPr lang="en-US" sz="2200" dirty="0">
                          <a:effectLst/>
                          <a:latin typeface="Arial" panose="020B0604020202020204" pitchFamily="34" charset="0"/>
                          <a:ea typeface="Calibri" panose="020F0502020204030204" pitchFamily="34" charset="0"/>
                          <a:cs typeface="Arial" panose="020B0604020202020204" pitchFamily="34" charset="0"/>
                        </a:rPr>
                        <a:t>0.03</a:t>
                      </a:r>
                    </a:p>
                  </a:txBody>
                  <a:tcPr marL="29378" marR="29378"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91759272"/>
                  </a:ext>
                </a:extLst>
              </a:tr>
            </a:tbl>
          </a:graphicData>
        </a:graphic>
      </p:graphicFrame>
    </p:spTree>
    <p:extLst>
      <p:ext uri="{BB962C8B-B14F-4D97-AF65-F5344CB8AC3E}">
        <p14:creationId xmlns:p14="http://schemas.microsoft.com/office/powerpoint/2010/main" val="31511629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4855-2EB2-440B-B97E-06B33A365827}"/>
              </a:ext>
            </a:extLst>
          </p:cNvPr>
          <p:cNvSpPr>
            <a:spLocks noGrp="1"/>
          </p:cNvSpPr>
          <p:nvPr>
            <p:ph type="title"/>
          </p:nvPr>
        </p:nvSpPr>
        <p:spPr>
          <a:xfrm>
            <a:off x="548640" y="3887"/>
            <a:ext cx="10515600" cy="822960"/>
          </a:xfrm>
        </p:spPr>
        <p:txBody>
          <a:bodyPr>
            <a:normAutofit/>
          </a:bodyPr>
          <a:lstStyle/>
          <a:p>
            <a:r>
              <a:rPr lang="en-US" sz="4000" b="1" dirty="0">
                <a:latin typeface="Arial" panose="020B0604020202020204" pitchFamily="34" charset="0"/>
                <a:cs typeface="Arial" panose="020B0604020202020204" pitchFamily="34" charset="0"/>
              </a:rPr>
              <a:t>Limitations</a:t>
            </a:r>
            <a:endParaRPr lang="en-US" sz="4000" b="1" dirty="0">
              <a:solidFill>
                <a:srgbClr val="FF0000"/>
              </a:solidFill>
              <a:highlight>
                <a:srgbClr val="FFFF00"/>
              </a:highligh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95F0F4-11CB-4FAA-8386-3CFEAF50C938}"/>
              </a:ext>
            </a:extLst>
          </p:cNvPr>
          <p:cNvSpPr txBox="1"/>
          <p:nvPr/>
        </p:nvSpPr>
        <p:spPr>
          <a:xfrm>
            <a:off x="701675" y="1165401"/>
            <a:ext cx="10790238" cy="4837222"/>
          </a:xfrm>
          <a:prstGeom prst="rect">
            <a:avLst/>
          </a:prstGeom>
          <a:noFill/>
        </p:spPr>
        <p:txBody>
          <a:bodyPr wrap="square" rtlCol="0">
            <a:spAutoFit/>
          </a:bodyPr>
          <a:lstStyle>
            <a:defPPr>
              <a:defRPr lang="en-US"/>
            </a:defPPr>
            <a:lvl1pPr marL="457200" marR="0" lvl="0" indent="-457200" fontAlgn="auto">
              <a:spcBef>
                <a:spcPts val="0"/>
              </a:spcBef>
              <a:spcAft>
                <a:spcPts val="0"/>
              </a:spcAft>
              <a:buClrTx/>
              <a:buSzTx/>
              <a:buFont typeface="Arial" panose="020B0604020202020204" pitchFamily="34" charset="0"/>
              <a:buChar char="•"/>
              <a:tabLst/>
              <a:defRPr kumimoji="0" sz="3000" b="0" i="0"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vl2pPr marL="914400" marR="0" lvl="1" indent="-457200" fontAlgn="auto">
              <a:spcBef>
                <a:spcPts val="0"/>
              </a:spcBef>
              <a:spcAft>
                <a:spcPts val="0"/>
              </a:spcAft>
              <a:buClrTx/>
              <a:buSzTx/>
              <a:buFont typeface="Arial" panose="020B0604020202020204" pitchFamily="34" charset="0"/>
              <a:buChar char="•"/>
              <a:tabLst/>
              <a:defRPr kumimoji="0" sz="3000" b="0" i="0"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2pPr>
          </a:lstStyle>
          <a:p>
            <a:pPr marL="0" indent="0">
              <a:buNone/>
            </a:pPr>
            <a:r>
              <a:rPr lang="en-US" dirty="0"/>
              <a:t>Few patients on ezetimibe</a:t>
            </a:r>
          </a:p>
          <a:p>
            <a:pPr lvl="1">
              <a:spcBef>
                <a:spcPts val="300"/>
              </a:spcBef>
            </a:pPr>
            <a:r>
              <a:rPr lang="en-US" dirty="0"/>
              <a:t>Though data appeared consistent in that subgroup</a:t>
            </a:r>
          </a:p>
          <a:p>
            <a:pPr marL="0" indent="0">
              <a:spcBef>
                <a:spcPts val="1400"/>
              </a:spcBef>
              <a:buNone/>
            </a:pPr>
            <a:r>
              <a:rPr lang="en-US" dirty="0"/>
              <a:t>Concomitant PCSK9 inhibitors prohibited</a:t>
            </a:r>
          </a:p>
          <a:p>
            <a:pPr lvl="1">
              <a:spcBef>
                <a:spcPts val="300"/>
              </a:spcBef>
            </a:pPr>
            <a:r>
              <a:rPr lang="en-US" dirty="0"/>
              <a:t>Though no reason to think they are not additive</a:t>
            </a:r>
          </a:p>
          <a:p>
            <a:pPr marL="0" indent="0">
              <a:spcBef>
                <a:spcPts val="1400"/>
              </a:spcBef>
              <a:buNone/>
            </a:pPr>
            <a:r>
              <a:rPr lang="en-US" dirty="0"/>
              <a:t>Small difference (5 mg/dL) in LDL-C between groups</a:t>
            </a:r>
          </a:p>
          <a:p>
            <a:pPr lvl="1">
              <a:spcBef>
                <a:spcPts val="300"/>
              </a:spcBef>
            </a:pPr>
            <a:r>
              <a:rPr lang="en-US" dirty="0"/>
              <a:t>Cannot tell from this study if due to drug or placebo</a:t>
            </a:r>
          </a:p>
          <a:p>
            <a:pPr lvl="1">
              <a:spcBef>
                <a:spcPts val="300"/>
              </a:spcBef>
            </a:pPr>
            <a:r>
              <a:rPr lang="en-US" dirty="0"/>
              <a:t>Would not account for 25% RRR</a:t>
            </a:r>
          </a:p>
          <a:p>
            <a:pPr lvl="1">
              <a:spcBef>
                <a:spcPts val="300"/>
              </a:spcBef>
            </a:pPr>
            <a:r>
              <a:rPr lang="en-US" dirty="0"/>
              <a:t>JELIS saw 19% RRR in open label design, no placebo</a:t>
            </a:r>
          </a:p>
          <a:p>
            <a:pPr lvl="1">
              <a:spcBef>
                <a:spcPts val="300"/>
              </a:spcBef>
            </a:pPr>
            <a:r>
              <a:rPr lang="en-US" dirty="0"/>
              <a:t>Consistent benefit in patients with LDL-C ↑ vs no LDL-C ↑</a:t>
            </a:r>
          </a:p>
        </p:txBody>
      </p:sp>
    </p:spTree>
    <p:extLst>
      <p:ext uri="{BB962C8B-B14F-4D97-AF65-F5344CB8AC3E}">
        <p14:creationId xmlns:p14="http://schemas.microsoft.com/office/powerpoint/2010/main" val="28412040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4855-2EB2-440B-B97E-06B33A365827}"/>
              </a:ext>
            </a:extLst>
          </p:cNvPr>
          <p:cNvSpPr>
            <a:spLocks noGrp="1"/>
          </p:cNvSpPr>
          <p:nvPr>
            <p:ph type="title"/>
          </p:nvPr>
        </p:nvSpPr>
        <p:spPr>
          <a:xfrm>
            <a:off x="457200" y="13615"/>
            <a:ext cx="10515600" cy="822960"/>
          </a:xfrm>
        </p:spPr>
        <p:txBody>
          <a:bodyPr>
            <a:normAutofit/>
          </a:bodyPr>
          <a:lstStyle/>
          <a:p>
            <a:r>
              <a:rPr lang="en-US" sz="4000" b="1" dirty="0">
                <a:latin typeface="Arial" panose="020B0604020202020204" pitchFamily="34" charset="0"/>
                <a:cs typeface="Arial" panose="020B0604020202020204" pitchFamily="34" charset="0"/>
              </a:rPr>
              <a:t>Pending Questions</a:t>
            </a:r>
            <a:endParaRPr lang="en-US" sz="4000" b="1" dirty="0">
              <a:solidFill>
                <a:srgbClr val="FF0000"/>
              </a:solidFill>
              <a:highlight>
                <a:srgbClr val="FFFF00"/>
              </a:highligh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95F0F4-11CB-4FAA-8386-3CFEAF50C938}"/>
              </a:ext>
            </a:extLst>
          </p:cNvPr>
          <p:cNvSpPr txBox="1"/>
          <p:nvPr/>
        </p:nvSpPr>
        <p:spPr>
          <a:xfrm>
            <a:off x="701675" y="1165401"/>
            <a:ext cx="10790238" cy="4708981"/>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kumimoji="0" lang="en-US" sz="3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Cannot comment on mechanisms of benefit from this study</a:t>
            </a:r>
          </a:p>
          <a:p>
            <a:pPr marL="914400" marR="0" lvl="1" indent="-457200" algn="l" defTabSz="914400" rtl="0" eaLnBrk="1" fontAlgn="auto" latinLnBrk="0" hangingPunct="1">
              <a:spcBef>
                <a:spcPts val="3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Consistent reduction across triglyceride range (135-500)</a:t>
            </a:r>
          </a:p>
          <a:p>
            <a:pPr marL="914400" marR="0" lvl="1" indent="-457200" algn="l" defTabSz="914400" rtl="0" eaLnBrk="1" fontAlgn="auto" latinLnBrk="0" hangingPunct="1">
              <a:spcBef>
                <a:spcPts val="300"/>
              </a:spcBef>
              <a:spcAft>
                <a:spcPts val="0"/>
              </a:spcAft>
              <a:buClrTx/>
              <a:buSzTx/>
              <a:buFont typeface="Arial" panose="020B0604020202020204" pitchFamily="34" charset="0"/>
              <a:buChar char="•"/>
              <a:tabLst/>
              <a:defRPr/>
            </a:pPr>
            <a:r>
              <a:rPr lang="en-US" sz="3000" dirty="0">
                <a:solidFill>
                  <a:prstClr val="black"/>
                </a:solidFill>
                <a:latin typeface="Arial" panose="020B0604020202020204" pitchFamily="34" charset="0"/>
                <a:cs typeface="Arial" panose="020B0604020202020204" pitchFamily="34" charset="0"/>
              </a:rPr>
              <a:t>Similar benefit by 1-year triglycerides &lt; or &gt; 150 mg/</a:t>
            </a:r>
            <a:r>
              <a:rPr lang="en-US" sz="3000" dirty="0" err="1">
                <a:solidFill>
                  <a:prstClr val="black"/>
                </a:solidFill>
                <a:latin typeface="Arial" panose="020B0604020202020204" pitchFamily="34" charset="0"/>
                <a:cs typeface="Arial" panose="020B0604020202020204" pitchFamily="34" charset="0"/>
              </a:rPr>
              <a:t>dL</a:t>
            </a:r>
            <a:endParaRPr kumimoji="0" lang="en-US" sz="3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914400" marR="0" lvl="1" indent="-457200" algn="l" defTabSz="914400" rtl="0" eaLnBrk="1" fontAlgn="auto" latinLnBrk="0" hangingPunct="1">
              <a:spcBef>
                <a:spcPts val="3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Detailed biomarker and genetic analyses </a:t>
            </a:r>
            <a:r>
              <a:rPr lang="en-US" sz="3000" dirty="0">
                <a:solidFill>
                  <a:prstClr val="black"/>
                </a:solidFill>
                <a:latin typeface="Arial" panose="020B0604020202020204" pitchFamily="34" charset="0"/>
                <a:cs typeface="Arial" panose="020B0604020202020204" pitchFamily="34" charset="0"/>
              </a:rPr>
              <a:t>are planned</a:t>
            </a:r>
            <a:endParaRPr kumimoji="0" lang="en-US" sz="3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spcBef>
                <a:spcPts val="1800"/>
              </a:spcBef>
              <a:spcAft>
                <a:spcPts val="0"/>
              </a:spcAft>
              <a:buClrTx/>
              <a:buSzTx/>
              <a:tabLst/>
              <a:defRPr/>
            </a:pPr>
            <a:r>
              <a:rPr kumimoji="0" lang="en-US" sz="3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Cannot comment on cost-effectiveness</a:t>
            </a:r>
          </a:p>
          <a:p>
            <a:pPr marL="914400" marR="0" lvl="1" indent="-457200" algn="l" defTabSz="914400" rtl="0" eaLnBrk="1" fontAlgn="auto" latinLnBrk="0" hangingPunct="1">
              <a:spcBef>
                <a:spcPts val="3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Though with NNT of 21, likely cost-effective</a:t>
            </a:r>
          </a:p>
          <a:p>
            <a:pPr marL="914400" marR="0" lvl="1" indent="-457200" algn="l" defTabSz="914400" rtl="0" eaLnBrk="1" fontAlgn="auto" latinLnBrk="0" hangingPunct="1">
              <a:spcBef>
                <a:spcPts val="300"/>
              </a:spcBef>
              <a:spcAft>
                <a:spcPts val="0"/>
              </a:spcAft>
              <a:buClrTx/>
              <a:buSzTx/>
              <a:buFont typeface="Arial" panose="020B0604020202020204" pitchFamily="34" charset="0"/>
              <a:buChar char="•"/>
              <a:tabLst/>
              <a:defRPr/>
            </a:pPr>
            <a:r>
              <a:rPr lang="en-US" sz="3000" dirty="0">
                <a:solidFill>
                  <a:prstClr val="black"/>
                </a:solidFill>
                <a:latin typeface="Arial" panose="020B0604020202020204" pitchFamily="34" charset="0"/>
                <a:cs typeface="Arial" panose="020B0604020202020204" pitchFamily="34" charset="0"/>
              </a:rPr>
              <a:t>Formal cost-effectiveness a</a:t>
            </a:r>
            <a:r>
              <a:rPr kumimoji="0" lang="en-US" sz="3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nalyses</a:t>
            </a:r>
            <a:r>
              <a:rPr kumimoji="0" lang="en-US" sz="3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planned</a:t>
            </a:r>
          </a:p>
          <a:p>
            <a:pPr marL="914400" lvl="1" indent="-457200">
              <a:spcBef>
                <a:spcPts val="300"/>
              </a:spcBef>
              <a:buFont typeface="Arial" panose="020B0604020202020204" pitchFamily="34" charset="0"/>
              <a:buChar char="•"/>
              <a:defRPr/>
            </a:pPr>
            <a:r>
              <a:rPr lang="en-US" sz="3000" kern="0" dirty="0">
                <a:solidFill>
                  <a:sysClr val="windowText" lastClr="000000"/>
                </a:solidFill>
                <a:latin typeface="Arial" panose="020B0604020202020204" pitchFamily="34" charset="0"/>
                <a:cs typeface="Arial" panose="020B0604020202020204" pitchFamily="34" charset="0"/>
              </a:rPr>
              <a:t>Full benefits not captured with only first events, await recurrent and total events analyses </a:t>
            </a:r>
            <a:endParaRPr lang="en-US" sz="3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404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Dawn\Documents\Amarin\new files - Monday\Sat - Nov 3\chart3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215" y="2715308"/>
            <a:ext cx="2823574" cy="229514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awn\Documents\Amarin\new files - Monday\Sat - Nov 3\chart2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058" y="2706964"/>
            <a:ext cx="3223714" cy="231343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Dawn\Documents\Amarin\new files - Monday\Sat - Nov 3\chart1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8218" y="2705039"/>
            <a:ext cx="3229412" cy="23042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C4943E3-6B25-4C02-B0C0-7F9E4C9B2EBA}"/>
              </a:ext>
            </a:extLst>
          </p:cNvPr>
          <p:cNvSpPr>
            <a:spLocks noGrp="1"/>
          </p:cNvSpPr>
          <p:nvPr>
            <p:ph type="title"/>
          </p:nvPr>
        </p:nvSpPr>
        <p:spPr>
          <a:xfrm>
            <a:off x="457200" y="5456"/>
            <a:ext cx="10515600" cy="1737360"/>
          </a:xfrm>
        </p:spPr>
        <p:txBody>
          <a:bodyPr>
            <a:noAutofit/>
          </a:bodyPr>
          <a:lstStyle/>
          <a:p>
            <a:r>
              <a:rPr lang="en-US" sz="4000" b="1" dirty="0">
                <a:latin typeface="Arial" panose="020B0604020202020204" pitchFamily="34" charset="0"/>
                <a:cs typeface="Arial" panose="020B0604020202020204" pitchFamily="34" charset="0"/>
              </a:rPr>
              <a:t>JELIS Suggests CV Risk Reduction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with EPA in Japanese </a:t>
            </a:r>
            <a:r>
              <a:rPr lang="en-US" sz="4000" b="1" dirty="0" err="1">
                <a:latin typeface="Arial" panose="020B0604020202020204" pitchFamily="34" charset="0"/>
                <a:cs typeface="Arial" panose="020B0604020202020204" pitchFamily="34" charset="0"/>
              </a:rPr>
              <a:t>Hypercholesterolemic</a:t>
            </a:r>
            <a:r>
              <a:rPr lang="en-US" sz="4000" b="1" dirty="0">
                <a:latin typeface="Arial" panose="020B0604020202020204" pitchFamily="34" charset="0"/>
                <a:cs typeface="Arial" panose="020B0604020202020204" pitchFamily="34" charset="0"/>
              </a:rPr>
              <a:t> Patients</a:t>
            </a:r>
            <a:endParaRPr lang="en-US" sz="4000" b="1" dirty="0">
              <a:solidFill>
                <a:srgbClr val="FF0000"/>
              </a:solidFill>
              <a:highlight>
                <a:srgbClr val="FFFF00"/>
              </a:highligh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16CA62D-5EF2-4376-8470-3148AE75A08B}"/>
              </a:ext>
            </a:extLst>
          </p:cNvPr>
          <p:cNvSpPr txBox="1"/>
          <p:nvPr/>
        </p:nvSpPr>
        <p:spPr>
          <a:xfrm>
            <a:off x="2326979" y="2148084"/>
            <a:ext cx="194269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Total Population</a:t>
            </a:r>
          </a:p>
        </p:txBody>
      </p:sp>
      <p:sp>
        <p:nvSpPr>
          <p:cNvPr id="7" name="TextBox 6">
            <a:extLst>
              <a:ext uri="{FF2B5EF4-FFF2-40B4-BE49-F238E27FC236}">
                <a16:creationId xmlns:a16="http://schemas.microsoft.com/office/drawing/2014/main" id="{DC0FF9F2-5DA9-4504-93EA-3EF6DD5668B6}"/>
              </a:ext>
            </a:extLst>
          </p:cNvPr>
          <p:cNvSpPr txBox="1"/>
          <p:nvPr/>
        </p:nvSpPr>
        <p:spPr>
          <a:xfrm>
            <a:off x="173747" y="6345791"/>
            <a:ext cx="12109938"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Adapted with permission from Yokoyama M, </a:t>
            </a:r>
            <a:r>
              <a:rPr lang="en-US" sz="1200" dirty="0" err="1">
                <a:latin typeface="Arial" panose="020B0604020202020204" pitchFamily="34" charset="0"/>
                <a:cs typeface="Arial" panose="020B0604020202020204" pitchFamily="34" charset="0"/>
              </a:rPr>
              <a:t>Origasa</a:t>
            </a:r>
            <a:r>
              <a:rPr lang="en-US" sz="1200" dirty="0">
                <a:latin typeface="Arial" panose="020B0604020202020204" pitchFamily="34" charset="0"/>
                <a:cs typeface="Arial" panose="020B0604020202020204" pitchFamily="34" charset="0"/>
              </a:rPr>
              <a:t> H, </a:t>
            </a:r>
            <a:r>
              <a:rPr lang="en-US" sz="1200" dirty="0" err="1">
                <a:latin typeface="Arial" panose="020B0604020202020204" pitchFamily="34" charset="0"/>
                <a:cs typeface="Arial" panose="020B0604020202020204" pitchFamily="34" charset="0"/>
              </a:rPr>
              <a:t>Matsuzaki</a:t>
            </a:r>
            <a:r>
              <a:rPr lang="en-US" sz="1200" dirty="0">
                <a:latin typeface="Arial" panose="020B0604020202020204" pitchFamily="34" charset="0"/>
                <a:cs typeface="Arial" panose="020B0604020202020204" pitchFamily="34" charset="0"/>
              </a:rPr>
              <a:t> M, et al. Effects of </a:t>
            </a:r>
            <a:r>
              <a:rPr lang="en-US" sz="1200" dirty="0" err="1">
                <a:latin typeface="Arial" panose="020B0604020202020204" pitchFamily="34" charset="0"/>
                <a:cs typeface="Arial" panose="020B0604020202020204" pitchFamily="34" charset="0"/>
              </a:rPr>
              <a:t>eicosapentaenoic</a:t>
            </a:r>
            <a:r>
              <a:rPr lang="en-US" sz="1200" dirty="0">
                <a:latin typeface="Arial" panose="020B0604020202020204" pitchFamily="34" charset="0"/>
                <a:cs typeface="Arial" panose="020B0604020202020204" pitchFamily="34" charset="0"/>
              </a:rPr>
              <a:t> acid on major coronary events in </a:t>
            </a:r>
            <a:r>
              <a:rPr lang="en-US" sz="1200" dirty="0" err="1">
                <a:latin typeface="Arial" panose="020B0604020202020204" pitchFamily="34" charset="0"/>
                <a:cs typeface="Arial" panose="020B0604020202020204" pitchFamily="34" charset="0"/>
              </a:rPr>
              <a:t>hypercholesterolaemic</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patients (JELIS): a </a:t>
            </a:r>
            <a:r>
              <a:rPr lang="en-US" sz="1200" dirty="0" err="1">
                <a:latin typeface="Arial" panose="020B0604020202020204" pitchFamily="34" charset="0"/>
                <a:cs typeface="Arial" panose="020B0604020202020204" pitchFamily="34" charset="0"/>
              </a:rPr>
              <a:t>randomised</a:t>
            </a:r>
            <a:r>
              <a:rPr lang="en-US" sz="1200" dirty="0">
                <a:latin typeface="Arial" panose="020B0604020202020204" pitchFamily="34" charset="0"/>
                <a:cs typeface="Arial" panose="020B0604020202020204" pitchFamily="34" charset="0"/>
              </a:rPr>
              <a:t> open-label, blinded endpoint analysis.</a:t>
            </a:r>
            <a:r>
              <a:rPr lang="en-US" sz="1200" i="1" dirty="0">
                <a:latin typeface="Arial" panose="020B0604020202020204" pitchFamily="34" charset="0"/>
                <a:cs typeface="Arial" panose="020B0604020202020204" pitchFamily="34" charset="0"/>
              </a:rPr>
              <a:t> Lancet.</a:t>
            </a:r>
            <a:r>
              <a:rPr lang="en-US" sz="1200" dirty="0">
                <a:latin typeface="Arial" panose="020B0604020202020204" pitchFamily="34" charset="0"/>
                <a:cs typeface="Arial" panose="020B0604020202020204" pitchFamily="34" charset="0"/>
              </a:rPr>
              <a:t> 2007;369:1090-1098. </a:t>
            </a:r>
          </a:p>
        </p:txBody>
      </p:sp>
      <p:sp>
        <p:nvSpPr>
          <p:cNvPr id="102" name="TextBox 101">
            <a:extLst>
              <a:ext uri="{FF2B5EF4-FFF2-40B4-BE49-F238E27FC236}">
                <a16:creationId xmlns:a16="http://schemas.microsoft.com/office/drawing/2014/main" id="{4EB430F8-7068-4EDB-8512-65B01AC3D161}"/>
              </a:ext>
            </a:extLst>
          </p:cNvPr>
          <p:cNvSpPr txBox="1"/>
          <p:nvPr/>
        </p:nvSpPr>
        <p:spPr>
          <a:xfrm>
            <a:off x="2870874" y="1749349"/>
            <a:ext cx="645025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Kaplan-Meier Estimates of Incidence of Coronary Events</a:t>
            </a:r>
          </a:p>
        </p:txBody>
      </p:sp>
      <p:sp>
        <p:nvSpPr>
          <p:cNvPr id="103" name="TextBox 102">
            <a:extLst>
              <a:ext uri="{FF2B5EF4-FFF2-40B4-BE49-F238E27FC236}">
                <a16:creationId xmlns:a16="http://schemas.microsoft.com/office/drawing/2014/main" id="{896B10F0-5A14-4CB4-A67C-E3797B521032}"/>
              </a:ext>
            </a:extLst>
          </p:cNvPr>
          <p:cNvSpPr txBox="1"/>
          <p:nvPr/>
        </p:nvSpPr>
        <p:spPr>
          <a:xfrm>
            <a:off x="8670722" y="2148084"/>
            <a:ext cx="329412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Secondary Prevention Cohort</a:t>
            </a:r>
          </a:p>
        </p:txBody>
      </p:sp>
      <p:sp>
        <p:nvSpPr>
          <p:cNvPr id="104" name="TextBox 103">
            <a:extLst>
              <a:ext uri="{FF2B5EF4-FFF2-40B4-BE49-F238E27FC236}">
                <a16:creationId xmlns:a16="http://schemas.microsoft.com/office/drawing/2014/main" id="{652563A8-0E9F-40DD-ADE0-470AD13D3C71}"/>
              </a:ext>
            </a:extLst>
          </p:cNvPr>
          <p:cNvSpPr txBox="1"/>
          <p:nvPr/>
        </p:nvSpPr>
        <p:spPr>
          <a:xfrm>
            <a:off x="5257800" y="2148084"/>
            <a:ext cx="288796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Primary Prevention Cohort</a:t>
            </a:r>
          </a:p>
        </p:txBody>
      </p:sp>
      <p:sp>
        <p:nvSpPr>
          <p:cNvPr id="201" name="object 3">
            <a:extLst>
              <a:ext uri="{FF2B5EF4-FFF2-40B4-BE49-F238E27FC236}">
                <a16:creationId xmlns:a16="http://schemas.microsoft.com/office/drawing/2014/main" id="{7E892AA5-8645-411E-8455-64BA92A447C3}"/>
              </a:ext>
            </a:extLst>
          </p:cNvPr>
          <p:cNvSpPr txBox="1"/>
          <p:nvPr/>
        </p:nvSpPr>
        <p:spPr>
          <a:xfrm>
            <a:off x="5043788" y="5652166"/>
            <a:ext cx="2988743" cy="465512"/>
          </a:xfrm>
          <a:prstGeom prst="rect">
            <a:avLst/>
          </a:prstGeom>
        </p:spPr>
        <p:txBody>
          <a:bodyPr vert="horz" wrap="square" lIns="0" tIns="44450" rIns="0" bIns="0" rtlCol="0">
            <a:spAutoFit/>
          </a:bodyPr>
          <a:lstStyle>
            <a:defPPr>
              <a:defRPr lang="en-US"/>
            </a:defPPr>
            <a:lvl1pPr marL="12700">
              <a:lnSpc>
                <a:spcPct val="100000"/>
              </a:lnSpc>
              <a:spcBef>
                <a:spcPts val="350"/>
              </a:spcBef>
              <a:tabLst>
                <a:tab pos="657225" algn="ctr"/>
                <a:tab pos="1171575" algn="ctr"/>
                <a:tab pos="1695450" algn="ctr"/>
                <a:tab pos="2219325" algn="ctr"/>
                <a:tab pos="2733675" algn="ctr"/>
              </a:tabLst>
              <a:defRPr sz="1050" spc="-10">
                <a:solidFill>
                  <a:srgbClr val="000101"/>
                </a:solidFill>
                <a:latin typeface="Calibri"/>
                <a:cs typeface="Calibri"/>
              </a:defRPr>
            </a:lvl1pPr>
          </a:lstStyle>
          <a:p>
            <a:r>
              <a:rPr sz="1200" dirty="0">
                <a:latin typeface="Arial" panose="020B0604020202020204" pitchFamily="34" charset="0"/>
                <a:cs typeface="Arial" panose="020B0604020202020204" pitchFamily="34" charset="0"/>
              </a:rPr>
              <a:t>7478	7204	7103	6841	6678	6508</a:t>
            </a:r>
          </a:p>
          <a:p>
            <a:r>
              <a:rPr sz="1200" dirty="0">
                <a:latin typeface="Arial" panose="020B0604020202020204" pitchFamily="34" charset="0"/>
                <a:cs typeface="Arial" panose="020B0604020202020204" pitchFamily="34" charset="0"/>
              </a:rPr>
              <a:t>7503	7210	7020	6823	6649	6482</a:t>
            </a:r>
          </a:p>
        </p:txBody>
      </p:sp>
      <p:sp>
        <p:nvSpPr>
          <p:cNvPr id="202" name="object 4">
            <a:extLst>
              <a:ext uri="{FF2B5EF4-FFF2-40B4-BE49-F238E27FC236}">
                <a16:creationId xmlns:a16="http://schemas.microsoft.com/office/drawing/2014/main" id="{5460E39C-91D7-4DF9-AD10-D169915BE964}"/>
              </a:ext>
            </a:extLst>
          </p:cNvPr>
          <p:cNvSpPr txBox="1"/>
          <p:nvPr/>
        </p:nvSpPr>
        <p:spPr>
          <a:xfrm>
            <a:off x="8507445" y="5666284"/>
            <a:ext cx="3294129" cy="465512"/>
          </a:xfrm>
          <a:prstGeom prst="rect">
            <a:avLst/>
          </a:prstGeom>
        </p:spPr>
        <p:txBody>
          <a:bodyPr vert="horz" wrap="square" lIns="0" tIns="44450" rIns="0" bIns="0" rtlCol="0">
            <a:spAutoFit/>
          </a:bodyPr>
          <a:lstStyle>
            <a:defPPr>
              <a:defRPr lang="en-US"/>
            </a:defPPr>
            <a:lvl1pPr marL="12700">
              <a:lnSpc>
                <a:spcPct val="100000"/>
              </a:lnSpc>
              <a:spcBef>
                <a:spcPts val="350"/>
              </a:spcBef>
              <a:tabLst>
                <a:tab pos="657225" algn="ctr"/>
                <a:tab pos="1171575" algn="ctr"/>
                <a:tab pos="1695450" algn="ctr"/>
                <a:tab pos="2219325" algn="ctr"/>
                <a:tab pos="2733675" algn="ctr"/>
              </a:tabLst>
              <a:defRPr sz="1050" spc="-10">
                <a:solidFill>
                  <a:srgbClr val="000101"/>
                </a:solidFill>
                <a:latin typeface="Calibri"/>
                <a:cs typeface="Calibri"/>
              </a:defRPr>
            </a:lvl1pPr>
          </a:lstStyle>
          <a:p>
            <a:r>
              <a:rPr sz="1200" dirty="0">
                <a:latin typeface="Arial" panose="020B0604020202020204" pitchFamily="34" charset="0"/>
                <a:cs typeface="Arial" panose="020B0604020202020204" pitchFamily="34" charset="0"/>
              </a:rPr>
              <a:t>1841	1727	1658	1592	1514	1450</a:t>
            </a:r>
          </a:p>
          <a:p>
            <a:r>
              <a:rPr sz="1200" dirty="0">
                <a:latin typeface="Arial" panose="020B0604020202020204" pitchFamily="34" charset="0"/>
                <a:cs typeface="Arial" panose="020B0604020202020204" pitchFamily="34" charset="0"/>
              </a:rPr>
              <a:t>1823	1719	1638	1566	1504	1442</a:t>
            </a:r>
          </a:p>
        </p:txBody>
      </p:sp>
      <p:sp>
        <p:nvSpPr>
          <p:cNvPr id="203" name="object 13">
            <a:extLst>
              <a:ext uri="{FF2B5EF4-FFF2-40B4-BE49-F238E27FC236}">
                <a16:creationId xmlns:a16="http://schemas.microsoft.com/office/drawing/2014/main" id="{4A58490C-C6B5-4F48-8A30-0FC58B46235D}"/>
              </a:ext>
            </a:extLst>
          </p:cNvPr>
          <p:cNvSpPr txBox="1"/>
          <p:nvPr/>
        </p:nvSpPr>
        <p:spPr>
          <a:xfrm>
            <a:off x="9436326" y="4533065"/>
            <a:ext cx="2303484" cy="351378"/>
          </a:xfrm>
          <a:prstGeom prst="rect">
            <a:avLst/>
          </a:prstGeom>
        </p:spPr>
        <p:txBody>
          <a:bodyPr vert="horz" wrap="square" lIns="0" tIns="12700" rIns="0" bIns="0" rtlCol="0">
            <a:spAutoFit/>
          </a:bodyPr>
          <a:lstStyle/>
          <a:p>
            <a:pPr marL="12700" marR="12065">
              <a:lnSpc>
                <a:spcPct val="100000"/>
              </a:lnSpc>
              <a:spcBef>
                <a:spcPts val="100"/>
              </a:spcBef>
            </a:pPr>
            <a:r>
              <a:rPr sz="1100" b="1" spc="-25" dirty="0">
                <a:solidFill>
                  <a:srgbClr val="231F20"/>
                </a:solidFill>
                <a:latin typeface="Arial" panose="020B0604020202020204" pitchFamily="34" charset="0"/>
                <a:cs typeface="Arial" panose="020B0604020202020204" pitchFamily="34" charset="0"/>
              </a:rPr>
              <a:t>Hazard ratio: </a:t>
            </a:r>
            <a:r>
              <a:rPr sz="1100" b="1" spc="-15" dirty="0">
                <a:solidFill>
                  <a:srgbClr val="231F20"/>
                </a:solidFill>
                <a:latin typeface="Arial" panose="020B0604020202020204" pitchFamily="34" charset="0"/>
                <a:cs typeface="Arial" panose="020B0604020202020204" pitchFamily="34" charset="0"/>
              </a:rPr>
              <a:t>0</a:t>
            </a:r>
            <a:r>
              <a:rPr lang="en-US" sz="1100" b="1" spc="-15" dirty="0">
                <a:solidFill>
                  <a:srgbClr val="231F20"/>
                </a:solidFill>
                <a:latin typeface="Arial" panose="020B0604020202020204" pitchFamily="34" charset="0"/>
                <a:cs typeface="Arial" panose="020B0604020202020204" pitchFamily="34" charset="0"/>
              </a:rPr>
              <a:t>.</a:t>
            </a:r>
            <a:r>
              <a:rPr sz="1100" b="1" spc="-15" dirty="0">
                <a:solidFill>
                  <a:srgbClr val="231F20"/>
                </a:solidFill>
                <a:latin typeface="Arial" panose="020B0604020202020204" pitchFamily="34" charset="0"/>
                <a:cs typeface="Arial" panose="020B0604020202020204" pitchFamily="34" charset="0"/>
              </a:rPr>
              <a:t>81 </a:t>
            </a:r>
            <a:r>
              <a:rPr sz="1100" b="1" spc="-10" dirty="0">
                <a:solidFill>
                  <a:srgbClr val="231F20"/>
                </a:solidFill>
                <a:latin typeface="Arial" panose="020B0604020202020204" pitchFamily="34" charset="0"/>
                <a:cs typeface="Arial" panose="020B0604020202020204" pitchFamily="34" charset="0"/>
              </a:rPr>
              <a:t>(0</a:t>
            </a:r>
            <a:r>
              <a:rPr lang="en-US" sz="1100" b="1" spc="-10" dirty="0">
                <a:solidFill>
                  <a:srgbClr val="231F20"/>
                </a:solidFill>
                <a:latin typeface="Arial" panose="020B0604020202020204" pitchFamily="34" charset="0"/>
                <a:cs typeface="Arial" panose="020B0604020202020204" pitchFamily="34" charset="0"/>
              </a:rPr>
              <a:t>.</a:t>
            </a:r>
            <a:r>
              <a:rPr sz="1100" b="1" spc="-10" dirty="0">
                <a:solidFill>
                  <a:srgbClr val="231F20"/>
                </a:solidFill>
                <a:latin typeface="Arial" panose="020B0604020202020204" pitchFamily="34" charset="0"/>
                <a:cs typeface="Arial" panose="020B0604020202020204" pitchFamily="34" charset="0"/>
              </a:rPr>
              <a:t>657–0</a:t>
            </a:r>
            <a:r>
              <a:rPr lang="en-US" sz="1100" b="1" spc="-10" dirty="0">
                <a:solidFill>
                  <a:srgbClr val="231F20"/>
                </a:solidFill>
                <a:latin typeface="Arial" panose="020B0604020202020204" pitchFamily="34" charset="0"/>
                <a:cs typeface="Arial" panose="020B0604020202020204" pitchFamily="34" charset="0"/>
              </a:rPr>
              <a:t>.</a:t>
            </a:r>
            <a:r>
              <a:rPr sz="1100" b="1" spc="-10" dirty="0">
                <a:solidFill>
                  <a:srgbClr val="231F20"/>
                </a:solidFill>
                <a:latin typeface="Arial" panose="020B0604020202020204" pitchFamily="34" charset="0"/>
                <a:cs typeface="Arial" panose="020B0604020202020204" pitchFamily="34" charset="0"/>
              </a:rPr>
              <a:t>998)  </a:t>
            </a:r>
            <a:r>
              <a:rPr sz="1100" b="1" spc="-5" dirty="0">
                <a:solidFill>
                  <a:srgbClr val="231F20"/>
                </a:solidFill>
                <a:latin typeface="Arial" panose="020B0604020202020204" pitchFamily="34" charset="0"/>
                <a:cs typeface="Arial" panose="020B0604020202020204" pitchFamily="34" charset="0"/>
              </a:rPr>
              <a:t>p=0</a:t>
            </a:r>
            <a:r>
              <a:rPr lang="en-US" sz="1100" b="1" spc="-5" dirty="0">
                <a:solidFill>
                  <a:srgbClr val="231F20"/>
                </a:solidFill>
                <a:latin typeface="Arial" panose="020B0604020202020204" pitchFamily="34" charset="0"/>
                <a:cs typeface="Arial" panose="020B0604020202020204" pitchFamily="34" charset="0"/>
              </a:rPr>
              <a:t>.</a:t>
            </a:r>
            <a:r>
              <a:rPr sz="1100" b="1" spc="-5" dirty="0">
                <a:solidFill>
                  <a:srgbClr val="231F20"/>
                </a:solidFill>
                <a:latin typeface="Arial" panose="020B0604020202020204" pitchFamily="34" charset="0"/>
                <a:cs typeface="Arial" panose="020B0604020202020204" pitchFamily="34" charset="0"/>
              </a:rPr>
              <a:t>048</a:t>
            </a:r>
            <a:endParaRPr sz="1100" b="1" dirty="0">
              <a:latin typeface="Arial" panose="020B0604020202020204" pitchFamily="34" charset="0"/>
              <a:cs typeface="Arial" panose="020B0604020202020204" pitchFamily="34" charset="0"/>
            </a:endParaRPr>
          </a:p>
        </p:txBody>
      </p:sp>
      <p:sp>
        <p:nvSpPr>
          <p:cNvPr id="204" name="object 29">
            <a:extLst>
              <a:ext uri="{FF2B5EF4-FFF2-40B4-BE49-F238E27FC236}">
                <a16:creationId xmlns:a16="http://schemas.microsoft.com/office/drawing/2014/main" id="{35F1C5DE-7FA7-44A9-A864-405A2AA60802}"/>
              </a:ext>
            </a:extLst>
          </p:cNvPr>
          <p:cNvSpPr txBox="1"/>
          <p:nvPr/>
        </p:nvSpPr>
        <p:spPr>
          <a:xfrm>
            <a:off x="6114006" y="4533065"/>
            <a:ext cx="1993455" cy="351378"/>
          </a:xfrm>
          <a:prstGeom prst="rect">
            <a:avLst/>
          </a:prstGeom>
        </p:spPr>
        <p:txBody>
          <a:bodyPr vert="horz" wrap="square" lIns="0" tIns="12700" rIns="0" bIns="0" rtlCol="0">
            <a:spAutoFit/>
          </a:bodyPr>
          <a:lstStyle/>
          <a:p>
            <a:pPr marL="26034" marR="5080">
              <a:lnSpc>
                <a:spcPct val="100000"/>
              </a:lnSpc>
              <a:spcBef>
                <a:spcPts val="100"/>
              </a:spcBef>
            </a:pPr>
            <a:r>
              <a:rPr sz="1100" b="1" spc="-25" dirty="0">
                <a:solidFill>
                  <a:srgbClr val="231F20"/>
                </a:solidFill>
                <a:latin typeface="Arial" panose="020B0604020202020204" pitchFamily="34" charset="0"/>
                <a:cs typeface="Arial" panose="020B0604020202020204" pitchFamily="34" charset="0"/>
              </a:rPr>
              <a:t>Hazard ratio: </a:t>
            </a:r>
            <a:r>
              <a:rPr sz="1100" b="1" spc="-10" dirty="0">
                <a:solidFill>
                  <a:srgbClr val="231F20"/>
                </a:solidFill>
                <a:latin typeface="Arial" panose="020B0604020202020204" pitchFamily="34" charset="0"/>
                <a:cs typeface="Arial" panose="020B0604020202020204" pitchFamily="34" charset="0"/>
              </a:rPr>
              <a:t>0</a:t>
            </a:r>
            <a:r>
              <a:rPr lang="en-US" sz="1100" b="1" spc="-10" dirty="0">
                <a:solidFill>
                  <a:srgbClr val="231F20"/>
                </a:solidFill>
                <a:latin typeface="Arial" panose="020B0604020202020204" pitchFamily="34" charset="0"/>
                <a:cs typeface="Arial" panose="020B0604020202020204" pitchFamily="34" charset="0"/>
              </a:rPr>
              <a:t>.</a:t>
            </a:r>
            <a:r>
              <a:rPr sz="1100" b="1" spc="-10" dirty="0">
                <a:solidFill>
                  <a:srgbClr val="231F20"/>
                </a:solidFill>
                <a:latin typeface="Arial" panose="020B0604020202020204" pitchFamily="34" charset="0"/>
                <a:cs typeface="Arial" panose="020B0604020202020204" pitchFamily="34" charset="0"/>
              </a:rPr>
              <a:t>82</a:t>
            </a:r>
            <a:r>
              <a:rPr sz="1100" b="1" spc="-80" dirty="0">
                <a:solidFill>
                  <a:srgbClr val="231F20"/>
                </a:solidFill>
                <a:latin typeface="Arial" panose="020B0604020202020204" pitchFamily="34" charset="0"/>
                <a:cs typeface="Arial" panose="020B0604020202020204" pitchFamily="34" charset="0"/>
              </a:rPr>
              <a:t> </a:t>
            </a:r>
            <a:r>
              <a:rPr sz="1100" b="1" spc="-15" dirty="0">
                <a:solidFill>
                  <a:srgbClr val="231F20"/>
                </a:solidFill>
                <a:latin typeface="Arial" panose="020B0604020202020204" pitchFamily="34" charset="0"/>
                <a:cs typeface="Arial" panose="020B0604020202020204" pitchFamily="34" charset="0"/>
              </a:rPr>
              <a:t>(0</a:t>
            </a:r>
            <a:r>
              <a:rPr lang="en-US" sz="1100" b="1" spc="-15" dirty="0">
                <a:solidFill>
                  <a:srgbClr val="231F20"/>
                </a:solidFill>
                <a:latin typeface="Arial" panose="020B0604020202020204" pitchFamily="34" charset="0"/>
                <a:cs typeface="Arial" panose="020B0604020202020204" pitchFamily="34" charset="0"/>
              </a:rPr>
              <a:t>.</a:t>
            </a:r>
            <a:r>
              <a:rPr sz="1100" b="1" spc="-15" dirty="0">
                <a:solidFill>
                  <a:srgbClr val="231F20"/>
                </a:solidFill>
                <a:latin typeface="Arial" panose="020B0604020202020204" pitchFamily="34" charset="0"/>
                <a:cs typeface="Arial" panose="020B0604020202020204" pitchFamily="34" charset="0"/>
              </a:rPr>
              <a:t>63–1</a:t>
            </a:r>
            <a:r>
              <a:rPr lang="en-US" sz="1100" b="1" spc="-15" dirty="0">
                <a:solidFill>
                  <a:srgbClr val="231F20"/>
                </a:solidFill>
                <a:latin typeface="Arial" panose="020B0604020202020204" pitchFamily="34" charset="0"/>
                <a:cs typeface="Arial" panose="020B0604020202020204" pitchFamily="34" charset="0"/>
              </a:rPr>
              <a:t>.</a:t>
            </a:r>
            <a:r>
              <a:rPr sz="1100" b="1" spc="-15" dirty="0">
                <a:solidFill>
                  <a:srgbClr val="231F20"/>
                </a:solidFill>
                <a:latin typeface="Arial" panose="020B0604020202020204" pitchFamily="34" charset="0"/>
                <a:cs typeface="Arial" panose="020B0604020202020204" pitchFamily="34" charset="0"/>
              </a:rPr>
              <a:t>06)  </a:t>
            </a:r>
            <a:r>
              <a:rPr sz="1100" b="1" spc="-20" dirty="0">
                <a:solidFill>
                  <a:srgbClr val="231F20"/>
                </a:solidFill>
                <a:latin typeface="Arial" panose="020B0604020202020204" pitchFamily="34" charset="0"/>
                <a:cs typeface="Arial" panose="020B0604020202020204" pitchFamily="34" charset="0"/>
              </a:rPr>
              <a:t>p=0</a:t>
            </a:r>
            <a:r>
              <a:rPr lang="en-US" sz="1100" b="1" spc="-20" dirty="0">
                <a:solidFill>
                  <a:srgbClr val="231F20"/>
                </a:solidFill>
                <a:latin typeface="Arial" panose="020B0604020202020204" pitchFamily="34" charset="0"/>
                <a:cs typeface="Arial" panose="020B0604020202020204" pitchFamily="34" charset="0"/>
              </a:rPr>
              <a:t>.</a:t>
            </a:r>
            <a:r>
              <a:rPr sz="1100" b="1" spc="-20" dirty="0">
                <a:solidFill>
                  <a:srgbClr val="231F20"/>
                </a:solidFill>
                <a:latin typeface="Arial" panose="020B0604020202020204" pitchFamily="34" charset="0"/>
                <a:cs typeface="Arial" panose="020B0604020202020204" pitchFamily="34" charset="0"/>
              </a:rPr>
              <a:t>132</a:t>
            </a:r>
            <a:endParaRPr sz="1100" b="1" dirty="0">
              <a:latin typeface="Arial" panose="020B0604020202020204" pitchFamily="34" charset="0"/>
              <a:cs typeface="Arial" panose="020B0604020202020204" pitchFamily="34" charset="0"/>
            </a:endParaRPr>
          </a:p>
        </p:txBody>
      </p:sp>
      <p:sp>
        <p:nvSpPr>
          <p:cNvPr id="205" name="object 2">
            <a:extLst>
              <a:ext uri="{FF2B5EF4-FFF2-40B4-BE49-F238E27FC236}">
                <a16:creationId xmlns:a16="http://schemas.microsoft.com/office/drawing/2014/main" id="{4F10D820-3E65-465B-9210-A43D94DE6608}"/>
              </a:ext>
            </a:extLst>
          </p:cNvPr>
          <p:cNvSpPr txBox="1"/>
          <p:nvPr/>
        </p:nvSpPr>
        <p:spPr>
          <a:xfrm>
            <a:off x="1631097" y="5641508"/>
            <a:ext cx="3151015" cy="452688"/>
          </a:xfrm>
          <a:prstGeom prst="rect">
            <a:avLst/>
          </a:prstGeom>
        </p:spPr>
        <p:txBody>
          <a:bodyPr vert="horz" wrap="square" lIns="0" tIns="44450" rIns="0" bIns="0" rtlCol="0">
            <a:spAutoFit/>
          </a:bodyPr>
          <a:lstStyle/>
          <a:p>
            <a:pPr marL="12700">
              <a:lnSpc>
                <a:spcPct val="100000"/>
              </a:lnSpc>
              <a:spcBef>
                <a:spcPts val="350"/>
              </a:spcBef>
              <a:tabLst>
                <a:tab pos="657225" algn="ctr"/>
                <a:tab pos="1171575" algn="ctr"/>
                <a:tab pos="1695450" algn="ctr"/>
                <a:tab pos="2219325" algn="ctr"/>
                <a:tab pos="2733675" algn="ctr"/>
              </a:tabLst>
            </a:pPr>
            <a:r>
              <a:rPr sz="1200" spc="-10" dirty="0">
                <a:solidFill>
                  <a:srgbClr val="000101"/>
                </a:solidFill>
                <a:latin typeface="Arial" panose="020B0604020202020204" pitchFamily="34" charset="0"/>
                <a:cs typeface="Arial" panose="020B0604020202020204" pitchFamily="34" charset="0"/>
              </a:rPr>
              <a:t>931</a:t>
            </a:r>
            <a:r>
              <a:rPr sz="1200" spc="-5" dirty="0">
                <a:solidFill>
                  <a:srgbClr val="000101"/>
                </a:solidFill>
                <a:latin typeface="Arial" panose="020B0604020202020204" pitchFamily="34" charset="0"/>
                <a:cs typeface="Arial" panose="020B0604020202020204" pitchFamily="34" charset="0"/>
              </a:rPr>
              <a:t>9</a:t>
            </a:r>
            <a:r>
              <a:rPr sz="1200" dirty="0">
                <a:solidFill>
                  <a:srgbClr val="000101"/>
                </a:solidFill>
                <a:latin typeface="Arial" panose="020B0604020202020204" pitchFamily="34" charset="0"/>
                <a:cs typeface="Arial" panose="020B0604020202020204" pitchFamily="34" charset="0"/>
              </a:rPr>
              <a:t>	</a:t>
            </a:r>
            <a:r>
              <a:rPr sz="1200" spc="-10" dirty="0">
                <a:solidFill>
                  <a:srgbClr val="000101"/>
                </a:solidFill>
                <a:latin typeface="Arial" panose="020B0604020202020204" pitchFamily="34" charset="0"/>
                <a:cs typeface="Arial" panose="020B0604020202020204" pitchFamily="34" charset="0"/>
              </a:rPr>
              <a:t>893</a:t>
            </a:r>
            <a:r>
              <a:rPr sz="1200" spc="-5" dirty="0">
                <a:solidFill>
                  <a:srgbClr val="000101"/>
                </a:solidFill>
                <a:latin typeface="Arial" panose="020B0604020202020204" pitchFamily="34" charset="0"/>
                <a:cs typeface="Arial" panose="020B0604020202020204" pitchFamily="34" charset="0"/>
              </a:rPr>
              <a:t>1</a:t>
            </a:r>
            <a:r>
              <a:rPr sz="1200" dirty="0">
                <a:solidFill>
                  <a:srgbClr val="000101"/>
                </a:solidFill>
                <a:latin typeface="Arial" panose="020B0604020202020204" pitchFamily="34" charset="0"/>
                <a:cs typeface="Arial" panose="020B0604020202020204" pitchFamily="34" charset="0"/>
              </a:rPr>
              <a:t>	</a:t>
            </a:r>
            <a:r>
              <a:rPr sz="1200" spc="-10" dirty="0">
                <a:solidFill>
                  <a:srgbClr val="000101"/>
                </a:solidFill>
                <a:latin typeface="Arial" panose="020B0604020202020204" pitchFamily="34" charset="0"/>
                <a:cs typeface="Arial" panose="020B0604020202020204" pitchFamily="34" charset="0"/>
              </a:rPr>
              <a:t>867</a:t>
            </a:r>
            <a:r>
              <a:rPr sz="1200" spc="-5" dirty="0">
                <a:solidFill>
                  <a:srgbClr val="000101"/>
                </a:solidFill>
                <a:latin typeface="Arial" panose="020B0604020202020204" pitchFamily="34" charset="0"/>
                <a:cs typeface="Arial" panose="020B0604020202020204" pitchFamily="34" charset="0"/>
              </a:rPr>
              <a:t>1</a:t>
            </a:r>
            <a:r>
              <a:rPr sz="1200" dirty="0">
                <a:solidFill>
                  <a:srgbClr val="000101"/>
                </a:solidFill>
                <a:latin typeface="Arial" panose="020B0604020202020204" pitchFamily="34" charset="0"/>
                <a:cs typeface="Arial" panose="020B0604020202020204" pitchFamily="34" charset="0"/>
              </a:rPr>
              <a:t>	</a:t>
            </a:r>
            <a:r>
              <a:rPr sz="1200" spc="-5" dirty="0">
                <a:solidFill>
                  <a:srgbClr val="000101"/>
                </a:solidFill>
                <a:latin typeface="Arial" panose="020B0604020202020204" pitchFamily="34" charset="0"/>
                <a:cs typeface="Arial" panose="020B0604020202020204" pitchFamily="34" charset="0"/>
              </a:rPr>
              <a:t>843</a:t>
            </a:r>
            <a:r>
              <a:rPr sz="1200" dirty="0">
                <a:solidFill>
                  <a:srgbClr val="000101"/>
                </a:solidFill>
                <a:latin typeface="Arial" panose="020B0604020202020204" pitchFamily="34" charset="0"/>
                <a:cs typeface="Arial" panose="020B0604020202020204" pitchFamily="34" charset="0"/>
              </a:rPr>
              <a:t>3	</a:t>
            </a:r>
            <a:r>
              <a:rPr sz="1200" spc="-10" dirty="0">
                <a:solidFill>
                  <a:srgbClr val="000101"/>
                </a:solidFill>
                <a:latin typeface="Arial" panose="020B0604020202020204" pitchFamily="34" charset="0"/>
                <a:cs typeface="Arial" panose="020B0604020202020204" pitchFamily="34" charset="0"/>
              </a:rPr>
              <a:t>819</a:t>
            </a:r>
            <a:r>
              <a:rPr sz="1200" spc="-5" dirty="0">
                <a:solidFill>
                  <a:srgbClr val="000101"/>
                </a:solidFill>
                <a:latin typeface="Arial" panose="020B0604020202020204" pitchFamily="34" charset="0"/>
                <a:cs typeface="Arial" panose="020B0604020202020204" pitchFamily="34" charset="0"/>
              </a:rPr>
              <a:t>2</a:t>
            </a:r>
            <a:r>
              <a:rPr sz="1200" dirty="0">
                <a:solidFill>
                  <a:srgbClr val="000101"/>
                </a:solidFill>
                <a:latin typeface="Arial" panose="020B0604020202020204" pitchFamily="34" charset="0"/>
                <a:cs typeface="Arial" panose="020B0604020202020204" pitchFamily="34" charset="0"/>
              </a:rPr>
              <a:t>	</a:t>
            </a:r>
            <a:r>
              <a:rPr sz="1200" spc="-5" dirty="0">
                <a:solidFill>
                  <a:srgbClr val="000101"/>
                </a:solidFill>
                <a:latin typeface="Arial" panose="020B0604020202020204" pitchFamily="34" charset="0"/>
                <a:cs typeface="Arial" panose="020B0604020202020204" pitchFamily="34" charset="0"/>
              </a:rPr>
              <a:t>7958</a:t>
            </a:r>
            <a:endParaRPr sz="1200" dirty="0">
              <a:latin typeface="Arial" panose="020B0604020202020204" pitchFamily="34" charset="0"/>
              <a:cs typeface="Arial" panose="020B0604020202020204" pitchFamily="34" charset="0"/>
            </a:endParaRPr>
          </a:p>
          <a:p>
            <a:pPr marL="12700">
              <a:lnSpc>
                <a:spcPct val="100000"/>
              </a:lnSpc>
              <a:spcBef>
                <a:spcPts val="254"/>
              </a:spcBef>
              <a:tabLst>
                <a:tab pos="657225" algn="ctr"/>
                <a:tab pos="1171575" algn="ctr"/>
                <a:tab pos="1695450" algn="ctr"/>
                <a:tab pos="2219325" algn="ctr"/>
                <a:tab pos="2733675" algn="ctr"/>
              </a:tabLst>
            </a:pPr>
            <a:r>
              <a:rPr sz="1200" spc="-5" dirty="0">
                <a:solidFill>
                  <a:srgbClr val="000101"/>
                </a:solidFill>
                <a:latin typeface="Arial" panose="020B0604020202020204" pitchFamily="34" charset="0"/>
                <a:cs typeface="Arial" panose="020B0604020202020204" pitchFamily="34" charset="0"/>
              </a:rPr>
              <a:t>932</a:t>
            </a:r>
            <a:r>
              <a:rPr sz="1200" dirty="0">
                <a:solidFill>
                  <a:srgbClr val="000101"/>
                </a:solidFill>
                <a:latin typeface="Arial" panose="020B0604020202020204" pitchFamily="34" charset="0"/>
                <a:cs typeface="Arial" panose="020B0604020202020204" pitchFamily="34" charset="0"/>
              </a:rPr>
              <a:t>6	</a:t>
            </a:r>
            <a:r>
              <a:rPr sz="1200" spc="5" dirty="0">
                <a:solidFill>
                  <a:srgbClr val="000101"/>
                </a:solidFill>
                <a:latin typeface="Arial" panose="020B0604020202020204" pitchFamily="34" charset="0"/>
                <a:cs typeface="Arial" panose="020B0604020202020204" pitchFamily="34" charset="0"/>
              </a:rPr>
              <a:t>892</a:t>
            </a:r>
            <a:r>
              <a:rPr sz="1200" spc="10" dirty="0">
                <a:solidFill>
                  <a:srgbClr val="000101"/>
                </a:solidFill>
                <a:latin typeface="Arial" panose="020B0604020202020204" pitchFamily="34" charset="0"/>
                <a:cs typeface="Arial" panose="020B0604020202020204" pitchFamily="34" charset="0"/>
              </a:rPr>
              <a:t>9</a:t>
            </a:r>
            <a:r>
              <a:rPr sz="1200" dirty="0">
                <a:solidFill>
                  <a:srgbClr val="000101"/>
                </a:solidFill>
                <a:latin typeface="Arial" panose="020B0604020202020204" pitchFamily="34" charset="0"/>
                <a:cs typeface="Arial" panose="020B0604020202020204" pitchFamily="34" charset="0"/>
              </a:rPr>
              <a:t>	</a:t>
            </a:r>
            <a:r>
              <a:rPr sz="1200" spc="5" dirty="0">
                <a:solidFill>
                  <a:srgbClr val="000101"/>
                </a:solidFill>
                <a:latin typeface="Arial" panose="020B0604020202020204" pitchFamily="34" charset="0"/>
                <a:cs typeface="Arial" panose="020B0604020202020204" pitchFamily="34" charset="0"/>
              </a:rPr>
              <a:t>865</a:t>
            </a:r>
            <a:r>
              <a:rPr sz="1200" spc="10" dirty="0">
                <a:solidFill>
                  <a:srgbClr val="000101"/>
                </a:solidFill>
                <a:latin typeface="Arial" panose="020B0604020202020204" pitchFamily="34" charset="0"/>
                <a:cs typeface="Arial" panose="020B0604020202020204" pitchFamily="34" charset="0"/>
              </a:rPr>
              <a:t>8</a:t>
            </a:r>
            <a:r>
              <a:rPr sz="1200" dirty="0">
                <a:solidFill>
                  <a:srgbClr val="000101"/>
                </a:solidFill>
                <a:latin typeface="Arial" panose="020B0604020202020204" pitchFamily="34" charset="0"/>
                <a:cs typeface="Arial" panose="020B0604020202020204" pitchFamily="34" charset="0"/>
              </a:rPr>
              <a:t>	</a:t>
            </a:r>
            <a:r>
              <a:rPr sz="1200" spc="5" dirty="0">
                <a:solidFill>
                  <a:srgbClr val="000101"/>
                </a:solidFill>
                <a:latin typeface="Arial" panose="020B0604020202020204" pitchFamily="34" charset="0"/>
                <a:cs typeface="Arial" panose="020B0604020202020204" pitchFamily="34" charset="0"/>
              </a:rPr>
              <a:t>838</a:t>
            </a:r>
            <a:r>
              <a:rPr sz="1200" spc="10" dirty="0">
                <a:solidFill>
                  <a:srgbClr val="000101"/>
                </a:solidFill>
                <a:latin typeface="Arial" panose="020B0604020202020204" pitchFamily="34" charset="0"/>
                <a:cs typeface="Arial" panose="020B0604020202020204" pitchFamily="34" charset="0"/>
              </a:rPr>
              <a:t>9</a:t>
            </a:r>
            <a:r>
              <a:rPr sz="1200" dirty="0">
                <a:solidFill>
                  <a:srgbClr val="000101"/>
                </a:solidFill>
                <a:latin typeface="Arial" panose="020B0604020202020204" pitchFamily="34" charset="0"/>
                <a:cs typeface="Arial" panose="020B0604020202020204" pitchFamily="34" charset="0"/>
              </a:rPr>
              <a:t>	</a:t>
            </a:r>
            <a:r>
              <a:rPr sz="1200" spc="-20" dirty="0">
                <a:solidFill>
                  <a:srgbClr val="000101"/>
                </a:solidFill>
                <a:latin typeface="Arial" panose="020B0604020202020204" pitchFamily="34" charset="0"/>
                <a:cs typeface="Arial" panose="020B0604020202020204" pitchFamily="34" charset="0"/>
              </a:rPr>
              <a:t>815</a:t>
            </a:r>
            <a:r>
              <a:rPr sz="1200" spc="-15" dirty="0">
                <a:solidFill>
                  <a:srgbClr val="000101"/>
                </a:solidFill>
                <a:latin typeface="Arial" panose="020B0604020202020204" pitchFamily="34" charset="0"/>
                <a:cs typeface="Arial" panose="020B0604020202020204" pitchFamily="34" charset="0"/>
              </a:rPr>
              <a:t>3</a:t>
            </a:r>
            <a:r>
              <a:rPr sz="1200" dirty="0">
                <a:solidFill>
                  <a:srgbClr val="000101"/>
                </a:solidFill>
                <a:latin typeface="Arial" panose="020B0604020202020204" pitchFamily="34" charset="0"/>
                <a:cs typeface="Arial" panose="020B0604020202020204" pitchFamily="34" charset="0"/>
              </a:rPr>
              <a:t>	</a:t>
            </a:r>
            <a:r>
              <a:rPr sz="1200" spc="-10" dirty="0">
                <a:solidFill>
                  <a:srgbClr val="000101"/>
                </a:solidFill>
                <a:latin typeface="Arial" panose="020B0604020202020204" pitchFamily="34" charset="0"/>
                <a:cs typeface="Arial" panose="020B0604020202020204" pitchFamily="34" charset="0"/>
              </a:rPr>
              <a:t>7924</a:t>
            </a:r>
            <a:endParaRPr sz="1200" dirty="0">
              <a:latin typeface="Arial" panose="020B0604020202020204" pitchFamily="34" charset="0"/>
              <a:cs typeface="Arial" panose="020B0604020202020204" pitchFamily="34" charset="0"/>
            </a:endParaRPr>
          </a:p>
        </p:txBody>
      </p:sp>
      <p:sp>
        <p:nvSpPr>
          <p:cNvPr id="206" name="object 11">
            <a:extLst>
              <a:ext uri="{FF2B5EF4-FFF2-40B4-BE49-F238E27FC236}">
                <a16:creationId xmlns:a16="http://schemas.microsoft.com/office/drawing/2014/main" id="{9317FDC3-5C6A-41CA-85CA-A2877D63F78E}"/>
              </a:ext>
            </a:extLst>
          </p:cNvPr>
          <p:cNvSpPr txBox="1"/>
          <p:nvPr/>
        </p:nvSpPr>
        <p:spPr>
          <a:xfrm>
            <a:off x="390426" y="5370054"/>
            <a:ext cx="1337507" cy="749564"/>
          </a:xfrm>
          <a:prstGeom prst="rect">
            <a:avLst/>
          </a:prstGeom>
        </p:spPr>
        <p:txBody>
          <a:bodyPr vert="horz" wrap="square" lIns="0" tIns="12700" rIns="0" bIns="0" rtlCol="0">
            <a:spAutoFit/>
          </a:bodyPr>
          <a:lstStyle/>
          <a:p>
            <a:pPr marL="12700" marR="5080">
              <a:lnSpc>
                <a:spcPct val="132900"/>
              </a:lnSpc>
              <a:spcBef>
                <a:spcPts val="100"/>
              </a:spcBef>
            </a:pPr>
            <a:r>
              <a:rPr sz="1200" spc="-10" dirty="0">
                <a:solidFill>
                  <a:srgbClr val="000101"/>
                </a:solidFill>
                <a:latin typeface="Arial" panose="020B0604020202020204" pitchFamily="34" charset="0"/>
                <a:cs typeface="Arial" panose="020B0604020202020204" pitchFamily="34" charset="0"/>
              </a:rPr>
              <a:t>Numbers </a:t>
            </a:r>
            <a:r>
              <a:rPr sz="1200" spc="-5" dirty="0">
                <a:solidFill>
                  <a:srgbClr val="000101"/>
                </a:solidFill>
                <a:latin typeface="Arial" panose="020B0604020202020204" pitchFamily="34" charset="0"/>
                <a:cs typeface="Arial" panose="020B0604020202020204" pitchFamily="34" charset="0"/>
              </a:rPr>
              <a:t>at</a:t>
            </a:r>
            <a:r>
              <a:rPr sz="1200" spc="-110" dirty="0">
                <a:solidFill>
                  <a:srgbClr val="000101"/>
                </a:solidFill>
                <a:latin typeface="Arial" panose="020B0604020202020204" pitchFamily="34" charset="0"/>
                <a:cs typeface="Arial" panose="020B0604020202020204" pitchFamily="34" charset="0"/>
              </a:rPr>
              <a:t> </a:t>
            </a:r>
            <a:r>
              <a:rPr sz="1200" spc="-5" dirty="0">
                <a:solidFill>
                  <a:srgbClr val="000101"/>
                </a:solidFill>
                <a:latin typeface="Arial" panose="020B0604020202020204" pitchFamily="34" charset="0"/>
                <a:cs typeface="Arial" panose="020B0604020202020204" pitchFamily="34" charset="0"/>
              </a:rPr>
              <a:t>risk  </a:t>
            </a:r>
            <a:r>
              <a:rPr sz="1200" spc="-15" dirty="0">
                <a:solidFill>
                  <a:srgbClr val="000101"/>
                </a:solidFill>
                <a:latin typeface="Arial" panose="020B0604020202020204" pitchFamily="34" charset="0"/>
                <a:cs typeface="Arial" panose="020B0604020202020204" pitchFamily="34" charset="0"/>
              </a:rPr>
              <a:t>Control group  </a:t>
            </a:r>
            <a:r>
              <a:rPr sz="1200" spc="-25" dirty="0">
                <a:solidFill>
                  <a:srgbClr val="000101"/>
                </a:solidFill>
                <a:latin typeface="Arial" panose="020B0604020202020204" pitchFamily="34" charset="0"/>
                <a:cs typeface="Arial" panose="020B0604020202020204" pitchFamily="34" charset="0"/>
              </a:rPr>
              <a:t>Treatment</a:t>
            </a:r>
            <a:r>
              <a:rPr sz="1200" spc="-80" dirty="0">
                <a:solidFill>
                  <a:srgbClr val="000101"/>
                </a:solidFill>
                <a:latin typeface="Arial" panose="020B0604020202020204" pitchFamily="34" charset="0"/>
                <a:cs typeface="Arial" panose="020B0604020202020204" pitchFamily="34" charset="0"/>
              </a:rPr>
              <a:t> </a:t>
            </a:r>
            <a:r>
              <a:rPr sz="1200" spc="-20" dirty="0">
                <a:solidFill>
                  <a:srgbClr val="000101"/>
                </a:solidFill>
                <a:latin typeface="Arial" panose="020B0604020202020204" pitchFamily="34" charset="0"/>
                <a:cs typeface="Arial" panose="020B0604020202020204" pitchFamily="34" charset="0"/>
              </a:rPr>
              <a:t>group</a:t>
            </a:r>
            <a:endParaRPr sz="1200" dirty="0">
              <a:latin typeface="Arial" panose="020B0604020202020204" pitchFamily="34" charset="0"/>
              <a:cs typeface="Arial" panose="020B0604020202020204" pitchFamily="34" charset="0"/>
            </a:endParaRPr>
          </a:p>
        </p:txBody>
      </p:sp>
      <p:sp>
        <p:nvSpPr>
          <p:cNvPr id="207" name="object 5">
            <a:extLst>
              <a:ext uri="{FF2B5EF4-FFF2-40B4-BE49-F238E27FC236}">
                <a16:creationId xmlns:a16="http://schemas.microsoft.com/office/drawing/2014/main" id="{F688B140-3491-4FF6-AE27-C5E84ECC8BDE}"/>
              </a:ext>
            </a:extLst>
          </p:cNvPr>
          <p:cNvSpPr txBox="1"/>
          <p:nvPr/>
        </p:nvSpPr>
        <p:spPr>
          <a:xfrm>
            <a:off x="1203991" y="3007855"/>
            <a:ext cx="184666" cy="1729437"/>
          </a:xfrm>
          <a:prstGeom prst="rect">
            <a:avLst/>
          </a:prstGeom>
        </p:spPr>
        <p:txBody>
          <a:bodyPr vert="vert270" wrap="square" lIns="0" tIns="10795" rIns="0" bIns="0" rtlCol="0">
            <a:spAutoFit/>
          </a:bodyPr>
          <a:lstStyle/>
          <a:p>
            <a:pPr marL="12700" algn="ctr">
              <a:lnSpc>
                <a:spcPct val="100000"/>
              </a:lnSpc>
              <a:spcBef>
                <a:spcPts val="85"/>
              </a:spcBef>
            </a:pPr>
            <a:r>
              <a:rPr sz="1200" spc="-35" dirty="0">
                <a:solidFill>
                  <a:srgbClr val="000101"/>
                </a:solidFill>
                <a:latin typeface="Arial" panose="020B0604020202020204" pitchFamily="34" charset="0"/>
                <a:cs typeface="Arial" panose="020B0604020202020204" pitchFamily="34" charset="0"/>
              </a:rPr>
              <a:t>Major </a:t>
            </a:r>
            <a:r>
              <a:rPr sz="1200" spc="-30" dirty="0">
                <a:solidFill>
                  <a:srgbClr val="000101"/>
                </a:solidFill>
                <a:latin typeface="Arial" panose="020B0604020202020204" pitchFamily="34" charset="0"/>
                <a:cs typeface="Arial" panose="020B0604020202020204" pitchFamily="34" charset="0"/>
              </a:rPr>
              <a:t>coronary </a:t>
            </a:r>
            <a:r>
              <a:rPr sz="1200" spc="-25" dirty="0">
                <a:solidFill>
                  <a:srgbClr val="000101"/>
                </a:solidFill>
                <a:latin typeface="Arial" panose="020B0604020202020204" pitchFamily="34" charset="0"/>
                <a:cs typeface="Arial" panose="020B0604020202020204" pitchFamily="34" charset="0"/>
              </a:rPr>
              <a:t>events </a:t>
            </a:r>
            <a:r>
              <a:rPr sz="1200" spc="-10" dirty="0">
                <a:solidFill>
                  <a:srgbClr val="000101"/>
                </a:solidFill>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p:txBody>
      </p:sp>
      <p:sp>
        <p:nvSpPr>
          <p:cNvPr id="208" name="object 33">
            <a:extLst>
              <a:ext uri="{FF2B5EF4-FFF2-40B4-BE49-F238E27FC236}">
                <a16:creationId xmlns:a16="http://schemas.microsoft.com/office/drawing/2014/main" id="{C3873A33-0B4C-4145-9276-B9FB4F5F6B78}"/>
              </a:ext>
            </a:extLst>
          </p:cNvPr>
          <p:cNvSpPr txBox="1"/>
          <p:nvPr/>
        </p:nvSpPr>
        <p:spPr>
          <a:xfrm>
            <a:off x="2477743" y="4533065"/>
            <a:ext cx="2139162" cy="351378"/>
          </a:xfrm>
          <a:prstGeom prst="rect">
            <a:avLst/>
          </a:prstGeom>
        </p:spPr>
        <p:txBody>
          <a:bodyPr vert="horz" wrap="square" lIns="0" tIns="12700" rIns="0" bIns="0" rtlCol="0">
            <a:spAutoFit/>
          </a:bodyPr>
          <a:lstStyle/>
          <a:p>
            <a:pPr marL="30480" marR="5080">
              <a:lnSpc>
                <a:spcPct val="100000"/>
              </a:lnSpc>
              <a:spcBef>
                <a:spcPts val="100"/>
              </a:spcBef>
            </a:pPr>
            <a:r>
              <a:rPr sz="1100" b="1" spc="-25" dirty="0">
                <a:solidFill>
                  <a:srgbClr val="231F20"/>
                </a:solidFill>
                <a:latin typeface="Arial" panose="020B0604020202020204" pitchFamily="34" charset="0"/>
                <a:cs typeface="Arial" panose="020B0604020202020204" pitchFamily="34" charset="0"/>
              </a:rPr>
              <a:t>Hazard ratio: </a:t>
            </a:r>
            <a:r>
              <a:rPr sz="1100" b="1" spc="-15" dirty="0">
                <a:solidFill>
                  <a:srgbClr val="231F20"/>
                </a:solidFill>
                <a:latin typeface="Arial" panose="020B0604020202020204" pitchFamily="34" charset="0"/>
                <a:cs typeface="Arial" panose="020B0604020202020204" pitchFamily="34" charset="0"/>
              </a:rPr>
              <a:t>0</a:t>
            </a:r>
            <a:r>
              <a:rPr lang="en-US" sz="1100" b="1" spc="-15" dirty="0">
                <a:solidFill>
                  <a:srgbClr val="231F20"/>
                </a:solidFill>
                <a:latin typeface="Arial" panose="020B0604020202020204" pitchFamily="34" charset="0"/>
                <a:cs typeface="Arial" panose="020B0604020202020204" pitchFamily="34" charset="0"/>
              </a:rPr>
              <a:t>.</a:t>
            </a:r>
            <a:r>
              <a:rPr sz="1100" b="1" spc="-15" dirty="0">
                <a:solidFill>
                  <a:srgbClr val="231F20"/>
                </a:solidFill>
                <a:latin typeface="Arial" panose="020B0604020202020204" pitchFamily="34" charset="0"/>
                <a:cs typeface="Arial" panose="020B0604020202020204" pitchFamily="34" charset="0"/>
              </a:rPr>
              <a:t>81</a:t>
            </a:r>
            <a:r>
              <a:rPr sz="1100" b="1" spc="-80" dirty="0">
                <a:solidFill>
                  <a:srgbClr val="231F20"/>
                </a:solidFill>
                <a:latin typeface="Arial" panose="020B0604020202020204" pitchFamily="34" charset="0"/>
                <a:cs typeface="Arial" panose="020B0604020202020204" pitchFamily="34" charset="0"/>
              </a:rPr>
              <a:t> </a:t>
            </a:r>
            <a:r>
              <a:rPr sz="1100" b="1" spc="-10" dirty="0">
                <a:solidFill>
                  <a:srgbClr val="231F20"/>
                </a:solidFill>
                <a:latin typeface="Arial" panose="020B0604020202020204" pitchFamily="34" charset="0"/>
                <a:cs typeface="Arial" panose="020B0604020202020204" pitchFamily="34" charset="0"/>
              </a:rPr>
              <a:t>(0</a:t>
            </a:r>
            <a:r>
              <a:rPr lang="en-US" sz="1100" b="1" spc="-10" dirty="0">
                <a:solidFill>
                  <a:srgbClr val="231F20"/>
                </a:solidFill>
                <a:latin typeface="Arial" panose="020B0604020202020204" pitchFamily="34" charset="0"/>
                <a:cs typeface="Arial" panose="020B0604020202020204" pitchFamily="34" charset="0"/>
              </a:rPr>
              <a:t>.</a:t>
            </a:r>
            <a:r>
              <a:rPr sz="1100" b="1" spc="-10" dirty="0">
                <a:solidFill>
                  <a:srgbClr val="231F20"/>
                </a:solidFill>
                <a:latin typeface="Arial" panose="020B0604020202020204" pitchFamily="34" charset="0"/>
                <a:cs typeface="Arial" panose="020B0604020202020204" pitchFamily="34" charset="0"/>
              </a:rPr>
              <a:t>69–0</a:t>
            </a:r>
            <a:r>
              <a:rPr lang="en-US" sz="1100" b="1" spc="-10" dirty="0">
                <a:solidFill>
                  <a:srgbClr val="231F20"/>
                </a:solidFill>
                <a:latin typeface="Arial" panose="020B0604020202020204" pitchFamily="34" charset="0"/>
                <a:cs typeface="Arial" panose="020B0604020202020204" pitchFamily="34" charset="0"/>
              </a:rPr>
              <a:t>.</a:t>
            </a:r>
            <a:r>
              <a:rPr sz="1100" b="1" spc="-10" dirty="0">
                <a:solidFill>
                  <a:srgbClr val="231F20"/>
                </a:solidFill>
                <a:latin typeface="Arial" panose="020B0604020202020204" pitchFamily="34" charset="0"/>
                <a:cs typeface="Arial" panose="020B0604020202020204" pitchFamily="34" charset="0"/>
              </a:rPr>
              <a:t>95)  </a:t>
            </a:r>
            <a:r>
              <a:rPr sz="1100" b="1" spc="-20" dirty="0">
                <a:solidFill>
                  <a:srgbClr val="231F20"/>
                </a:solidFill>
                <a:latin typeface="Arial" panose="020B0604020202020204" pitchFamily="34" charset="0"/>
                <a:cs typeface="Arial" panose="020B0604020202020204" pitchFamily="34" charset="0"/>
              </a:rPr>
              <a:t>p=0</a:t>
            </a:r>
            <a:r>
              <a:rPr lang="en-US" sz="1100" b="1" spc="-20" dirty="0">
                <a:solidFill>
                  <a:srgbClr val="231F20"/>
                </a:solidFill>
                <a:latin typeface="Arial" panose="020B0604020202020204" pitchFamily="34" charset="0"/>
                <a:cs typeface="Arial" panose="020B0604020202020204" pitchFamily="34" charset="0"/>
              </a:rPr>
              <a:t>.</a:t>
            </a:r>
            <a:r>
              <a:rPr sz="1100" b="1" spc="-20" dirty="0">
                <a:solidFill>
                  <a:srgbClr val="231F20"/>
                </a:solidFill>
                <a:latin typeface="Arial" panose="020B0604020202020204" pitchFamily="34" charset="0"/>
                <a:cs typeface="Arial" panose="020B0604020202020204" pitchFamily="34" charset="0"/>
              </a:rPr>
              <a:t>011</a:t>
            </a:r>
            <a:endParaRPr sz="1100" b="1" dirty="0">
              <a:latin typeface="Arial" panose="020B0604020202020204" pitchFamily="34" charset="0"/>
              <a:cs typeface="Arial" panose="020B0604020202020204" pitchFamily="34" charset="0"/>
            </a:endParaRPr>
          </a:p>
        </p:txBody>
      </p:sp>
      <p:sp>
        <p:nvSpPr>
          <p:cNvPr id="209" name="object 6">
            <a:extLst>
              <a:ext uri="{FF2B5EF4-FFF2-40B4-BE49-F238E27FC236}">
                <a16:creationId xmlns:a16="http://schemas.microsoft.com/office/drawing/2014/main" id="{45783EFE-2548-4A3E-95B4-4F4EA9EB2F95}"/>
              </a:ext>
            </a:extLst>
          </p:cNvPr>
          <p:cNvSpPr txBox="1"/>
          <p:nvPr/>
        </p:nvSpPr>
        <p:spPr>
          <a:xfrm>
            <a:off x="2870935" y="5276706"/>
            <a:ext cx="492152" cy="197490"/>
          </a:xfrm>
          <a:prstGeom prst="rect">
            <a:avLst/>
          </a:prstGeom>
        </p:spPr>
        <p:txBody>
          <a:bodyPr vert="horz" wrap="square" lIns="0" tIns="12700" rIns="0" bIns="0" rtlCol="0">
            <a:spAutoFit/>
          </a:bodyPr>
          <a:lstStyle/>
          <a:p>
            <a:pPr marL="12700" algn="ctr">
              <a:lnSpc>
                <a:spcPct val="100000"/>
              </a:lnSpc>
              <a:spcBef>
                <a:spcPts val="100"/>
              </a:spcBef>
            </a:pPr>
            <a:r>
              <a:rPr sz="1200" spc="-45" dirty="0">
                <a:solidFill>
                  <a:srgbClr val="000101"/>
                </a:solidFill>
                <a:latin typeface="Arial" panose="020B0604020202020204" pitchFamily="34" charset="0"/>
                <a:cs typeface="Arial" panose="020B0604020202020204" pitchFamily="34" charset="0"/>
              </a:rPr>
              <a:t>Y</a:t>
            </a:r>
            <a:r>
              <a:rPr sz="1200" spc="-10" dirty="0">
                <a:solidFill>
                  <a:srgbClr val="000101"/>
                </a:solidFill>
                <a:latin typeface="Arial" panose="020B0604020202020204" pitchFamily="34" charset="0"/>
                <a:cs typeface="Arial" panose="020B0604020202020204" pitchFamily="34" charset="0"/>
              </a:rPr>
              <a:t>e</a:t>
            </a:r>
            <a:r>
              <a:rPr sz="1200" spc="-35" dirty="0">
                <a:solidFill>
                  <a:srgbClr val="000101"/>
                </a:solidFill>
                <a:latin typeface="Arial" panose="020B0604020202020204" pitchFamily="34" charset="0"/>
                <a:cs typeface="Arial" panose="020B0604020202020204" pitchFamily="34" charset="0"/>
              </a:rPr>
              <a:t>a</a:t>
            </a:r>
            <a:r>
              <a:rPr sz="1200" spc="-30" dirty="0">
                <a:solidFill>
                  <a:srgbClr val="000101"/>
                </a:solidFill>
                <a:latin typeface="Arial" panose="020B0604020202020204" pitchFamily="34" charset="0"/>
                <a:cs typeface="Arial" panose="020B0604020202020204" pitchFamily="34" charset="0"/>
              </a:rPr>
              <a:t>r</a:t>
            </a:r>
            <a:r>
              <a:rPr sz="1200" spc="-25" dirty="0">
                <a:solidFill>
                  <a:srgbClr val="000101"/>
                </a:solidFill>
                <a:latin typeface="Arial" panose="020B0604020202020204" pitchFamily="34" charset="0"/>
                <a:cs typeface="Arial" panose="020B0604020202020204" pitchFamily="34" charset="0"/>
              </a:rPr>
              <a:t>s</a:t>
            </a:r>
            <a:endParaRPr sz="1200" dirty="0">
              <a:latin typeface="Arial" panose="020B0604020202020204" pitchFamily="34" charset="0"/>
              <a:cs typeface="Arial" panose="020B0604020202020204" pitchFamily="34" charset="0"/>
            </a:endParaRPr>
          </a:p>
        </p:txBody>
      </p:sp>
      <p:sp>
        <p:nvSpPr>
          <p:cNvPr id="210" name="bk object 16">
            <a:extLst>
              <a:ext uri="{FF2B5EF4-FFF2-40B4-BE49-F238E27FC236}">
                <a16:creationId xmlns:a16="http://schemas.microsoft.com/office/drawing/2014/main" id="{06170A61-32B8-42B4-A863-03FEE9DDEAB1}"/>
              </a:ext>
            </a:extLst>
          </p:cNvPr>
          <p:cNvSpPr/>
          <p:nvPr/>
        </p:nvSpPr>
        <p:spPr>
          <a:xfrm>
            <a:off x="1717004" y="5014375"/>
            <a:ext cx="47913" cy="0"/>
          </a:xfrm>
          <a:custGeom>
            <a:avLst/>
            <a:gdLst/>
            <a:ahLst/>
            <a:cxnLst/>
            <a:rect l="l" t="t" r="r" b="b"/>
            <a:pathLst>
              <a:path w="28575">
                <a:moveTo>
                  <a:pt x="28270" y="0"/>
                </a:moveTo>
                <a:lnTo>
                  <a:pt x="0" y="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11" name="bk object 17">
            <a:extLst>
              <a:ext uri="{FF2B5EF4-FFF2-40B4-BE49-F238E27FC236}">
                <a16:creationId xmlns:a16="http://schemas.microsoft.com/office/drawing/2014/main" id="{8849B1E2-EC69-48B2-9D66-6A3B67D362C9}"/>
              </a:ext>
            </a:extLst>
          </p:cNvPr>
          <p:cNvSpPr/>
          <p:nvPr/>
        </p:nvSpPr>
        <p:spPr>
          <a:xfrm>
            <a:off x="1717004" y="4436133"/>
            <a:ext cx="47913" cy="0"/>
          </a:xfrm>
          <a:custGeom>
            <a:avLst/>
            <a:gdLst/>
            <a:ahLst/>
            <a:cxnLst/>
            <a:rect l="l" t="t" r="r" b="b"/>
            <a:pathLst>
              <a:path w="28575">
                <a:moveTo>
                  <a:pt x="28270" y="0"/>
                </a:moveTo>
                <a:lnTo>
                  <a:pt x="0" y="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12" name="bk object 18">
            <a:extLst>
              <a:ext uri="{FF2B5EF4-FFF2-40B4-BE49-F238E27FC236}">
                <a16:creationId xmlns:a16="http://schemas.microsoft.com/office/drawing/2014/main" id="{19772BFD-7C3D-44C6-BA22-1FE036C24949}"/>
              </a:ext>
            </a:extLst>
          </p:cNvPr>
          <p:cNvSpPr/>
          <p:nvPr/>
        </p:nvSpPr>
        <p:spPr>
          <a:xfrm>
            <a:off x="1717004" y="3857891"/>
            <a:ext cx="47913" cy="0"/>
          </a:xfrm>
          <a:custGeom>
            <a:avLst/>
            <a:gdLst/>
            <a:ahLst/>
            <a:cxnLst/>
            <a:rect l="l" t="t" r="r" b="b"/>
            <a:pathLst>
              <a:path w="28575">
                <a:moveTo>
                  <a:pt x="28270" y="0"/>
                </a:moveTo>
                <a:lnTo>
                  <a:pt x="0" y="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13" name="bk object 19">
            <a:extLst>
              <a:ext uri="{FF2B5EF4-FFF2-40B4-BE49-F238E27FC236}">
                <a16:creationId xmlns:a16="http://schemas.microsoft.com/office/drawing/2014/main" id="{84D1AFEA-7374-4604-BEA7-34FA6511CA0C}"/>
              </a:ext>
            </a:extLst>
          </p:cNvPr>
          <p:cNvSpPr/>
          <p:nvPr/>
        </p:nvSpPr>
        <p:spPr>
          <a:xfrm>
            <a:off x="1717004" y="3279647"/>
            <a:ext cx="47913" cy="0"/>
          </a:xfrm>
          <a:custGeom>
            <a:avLst/>
            <a:gdLst/>
            <a:ahLst/>
            <a:cxnLst/>
            <a:rect l="l" t="t" r="r" b="b"/>
            <a:pathLst>
              <a:path w="28575">
                <a:moveTo>
                  <a:pt x="28270" y="0"/>
                </a:moveTo>
                <a:lnTo>
                  <a:pt x="0" y="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14" name="bk object 20">
            <a:extLst>
              <a:ext uri="{FF2B5EF4-FFF2-40B4-BE49-F238E27FC236}">
                <a16:creationId xmlns:a16="http://schemas.microsoft.com/office/drawing/2014/main" id="{8B270CB5-9331-4128-A342-4F4BB19D209D}"/>
              </a:ext>
            </a:extLst>
          </p:cNvPr>
          <p:cNvSpPr/>
          <p:nvPr/>
        </p:nvSpPr>
        <p:spPr>
          <a:xfrm>
            <a:off x="1717004" y="2698936"/>
            <a:ext cx="47913" cy="0"/>
          </a:xfrm>
          <a:custGeom>
            <a:avLst/>
            <a:gdLst/>
            <a:ahLst/>
            <a:cxnLst/>
            <a:rect l="l" t="t" r="r" b="b"/>
            <a:pathLst>
              <a:path w="28575">
                <a:moveTo>
                  <a:pt x="28270" y="0"/>
                </a:moveTo>
                <a:lnTo>
                  <a:pt x="0" y="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grpSp>
        <p:nvGrpSpPr>
          <p:cNvPr id="215" name="Group 214">
            <a:extLst>
              <a:ext uri="{FF2B5EF4-FFF2-40B4-BE49-F238E27FC236}">
                <a16:creationId xmlns:a16="http://schemas.microsoft.com/office/drawing/2014/main" id="{F26D7E84-642A-42E7-848A-E88DBC8E1BDE}"/>
              </a:ext>
            </a:extLst>
          </p:cNvPr>
          <p:cNvGrpSpPr/>
          <p:nvPr/>
        </p:nvGrpSpPr>
        <p:grpSpPr>
          <a:xfrm>
            <a:off x="1770795" y="5013075"/>
            <a:ext cx="2695025" cy="56900"/>
            <a:chOff x="1730343" y="4326723"/>
            <a:chExt cx="2598597" cy="46199"/>
          </a:xfrm>
        </p:grpSpPr>
        <p:sp>
          <p:nvSpPr>
            <p:cNvPr id="285" name="bk object 21">
              <a:extLst>
                <a:ext uri="{FF2B5EF4-FFF2-40B4-BE49-F238E27FC236}">
                  <a16:creationId xmlns:a16="http://schemas.microsoft.com/office/drawing/2014/main" id="{78EAF09C-C116-416A-BCBB-5005305ACD1B}"/>
                </a:ext>
              </a:extLst>
            </p:cNvPr>
            <p:cNvSpPr/>
            <p:nvPr/>
          </p:nvSpPr>
          <p:spPr>
            <a:xfrm>
              <a:off x="1730343" y="4326723"/>
              <a:ext cx="0" cy="46199"/>
            </a:xfrm>
            <a:custGeom>
              <a:avLst/>
              <a:gdLst/>
              <a:ahLst/>
              <a:cxnLst/>
              <a:rect l="l" t="t" r="r" b="b"/>
              <a:pathLst>
                <a:path h="28575">
                  <a:moveTo>
                    <a:pt x="0" y="0"/>
                  </a:moveTo>
                  <a:lnTo>
                    <a:pt x="0" y="2827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86" name="bk object 22">
              <a:extLst>
                <a:ext uri="{FF2B5EF4-FFF2-40B4-BE49-F238E27FC236}">
                  <a16:creationId xmlns:a16="http://schemas.microsoft.com/office/drawing/2014/main" id="{19F264E2-6625-4A16-BDA1-79EE197D64AE}"/>
                </a:ext>
              </a:extLst>
            </p:cNvPr>
            <p:cNvSpPr/>
            <p:nvPr/>
          </p:nvSpPr>
          <p:spPr>
            <a:xfrm>
              <a:off x="2250526" y="4326723"/>
              <a:ext cx="0" cy="46199"/>
            </a:xfrm>
            <a:custGeom>
              <a:avLst/>
              <a:gdLst/>
              <a:ahLst/>
              <a:cxnLst/>
              <a:rect l="l" t="t" r="r" b="b"/>
              <a:pathLst>
                <a:path h="28575">
                  <a:moveTo>
                    <a:pt x="0" y="0"/>
                  </a:moveTo>
                  <a:lnTo>
                    <a:pt x="0" y="2827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87" name="bk object 23">
              <a:extLst>
                <a:ext uri="{FF2B5EF4-FFF2-40B4-BE49-F238E27FC236}">
                  <a16:creationId xmlns:a16="http://schemas.microsoft.com/office/drawing/2014/main" id="{DC0CDC77-9609-4079-8B19-CD9224AE24E7}"/>
                </a:ext>
              </a:extLst>
            </p:cNvPr>
            <p:cNvSpPr/>
            <p:nvPr/>
          </p:nvSpPr>
          <p:spPr>
            <a:xfrm>
              <a:off x="2770709" y="4326723"/>
              <a:ext cx="0" cy="46199"/>
            </a:xfrm>
            <a:custGeom>
              <a:avLst/>
              <a:gdLst/>
              <a:ahLst/>
              <a:cxnLst/>
              <a:rect l="l" t="t" r="r" b="b"/>
              <a:pathLst>
                <a:path h="28575">
                  <a:moveTo>
                    <a:pt x="0" y="0"/>
                  </a:moveTo>
                  <a:lnTo>
                    <a:pt x="0" y="2827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88" name="bk object 24">
              <a:extLst>
                <a:ext uri="{FF2B5EF4-FFF2-40B4-BE49-F238E27FC236}">
                  <a16:creationId xmlns:a16="http://schemas.microsoft.com/office/drawing/2014/main" id="{0BF3C053-4E3E-4173-B81F-6A17F40C934E}"/>
                </a:ext>
              </a:extLst>
            </p:cNvPr>
            <p:cNvSpPr/>
            <p:nvPr/>
          </p:nvSpPr>
          <p:spPr>
            <a:xfrm>
              <a:off x="3290891" y="4326723"/>
              <a:ext cx="0" cy="46199"/>
            </a:xfrm>
            <a:custGeom>
              <a:avLst/>
              <a:gdLst/>
              <a:ahLst/>
              <a:cxnLst/>
              <a:rect l="l" t="t" r="r" b="b"/>
              <a:pathLst>
                <a:path h="28575">
                  <a:moveTo>
                    <a:pt x="0" y="0"/>
                  </a:moveTo>
                  <a:lnTo>
                    <a:pt x="0" y="2827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89" name="bk object 25">
              <a:extLst>
                <a:ext uri="{FF2B5EF4-FFF2-40B4-BE49-F238E27FC236}">
                  <a16:creationId xmlns:a16="http://schemas.microsoft.com/office/drawing/2014/main" id="{E0B856EE-9177-42F4-8D57-4BB2B4BC872B}"/>
                </a:ext>
              </a:extLst>
            </p:cNvPr>
            <p:cNvSpPr/>
            <p:nvPr/>
          </p:nvSpPr>
          <p:spPr>
            <a:xfrm>
              <a:off x="3811055" y="4326723"/>
              <a:ext cx="0" cy="46199"/>
            </a:xfrm>
            <a:custGeom>
              <a:avLst/>
              <a:gdLst/>
              <a:ahLst/>
              <a:cxnLst/>
              <a:rect l="l" t="t" r="r" b="b"/>
              <a:pathLst>
                <a:path h="28575">
                  <a:moveTo>
                    <a:pt x="0" y="0"/>
                  </a:moveTo>
                  <a:lnTo>
                    <a:pt x="0" y="2827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90" name="bk object 26">
              <a:extLst>
                <a:ext uri="{FF2B5EF4-FFF2-40B4-BE49-F238E27FC236}">
                  <a16:creationId xmlns:a16="http://schemas.microsoft.com/office/drawing/2014/main" id="{96C507CB-7A72-4749-97F0-563F1EC57602}"/>
                </a:ext>
              </a:extLst>
            </p:cNvPr>
            <p:cNvSpPr/>
            <p:nvPr/>
          </p:nvSpPr>
          <p:spPr>
            <a:xfrm>
              <a:off x="4328940" y="4326723"/>
              <a:ext cx="0" cy="46199"/>
            </a:xfrm>
            <a:custGeom>
              <a:avLst/>
              <a:gdLst/>
              <a:ahLst/>
              <a:cxnLst/>
              <a:rect l="l" t="t" r="r" b="b"/>
              <a:pathLst>
                <a:path h="28575">
                  <a:moveTo>
                    <a:pt x="0" y="0"/>
                  </a:moveTo>
                  <a:lnTo>
                    <a:pt x="0" y="2827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grpSp>
      <p:sp>
        <p:nvSpPr>
          <p:cNvPr id="216" name="bk object 28">
            <a:extLst>
              <a:ext uri="{FF2B5EF4-FFF2-40B4-BE49-F238E27FC236}">
                <a16:creationId xmlns:a16="http://schemas.microsoft.com/office/drawing/2014/main" id="{FF0E3F24-F172-49DF-B870-AE4762CB6471}"/>
              </a:ext>
            </a:extLst>
          </p:cNvPr>
          <p:cNvSpPr/>
          <p:nvPr/>
        </p:nvSpPr>
        <p:spPr>
          <a:xfrm>
            <a:off x="1768156" y="2697699"/>
            <a:ext cx="2701263" cy="2316888"/>
          </a:xfrm>
          <a:custGeom>
            <a:avLst/>
            <a:gdLst/>
            <a:ahLst/>
            <a:cxnLst/>
            <a:rect l="l" t="t" r="r" b="b"/>
            <a:pathLst>
              <a:path w="1610995" h="1381760">
                <a:moveTo>
                  <a:pt x="0" y="0"/>
                </a:moveTo>
                <a:lnTo>
                  <a:pt x="0" y="1381633"/>
                </a:lnTo>
                <a:lnTo>
                  <a:pt x="1610804" y="1381633"/>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17" name="object 27">
            <a:extLst>
              <a:ext uri="{FF2B5EF4-FFF2-40B4-BE49-F238E27FC236}">
                <a16:creationId xmlns:a16="http://schemas.microsoft.com/office/drawing/2014/main" id="{F2904AC9-658A-43C5-A5AA-DC2CE99D06CA}"/>
              </a:ext>
            </a:extLst>
          </p:cNvPr>
          <p:cNvSpPr txBox="1"/>
          <p:nvPr/>
        </p:nvSpPr>
        <p:spPr>
          <a:xfrm>
            <a:off x="2941360" y="3274788"/>
            <a:ext cx="762357" cy="197490"/>
          </a:xfrm>
          <a:prstGeom prst="rect">
            <a:avLst/>
          </a:prstGeom>
        </p:spPr>
        <p:txBody>
          <a:bodyPr vert="horz" wrap="square" lIns="0" tIns="12700" rIns="0" bIns="0" rtlCol="0">
            <a:spAutoFit/>
          </a:bodyPr>
          <a:lstStyle/>
          <a:p>
            <a:pPr marL="203200" marR="5080" indent="-191135">
              <a:spcBef>
                <a:spcPts val="100"/>
              </a:spcBef>
              <a:tabLst>
                <a:tab pos="158115" algn="l"/>
              </a:tabLst>
            </a:pPr>
            <a:r>
              <a:rPr sz="1200" spc="-15" dirty="0">
                <a:solidFill>
                  <a:srgbClr val="FF0000"/>
                </a:solidFill>
                <a:latin typeface="Arial" panose="020B0604020202020204" pitchFamily="34" charset="0"/>
                <a:cs typeface="Arial" panose="020B0604020202020204" pitchFamily="34" charset="0"/>
              </a:rPr>
              <a:t>Control </a:t>
            </a:r>
            <a:endParaRPr lang="en-US" sz="1200" spc="-15" dirty="0">
              <a:solidFill>
                <a:srgbClr val="FF0000"/>
              </a:solidFill>
              <a:latin typeface="Arial" panose="020B0604020202020204" pitchFamily="34" charset="0"/>
              <a:cs typeface="Arial" panose="020B0604020202020204" pitchFamily="34" charset="0"/>
            </a:endParaRPr>
          </a:p>
        </p:txBody>
      </p:sp>
      <p:grpSp>
        <p:nvGrpSpPr>
          <p:cNvPr id="218" name="Group 217">
            <a:extLst>
              <a:ext uri="{FF2B5EF4-FFF2-40B4-BE49-F238E27FC236}">
                <a16:creationId xmlns:a16="http://schemas.microsoft.com/office/drawing/2014/main" id="{6A46FA55-22D9-4206-B0DA-D112182D7A49}"/>
              </a:ext>
            </a:extLst>
          </p:cNvPr>
          <p:cNvGrpSpPr/>
          <p:nvPr/>
        </p:nvGrpSpPr>
        <p:grpSpPr>
          <a:xfrm>
            <a:off x="1568030" y="2605807"/>
            <a:ext cx="117122" cy="2508454"/>
            <a:chOff x="1534833" y="2005586"/>
            <a:chExt cx="112931" cy="2418701"/>
          </a:xfrm>
        </p:grpSpPr>
        <p:sp>
          <p:nvSpPr>
            <p:cNvPr id="280" name="object 23">
              <a:extLst>
                <a:ext uri="{FF2B5EF4-FFF2-40B4-BE49-F238E27FC236}">
                  <a16:creationId xmlns:a16="http://schemas.microsoft.com/office/drawing/2014/main" id="{0FC5D1E5-B62F-4507-A5BA-8BA2ADC449F9}"/>
                </a:ext>
              </a:extLst>
            </p:cNvPr>
            <p:cNvSpPr txBox="1"/>
            <p:nvPr/>
          </p:nvSpPr>
          <p:spPr>
            <a:xfrm>
              <a:off x="1546126" y="3678578"/>
              <a:ext cx="101638" cy="190424"/>
            </a:xfrm>
            <a:prstGeom prst="rect">
              <a:avLst/>
            </a:prstGeom>
          </p:spPr>
          <p:txBody>
            <a:bodyPr vert="horz" wrap="square" lIns="0" tIns="12700" rIns="0" bIns="0" rtlCol="0">
              <a:spAutoFit/>
            </a:bodyPr>
            <a:lstStyle/>
            <a:p>
              <a:pPr marL="12700" algn="r">
                <a:lnSpc>
                  <a:spcPct val="100000"/>
                </a:lnSpc>
                <a:spcBef>
                  <a:spcPts val="100"/>
                </a:spcBef>
              </a:pPr>
              <a:r>
                <a:rPr sz="1200" spc="-35" dirty="0">
                  <a:solidFill>
                    <a:srgbClr val="231F20"/>
                  </a:solidFill>
                  <a:latin typeface="Arial" panose="020B0604020202020204" pitchFamily="34" charset="0"/>
                  <a:cs typeface="Arial" panose="020B0604020202020204" pitchFamily="34" charset="0"/>
                </a:rPr>
                <a:t>1</a:t>
              </a:r>
              <a:endParaRPr sz="1200" dirty="0">
                <a:latin typeface="Arial" panose="020B0604020202020204" pitchFamily="34" charset="0"/>
                <a:cs typeface="Arial" panose="020B0604020202020204" pitchFamily="34" charset="0"/>
              </a:endParaRPr>
            </a:p>
          </p:txBody>
        </p:sp>
        <p:sp>
          <p:nvSpPr>
            <p:cNvPr id="281" name="object 24">
              <a:extLst>
                <a:ext uri="{FF2B5EF4-FFF2-40B4-BE49-F238E27FC236}">
                  <a16:creationId xmlns:a16="http://schemas.microsoft.com/office/drawing/2014/main" id="{19E15F69-7ADE-4E8E-BAB7-A11F410614E6}"/>
                </a:ext>
              </a:extLst>
            </p:cNvPr>
            <p:cNvSpPr txBox="1"/>
            <p:nvPr/>
          </p:nvSpPr>
          <p:spPr>
            <a:xfrm>
              <a:off x="1542019" y="3123295"/>
              <a:ext cx="105745" cy="190424"/>
            </a:xfrm>
            <a:prstGeom prst="rect">
              <a:avLst/>
            </a:prstGeom>
          </p:spPr>
          <p:txBody>
            <a:bodyPr vert="horz" wrap="square" lIns="0" tIns="12700" rIns="0" bIns="0" rtlCol="0">
              <a:spAutoFit/>
            </a:bodyPr>
            <a:lstStyle/>
            <a:p>
              <a:pPr marL="12700" algn="r">
                <a:lnSpc>
                  <a:spcPct val="100000"/>
                </a:lnSpc>
                <a:spcBef>
                  <a:spcPts val="100"/>
                </a:spcBef>
              </a:pPr>
              <a:r>
                <a:rPr sz="1200" spc="-15" dirty="0">
                  <a:solidFill>
                    <a:srgbClr val="231F20"/>
                  </a:solidFill>
                  <a:latin typeface="Arial" panose="020B0604020202020204" pitchFamily="34" charset="0"/>
                  <a:cs typeface="Arial" panose="020B0604020202020204" pitchFamily="34" charset="0"/>
                </a:rPr>
                <a:t>2</a:t>
              </a:r>
              <a:endParaRPr sz="1200">
                <a:latin typeface="Arial" panose="020B0604020202020204" pitchFamily="34" charset="0"/>
                <a:cs typeface="Arial" panose="020B0604020202020204" pitchFamily="34" charset="0"/>
              </a:endParaRPr>
            </a:p>
          </p:txBody>
        </p:sp>
        <p:sp>
          <p:nvSpPr>
            <p:cNvPr id="282" name="object 25">
              <a:extLst>
                <a:ext uri="{FF2B5EF4-FFF2-40B4-BE49-F238E27FC236}">
                  <a16:creationId xmlns:a16="http://schemas.microsoft.com/office/drawing/2014/main" id="{DAC9B1B4-DCF5-4994-AAEE-6A66D32F732E}"/>
                </a:ext>
              </a:extLst>
            </p:cNvPr>
            <p:cNvSpPr txBox="1"/>
            <p:nvPr/>
          </p:nvSpPr>
          <p:spPr>
            <a:xfrm>
              <a:off x="1542019" y="2568012"/>
              <a:ext cx="105745" cy="190424"/>
            </a:xfrm>
            <a:prstGeom prst="rect">
              <a:avLst/>
            </a:prstGeom>
          </p:spPr>
          <p:txBody>
            <a:bodyPr vert="horz" wrap="square" lIns="0" tIns="12700" rIns="0" bIns="0" rtlCol="0">
              <a:spAutoFit/>
            </a:bodyPr>
            <a:lstStyle/>
            <a:p>
              <a:pPr marL="12700" algn="r">
                <a:lnSpc>
                  <a:spcPct val="100000"/>
                </a:lnSpc>
                <a:spcBef>
                  <a:spcPts val="100"/>
                </a:spcBef>
              </a:pPr>
              <a:r>
                <a:rPr sz="1200" spc="-20" dirty="0">
                  <a:solidFill>
                    <a:srgbClr val="231F20"/>
                  </a:solidFill>
                  <a:latin typeface="Arial" panose="020B0604020202020204" pitchFamily="34" charset="0"/>
                  <a:cs typeface="Arial" panose="020B0604020202020204" pitchFamily="34" charset="0"/>
                </a:rPr>
                <a:t>3</a:t>
              </a:r>
              <a:endParaRPr sz="1200">
                <a:latin typeface="Arial" panose="020B0604020202020204" pitchFamily="34" charset="0"/>
                <a:cs typeface="Arial" panose="020B0604020202020204" pitchFamily="34" charset="0"/>
              </a:endParaRPr>
            </a:p>
          </p:txBody>
        </p:sp>
        <p:sp>
          <p:nvSpPr>
            <p:cNvPr id="283" name="object 26">
              <a:extLst>
                <a:ext uri="{FF2B5EF4-FFF2-40B4-BE49-F238E27FC236}">
                  <a16:creationId xmlns:a16="http://schemas.microsoft.com/office/drawing/2014/main" id="{A6FCBF33-6F1E-4F98-B696-752015EBFF23}"/>
                </a:ext>
              </a:extLst>
            </p:cNvPr>
            <p:cNvSpPr txBox="1"/>
            <p:nvPr/>
          </p:nvSpPr>
          <p:spPr>
            <a:xfrm>
              <a:off x="1534833" y="2005586"/>
              <a:ext cx="112931" cy="190424"/>
            </a:xfrm>
            <a:prstGeom prst="rect">
              <a:avLst/>
            </a:prstGeom>
          </p:spPr>
          <p:txBody>
            <a:bodyPr vert="horz" wrap="square" lIns="0" tIns="12700" rIns="0" bIns="0" rtlCol="0">
              <a:spAutoFit/>
            </a:bodyPr>
            <a:lstStyle/>
            <a:p>
              <a:pPr marL="12700" algn="r">
                <a:lnSpc>
                  <a:spcPct val="100000"/>
                </a:lnSpc>
                <a:spcBef>
                  <a:spcPts val="100"/>
                </a:spcBef>
              </a:pPr>
              <a:r>
                <a:rPr sz="1200" spc="15" dirty="0">
                  <a:solidFill>
                    <a:srgbClr val="231F20"/>
                  </a:solidFill>
                  <a:latin typeface="Arial" panose="020B0604020202020204" pitchFamily="34" charset="0"/>
                  <a:cs typeface="Arial" panose="020B0604020202020204" pitchFamily="34" charset="0"/>
                </a:rPr>
                <a:t>4</a:t>
              </a:r>
              <a:endParaRPr sz="1200" dirty="0">
                <a:latin typeface="Arial" panose="020B0604020202020204" pitchFamily="34" charset="0"/>
                <a:cs typeface="Arial" panose="020B0604020202020204" pitchFamily="34" charset="0"/>
              </a:endParaRPr>
            </a:p>
          </p:txBody>
        </p:sp>
        <p:sp>
          <p:nvSpPr>
            <p:cNvPr id="284" name="object 23">
              <a:extLst>
                <a:ext uri="{FF2B5EF4-FFF2-40B4-BE49-F238E27FC236}">
                  <a16:creationId xmlns:a16="http://schemas.microsoft.com/office/drawing/2014/main" id="{3CE3D85D-1F20-4F36-9FFD-97AFBD3D3182}"/>
                </a:ext>
              </a:extLst>
            </p:cNvPr>
            <p:cNvSpPr txBox="1"/>
            <p:nvPr/>
          </p:nvSpPr>
          <p:spPr>
            <a:xfrm>
              <a:off x="1546126" y="4233863"/>
              <a:ext cx="101638" cy="190424"/>
            </a:xfrm>
            <a:prstGeom prst="rect">
              <a:avLst/>
            </a:prstGeom>
          </p:spPr>
          <p:txBody>
            <a:bodyPr vert="horz" wrap="square" lIns="0" tIns="12700" rIns="0" bIns="0" rtlCol="0">
              <a:spAutoFit/>
            </a:bodyPr>
            <a:lstStyle/>
            <a:p>
              <a:pPr marL="12700" algn="r">
                <a:lnSpc>
                  <a:spcPct val="100000"/>
                </a:lnSpc>
                <a:spcBef>
                  <a:spcPts val="100"/>
                </a:spcBef>
              </a:pPr>
              <a:r>
                <a:rPr lang="en-US" sz="1200" spc="-35" dirty="0">
                  <a:solidFill>
                    <a:srgbClr val="231F20"/>
                  </a:solidFill>
                  <a:latin typeface="Arial" panose="020B0604020202020204" pitchFamily="34" charset="0"/>
                  <a:cs typeface="Arial" panose="020B0604020202020204" pitchFamily="34" charset="0"/>
                </a:rPr>
                <a:t>0</a:t>
              </a:r>
              <a:endParaRPr sz="1200" dirty="0">
                <a:latin typeface="Arial" panose="020B0604020202020204" pitchFamily="34" charset="0"/>
                <a:cs typeface="Arial" panose="020B0604020202020204" pitchFamily="34" charset="0"/>
              </a:endParaRPr>
            </a:p>
          </p:txBody>
        </p:sp>
      </p:grpSp>
      <p:grpSp>
        <p:nvGrpSpPr>
          <p:cNvPr id="219" name="Group 218">
            <a:extLst>
              <a:ext uri="{FF2B5EF4-FFF2-40B4-BE49-F238E27FC236}">
                <a16:creationId xmlns:a16="http://schemas.microsoft.com/office/drawing/2014/main" id="{809E52CA-A619-4B68-A2D4-0F4B3B5B0580}"/>
              </a:ext>
            </a:extLst>
          </p:cNvPr>
          <p:cNvGrpSpPr/>
          <p:nvPr/>
        </p:nvGrpSpPr>
        <p:grpSpPr>
          <a:xfrm>
            <a:off x="1714850" y="5070256"/>
            <a:ext cx="2801940" cy="197490"/>
            <a:chOff x="1676400" y="4362805"/>
            <a:chExt cx="2701686" cy="190424"/>
          </a:xfrm>
        </p:grpSpPr>
        <p:sp>
          <p:nvSpPr>
            <p:cNvPr id="274" name="object 32">
              <a:extLst>
                <a:ext uri="{FF2B5EF4-FFF2-40B4-BE49-F238E27FC236}">
                  <a16:creationId xmlns:a16="http://schemas.microsoft.com/office/drawing/2014/main" id="{BF1500AD-F62E-4659-B378-467946281ED7}"/>
                </a:ext>
              </a:extLst>
            </p:cNvPr>
            <p:cNvSpPr txBox="1"/>
            <p:nvPr/>
          </p:nvSpPr>
          <p:spPr>
            <a:xfrm>
              <a:off x="2195842" y="4362805"/>
              <a:ext cx="101638" cy="190424"/>
            </a:xfrm>
            <a:prstGeom prst="rect">
              <a:avLst/>
            </a:prstGeom>
          </p:spPr>
          <p:txBody>
            <a:bodyPr vert="horz" wrap="square" lIns="0" tIns="12700" rIns="0" bIns="0" rtlCol="0">
              <a:spAutoFit/>
            </a:bodyPr>
            <a:lstStyle/>
            <a:p>
              <a:pPr marL="12700" algn="ctr">
                <a:lnSpc>
                  <a:spcPct val="100000"/>
                </a:lnSpc>
                <a:spcBef>
                  <a:spcPts val="100"/>
                </a:spcBef>
              </a:pPr>
              <a:r>
                <a:rPr sz="1200" spc="-35" dirty="0">
                  <a:solidFill>
                    <a:srgbClr val="231F20"/>
                  </a:solidFill>
                  <a:latin typeface="Arial" panose="020B0604020202020204" pitchFamily="34" charset="0"/>
                  <a:cs typeface="Arial" panose="020B0604020202020204" pitchFamily="34" charset="0"/>
                </a:rPr>
                <a:t>1</a:t>
              </a:r>
              <a:endParaRPr sz="1200" dirty="0">
                <a:latin typeface="Arial" panose="020B0604020202020204" pitchFamily="34" charset="0"/>
                <a:cs typeface="Arial" panose="020B0604020202020204" pitchFamily="34" charset="0"/>
              </a:endParaRPr>
            </a:p>
          </p:txBody>
        </p:sp>
        <p:sp>
          <p:nvSpPr>
            <p:cNvPr id="275" name="object 34">
              <a:extLst>
                <a:ext uri="{FF2B5EF4-FFF2-40B4-BE49-F238E27FC236}">
                  <a16:creationId xmlns:a16="http://schemas.microsoft.com/office/drawing/2014/main" id="{BE7C5048-7C4A-4CFB-B844-AACE4BFB5512}"/>
                </a:ext>
              </a:extLst>
            </p:cNvPr>
            <p:cNvSpPr txBox="1"/>
            <p:nvPr/>
          </p:nvSpPr>
          <p:spPr>
            <a:xfrm>
              <a:off x="4271314" y="4362805"/>
              <a:ext cx="106772" cy="190424"/>
            </a:xfrm>
            <a:prstGeom prst="rect">
              <a:avLst/>
            </a:prstGeom>
          </p:spPr>
          <p:txBody>
            <a:bodyPr vert="horz" wrap="square" lIns="0" tIns="12700" rIns="0" bIns="0" rtlCol="0">
              <a:spAutoFit/>
            </a:bodyPr>
            <a:lstStyle/>
            <a:p>
              <a:pPr marL="12700" algn="ctr">
                <a:lnSpc>
                  <a:spcPct val="100000"/>
                </a:lnSpc>
                <a:spcBef>
                  <a:spcPts val="100"/>
                </a:spcBef>
              </a:pPr>
              <a:r>
                <a:rPr sz="1200" spc="-15" dirty="0">
                  <a:solidFill>
                    <a:srgbClr val="231F20"/>
                  </a:solidFill>
                  <a:latin typeface="Arial" panose="020B0604020202020204" pitchFamily="34" charset="0"/>
                  <a:cs typeface="Arial" panose="020B0604020202020204" pitchFamily="34" charset="0"/>
                </a:rPr>
                <a:t>5</a:t>
              </a:r>
              <a:endParaRPr sz="1200">
                <a:latin typeface="Arial" panose="020B0604020202020204" pitchFamily="34" charset="0"/>
                <a:cs typeface="Arial" panose="020B0604020202020204" pitchFamily="34" charset="0"/>
              </a:endParaRPr>
            </a:p>
          </p:txBody>
        </p:sp>
        <p:sp>
          <p:nvSpPr>
            <p:cNvPr id="276" name="object 32">
              <a:extLst>
                <a:ext uri="{FF2B5EF4-FFF2-40B4-BE49-F238E27FC236}">
                  <a16:creationId xmlns:a16="http://schemas.microsoft.com/office/drawing/2014/main" id="{1AA05045-E359-4018-A898-0623362A5965}"/>
                </a:ext>
              </a:extLst>
            </p:cNvPr>
            <p:cNvSpPr txBox="1"/>
            <p:nvPr/>
          </p:nvSpPr>
          <p:spPr>
            <a:xfrm>
              <a:off x="1676400" y="4362805"/>
              <a:ext cx="101638" cy="190424"/>
            </a:xfrm>
            <a:prstGeom prst="rect">
              <a:avLst/>
            </a:prstGeom>
          </p:spPr>
          <p:txBody>
            <a:bodyPr vert="horz" wrap="square" lIns="0" tIns="12700" rIns="0" bIns="0" rtlCol="0">
              <a:spAutoFit/>
            </a:bodyPr>
            <a:lstStyle/>
            <a:p>
              <a:pPr marL="12700" algn="ctr">
                <a:lnSpc>
                  <a:spcPct val="100000"/>
                </a:lnSpc>
                <a:spcBef>
                  <a:spcPts val="100"/>
                </a:spcBef>
              </a:pPr>
              <a:r>
                <a:rPr lang="en-US" sz="1200" spc="-35" dirty="0">
                  <a:solidFill>
                    <a:srgbClr val="231F20"/>
                  </a:solidFill>
                  <a:latin typeface="Arial" panose="020B0604020202020204" pitchFamily="34" charset="0"/>
                  <a:cs typeface="Arial" panose="020B0604020202020204" pitchFamily="34" charset="0"/>
                </a:rPr>
                <a:t>0</a:t>
              </a:r>
              <a:endParaRPr sz="1200" dirty="0">
                <a:latin typeface="Arial" panose="020B0604020202020204" pitchFamily="34" charset="0"/>
                <a:cs typeface="Arial" panose="020B0604020202020204" pitchFamily="34" charset="0"/>
              </a:endParaRPr>
            </a:p>
          </p:txBody>
        </p:sp>
        <p:sp>
          <p:nvSpPr>
            <p:cNvPr id="277" name="object 32">
              <a:extLst>
                <a:ext uri="{FF2B5EF4-FFF2-40B4-BE49-F238E27FC236}">
                  <a16:creationId xmlns:a16="http://schemas.microsoft.com/office/drawing/2014/main" id="{845D03F4-5F4C-4318-9737-D7205C378F91}"/>
                </a:ext>
              </a:extLst>
            </p:cNvPr>
            <p:cNvSpPr txBox="1"/>
            <p:nvPr/>
          </p:nvSpPr>
          <p:spPr>
            <a:xfrm>
              <a:off x="2715284" y="4362805"/>
              <a:ext cx="101638" cy="190424"/>
            </a:xfrm>
            <a:prstGeom prst="rect">
              <a:avLst/>
            </a:prstGeom>
          </p:spPr>
          <p:txBody>
            <a:bodyPr vert="horz" wrap="square" lIns="0" tIns="12700" rIns="0" bIns="0" rtlCol="0">
              <a:spAutoFit/>
            </a:bodyPr>
            <a:lstStyle/>
            <a:p>
              <a:pPr marL="12700" algn="ctr">
                <a:lnSpc>
                  <a:spcPct val="100000"/>
                </a:lnSpc>
                <a:spcBef>
                  <a:spcPts val="100"/>
                </a:spcBef>
              </a:pPr>
              <a:r>
                <a:rPr lang="en-US" sz="1200" spc="-35" dirty="0">
                  <a:solidFill>
                    <a:srgbClr val="231F20"/>
                  </a:solidFill>
                  <a:latin typeface="Arial" panose="020B0604020202020204" pitchFamily="34" charset="0"/>
                  <a:cs typeface="Arial" panose="020B0604020202020204" pitchFamily="34" charset="0"/>
                </a:rPr>
                <a:t>2</a:t>
              </a:r>
              <a:endParaRPr sz="1200" dirty="0">
                <a:latin typeface="Arial" panose="020B0604020202020204" pitchFamily="34" charset="0"/>
                <a:cs typeface="Arial" panose="020B0604020202020204" pitchFamily="34" charset="0"/>
              </a:endParaRPr>
            </a:p>
          </p:txBody>
        </p:sp>
        <p:sp>
          <p:nvSpPr>
            <p:cNvPr id="278" name="object 32">
              <a:extLst>
                <a:ext uri="{FF2B5EF4-FFF2-40B4-BE49-F238E27FC236}">
                  <a16:creationId xmlns:a16="http://schemas.microsoft.com/office/drawing/2014/main" id="{246E69EF-420D-45DB-B7E7-1B8CB69FC8B4}"/>
                </a:ext>
              </a:extLst>
            </p:cNvPr>
            <p:cNvSpPr txBox="1"/>
            <p:nvPr/>
          </p:nvSpPr>
          <p:spPr>
            <a:xfrm>
              <a:off x="3234726" y="4362805"/>
              <a:ext cx="101638" cy="190424"/>
            </a:xfrm>
            <a:prstGeom prst="rect">
              <a:avLst/>
            </a:prstGeom>
          </p:spPr>
          <p:txBody>
            <a:bodyPr vert="horz" wrap="square" lIns="0" tIns="12700" rIns="0" bIns="0" rtlCol="0">
              <a:spAutoFit/>
            </a:bodyPr>
            <a:lstStyle/>
            <a:p>
              <a:pPr marL="12700" algn="ctr">
                <a:lnSpc>
                  <a:spcPct val="100000"/>
                </a:lnSpc>
                <a:spcBef>
                  <a:spcPts val="100"/>
                </a:spcBef>
              </a:pPr>
              <a:r>
                <a:rPr lang="en-US" sz="1200" spc="-35" dirty="0">
                  <a:solidFill>
                    <a:srgbClr val="231F20"/>
                  </a:solidFill>
                  <a:latin typeface="Arial" panose="020B0604020202020204" pitchFamily="34" charset="0"/>
                  <a:cs typeface="Arial" panose="020B0604020202020204" pitchFamily="34" charset="0"/>
                </a:rPr>
                <a:t>3</a:t>
              </a:r>
              <a:endParaRPr sz="1200" dirty="0">
                <a:latin typeface="Arial" panose="020B0604020202020204" pitchFamily="34" charset="0"/>
                <a:cs typeface="Arial" panose="020B0604020202020204" pitchFamily="34" charset="0"/>
              </a:endParaRPr>
            </a:p>
          </p:txBody>
        </p:sp>
        <p:sp>
          <p:nvSpPr>
            <p:cNvPr id="279" name="object 32">
              <a:extLst>
                <a:ext uri="{FF2B5EF4-FFF2-40B4-BE49-F238E27FC236}">
                  <a16:creationId xmlns:a16="http://schemas.microsoft.com/office/drawing/2014/main" id="{D2871F36-BE53-454F-8890-F0BFB11B2377}"/>
                </a:ext>
              </a:extLst>
            </p:cNvPr>
            <p:cNvSpPr txBox="1"/>
            <p:nvPr/>
          </p:nvSpPr>
          <p:spPr>
            <a:xfrm>
              <a:off x="3754168" y="4362805"/>
              <a:ext cx="101638" cy="190424"/>
            </a:xfrm>
            <a:prstGeom prst="rect">
              <a:avLst/>
            </a:prstGeom>
          </p:spPr>
          <p:txBody>
            <a:bodyPr vert="horz" wrap="square" lIns="0" tIns="12700" rIns="0" bIns="0" rtlCol="0">
              <a:spAutoFit/>
            </a:bodyPr>
            <a:lstStyle/>
            <a:p>
              <a:pPr marL="12700" algn="ctr">
                <a:lnSpc>
                  <a:spcPct val="100000"/>
                </a:lnSpc>
                <a:spcBef>
                  <a:spcPts val="100"/>
                </a:spcBef>
              </a:pPr>
              <a:r>
                <a:rPr lang="en-US" sz="1200" spc="-35" dirty="0">
                  <a:solidFill>
                    <a:srgbClr val="231F20"/>
                  </a:solidFill>
                  <a:latin typeface="Arial" panose="020B0604020202020204" pitchFamily="34" charset="0"/>
                  <a:cs typeface="Arial" panose="020B0604020202020204" pitchFamily="34" charset="0"/>
                </a:rPr>
                <a:t>4</a:t>
              </a:r>
              <a:endParaRPr sz="1200" dirty="0">
                <a:latin typeface="Arial" panose="020B0604020202020204" pitchFamily="34" charset="0"/>
                <a:cs typeface="Arial" panose="020B0604020202020204" pitchFamily="34" charset="0"/>
              </a:endParaRPr>
            </a:p>
          </p:txBody>
        </p:sp>
      </p:grpSp>
      <p:sp>
        <p:nvSpPr>
          <p:cNvPr id="220" name="object 6">
            <a:extLst>
              <a:ext uri="{FF2B5EF4-FFF2-40B4-BE49-F238E27FC236}">
                <a16:creationId xmlns:a16="http://schemas.microsoft.com/office/drawing/2014/main" id="{BE4FDB3A-FC68-46B0-82CE-D3C54AD7D979}"/>
              </a:ext>
            </a:extLst>
          </p:cNvPr>
          <p:cNvSpPr txBox="1"/>
          <p:nvPr/>
        </p:nvSpPr>
        <p:spPr>
          <a:xfrm>
            <a:off x="6327367" y="5276706"/>
            <a:ext cx="436198" cy="197490"/>
          </a:xfrm>
          <a:prstGeom prst="rect">
            <a:avLst/>
          </a:prstGeom>
        </p:spPr>
        <p:txBody>
          <a:bodyPr vert="horz" wrap="square" lIns="0" tIns="12700" rIns="0" bIns="0" rtlCol="0">
            <a:spAutoFit/>
          </a:bodyPr>
          <a:lstStyle/>
          <a:p>
            <a:pPr marL="12700" algn="ctr">
              <a:lnSpc>
                <a:spcPct val="100000"/>
              </a:lnSpc>
              <a:spcBef>
                <a:spcPts val="100"/>
              </a:spcBef>
            </a:pPr>
            <a:r>
              <a:rPr sz="1200" spc="-45" dirty="0">
                <a:solidFill>
                  <a:srgbClr val="000101"/>
                </a:solidFill>
                <a:latin typeface="Arial" panose="020B0604020202020204" pitchFamily="34" charset="0"/>
                <a:cs typeface="Arial" panose="020B0604020202020204" pitchFamily="34" charset="0"/>
              </a:rPr>
              <a:t>Y</a:t>
            </a:r>
            <a:r>
              <a:rPr sz="1200" spc="-10" dirty="0">
                <a:solidFill>
                  <a:srgbClr val="000101"/>
                </a:solidFill>
                <a:latin typeface="Arial" panose="020B0604020202020204" pitchFamily="34" charset="0"/>
                <a:cs typeface="Arial" panose="020B0604020202020204" pitchFamily="34" charset="0"/>
              </a:rPr>
              <a:t>e</a:t>
            </a:r>
            <a:r>
              <a:rPr sz="1200" spc="-35" dirty="0">
                <a:solidFill>
                  <a:srgbClr val="000101"/>
                </a:solidFill>
                <a:latin typeface="Arial" panose="020B0604020202020204" pitchFamily="34" charset="0"/>
                <a:cs typeface="Arial" panose="020B0604020202020204" pitchFamily="34" charset="0"/>
              </a:rPr>
              <a:t>a</a:t>
            </a:r>
            <a:r>
              <a:rPr sz="1200" spc="-30" dirty="0">
                <a:solidFill>
                  <a:srgbClr val="000101"/>
                </a:solidFill>
                <a:latin typeface="Arial" panose="020B0604020202020204" pitchFamily="34" charset="0"/>
                <a:cs typeface="Arial" panose="020B0604020202020204" pitchFamily="34" charset="0"/>
              </a:rPr>
              <a:t>r</a:t>
            </a:r>
            <a:r>
              <a:rPr sz="1200" spc="-25" dirty="0">
                <a:solidFill>
                  <a:srgbClr val="000101"/>
                </a:solidFill>
                <a:latin typeface="Arial" panose="020B0604020202020204" pitchFamily="34" charset="0"/>
                <a:cs typeface="Arial" panose="020B0604020202020204" pitchFamily="34" charset="0"/>
              </a:rPr>
              <a:t>s</a:t>
            </a:r>
            <a:endParaRPr sz="1200" dirty="0">
              <a:latin typeface="Arial" panose="020B0604020202020204" pitchFamily="34" charset="0"/>
              <a:cs typeface="Arial" panose="020B0604020202020204" pitchFamily="34" charset="0"/>
            </a:endParaRPr>
          </a:p>
        </p:txBody>
      </p:sp>
      <p:sp>
        <p:nvSpPr>
          <p:cNvPr id="221" name="bk object 16">
            <a:extLst>
              <a:ext uri="{FF2B5EF4-FFF2-40B4-BE49-F238E27FC236}">
                <a16:creationId xmlns:a16="http://schemas.microsoft.com/office/drawing/2014/main" id="{3A84B228-BA2B-4EF9-8D0F-6CE15C30E896}"/>
              </a:ext>
            </a:extLst>
          </p:cNvPr>
          <p:cNvSpPr/>
          <p:nvPr/>
        </p:nvSpPr>
        <p:spPr>
          <a:xfrm>
            <a:off x="5143683" y="5014375"/>
            <a:ext cx="47913" cy="0"/>
          </a:xfrm>
          <a:custGeom>
            <a:avLst/>
            <a:gdLst/>
            <a:ahLst/>
            <a:cxnLst/>
            <a:rect l="l" t="t" r="r" b="b"/>
            <a:pathLst>
              <a:path w="28575">
                <a:moveTo>
                  <a:pt x="28270" y="0"/>
                </a:moveTo>
                <a:lnTo>
                  <a:pt x="0" y="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22" name="bk object 17">
            <a:extLst>
              <a:ext uri="{FF2B5EF4-FFF2-40B4-BE49-F238E27FC236}">
                <a16:creationId xmlns:a16="http://schemas.microsoft.com/office/drawing/2014/main" id="{5B42FE4B-04FF-49BF-B0C0-B382C6839CE0}"/>
              </a:ext>
            </a:extLst>
          </p:cNvPr>
          <p:cNvSpPr/>
          <p:nvPr/>
        </p:nvSpPr>
        <p:spPr>
          <a:xfrm>
            <a:off x="5143683" y="4436133"/>
            <a:ext cx="47913" cy="0"/>
          </a:xfrm>
          <a:custGeom>
            <a:avLst/>
            <a:gdLst/>
            <a:ahLst/>
            <a:cxnLst/>
            <a:rect l="l" t="t" r="r" b="b"/>
            <a:pathLst>
              <a:path w="28575">
                <a:moveTo>
                  <a:pt x="28270" y="0"/>
                </a:moveTo>
                <a:lnTo>
                  <a:pt x="0" y="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23" name="bk object 18">
            <a:extLst>
              <a:ext uri="{FF2B5EF4-FFF2-40B4-BE49-F238E27FC236}">
                <a16:creationId xmlns:a16="http://schemas.microsoft.com/office/drawing/2014/main" id="{58A112BF-3ECE-433A-A3CE-CD5A36B6EA94}"/>
              </a:ext>
            </a:extLst>
          </p:cNvPr>
          <p:cNvSpPr/>
          <p:nvPr/>
        </p:nvSpPr>
        <p:spPr>
          <a:xfrm>
            <a:off x="5143683" y="3857890"/>
            <a:ext cx="47913" cy="0"/>
          </a:xfrm>
          <a:custGeom>
            <a:avLst/>
            <a:gdLst/>
            <a:ahLst/>
            <a:cxnLst/>
            <a:rect l="l" t="t" r="r" b="b"/>
            <a:pathLst>
              <a:path w="28575">
                <a:moveTo>
                  <a:pt x="28270" y="0"/>
                </a:moveTo>
                <a:lnTo>
                  <a:pt x="0" y="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24" name="bk object 19">
            <a:extLst>
              <a:ext uri="{FF2B5EF4-FFF2-40B4-BE49-F238E27FC236}">
                <a16:creationId xmlns:a16="http://schemas.microsoft.com/office/drawing/2014/main" id="{8CD37986-759B-4A66-B912-C67A83FD6552}"/>
              </a:ext>
            </a:extLst>
          </p:cNvPr>
          <p:cNvSpPr/>
          <p:nvPr/>
        </p:nvSpPr>
        <p:spPr>
          <a:xfrm>
            <a:off x="5143683" y="3279647"/>
            <a:ext cx="47913" cy="0"/>
          </a:xfrm>
          <a:custGeom>
            <a:avLst/>
            <a:gdLst/>
            <a:ahLst/>
            <a:cxnLst/>
            <a:rect l="l" t="t" r="r" b="b"/>
            <a:pathLst>
              <a:path w="28575">
                <a:moveTo>
                  <a:pt x="28270" y="0"/>
                </a:moveTo>
                <a:lnTo>
                  <a:pt x="0" y="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25" name="bk object 20">
            <a:extLst>
              <a:ext uri="{FF2B5EF4-FFF2-40B4-BE49-F238E27FC236}">
                <a16:creationId xmlns:a16="http://schemas.microsoft.com/office/drawing/2014/main" id="{56117E2F-4AF1-4C3A-8A6B-82D96344698D}"/>
              </a:ext>
            </a:extLst>
          </p:cNvPr>
          <p:cNvSpPr/>
          <p:nvPr/>
        </p:nvSpPr>
        <p:spPr>
          <a:xfrm>
            <a:off x="5143683" y="2698936"/>
            <a:ext cx="47913" cy="0"/>
          </a:xfrm>
          <a:custGeom>
            <a:avLst/>
            <a:gdLst/>
            <a:ahLst/>
            <a:cxnLst/>
            <a:rect l="l" t="t" r="r" b="b"/>
            <a:pathLst>
              <a:path w="28575">
                <a:moveTo>
                  <a:pt x="28270" y="0"/>
                </a:moveTo>
                <a:lnTo>
                  <a:pt x="0" y="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grpSp>
        <p:nvGrpSpPr>
          <p:cNvPr id="226" name="Group 225">
            <a:extLst>
              <a:ext uri="{FF2B5EF4-FFF2-40B4-BE49-F238E27FC236}">
                <a16:creationId xmlns:a16="http://schemas.microsoft.com/office/drawing/2014/main" id="{44D606DA-C2EA-493E-A642-D29F1A8ABEED}"/>
              </a:ext>
            </a:extLst>
          </p:cNvPr>
          <p:cNvGrpSpPr/>
          <p:nvPr/>
        </p:nvGrpSpPr>
        <p:grpSpPr>
          <a:xfrm>
            <a:off x="5197474" y="5013075"/>
            <a:ext cx="2695025" cy="56900"/>
            <a:chOff x="1730343" y="4326723"/>
            <a:chExt cx="2598597" cy="46199"/>
          </a:xfrm>
        </p:grpSpPr>
        <p:sp>
          <p:nvSpPr>
            <p:cNvPr id="268" name="bk object 21">
              <a:extLst>
                <a:ext uri="{FF2B5EF4-FFF2-40B4-BE49-F238E27FC236}">
                  <a16:creationId xmlns:a16="http://schemas.microsoft.com/office/drawing/2014/main" id="{AFB018A0-A252-4C0B-A2DF-75407B517134}"/>
                </a:ext>
              </a:extLst>
            </p:cNvPr>
            <p:cNvSpPr/>
            <p:nvPr/>
          </p:nvSpPr>
          <p:spPr>
            <a:xfrm>
              <a:off x="1730343" y="4326723"/>
              <a:ext cx="0" cy="46199"/>
            </a:xfrm>
            <a:custGeom>
              <a:avLst/>
              <a:gdLst/>
              <a:ahLst/>
              <a:cxnLst/>
              <a:rect l="l" t="t" r="r" b="b"/>
              <a:pathLst>
                <a:path h="28575">
                  <a:moveTo>
                    <a:pt x="0" y="0"/>
                  </a:moveTo>
                  <a:lnTo>
                    <a:pt x="0" y="2827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69" name="bk object 22">
              <a:extLst>
                <a:ext uri="{FF2B5EF4-FFF2-40B4-BE49-F238E27FC236}">
                  <a16:creationId xmlns:a16="http://schemas.microsoft.com/office/drawing/2014/main" id="{45FCBF7B-8E15-459A-807B-55B9A125434C}"/>
                </a:ext>
              </a:extLst>
            </p:cNvPr>
            <p:cNvSpPr/>
            <p:nvPr/>
          </p:nvSpPr>
          <p:spPr>
            <a:xfrm>
              <a:off x="2250526" y="4326723"/>
              <a:ext cx="0" cy="46199"/>
            </a:xfrm>
            <a:custGeom>
              <a:avLst/>
              <a:gdLst/>
              <a:ahLst/>
              <a:cxnLst/>
              <a:rect l="l" t="t" r="r" b="b"/>
              <a:pathLst>
                <a:path h="28575">
                  <a:moveTo>
                    <a:pt x="0" y="0"/>
                  </a:moveTo>
                  <a:lnTo>
                    <a:pt x="0" y="2827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70" name="bk object 23">
              <a:extLst>
                <a:ext uri="{FF2B5EF4-FFF2-40B4-BE49-F238E27FC236}">
                  <a16:creationId xmlns:a16="http://schemas.microsoft.com/office/drawing/2014/main" id="{65644637-A2A2-4935-A859-43119683D322}"/>
                </a:ext>
              </a:extLst>
            </p:cNvPr>
            <p:cNvSpPr/>
            <p:nvPr/>
          </p:nvSpPr>
          <p:spPr>
            <a:xfrm>
              <a:off x="2770709" y="4326723"/>
              <a:ext cx="0" cy="46199"/>
            </a:xfrm>
            <a:custGeom>
              <a:avLst/>
              <a:gdLst/>
              <a:ahLst/>
              <a:cxnLst/>
              <a:rect l="l" t="t" r="r" b="b"/>
              <a:pathLst>
                <a:path h="28575">
                  <a:moveTo>
                    <a:pt x="0" y="0"/>
                  </a:moveTo>
                  <a:lnTo>
                    <a:pt x="0" y="2827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71" name="bk object 24">
              <a:extLst>
                <a:ext uri="{FF2B5EF4-FFF2-40B4-BE49-F238E27FC236}">
                  <a16:creationId xmlns:a16="http://schemas.microsoft.com/office/drawing/2014/main" id="{1B60B1F4-0159-4AFE-BF07-7FEF4339181B}"/>
                </a:ext>
              </a:extLst>
            </p:cNvPr>
            <p:cNvSpPr/>
            <p:nvPr/>
          </p:nvSpPr>
          <p:spPr>
            <a:xfrm>
              <a:off x="3290891" y="4326723"/>
              <a:ext cx="0" cy="46199"/>
            </a:xfrm>
            <a:custGeom>
              <a:avLst/>
              <a:gdLst/>
              <a:ahLst/>
              <a:cxnLst/>
              <a:rect l="l" t="t" r="r" b="b"/>
              <a:pathLst>
                <a:path h="28575">
                  <a:moveTo>
                    <a:pt x="0" y="0"/>
                  </a:moveTo>
                  <a:lnTo>
                    <a:pt x="0" y="2827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72" name="bk object 25">
              <a:extLst>
                <a:ext uri="{FF2B5EF4-FFF2-40B4-BE49-F238E27FC236}">
                  <a16:creationId xmlns:a16="http://schemas.microsoft.com/office/drawing/2014/main" id="{361E4187-5DD8-44BE-9D69-AE707B6F2C68}"/>
                </a:ext>
              </a:extLst>
            </p:cNvPr>
            <p:cNvSpPr/>
            <p:nvPr/>
          </p:nvSpPr>
          <p:spPr>
            <a:xfrm>
              <a:off x="3811055" y="4326723"/>
              <a:ext cx="0" cy="46199"/>
            </a:xfrm>
            <a:custGeom>
              <a:avLst/>
              <a:gdLst/>
              <a:ahLst/>
              <a:cxnLst/>
              <a:rect l="l" t="t" r="r" b="b"/>
              <a:pathLst>
                <a:path h="28575">
                  <a:moveTo>
                    <a:pt x="0" y="0"/>
                  </a:moveTo>
                  <a:lnTo>
                    <a:pt x="0" y="2827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73" name="bk object 26">
              <a:extLst>
                <a:ext uri="{FF2B5EF4-FFF2-40B4-BE49-F238E27FC236}">
                  <a16:creationId xmlns:a16="http://schemas.microsoft.com/office/drawing/2014/main" id="{B64AB4F8-E0E5-419C-A0D9-C6BFE110CEE4}"/>
                </a:ext>
              </a:extLst>
            </p:cNvPr>
            <p:cNvSpPr/>
            <p:nvPr/>
          </p:nvSpPr>
          <p:spPr>
            <a:xfrm>
              <a:off x="4328940" y="4326723"/>
              <a:ext cx="0" cy="46199"/>
            </a:xfrm>
            <a:custGeom>
              <a:avLst/>
              <a:gdLst/>
              <a:ahLst/>
              <a:cxnLst/>
              <a:rect l="l" t="t" r="r" b="b"/>
              <a:pathLst>
                <a:path h="28575">
                  <a:moveTo>
                    <a:pt x="0" y="0"/>
                  </a:moveTo>
                  <a:lnTo>
                    <a:pt x="0" y="2827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grpSp>
      <p:sp>
        <p:nvSpPr>
          <p:cNvPr id="227" name="bk object 28">
            <a:extLst>
              <a:ext uri="{FF2B5EF4-FFF2-40B4-BE49-F238E27FC236}">
                <a16:creationId xmlns:a16="http://schemas.microsoft.com/office/drawing/2014/main" id="{3794E93D-FC5A-4820-A3D9-E6918E314452}"/>
              </a:ext>
            </a:extLst>
          </p:cNvPr>
          <p:cNvSpPr/>
          <p:nvPr/>
        </p:nvSpPr>
        <p:spPr>
          <a:xfrm>
            <a:off x="5194835" y="2697699"/>
            <a:ext cx="2701262" cy="2316889"/>
          </a:xfrm>
          <a:custGeom>
            <a:avLst/>
            <a:gdLst/>
            <a:ahLst/>
            <a:cxnLst/>
            <a:rect l="l" t="t" r="r" b="b"/>
            <a:pathLst>
              <a:path w="1610995" h="1381760">
                <a:moveTo>
                  <a:pt x="0" y="0"/>
                </a:moveTo>
                <a:lnTo>
                  <a:pt x="0" y="1381633"/>
                </a:lnTo>
                <a:lnTo>
                  <a:pt x="1610804" y="1381633"/>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28" name="object 23">
            <a:extLst>
              <a:ext uri="{FF2B5EF4-FFF2-40B4-BE49-F238E27FC236}">
                <a16:creationId xmlns:a16="http://schemas.microsoft.com/office/drawing/2014/main" id="{849439FB-57BA-4D89-B620-035B2D0BF40E}"/>
              </a:ext>
            </a:extLst>
          </p:cNvPr>
          <p:cNvSpPr txBox="1"/>
          <p:nvPr/>
        </p:nvSpPr>
        <p:spPr>
          <a:xfrm>
            <a:off x="4855182" y="4340880"/>
            <a:ext cx="256649" cy="197490"/>
          </a:xfrm>
          <a:prstGeom prst="rect">
            <a:avLst/>
          </a:prstGeom>
        </p:spPr>
        <p:txBody>
          <a:bodyPr vert="horz" wrap="square" lIns="0" tIns="12700" rIns="0" bIns="0" rtlCol="0">
            <a:spAutoFit/>
          </a:bodyPr>
          <a:lstStyle/>
          <a:p>
            <a:pPr marL="12700" algn="r">
              <a:lnSpc>
                <a:spcPct val="100000"/>
              </a:lnSpc>
              <a:spcBef>
                <a:spcPts val="100"/>
              </a:spcBef>
            </a:pPr>
            <a:r>
              <a:rPr lang="en-US" sz="1200" spc="-35" dirty="0">
                <a:solidFill>
                  <a:srgbClr val="231F20"/>
                </a:solidFill>
                <a:latin typeface="Arial" panose="020B0604020202020204" pitchFamily="34" charset="0"/>
                <a:cs typeface="Arial" panose="020B0604020202020204" pitchFamily="34" charset="0"/>
              </a:rPr>
              <a:t>0.5</a:t>
            </a:r>
          </a:p>
        </p:txBody>
      </p:sp>
      <p:sp>
        <p:nvSpPr>
          <p:cNvPr id="229" name="object 24">
            <a:extLst>
              <a:ext uri="{FF2B5EF4-FFF2-40B4-BE49-F238E27FC236}">
                <a16:creationId xmlns:a16="http://schemas.microsoft.com/office/drawing/2014/main" id="{76ACA6B1-5108-4644-ACA7-A333A14AF31D}"/>
              </a:ext>
            </a:extLst>
          </p:cNvPr>
          <p:cNvSpPr txBox="1"/>
          <p:nvPr/>
        </p:nvSpPr>
        <p:spPr>
          <a:xfrm>
            <a:off x="4844811" y="3764991"/>
            <a:ext cx="267019" cy="197490"/>
          </a:xfrm>
          <a:prstGeom prst="rect">
            <a:avLst/>
          </a:prstGeom>
        </p:spPr>
        <p:txBody>
          <a:bodyPr vert="horz" wrap="square" lIns="0" tIns="12700" rIns="0" bIns="0" rtlCol="0">
            <a:spAutoFit/>
          </a:bodyPr>
          <a:lstStyle/>
          <a:p>
            <a:pPr marL="12700" algn="r">
              <a:lnSpc>
                <a:spcPct val="100000"/>
              </a:lnSpc>
              <a:spcBef>
                <a:spcPts val="100"/>
              </a:spcBef>
            </a:pPr>
            <a:r>
              <a:rPr lang="en-US" sz="1200" spc="-15" dirty="0">
                <a:solidFill>
                  <a:srgbClr val="231F20"/>
                </a:solidFill>
                <a:latin typeface="Arial" panose="020B0604020202020204" pitchFamily="34" charset="0"/>
                <a:cs typeface="Arial" panose="020B0604020202020204" pitchFamily="34" charset="0"/>
              </a:rPr>
              <a:t>1.0</a:t>
            </a:r>
          </a:p>
        </p:txBody>
      </p:sp>
      <p:sp>
        <p:nvSpPr>
          <p:cNvPr id="230" name="object 25">
            <a:extLst>
              <a:ext uri="{FF2B5EF4-FFF2-40B4-BE49-F238E27FC236}">
                <a16:creationId xmlns:a16="http://schemas.microsoft.com/office/drawing/2014/main" id="{1FB80F11-8445-4AB9-A8B6-6CC6B9ECEEE5}"/>
              </a:ext>
            </a:extLst>
          </p:cNvPr>
          <p:cNvSpPr txBox="1"/>
          <p:nvPr/>
        </p:nvSpPr>
        <p:spPr>
          <a:xfrm>
            <a:off x="4844811" y="3189103"/>
            <a:ext cx="267019" cy="197490"/>
          </a:xfrm>
          <a:prstGeom prst="rect">
            <a:avLst/>
          </a:prstGeom>
        </p:spPr>
        <p:txBody>
          <a:bodyPr vert="horz" wrap="square" lIns="0" tIns="12700" rIns="0" bIns="0" rtlCol="0">
            <a:spAutoFit/>
          </a:bodyPr>
          <a:lstStyle/>
          <a:p>
            <a:pPr marL="12700" algn="r">
              <a:lnSpc>
                <a:spcPct val="100000"/>
              </a:lnSpc>
              <a:spcBef>
                <a:spcPts val="100"/>
              </a:spcBef>
            </a:pPr>
            <a:r>
              <a:rPr lang="en-US" sz="1200" spc="-20" dirty="0">
                <a:solidFill>
                  <a:srgbClr val="231F20"/>
                </a:solidFill>
                <a:latin typeface="Arial" panose="020B0604020202020204" pitchFamily="34" charset="0"/>
                <a:cs typeface="Arial" panose="020B0604020202020204" pitchFamily="34" charset="0"/>
              </a:rPr>
              <a:t>1.5</a:t>
            </a:r>
          </a:p>
        </p:txBody>
      </p:sp>
      <p:sp>
        <p:nvSpPr>
          <p:cNvPr id="231" name="object 26">
            <a:extLst>
              <a:ext uri="{FF2B5EF4-FFF2-40B4-BE49-F238E27FC236}">
                <a16:creationId xmlns:a16="http://schemas.microsoft.com/office/drawing/2014/main" id="{186F5B01-80F7-4A60-BC99-6B68FECCD170}"/>
              </a:ext>
            </a:extLst>
          </p:cNvPr>
          <p:cNvSpPr txBox="1"/>
          <p:nvPr/>
        </p:nvSpPr>
        <p:spPr>
          <a:xfrm>
            <a:off x="4788891" y="2605807"/>
            <a:ext cx="322941" cy="197490"/>
          </a:xfrm>
          <a:prstGeom prst="rect">
            <a:avLst/>
          </a:prstGeom>
        </p:spPr>
        <p:txBody>
          <a:bodyPr vert="horz" wrap="square" lIns="0" tIns="12700" rIns="0" bIns="0" rtlCol="0">
            <a:spAutoFit/>
          </a:bodyPr>
          <a:lstStyle/>
          <a:p>
            <a:pPr marL="12700" algn="r">
              <a:lnSpc>
                <a:spcPct val="100000"/>
              </a:lnSpc>
              <a:spcBef>
                <a:spcPts val="100"/>
              </a:spcBef>
            </a:pPr>
            <a:r>
              <a:rPr lang="en-US" sz="1200" spc="15" dirty="0">
                <a:solidFill>
                  <a:srgbClr val="231F20"/>
                </a:solidFill>
                <a:latin typeface="Arial" panose="020B0604020202020204" pitchFamily="34" charset="0"/>
                <a:cs typeface="Arial" panose="020B0604020202020204" pitchFamily="34" charset="0"/>
              </a:rPr>
              <a:t>2.0</a:t>
            </a:r>
          </a:p>
        </p:txBody>
      </p:sp>
      <p:sp>
        <p:nvSpPr>
          <p:cNvPr id="232" name="object 23">
            <a:extLst>
              <a:ext uri="{FF2B5EF4-FFF2-40B4-BE49-F238E27FC236}">
                <a16:creationId xmlns:a16="http://schemas.microsoft.com/office/drawing/2014/main" id="{A0E84902-A8F9-41B7-8522-3E10F7B9C4ED}"/>
              </a:ext>
            </a:extLst>
          </p:cNvPr>
          <p:cNvSpPr txBox="1"/>
          <p:nvPr/>
        </p:nvSpPr>
        <p:spPr>
          <a:xfrm>
            <a:off x="4855182" y="4916770"/>
            <a:ext cx="256649" cy="197490"/>
          </a:xfrm>
          <a:prstGeom prst="rect">
            <a:avLst/>
          </a:prstGeom>
        </p:spPr>
        <p:txBody>
          <a:bodyPr vert="horz" wrap="square" lIns="0" tIns="12700" rIns="0" bIns="0" rtlCol="0">
            <a:spAutoFit/>
          </a:bodyPr>
          <a:lstStyle/>
          <a:p>
            <a:pPr marL="12700" algn="r">
              <a:lnSpc>
                <a:spcPct val="100000"/>
              </a:lnSpc>
              <a:spcBef>
                <a:spcPts val="100"/>
              </a:spcBef>
            </a:pPr>
            <a:r>
              <a:rPr lang="en-US" sz="1200" spc="-35" dirty="0">
                <a:solidFill>
                  <a:srgbClr val="231F20"/>
                </a:solidFill>
                <a:latin typeface="Arial" panose="020B0604020202020204" pitchFamily="34" charset="0"/>
                <a:cs typeface="Arial" panose="020B0604020202020204" pitchFamily="34" charset="0"/>
              </a:rPr>
              <a:t>0</a:t>
            </a:r>
            <a:endParaRPr sz="1200" dirty="0">
              <a:latin typeface="Arial" panose="020B0604020202020204" pitchFamily="34" charset="0"/>
              <a:cs typeface="Arial" panose="020B0604020202020204" pitchFamily="34" charset="0"/>
            </a:endParaRPr>
          </a:p>
        </p:txBody>
      </p:sp>
      <p:grpSp>
        <p:nvGrpSpPr>
          <p:cNvPr id="233" name="Group 232">
            <a:extLst>
              <a:ext uri="{FF2B5EF4-FFF2-40B4-BE49-F238E27FC236}">
                <a16:creationId xmlns:a16="http://schemas.microsoft.com/office/drawing/2014/main" id="{118BB3BD-632E-4FA8-9D8E-593615E2D91B}"/>
              </a:ext>
            </a:extLst>
          </p:cNvPr>
          <p:cNvGrpSpPr/>
          <p:nvPr/>
        </p:nvGrpSpPr>
        <p:grpSpPr>
          <a:xfrm>
            <a:off x="5141529" y="5070256"/>
            <a:ext cx="2804321" cy="197490"/>
            <a:chOff x="1676400" y="4362805"/>
            <a:chExt cx="2703982" cy="190424"/>
          </a:xfrm>
        </p:grpSpPr>
        <p:sp>
          <p:nvSpPr>
            <p:cNvPr id="262" name="object 32">
              <a:extLst>
                <a:ext uri="{FF2B5EF4-FFF2-40B4-BE49-F238E27FC236}">
                  <a16:creationId xmlns:a16="http://schemas.microsoft.com/office/drawing/2014/main" id="{130A6E2A-3A15-444A-B896-719E6051B87B}"/>
                </a:ext>
              </a:extLst>
            </p:cNvPr>
            <p:cNvSpPr txBox="1"/>
            <p:nvPr/>
          </p:nvSpPr>
          <p:spPr>
            <a:xfrm>
              <a:off x="2195842" y="4362805"/>
              <a:ext cx="101638" cy="190424"/>
            </a:xfrm>
            <a:prstGeom prst="rect">
              <a:avLst/>
            </a:prstGeom>
          </p:spPr>
          <p:txBody>
            <a:bodyPr vert="horz" wrap="square" lIns="0" tIns="12700" rIns="0" bIns="0" rtlCol="0">
              <a:spAutoFit/>
            </a:bodyPr>
            <a:lstStyle/>
            <a:p>
              <a:pPr marL="12700" algn="ctr">
                <a:lnSpc>
                  <a:spcPct val="100000"/>
                </a:lnSpc>
                <a:spcBef>
                  <a:spcPts val="100"/>
                </a:spcBef>
              </a:pPr>
              <a:r>
                <a:rPr sz="1200" spc="-35" dirty="0">
                  <a:solidFill>
                    <a:srgbClr val="231F20"/>
                  </a:solidFill>
                  <a:latin typeface="Arial" panose="020B0604020202020204" pitchFamily="34" charset="0"/>
                  <a:cs typeface="Arial" panose="020B0604020202020204" pitchFamily="34" charset="0"/>
                </a:rPr>
                <a:t>1</a:t>
              </a:r>
              <a:endParaRPr sz="1200" dirty="0">
                <a:latin typeface="Arial" panose="020B0604020202020204" pitchFamily="34" charset="0"/>
                <a:cs typeface="Arial" panose="020B0604020202020204" pitchFamily="34" charset="0"/>
              </a:endParaRPr>
            </a:p>
          </p:txBody>
        </p:sp>
        <p:sp>
          <p:nvSpPr>
            <p:cNvPr id="263" name="object 34">
              <a:extLst>
                <a:ext uri="{FF2B5EF4-FFF2-40B4-BE49-F238E27FC236}">
                  <a16:creationId xmlns:a16="http://schemas.microsoft.com/office/drawing/2014/main" id="{59EE2F95-AC28-4B50-83CE-39959D929E27}"/>
                </a:ext>
              </a:extLst>
            </p:cNvPr>
            <p:cNvSpPr txBox="1"/>
            <p:nvPr/>
          </p:nvSpPr>
          <p:spPr>
            <a:xfrm>
              <a:off x="4273610" y="4362805"/>
              <a:ext cx="106772" cy="190424"/>
            </a:xfrm>
            <a:prstGeom prst="rect">
              <a:avLst/>
            </a:prstGeom>
          </p:spPr>
          <p:txBody>
            <a:bodyPr vert="horz" wrap="square" lIns="0" tIns="12700" rIns="0" bIns="0" rtlCol="0">
              <a:spAutoFit/>
            </a:bodyPr>
            <a:lstStyle/>
            <a:p>
              <a:pPr marL="12700" algn="ctr">
                <a:lnSpc>
                  <a:spcPct val="100000"/>
                </a:lnSpc>
                <a:spcBef>
                  <a:spcPts val="100"/>
                </a:spcBef>
              </a:pPr>
              <a:r>
                <a:rPr sz="1200" spc="-15" dirty="0">
                  <a:solidFill>
                    <a:srgbClr val="231F20"/>
                  </a:solidFill>
                  <a:latin typeface="Arial" panose="020B0604020202020204" pitchFamily="34" charset="0"/>
                  <a:cs typeface="Arial" panose="020B0604020202020204" pitchFamily="34" charset="0"/>
                </a:rPr>
                <a:t>5</a:t>
              </a:r>
              <a:endParaRPr sz="1200" dirty="0">
                <a:latin typeface="Arial" panose="020B0604020202020204" pitchFamily="34" charset="0"/>
                <a:cs typeface="Arial" panose="020B0604020202020204" pitchFamily="34" charset="0"/>
              </a:endParaRPr>
            </a:p>
          </p:txBody>
        </p:sp>
        <p:sp>
          <p:nvSpPr>
            <p:cNvPr id="264" name="object 32">
              <a:extLst>
                <a:ext uri="{FF2B5EF4-FFF2-40B4-BE49-F238E27FC236}">
                  <a16:creationId xmlns:a16="http://schemas.microsoft.com/office/drawing/2014/main" id="{AC87E472-AE50-49CD-812D-267479612C16}"/>
                </a:ext>
              </a:extLst>
            </p:cNvPr>
            <p:cNvSpPr txBox="1"/>
            <p:nvPr/>
          </p:nvSpPr>
          <p:spPr>
            <a:xfrm>
              <a:off x="1676400" y="4362805"/>
              <a:ext cx="101638" cy="190424"/>
            </a:xfrm>
            <a:prstGeom prst="rect">
              <a:avLst/>
            </a:prstGeom>
          </p:spPr>
          <p:txBody>
            <a:bodyPr vert="horz" wrap="square" lIns="0" tIns="12700" rIns="0" bIns="0" rtlCol="0">
              <a:spAutoFit/>
            </a:bodyPr>
            <a:lstStyle/>
            <a:p>
              <a:pPr marL="12700" algn="ctr">
                <a:lnSpc>
                  <a:spcPct val="100000"/>
                </a:lnSpc>
                <a:spcBef>
                  <a:spcPts val="100"/>
                </a:spcBef>
              </a:pPr>
              <a:r>
                <a:rPr lang="en-US" sz="1200" spc="-35" dirty="0">
                  <a:solidFill>
                    <a:srgbClr val="231F20"/>
                  </a:solidFill>
                  <a:latin typeface="Arial" panose="020B0604020202020204" pitchFamily="34" charset="0"/>
                  <a:cs typeface="Arial" panose="020B0604020202020204" pitchFamily="34" charset="0"/>
                </a:rPr>
                <a:t>0</a:t>
              </a:r>
              <a:endParaRPr sz="1200" dirty="0">
                <a:latin typeface="Arial" panose="020B0604020202020204" pitchFamily="34" charset="0"/>
                <a:cs typeface="Arial" panose="020B0604020202020204" pitchFamily="34" charset="0"/>
              </a:endParaRPr>
            </a:p>
          </p:txBody>
        </p:sp>
        <p:sp>
          <p:nvSpPr>
            <p:cNvPr id="265" name="object 32">
              <a:extLst>
                <a:ext uri="{FF2B5EF4-FFF2-40B4-BE49-F238E27FC236}">
                  <a16:creationId xmlns:a16="http://schemas.microsoft.com/office/drawing/2014/main" id="{254D3E69-F7F0-43E9-A24E-744AB5BE0106}"/>
                </a:ext>
              </a:extLst>
            </p:cNvPr>
            <p:cNvSpPr txBox="1"/>
            <p:nvPr/>
          </p:nvSpPr>
          <p:spPr>
            <a:xfrm>
              <a:off x="2715284" y="4362805"/>
              <a:ext cx="101638" cy="190424"/>
            </a:xfrm>
            <a:prstGeom prst="rect">
              <a:avLst/>
            </a:prstGeom>
          </p:spPr>
          <p:txBody>
            <a:bodyPr vert="horz" wrap="square" lIns="0" tIns="12700" rIns="0" bIns="0" rtlCol="0">
              <a:spAutoFit/>
            </a:bodyPr>
            <a:lstStyle/>
            <a:p>
              <a:pPr marL="12700" algn="ctr">
                <a:lnSpc>
                  <a:spcPct val="100000"/>
                </a:lnSpc>
                <a:spcBef>
                  <a:spcPts val="100"/>
                </a:spcBef>
              </a:pPr>
              <a:r>
                <a:rPr lang="en-US" sz="1200" spc="-35" dirty="0">
                  <a:solidFill>
                    <a:srgbClr val="231F20"/>
                  </a:solidFill>
                  <a:latin typeface="Arial" panose="020B0604020202020204" pitchFamily="34" charset="0"/>
                  <a:cs typeface="Arial" panose="020B0604020202020204" pitchFamily="34" charset="0"/>
                </a:rPr>
                <a:t>2</a:t>
              </a:r>
              <a:endParaRPr sz="1200" dirty="0">
                <a:latin typeface="Arial" panose="020B0604020202020204" pitchFamily="34" charset="0"/>
                <a:cs typeface="Arial" panose="020B0604020202020204" pitchFamily="34" charset="0"/>
              </a:endParaRPr>
            </a:p>
          </p:txBody>
        </p:sp>
        <p:sp>
          <p:nvSpPr>
            <p:cNvPr id="266" name="object 32">
              <a:extLst>
                <a:ext uri="{FF2B5EF4-FFF2-40B4-BE49-F238E27FC236}">
                  <a16:creationId xmlns:a16="http://schemas.microsoft.com/office/drawing/2014/main" id="{D263AE48-0029-4400-91EA-061C639C1880}"/>
                </a:ext>
              </a:extLst>
            </p:cNvPr>
            <p:cNvSpPr txBox="1"/>
            <p:nvPr/>
          </p:nvSpPr>
          <p:spPr>
            <a:xfrm>
              <a:off x="3234726" y="4362805"/>
              <a:ext cx="101638" cy="190424"/>
            </a:xfrm>
            <a:prstGeom prst="rect">
              <a:avLst/>
            </a:prstGeom>
          </p:spPr>
          <p:txBody>
            <a:bodyPr vert="horz" wrap="square" lIns="0" tIns="12700" rIns="0" bIns="0" rtlCol="0">
              <a:spAutoFit/>
            </a:bodyPr>
            <a:lstStyle/>
            <a:p>
              <a:pPr marL="12700" algn="ctr">
                <a:lnSpc>
                  <a:spcPct val="100000"/>
                </a:lnSpc>
                <a:spcBef>
                  <a:spcPts val="100"/>
                </a:spcBef>
              </a:pPr>
              <a:r>
                <a:rPr lang="en-US" sz="1200" spc="-35" dirty="0">
                  <a:solidFill>
                    <a:srgbClr val="231F20"/>
                  </a:solidFill>
                  <a:latin typeface="Arial" panose="020B0604020202020204" pitchFamily="34" charset="0"/>
                  <a:cs typeface="Arial" panose="020B0604020202020204" pitchFamily="34" charset="0"/>
                </a:rPr>
                <a:t>3</a:t>
              </a:r>
              <a:endParaRPr sz="1200" dirty="0">
                <a:latin typeface="Arial" panose="020B0604020202020204" pitchFamily="34" charset="0"/>
                <a:cs typeface="Arial" panose="020B0604020202020204" pitchFamily="34" charset="0"/>
              </a:endParaRPr>
            </a:p>
          </p:txBody>
        </p:sp>
        <p:sp>
          <p:nvSpPr>
            <p:cNvPr id="267" name="object 32">
              <a:extLst>
                <a:ext uri="{FF2B5EF4-FFF2-40B4-BE49-F238E27FC236}">
                  <a16:creationId xmlns:a16="http://schemas.microsoft.com/office/drawing/2014/main" id="{4955D802-E140-4004-8AA1-ECAE63C036C8}"/>
                </a:ext>
              </a:extLst>
            </p:cNvPr>
            <p:cNvSpPr txBox="1"/>
            <p:nvPr/>
          </p:nvSpPr>
          <p:spPr>
            <a:xfrm>
              <a:off x="3754168" y="4362805"/>
              <a:ext cx="101638" cy="190424"/>
            </a:xfrm>
            <a:prstGeom prst="rect">
              <a:avLst/>
            </a:prstGeom>
          </p:spPr>
          <p:txBody>
            <a:bodyPr vert="horz" wrap="square" lIns="0" tIns="12700" rIns="0" bIns="0" rtlCol="0">
              <a:spAutoFit/>
            </a:bodyPr>
            <a:lstStyle/>
            <a:p>
              <a:pPr marL="12700" algn="ctr">
                <a:lnSpc>
                  <a:spcPct val="100000"/>
                </a:lnSpc>
                <a:spcBef>
                  <a:spcPts val="100"/>
                </a:spcBef>
              </a:pPr>
              <a:r>
                <a:rPr lang="en-US" sz="1200" spc="-35" dirty="0">
                  <a:solidFill>
                    <a:srgbClr val="231F20"/>
                  </a:solidFill>
                  <a:latin typeface="Arial" panose="020B0604020202020204" pitchFamily="34" charset="0"/>
                  <a:cs typeface="Arial" panose="020B0604020202020204" pitchFamily="34" charset="0"/>
                </a:rPr>
                <a:t>4</a:t>
              </a:r>
              <a:endParaRPr sz="1200" dirty="0">
                <a:latin typeface="Arial" panose="020B0604020202020204" pitchFamily="34" charset="0"/>
                <a:cs typeface="Arial" panose="020B0604020202020204" pitchFamily="34" charset="0"/>
              </a:endParaRPr>
            </a:p>
          </p:txBody>
        </p:sp>
      </p:grpSp>
      <p:sp>
        <p:nvSpPr>
          <p:cNvPr id="234" name="bk object 16">
            <a:extLst>
              <a:ext uri="{FF2B5EF4-FFF2-40B4-BE49-F238E27FC236}">
                <a16:creationId xmlns:a16="http://schemas.microsoft.com/office/drawing/2014/main" id="{DB8B82C0-F0D7-4A7D-938B-A515941FC362}"/>
              </a:ext>
            </a:extLst>
          </p:cNvPr>
          <p:cNvSpPr/>
          <p:nvPr/>
        </p:nvSpPr>
        <p:spPr>
          <a:xfrm>
            <a:off x="8598771" y="5014375"/>
            <a:ext cx="47913" cy="0"/>
          </a:xfrm>
          <a:custGeom>
            <a:avLst/>
            <a:gdLst/>
            <a:ahLst/>
            <a:cxnLst/>
            <a:rect l="l" t="t" r="r" b="b"/>
            <a:pathLst>
              <a:path w="28575">
                <a:moveTo>
                  <a:pt x="28270" y="0"/>
                </a:moveTo>
                <a:lnTo>
                  <a:pt x="0" y="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35" name="bk object 17">
            <a:extLst>
              <a:ext uri="{FF2B5EF4-FFF2-40B4-BE49-F238E27FC236}">
                <a16:creationId xmlns:a16="http://schemas.microsoft.com/office/drawing/2014/main" id="{7964699A-22DA-4A25-981D-E27E8B6985B3}"/>
              </a:ext>
            </a:extLst>
          </p:cNvPr>
          <p:cNvSpPr/>
          <p:nvPr/>
        </p:nvSpPr>
        <p:spPr>
          <a:xfrm>
            <a:off x="8598771" y="4245030"/>
            <a:ext cx="47913" cy="0"/>
          </a:xfrm>
          <a:custGeom>
            <a:avLst/>
            <a:gdLst/>
            <a:ahLst/>
            <a:cxnLst/>
            <a:rect l="l" t="t" r="r" b="b"/>
            <a:pathLst>
              <a:path w="28575">
                <a:moveTo>
                  <a:pt x="28270" y="0"/>
                </a:moveTo>
                <a:lnTo>
                  <a:pt x="0" y="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36" name="bk object 18">
            <a:extLst>
              <a:ext uri="{FF2B5EF4-FFF2-40B4-BE49-F238E27FC236}">
                <a16:creationId xmlns:a16="http://schemas.microsoft.com/office/drawing/2014/main" id="{06BE52FD-F284-471A-9425-9C3246CBCA93}"/>
              </a:ext>
            </a:extLst>
          </p:cNvPr>
          <p:cNvSpPr/>
          <p:nvPr/>
        </p:nvSpPr>
        <p:spPr>
          <a:xfrm>
            <a:off x="8598771" y="3475687"/>
            <a:ext cx="47913" cy="0"/>
          </a:xfrm>
          <a:custGeom>
            <a:avLst/>
            <a:gdLst/>
            <a:ahLst/>
            <a:cxnLst/>
            <a:rect l="l" t="t" r="r" b="b"/>
            <a:pathLst>
              <a:path w="28575">
                <a:moveTo>
                  <a:pt x="28270" y="0"/>
                </a:moveTo>
                <a:lnTo>
                  <a:pt x="0" y="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37" name="bk object 20">
            <a:extLst>
              <a:ext uri="{FF2B5EF4-FFF2-40B4-BE49-F238E27FC236}">
                <a16:creationId xmlns:a16="http://schemas.microsoft.com/office/drawing/2014/main" id="{614DE8A0-6DFA-44F3-B10C-86DAE49D4EE0}"/>
              </a:ext>
            </a:extLst>
          </p:cNvPr>
          <p:cNvSpPr/>
          <p:nvPr/>
        </p:nvSpPr>
        <p:spPr>
          <a:xfrm>
            <a:off x="8598771" y="2698936"/>
            <a:ext cx="47913" cy="0"/>
          </a:xfrm>
          <a:custGeom>
            <a:avLst/>
            <a:gdLst/>
            <a:ahLst/>
            <a:cxnLst/>
            <a:rect l="l" t="t" r="r" b="b"/>
            <a:pathLst>
              <a:path w="28575">
                <a:moveTo>
                  <a:pt x="28270" y="0"/>
                </a:moveTo>
                <a:lnTo>
                  <a:pt x="0" y="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grpSp>
        <p:nvGrpSpPr>
          <p:cNvPr id="238" name="Group 237">
            <a:extLst>
              <a:ext uri="{FF2B5EF4-FFF2-40B4-BE49-F238E27FC236}">
                <a16:creationId xmlns:a16="http://schemas.microsoft.com/office/drawing/2014/main" id="{E7FA77FE-01E8-490D-88E3-7DC4246AF281}"/>
              </a:ext>
            </a:extLst>
          </p:cNvPr>
          <p:cNvGrpSpPr/>
          <p:nvPr/>
        </p:nvGrpSpPr>
        <p:grpSpPr>
          <a:xfrm>
            <a:off x="8652561" y="5013075"/>
            <a:ext cx="2695025" cy="56900"/>
            <a:chOff x="1730343" y="4326723"/>
            <a:chExt cx="2598597" cy="46199"/>
          </a:xfrm>
        </p:grpSpPr>
        <p:sp>
          <p:nvSpPr>
            <p:cNvPr id="256" name="bk object 21">
              <a:extLst>
                <a:ext uri="{FF2B5EF4-FFF2-40B4-BE49-F238E27FC236}">
                  <a16:creationId xmlns:a16="http://schemas.microsoft.com/office/drawing/2014/main" id="{D4EEAA5A-1AED-4466-9364-EDE65087324D}"/>
                </a:ext>
              </a:extLst>
            </p:cNvPr>
            <p:cNvSpPr/>
            <p:nvPr/>
          </p:nvSpPr>
          <p:spPr>
            <a:xfrm>
              <a:off x="1730343" y="4326723"/>
              <a:ext cx="0" cy="46199"/>
            </a:xfrm>
            <a:custGeom>
              <a:avLst/>
              <a:gdLst/>
              <a:ahLst/>
              <a:cxnLst/>
              <a:rect l="l" t="t" r="r" b="b"/>
              <a:pathLst>
                <a:path h="28575">
                  <a:moveTo>
                    <a:pt x="0" y="0"/>
                  </a:moveTo>
                  <a:lnTo>
                    <a:pt x="0" y="2827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57" name="bk object 22">
              <a:extLst>
                <a:ext uri="{FF2B5EF4-FFF2-40B4-BE49-F238E27FC236}">
                  <a16:creationId xmlns:a16="http://schemas.microsoft.com/office/drawing/2014/main" id="{246C59E2-EC74-4529-BF1B-E552ACC2C36D}"/>
                </a:ext>
              </a:extLst>
            </p:cNvPr>
            <p:cNvSpPr/>
            <p:nvPr/>
          </p:nvSpPr>
          <p:spPr>
            <a:xfrm>
              <a:off x="2250526" y="4326723"/>
              <a:ext cx="0" cy="46199"/>
            </a:xfrm>
            <a:custGeom>
              <a:avLst/>
              <a:gdLst/>
              <a:ahLst/>
              <a:cxnLst/>
              <a:rect l="l" t="t" r="r" b="b"/>
              <a:pathLst>
                <a:path h="28575">
                  <a:moveTo>
                    <a:pt x="0" y="0"/>
                  </a:moveTo>
                  <a:lnTo>
                    <a:pt x="0" y="2827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58" name="bk object 23">
              <a:extLst>
                <a:ext uri="{FF2B5EF4-FFF2-40B4-BE49-F238E27FC236}">
                  <a16:creationId xmlns:a16="http://schemas.microsoft.com/office/drawing/2014/main" id="{D9AFB299-E5BE-4407-88FF-39393A95422B}"/>
                </a:ext>
              </a:extLst>
            </p:cNvPr>
            <p:cNvSpPr/>
            <p:nvPr/>
          </p:nvSpPr>
          <p:spPr>
            <a:xfrm>
              <a:off x="2770709" y="4326723"/>
              <a:ext cx="0" cy="46199"/>
            </a:xfrm>
            <a:custGeom>
              <a:avLst/>
              <a:gdLst/>
              <a:ahLst/>
              <a:cxnLst/>
              <a:rect l="l" t="t" r="r" b="b"/>
              <a:pathLst>
                <a:path h="28575">
                  <a:moveTo>
                    <a:pt x="0" y="0"/>
                  </a:moveTo>
                  <a:lnTo>
                    <a:pt x="0" y="2827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59" name="bk object 24">
              <a:extLst>
                <a:ext uri="{FF2B5EF4-FFF2-40B4-BE49-F238E27FC236}">
                  <a16:creationId xmlns:a16="http://schemas.microsoft.com/office/drawing/2014/main" id="{56DFD678-AFD1-4657-B4F9-2AFCC2B1676C}"/>
                </a:ext>
              </a:extLst>
            </p:cNvPr>
            <p:cNvSpPr/>
            <p:nvPr/>
          </p:nvSpPr>
          <p:spPr>
            <a:xfrm>
              <a:off x="3290891" y="4326723"/>
              <a:ext cx="0" cy="46199"/>
            </a:xfrm>
            <a:custGeom>
              <a:avLst/>
              <a:gdLst/>
              <a:ahLst/>
              <a:cxnLst/>
              <a:rect l="l" t="t" r="r" b="b"/>
              <a:pathLst>
                <a:path h="28575">
                  <a:moveTo>
                    <a:pt x="0" y="0"/>
                  </a:moveTo>
                  <a:lnTo>
                    <a:pt x="0" y="2827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60" name="bk object 25">
              <a:extLst>
                <a:ext uri="{FF2B5EF4-FFF2-40B4-BE49-F238E27FC236}">
                  <a16:creationId xmlns:a16="http://schemas.microsoft.com/office/drawing/2014/main" id="{803721F6-077B-44D4-8E51-75FA3A3CCB65}"/>
                </a:ext>
              </a:extLst>
            </p:cNvPr>
            <p:cNvSpPr/>
            <p:nvPr/>
          </p:nvSpPr>
          <p:spPr>
            <a:xfrm>
              <a:off x="3811055" y="4326723"/>
              <a:ext cx="0" cy="46199"/>
            </a:xfrm>
            <a:custGeom>
              <a:avLst/>
              <a:gdLst/>
              <a:ahLst/>
              <a:cxnLst/>
              <a:rect l="l" t="t" r="r" b="b"/>
              <a:pathLst>
                <a:path h="28575">
                  <a:moveTo>
                    <a:pt x="0" y="0"/>
                  </a:moveTo>
                  <a:lnTo>
                    <a:pt x="0" y="2827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61" name="bk object 26">
              <a:extLst>
                <a:ext uri="{FF2B5EF4-FFF2-40B4-BE49-F238E27FC236}">
                  <a16:creationId xmlns:a16="http://schemas.microsoft.com/office/drawing/2014/main" id="{A2691665-9600-44DA-ACD2-EA4809BAEC54}"/>
                </a:ext>
              </a:extLst>
            </p:cNvPr>
            <p:cNvSpPr/>
            <p:nvPr/>
          </p:nvSpPr>
          <p:spPr>
            <a:xfrm>
              <a:off x="4328940" y="4326723"/>
              <a:ext cx="0" cy="46199"/>
            </a:xfrm>
            <a:custGeom>
              <a:avLst/>
              <a:gdLst/>
              <a:ahLst/>
              <a:cxnLst/>
              <a:rect l="l" t="t" r="r" b="b"/>
              <a:pathLst>
                <a:path h="28575">
                  <a:moveTo>
                    <a:pt x="0" y="0"/>
                  </a:moveTo>
                  <a:lnTo>
                    <a:pt x="0" y="28270"/>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grpSp>
      <p:sp>
        <p:nvSpPr>
          <p:cNvPr id="239" name="bk object 28">
            <a:extLst>
              <a:ext uri="{FF2B5EF4-FFF2-40B4-BE49-F238E27FC236}">
                <a16:creationId xmlns:a16="http://schemas.microsoft.com/office/drawing/2014/main" id="{F2E5FAC8-C121-4B3F-B1E2-3E31588EDC1B}"/>
              </a:ext>
            </a:extLst>
          </p:cNvPr>
          <p:cNvSpPr/>
          <p:nvPr/>
        </p:nvSpPr>
        <p:spPr>
          <a:xfrm>
            <a:off x="8649922" y="2697699"/>
            <a:ext cx="2701262" cy="2316889"/>
          </a:xfrm>
          <a:custGeom>
            <a:avLst/>
            <a:gdLst/>
            <a:ahLst/>
            <a:cxnLst/>
            <a:rect l="l" t="t" r="r" b="b"/>
            <a:pathLst>
              <a:path w="1610995" h="1381760">
                <a:moveTo>
                  <a:pt x="0" y="0"/>
                </a:moveTo>
                <a:lnTo>
                  <a:pt x="0" y="1381633"/>
                </a:lnTo>
                <a:lnTo>
                  <a:pt x="1610804" y="1381633"/>
                </a:lnTo>
              </a:path>
            </a:pathLst>
          </a:custGeom>
          <a:ln w="12700">
            <a:solidFill>
              <a:srgbClr val="231F20"/>
            </a:solidFill>
          </a:ln>
        </p:spPr>
        <p:txBody>
          <a:bodyPr wrap="square" lIns="0" tIns="0" rIns="0" bIns="0" rtlCol="0"/>
          <a:lstStyle/>
          <a:p>
            <a:endParaRPr sz="4000">
              <a:latin typeface="Arial" panose="020B0604020202020204" pitchFamily="34" charset="0"/>
              <a:cs typeface="Arial" panose="020B0604020202020204" pitchFamily="34" charset="0"/>
            </a:endParaRPr>
          </a:p>
        </p:txBody>
      </p:sp>
      <p:sp>
        <p:nvSpPr>
          <p:cNvPr id="240" name="object 23">
            <a:extLst>
              <a:ext uri="{FF2B5EF4-FFF2-40B4-BE49-F238E27FC236}">
                <a16:creationId xmlns:a16="http://schemas.microsoft.com/office/drawing/2014/main" id="{8A22696C-B52C-4493-8F15-FA5E37E83730}"/>
              </a:ext>
            </a:extLst>
          </p:cNvPr>
          <p:cNvSpPr txBox="1"/>
          <p:nvPr/>
        </p:nvSpPr>
        <p:spPr>
          <a:xfrm>
            <a:off x="8284424" y="4148917"/>
            <a:ext cx="282494" cy="197490"/>
          </a:xfrm>
          <a:prstGeom prst="rect">
            <a:avLst/>
          </a:prstGeom>
        </p:spPr>
        <p:txBody>
          <a:bodyPr vert="horz" wrap="square" lIns="0" tIns="12700" rIns="0" bIns="0" rtlCol="0">
            <a:spAutoFit/>
          </a:bodyPr>
          <a:lstStyle/>
          <a:p>
            <a:pPr marL="12700" algn="r">
              <a:lnSpc>
                <a:spcPct val="100000"/>
              </a:lnSpc>
              <a:spcBef>
                <a:spcPts val="100"/>
              </a:spcBef>
            </a:pPr>
            <a:r>
              <a:rPr lang="en-US" sz="1200" spc="-35" dirty="0">
                <a:solidFill>
                  <a:srgbClr val="231F20"/>
                </a:solidFill>
                <a:latin typeface="Arial" panose="020B0604020202020204" pitchFamily="34" charset="0"/>
                <a:cs typeface="Arial" panose="020B0604020202020204" pitchFamily="34" charset="0"/>
              </a:rPr>
              <a:t>4.0</a:t>
            </a:r>
          </a:p>
        </p:txBody>
      </p:sp>
      <p:sp>
        <p:nvSpPr>
          <p:cNvPr id="241" name="object 24">
            <a:extLst>
              <a:ext uri="{FF2B5EF4-FFF2-40B4-BE49-F238E27FC236}">
                <a16:creationId xmlns:a16="http://schemas.microsoft.com/office/drawing/2014/main" id="{1258F121-686E-452F-B15B-52716793FDAD}"/>
              </a:ext>
            </a:extLst>
          </p:cNvPr>
          <p:cNvSpPr txBox="1"/>
          <p:nvPr/>
        </p:nvSpPr>
        <p:spPr>
          <a:xfrm>
            <a:off x="8279485" y="3381066"/>
            <a:ext cx="287433" cy="197490"/>
          </a:xfrm>
          <a:prstGeom prst="rect">
            <a:avLst/>
          </a:prstGeom>
        </p:spPr>
        <p:txBody>
          <a:bodyPr vert="horz" wrap="square" lIns="0" tIns="12700" rIns="0" bIns="0" rtlCol="0">
            <a:spAutoFit/>
          </a:bodyPr>
          <a:lstStyle/>
          <a:p>
            <a:pPr marL="12700" algn="r">
              <a:lnSpc>
                <a:spcPct val="100000"/>
              </a:lnSpc>
              <a:spcBef>
                <a:spcPts val="100"/>
              </a:spcBef>
            </a:pPr>
            <a:r>
              <a:rPr lang="en-US" sz="1200" spc="-15" dirty="0">
                <a:solidFill>
                  <a:srgbClr val="231F20"/>
                </a:solidFill>
                <a:latin typeface="Arial" panose="020B0604020202020204" pitchFamily="34" charset="0"/>
                <a:cs typeface="Arial" panose="020B0604020202020204" pitchFamily="34" charset="0"/>
              </a:rPr>
              <a:t>8.0</a:t>
            </a:r>
          </a:p>
        </p:txBody>
      </p:sp>
      <p:sp>
        <p:nvSpPr>
          <p:cNvPr id="242" name="object 23">
            <a:extLst>
              <a:ext uri="{FF2B5EF4-FFF2-40B4-BE49-F238E27FC236}">
                <a16:creationId xmlns:a16="http://schemas.microsoft.com/office/drawing/2014/main" id="{F09DED90-7C62-4C89-9E95-314B8C723AB5}"/>
              </a:ext>
            </a:extLst>
          </p:cNvPr>
          <p:cNvSpPr txBox="1"/>
          <p:nvPr/>
        </p:nvSpPr>
        <p:spPr>
          <a:xfrm>
            <a:off x="8375697" y="4916770"/>
            <a:ext cx="191221" cy="197490"/>
          </a:xfrm>
          <a:prstGeom prst="rect">
            <a:avLst/>
          </a:prstGeom>
        </p:spPr>
        <p:txBody>
          <a:bodyPr vert="horz" wrap="square" lIns="0" tIns="12700" rIns="0" bIns="0" rtlCol="0">
            <a:spAutoFit/>
          </a:bodyPr>
          <a:lstStyle/>
          <a:p>
            <a:pPr marL="12700" algn="r">
              <a:lnSpc>
                <a:spcPct val="100000"/>
              </a:lnSpc>
              <a:spcBef>
                <a:spcPts val="100"/>
              </a:spcBef>
            </a:pPr>
            <a:r>
              <a:rPr lang="en-US" sz="1200" spc="-35" dirty="0">
                <a:solidFill>
                  <a:srgbClr val="231F20"/>
                </a:solidFill>
                <a:latin typeface="Arial" panose="020B0604020202020204" pitchFamily="34" charset="0"/>
                <a:cs typeface="Arial" panose="020B0604020202020204" pitchFamily="34" charset="0"/>
              </a:rPr>
              <a:t>0</a:t>
            </a:r>
            <a:endParaRPr sz="1200" dirty="0">
              <a:latin typeface="Arial" panose="020B0604020202020204" pitchFamily="34" charset="0"/>
              <a:cs typeface="Arial" panose="020B0604020202020204" pitchFamily="34" charset="0"/>
            </a:endParaRPr>
          </a:p>
        </p:txBody>
      </p:sp>
      <p:grpSp>
        <p:nvGrpSpPr>
          <p:cNvPr id="243" name="Group 242">
            <a:extLst>
              <a:ext uri="{FF2B5EF4-FFF2-40B4-BE49-F238E27FC236}">
                <a16:creationId xmlns:a16="http://schemas.microsoft.com/office/drawing/2014/main" id="{00FB1B4A-1340-4DC5-9941-ACE17629134B}"/>
              </a:ext>
            </a:extLst>
          </p:cNvPr>
          <p:cNvGrpSpPr/>
          <p:nvPr/>
        </p:nvGrpSpPr>
        <p:grpSpPr>
          <a:xfrm>
            <a:off x="8596617" y="5070256"/>
            <a:ext cx="2804321" cy="197490"/>
            <a:chOff x="1676400" y="4362805"/>
            <a:chExt cx="2703982" cy="190424"/>
          </a:xfrm>
        </p:grpSpPr>
        <p:sp>
          <p:nvSpPr>
            <p:cNvPr id="250" name="object 32">
              <a:extLst>
                <a:ext uri="{FF2B5EF4-FFF2-40B4-BE49-F238E27FC236}">
                  <a16:creationId xmlns:a16="http://schemas.microsoft.com/office/drawing/2014/main" id="{BC4A2026-1EF9-4CE4-8881-4D4304D3D609}"/>
                </a:ext>
              </a:extLst>
            </p:cNvPr>
            <p:cNvSpPr txBox="1"/>
            <p:nvPr/>
          </p:nvSpPr>
          <p:spPr>
            <a:xfrm>
              <a:off x="2195842" y="4362805"/>
              <a:ext cx="101638" cy="190424"/>
            </a:xfrm>
            <a:prstGeom prst="rect">
              <a:avLst/>
            </a:prstGeom>
          </p:spPr>
          <p:txBody>
            <a:bodyPr vert="horz" wrap="square" lIns="0" tIns="12700" rIns="0" bIns="0" rtlCol="0">
              <a:spAutoFit/>
            </a:bodyPr>
            <a:lstStyle/>
            <a:p>
              <a:pPr marL="12700" algn="ctr">
                <a:lnSpc>
                  <a:spcPct val="100000"/>
                </a:lnSpc>
                <a:spcBef>
                  <a:spcPts val="100"/>
                </a:spcBef>
              </a:pPr>
              <a:r>
                <a:rPr sz="1200" spc="-35" dirty="0">
                  <a:solidFill>
                    <a:srgbClr val="231F20"/>
                  </a:solidFill>
                  <a:latin typeface="Arial" panose="020B0604020202020204" pitchFamily="34" charset="0"/>
                  <a:cs typeface="Arial" panose="020B0604020202020204" pitchFamily="34" charset="0"/>
                </a:rPr>
                <a:t>1</a:t>
              </a:r>
              <a:endParaRPr sz="1200" dirty="0">
                <a:latin typeface="Arial" panose="020B0604020202020204" pitchFamily="34" charset="0"/>
                <a:cs typeface="Arial" panose="020B0604020202020204" pitchFamily="34" charset="0"/>
              </a:endParaRPr>
            </a:p>
          </p:txBody>
        </p:sp>
        <p:sp>
          <p:nvSpPr>
            <p:cNvPr id="251" name="object 34">
              <a:extLst>
                <a:ext uri="{FF2B5EF4-FFF2-40B4-BE49-F238E27FC236}">
                  <a16:creationId xmlns:a16="http://schemas.microsoft.com/office/drawing/2014/main" id="{08EFE8ED-AC8E-45B4-AC7F-2F35779BA910}"/>
                </a:ext>
              </a:extLst>
            </p:cNvPr>
            <p:cNvSpPr txBox="1"/>
            <p:nvPr/>
          </p:nvSpPr>
          <p:spPr>
            <a:xfrm>
              <a:off x="4273610" y="4362805"/>
              <a:ext cx="106772" cy="190424"/>
            </a:xfrm>
            <a:prstGeom prst="rect">
              <a:avLst/>
            </a:prstGeom>
          </p:spPr>
          <p:txBody>
            <a:bodyPr vert="horz" wrap="square" lIns="0" tIns="12700" rIns="0" bIns="0" rtlCol="0">
              <a:spAutoFit/>
            </a:bodyPr>
            <a:lstStyle/>
            <a:p>
              <a:pPr marL="12700" algn="ctr">
                <a:lnSpc>
                  <a:spcPct val="100000"/>
                </a:lnSpc>
                <a:spcBef>
                  <a:spcPts val="100"/>
                </a:spcBef>
              </a:pPr>
              <a:r>
                <a:rPr sz="1200" spc="-15" dirty="0">
                  <a:solidFill>
                    <a:srgbClr val="231F20"/>
                  </a:solidFill>
                  <a:latin typeface="Arial" panose="020B0604020202020204" pitchFamily="34" charset="0"/>
                  <a:cs typeface="Arial" panose="020B0604020202020204" pitchFamily="34" charset="0"/>
                </a:rPr>
                <a:t>5</a:t>
              </a:r>
              <a:endParaRPr sz="1200" dirty="0">
                <a:latin typeface="Arial" panose="020B0604020202020204" pitchFamily="34" charset="0"/>
                <a:cs typeface="Arial" panose="020B0604020202020204" pitchFamily="34" charset="0"/>
              </a:endParaRPr>
            </a:p>
          </p:txBody>
        </p:sp>
        <p:sp>
          <p:nvSpPr>
            <p:cNvPr id="252" name="object 32">
              <a:extLst>
                <a:ext uri="{FF2B5EF4-FFF2-40B4-BE49-F238E27FC236}">
                  <a16:creationId xmlns:a16="http://schemas.microsoft.com/office/drawing/2014/main" id="{69EFAB24-C8E1-4B04-A666-D7FCC36BC3B3}"/>
                </a:ext>
              </a:extLst>
            </p:cNvPr>
            <p:cNvSpPr txBox="1"/>
            <p:nvPr/>
          </p:nvSpPr>
          <p:spPr>
            <a:xfrm>
              <a:off x="1676400" y="4362805"/>
              <a:ext cx="101638" cy="190424"/>
            </a:xfrm>
            <a:prstGeom prst="rect">
              <a:avLst/>
            </a:prstGeom>
          </p:spPr>
          <p:txBody>
            <a:bodyPr vert="horz" wrap="square" lIns="0" tIns="12700" rIns="0" bIns="0" rtlCol="0">
              <a:spAutoFit/>
            </a:bodyPr>
            <a:lstStyle/>
            <a:p>
              <a:pPr marL="12700" algn="ctr">
                <a:lnSpc>
                  <a:spcPct val="100000"/>
                </a:lnSpc>
                <a:spcBef>
                  <a:spcPts val="100"/>
                </a:spcBef>
              </a:pPr>
              <a:r>
                <a:rPr lang="en-US" sz="1200" spc="-35" dirty="0">
                  <a:solidFill>
                    <a:srgbClr val="231F20"/>
                  </a:solidFill>
                  <a:latin typeface="Arial" panose="020B0604020202020204" pitchFamily="34" charset="0"/>
                  <a:cs typeface="Arial" panose="020B0604020202020204" pitchFamily="34" charset="0"/>
                </a:rPr>
                <a:t>0</a:t>
              </a:r>
              <a:endParaRPr sz="1200" dirty="0">
                <a:latin typeface="Arial" panose="020B0604020202020204" pitchFamily="34" charset="0"/>
                <a:cs typeface="Arial" panose="020B0604020202020204" pitchFamily="34" charset="0"/>
              </a:endParaRPr>
            </a:p>
          </p:txBody>
        </p:sp>
        <p:sp>
          <p:nvSpPr>
            <p:cNvPr id="253" name="object 32">
              <a:extLst>
                <a:ext uri="{FF2B5EF4-FFF2-40B4-BE49-F238E27FC236}">
                  <a16:creationId xmlns:a16="http://schemas.microsoft.com/office/drawing/2014/main" id="{7AF2AF0C-D854-4418-B108-C6B1F1C92F1B}"/>
                </a:ext>
              </a:extLst>
            </p:cNvPr>
            <p:cNvSpPr txBox="1"/>
            <p:nvPr/>
          </p:nvSpPr>
          <p:spPr>
            <a:xfrm>
              <a:off x="2715284" y="4362805"/>
              <a:ext cx="101638" cy="190424"/>
            </a:xfrm>
            <a:prstGeom prst="rect">
              <a:avLst/>
            </a:prstGeom>
          </p:spPr>
          <p:txBody>
            <a:bodyPr vert="horz" wrap="square" lIns="0" tIns="12700" rIns="0" bIns="0" rtlCol="0">
              <a:spAutoFit/>
            </a:bodyPr>
            <a:lstStyle/>
            <a:p>
              <a:pPr marL="12700" algn="ctr">
                <a:lnSpc>
                  <a:spcPct val="100000"/>
                </a:lnSpc>
                <a:spcBef>
                  <a:spcPts val="100"/>
                </a:spcBef>
              </a:pPr>
              <a:r>
                <a:rPr lang="en-US" sz="1200" spc="-35" dirty="0">
                  <a:solidFill>
                    <a:srgbClr val="231F20"/>
                  </a:solidFill>
                  <a:latin typeface="Arial" panose="020B0604020202020204" pitchFamily="34" charset="0"/>
                  <a:cs typeface="Arial" panose="020B0604020202020204" pitchFamily="34" charset="0"/>
                </a:rPr>
                <a:t>2</a:t>
              </a:r>
              <a:endParaRPr sz="1200" dirty="0">
                <a:latin typeface="Arial" panose="020B0604020202020204" pitchFamily="34" charset="0"/>
                <a:cs typeface="Arial" panose="020B0604020202020204" pitchFamily="34" charset="0"/>
              </a:endParaRPr>
            </a:p>
          </p:txBody>
        </p:sp>
        <p:sp>
          <p:nvSpPr>
            <p:cNvPr id="254" name="object 32">
              <a:extLst>
                <a:ext uri="{FF2B5EF4-FFF2-40B4-BE49-F238E27FC236}">
                  <a16:creationId xmlns:a16="http://schemas.microsoft.com/office/drawing/2014/main" id="{1053A5C3-8333-4800-A55F-594FF68E6670}"/>
                </a:ext>
              </a:extLst>
            </p:cNvPr>
            <p:cNvSpPr txBox="1"/>
            <p:nvPr/>
          </p:nvSpPr>
          <p:spPr>
            <a:xfrm>
              <a:off x="3234726" y="4362805"/>
              <a:ext cx="101638" cy="190424"/>
            </a:xfrm>
            <a:prstGeom prst="rect">
              <a:avLst/>
            </a:prstGeom>
          </p:spPr>
          <p:txBody>
            <a:bodyPr vert="horz" wrap="square" lIns="0" tIns="12700" rIns="0" bIns="0" rtlCol="0">
              <a:spAutoFit/>
            </a:bodyPr>
            <a:lstStyle/>
            <a:p>
              <a:pPr marL="12700" algn="ctr">
                <a:lnSpc>
                  <a:spcPct val="100000"/>
                </a:lnSpc>
                <a:spcBef>
                  <a:spcPts val="100"/>
                </a:spcBef>
              </a:pPr>
              <a:r>
                <a:rPr lang="en-US" sz="1200" spc="-35" dirty="0">
                  <a:solidFill>
                    <a:srgbClr val="231F20"/>
                  </a:solidFill>
                  <a:latin typeface="Arial" panose="020B0604020202020204" pitchFamily="34" charset="0"/>
                  <a:cs typeface="Arial" panose="020B0604020202020204" pitchFamily="34" charset="0"/>
                </a:rPr>
                <a:t>3</a:t>
              </a:r>
              <a:endParaRPr sz="1200" dirty="0">
                <a:latin typeface="Arial" panose="020B0604020202020204" pitchFamily="34" charset="0"/>
                <a:cs typeface="Arial" panose="020B0604020202020204" pitchFamily="34" charset="0"/>
              </a:endParaRPr>
            </a:p>
          </p:txBody>
        </p:sp>
        <p:sp>
          <p:nvSpPr>
            <p:cNvPr id="255" name="object 32">
              <a:extLst>
                <a:ext uri="{FF2B5EF4-FFF2-40B4-BE49-F238E27FC236}">
                  <a16:creationId xmlns:a16="http://schemas.microsoft.com/office/drawing/2014/main" id="{5040140B-949B-46E8-A280-08E9ACB1252E}"/>
                </a:ext>
              </a:extLst>
            </p:cNvPr>
            <p:cNvSpPr txBox="1"/>
            <p:nvPr/>
          </p:nvSpPr>
          <p:spPr>
            <a:xfrm>
              <a:off x="3754168" y="4362805"/>
              <a:ext cx="101638" cy="190424"/>
            </a:xfrm>
            <a:prstGeom prst="rect">
              <a:avLst/>
            </a:prstGeom>
          </p:spPr>
          <p:txBody>
            <a:bodyPr vert="horz" wrap="square" lIns="0" tIns="12700" rIns="0" bIns="0" rtlCol="0">
              <a:spAutoFit/>
            </a:bodyPr>
            <a:lstStyle/>
            <a:p>
              <a:pPr marL="12700" algn="ctr">
                <a:lnSpc>
                  <a:spcPct val="100000"/>
                </a:lnSpc>
                <a:spcBef>
                  <a:spcPts val="100"/>
                </a:spcBef>
              </a:pPr>
              <a:r>
                <a:rPr lang="en-US" sz="1200" spc="-35" dirty="0">
                  <a:solidFill>
                    <a:srgbClr val="231F20"/>
                  </a:solidFill>
                  <a:latin typeface="Arial" panose="020B0604020202020204" pitchFamily="34" charset="0"/>
                  <a:cs typeface="Arial" panose="020B0604020202020204" pitchFamily="34" charset="0"/>
                </a:rPr>
                <a:t>4</a:t>
              </a:r>
              <a:endParaRPr sz="1200" dirty="0">
                <a:latin typeface="Arial" panose="020B0604020202020204" pitchFamily="34" charset="0"/>
                <a:cs typeface="Arial" panose="020B0604020202020204" pitchFamily="34" charset="0"/>
              </a:endParaRPr>
            </a:p>
          </p:txBody>
        </p:sp>
      </p:grpSp>
      <p:sp>
        <p:nvSpPr>
          <p:cNvPr id="244" name="object 6">
            <a:extLst>
              <a:ext uri="{FF2B5EF4-FFF2-40B4-BE49-F238E27FC236}">
                <a16:creationId xmlns:a16="http://schemas.microsoft.com/office/drawing/2014/main" id="{FC8CF5F8-7A18-4A78-94EE-349665683353}"/>
              </a:ext>
            </a:extLst>
          </p:cNvPr>
          <p:cNvSpPr txBox="1"/>
          <p:nvPr/>
        </p:nvSpPr>
        <p:spPr>
          <a:xfrm>
            <a:off x="9701503" y="5276706"/>
            <a:ext cx="598100" cy="197490"/>
          </a:xfrm>
          <a:prstGeom prst="rect">
            <a:avLst/>
          </a:prstGeom>
        </p:spPr>
        <p:txBody>
          <a:bodyPr vert="horz" wrap="square" lIns="0" tIns="12700" rIns="0" bIns="0" rtlCol="0">
            <a:spAutoFit/>
          </a:bodyPr>
          <a:lstStyle/>
          <a:p>
            <a:pPr marL="12700" algn="ctr">
              <a:lnSpc>
                <a:spcPct val="100000"/>
              </a:lnSpc>
              <a:spcBef>
                <a:spcPts val="100"/>
              </a:spcBef>
            </a:pPr>
            <a:r>
              <a:rPr sz="1200" spc="-45" dirty="0">
                <a:solidFill>
                  <a:srgbClr val="000101"/>
                </a:solidFill>
                <a:latin typeface="Arial" panose="020B0604020202020204" pitchFamily="34" charset="0"/>
                <a:cs typeface="Arial" panose="020B0604020202020204" pitchFamily="34" charset="0"/>
              </a:rPr>
              <a:t>Y</a:t>
            </a:r>
            <a:r>
              <a:rPr sz="1200" spc="-10" dirty="0">
                <a:solidFill>
                  <a:srgbClr val="000101"/>
                </a:solidFill>
                <a:latin typeface="Arial" panose="020B0604020202020204" pitchFamily="34" charset="0"/>
                <a:cs typeface="Arial" panose="020B0604020202020204" pitchFamily="34" charset="0"/>
              </a:rPr>
              <a:t>e</a:t>
            </a:r>
            <a:r>
              <a:rPr sz="1200" spc="-35" dirty="0">
                <a:solidFill>
                  <a:srgbClr val="000101"/>
                </a:solidFill>
                <a:latin typeface="Arial" panose="020B0604020202020204" pitchFamily="34" charset="0"/>
                <a:cs typeface="Arial" panose="020B0604020202020204" pitchFamily="34" charset="0"/>
              </a:rPr>
              <a:t>a</a:t>
            </a:r>
            <a:r>
              <a:rPr sz="1200" spc="-30" dirty="0">
                <a:solidFill>
                  <a:srgbClr val="000101"/>
                </a:solidFill>
                <a:latin typeface="Arial" panose="020B0604020202020204" pitchFamily="34" charset="0"/>
                <a:cs typeface="Arial" panose="020B0604020202020204" pitchFamily="34" charset="0"/>
              </a:rPr>
              <a:t>r</a:t>
            </a:r>
            <a:r>
              <a:rPr sz="1200" spc="-25" dirty="0">
                <a:solidFill>
                  <a:srgbClr val="000101"/>
                </a:solidFill>
                <a:latin typeface="Arial" panose="020B0604020202020204" pitchFamily="34" charset="0"/>
                <a:cs typeface="Arial" panose="020B0604020202020204" pitchFamily="34" charset="0"/>
              </a:rPr>
              <a:t>s</a:t>
            </a:r>
            <a:endParaRPr sz="1200" dirty="0">
              <a:latin typeface="Arial" panose="020B0604020202020204" pitchFamily="34" charset="0"/>
              <a:cs typeface="Arial" panose="020B0604020202020204" pitchFamily="34" charset="0"/>
            </a:endParaRPr>
          </a:p>
        </p:txBody>
      </p:sp>
      <p:sp>
        <p:nvSpPr>
          <p:cNvPr id="245" name="object 27">
            <a:extLst>
              <a:ext uri="{FF2B5EF4-FFF2-40B4-BE49-F238E27FC236}">
                <a16:creationId xmlns:a16="http://schemas.microsoft.com/office/drawing/2014/main" id="{FD43ABC5-AA14-4985-9133-8036E72C8B8F}"/>
              </a:ext>
            </a:extLst>
          </p:cNvPr>
          <p:cNvSpPr txBox="1"/>
          <p:nvPr/>
        </p:nvSpPr>
        <p:spPr>
          <a:xfrm>
            <a:off x="3753020" y="3742113"/>
            <a:ext cx="762357" cy="197490"/>
          </a:xfrm>
          <a:prstGeom prst="rect">
            <a:avLst/>
          </a:prstGeom>
        </p:spPr>
        <p:txBody>
          <a:bodyPr vert="horz" wrap="square" lIns="0" tIns="12700" rIns="0" bIns="0" rtlCol="0">
            <a:spAutoFit/>
          </a:bodyPr>
          <a:lstStyle/>
          <a:p>
            <a:pPr marL="203200" marR="5080" indent="-191135">
              <a:spcBef>
                <a:spcPts val="100"/>
              </a:spcBef>
              <a:tabLst>
                <a:tab pos="158115" algn="l"/>
              </a:tabLst>
            </a:pPr>
            <a:r>
              <a:rPr sz="1200" spc="-15" dirty="0">
                <a:solidFill>
                  <a:srgbClr val="0000FF"/>
                </a:solidFill>
                <a:latin typeface="Arial" panose="020B0604020202020204" pitchFamily="34" charset="0"/>
                <a:cs typeface="Arial" panose="020B0604020202020204" pitchFamily="34" charset="0"/>
              </a:rPr>
              <a:t> </a:t>
            </a:r>
            <a:r>
              <a:rPr sz="1200" spc="-25" dirty="0">
                <a:solidFill>
                  <a:srgbClr val="0000FF"/>
                </a:solidFill>
                <a:latin typeface="Arial" panose="020B0604020202020204" pitchFamily="34" charset="0"/>
                <a:cs typeface="Arial" panose="020B0604020202020204" pitchFamily="34" charset="0"/>
              </a:rPr>
              <a:t>EPA</a:t>
            </a:r>
            <a:r>
              <a:rPr lang="en-US" sz="1200" spc="-25" dirty="0">
                <a:solidFill>
                  <a:srgbClr val="0000FF"/>
                </a:solidFill>
                <a:latin typeface="Arial" panose="020B0604020202020204" pitchFamily="34" charset="0"/>
                <a:cs typeface="Arial" panose="020B0604020202020204" pitchFamily="34" charset="0"/>
              </a:rPr>
              <a:t>*</a:t>
            </a:r>
            <a:endParaRPr sz="1200" dirty="0">
              <a:solidFill>
                <a:srgbClr val="0000FF"/>
              </a:solidFill>
              <a:latin typeface="Arial" panose="020B0604020202020204" pitchFamily="34" charset="0"/>
              <a:cs typeface="Arial" panose="020B0604020202020204" pitchFamily="34" charset="0"/>
            </a:endParaRPr>
          </a:p>
        </p:txBody>
      </p:sp>
      <p:sp>
        <p:nvSpPr>
          <p:cNvPr id="246" name="object 27">
            <a:extLst>
              <a:ext uri="{FF2B5EF4-FFF2-40B4-BE49-F238E27FC236}">
                <a16:creationId xmlns:a16="http://schemas.microsoft.com/office/drawing/2014/main" id="{CCA7877C-B896-4268-9861-2F487330325C}"/>
              </a:ext>
            </a:extLst>
          </p:cNvPr>
          <p:cNvSpPr txBox="1"/>
          <p:nvPr/>
        </p:nvSpPr>
        <p:spPr>
          <a:xfrm>
            <a:off x="6381492" y="3355269"/>
            <a:ext cx="762357" cy="197490"/>
          </a:xfrm>
          <a:prstGeom prst="rect">
            <a:avLst/>
          </a:prstGeom>
        </p:spPr>
        <p:txBody>
          <a:bodyPr vert="horz" wrap="square" lIns="0" tIns="12700" rIns="0" bIns="0" rtlCol="0">
            <a:spAutoFit/>
          </a:bodyPr>
          <a:lstStyle/>
          <a:p>
            <a:pPr marL="203200" marR="5080" indent="-191135">
              <a:spcBef>
                <a:spcPts val="100"/>
              </a:spcBef>
              <a:tabLst>
                <a:tab pos="158115" algn="l"/>
              </a:tabLst>
            </a:pPr>
            <a:r>
              <a:rPr sz="1200" spc="-15" dirty="0">
                <a:solidFill>
                  <a:srgbClr val="FF0000"/>
                </a:solidFill>
                <a:latin typeface="Arial" panose="020B0604020202020204" pitchFamily="34" charset="0"/>
                <a:cs typeface="Arial" panose="020B0604020202020204" pitchFamily="34" charset="0"/>
              </a:rPr>
              <a:t>Control </a:t>
            </a:r>
            <a:endParaRPr lang="en-US" sz="1200" spc="-15" dirty="0">
              <a:solidFill>
                <a:srgbClr val="FF0000"/>
              </a:solidFill>
              <a:latin typeface="Arial" panose="020B0604020202020204" pitchFamily="34" charset="0"/>
              <a:cs typeface="Arial" panose="020B0604020202020204" pitchFamily="34" charset="0"/>
            </a:endParaRPr>
          </a:p>
        </p:txBody>
      </p:sp>
      <p:sp>
        <p:nvSpPr>
          <p:cNvPr id="247" name="object 27">
            <a:extLst>
              <a:ext uri="{FF2B5EF4-FFF2-40B4-BE49-F238E27FC236}">
                <a16:creationId xmlns:a16="http://schemas.microsoft.com/office/drawing/2014/main" id="{DCD4782D-3958-48E2-B1A1-757517FD9969}"/>
              </a:ext>
            </a:extLst>
          </p:cNvPr>
          <p:cNvSpPr txBox="1"/>
          <p:nvPr/>
        </p:nvSpPr>
        <p:spPr>
          <a:xfrm>
            <a:off x="7124622" y="3843143"/>
            <a:ext cx="762357" cy="197490"/>
          </a:xfrm>
          <a:prstGeom prst="rect">
            <a:avLst/>
          </a:prstGeom>
        </p:spPr>
        <p:txBody>
          <a:bodyPr vert="horz" wrap="square" lIns="0" tIns="12700" rIns="0" bIns="0" rtlCol="0">
            <a:spAutoFit/>
          </a:bodyPr>
          <a:lstStyle/>
          <a:p>
            <a:pPr marL="203200" marR="5080" indent="-191135">
              <a:spcBef>
                <a:spcPts val="100"/>
              </a:spcBef>
              <a:tabLst>
                <a:tab pos="158115" algn="l"/>
              </a:tabLst>
            </a:pPr>
            <a:r>
              <a:rPr sz="1200" spc="-15" dirty="0">
                <a:solidFill>
                  <a:srgbClr val="0000FF"/>
                </a:solidFill>
                <a:latin typeface="Arial" panose="020B0604020202020204" pitchFamily="34" charset="0"/>
                <a:cs typeface="Arial" panose="020B0604020202020204" pitchFamily="34" charset="0"/>
              </a:rPr>
              <a:t> </a:t>
            </a:r>
            <a:r>
              <a:rPr sz="1200" spc="-25" dirty="0">
                <a:solidFill>
                  <a:srgbClr val="0000FF"/>
                </a:solidFill>
                <a:latin typeface="Arial" panose="020B0604020202020204" pitchFamily="34" charset="0"/>
                <a:cs typeface="Arial" panose="020B0604020202020204" pitchFamily="34" charset="0"/>
              </a:rPr>
              <a:t>EPA</a:t>
            </a:r>
            <a:r>
              <a:rPr lang="en-US" sz="1200" spc="-25" dirty="0">
                <a:solidFill>
                  <a:srgbClr val="0000FF"/>
                </a:solidFill>
                <a:latin typeface="Arial" panose="020B0604020202020204" pitchFamily="34" charset="0"/>
                <a:cs typeface="Arial" panose="020B0604020202020204" pitchFamily="34" charset="0"/>
              </a:rPr>
              <a:t>*</a:t>
            </a:r>
            <a:endParaRPr sz="1200" dirty="0">
              <a:solidFill>
                <a:srgbClr val="0000FF"/>
              </a:solidFill>
              <a:latin typeface="Arial" panose="020B0604020202020204" pitchFamily="34" charset="0"/>
              <a:cs typeface="Arial" panose="020B0604020202020204" pitchFamily="34" charset="0"/>
            </a:endParaRPr>
          </a:p>
        </p:txBody>
      </p:sp>
      <p:sp>
        <p:nvSpPr>
          <p:cNvPr id="248" name="object 27">
            <a:extLst>
              <a:ext uri="{FF2B5EF4-FFF2-40B4-BE49-F238E27FC236}">
                <a16:creationId xmlns:a16="http://schemas.microsoft.com/office/drawing/2014/main" id="{7B45CA3D-A082-4318-9D64-35E84EC7A220}"/>
              </a:ext>
            </a:extLst>
          </p:cNvPr>
          <p:cNvSpPr txBox="1"/>
          <p:nvPr/>
        </p:nvSpPr>
        <p:spPr>
          <a:xfrm>
            <a:off x="9752507" y="3243345"/>
            <a:ext cx="762357" cy="197490"/>
          </a:xfrm>
          <a:prstGeom prst="rect">
            <a:avLst/>
          </a:prstGeom>
        </p:spPr>
        <p:txBody>
          <a:bodyPr vert="horz" wrap="square" lIns="0" tIns="12700" rIns="0" bIns="0" rtlCol="0">
            <a:spAutoFit/>
          </a:bodyPr>
          <a:lstStyle/>
          <a:p>
            <a:pPr marL="203200" marR="5080" indent="-191135">
              <a:spcBef>
                <a:spcPts val="100"/>
              </a:spcBef>
              <a:tabLst>
                <a:tab pos="158115" algn="l"/>
              </a:tabLst>
            </a:pPr>
            <a:r>
              <a:rPr sz="1200" spc="-15" dirty="0">
                <a:solidFill>
                  <a:srgbClr val="FF0000"/>
                </a:solidFill>
                <a:latin typeface="Arial" panose="020B0604020202020204" pitchFamily="34" charset="0"/>
                <a:cs typeface="Arial" panose="020B0604020202020204" pitchFamily="34" charset="0"/>
              </a:rPr>
              <a:t>Control </a:t>
            </a:r>
            <a:endParaRPr lang="en-US" sz="1200" spc="-15" dirty="0">
              <a:solidFill>
                <a:srgbClr val="FF0000"/>
              </a:solidFill>
              <a:latin typeface="Arial" panose="020B0604020202020204" pitchFamily="34" charset="0"/>
              <a:cs typeface="Arial" panose="020B0604020202020204" pitchFamily="34" charset="0"/>
            </a:endParaRPr>
          </a:p>
        </p:txBody>
      </p:sp>
      <p:sp>
        <p:nvSpPr>
          <p:cNvPr id="249" name="object 27">
            <a:extLst>
              <a:ext uri="{FF2B5EF4-FFF2-40B4-BE49-F238E27FC236}">
                <a16:creationId xmlns:a16="http://schemas.microsoft.com/office/drawing/2014/main" id="{87C4358B-162D-4E3C-8C7C-7BA9D913D12F}"/>
              </a:ext>
            </a:extLst>
          </p:cNvPr>
          <p:cNvSpPr txBox="1"/>
          <p:nvPr/>
        </p:nvSpPr>
        <p:spPr>
          <a:xfrm>
            <a:off x="10594988" y="3659300"/>
            <a:ext cx="762357" cy="197490"/>
          </a:xfrm>
          <a:prstGeom prst="rect">
            <a:avLst/>
          </a:prstGeom>
        </p:spPr>
        <p:txBody>
          <a:bodyPr vert="horz" wrap="square" lIns="0" tIns="12700" rIns="0" bIns="0" rtlCol="0">
            <a:spAutoFit/>
          </a:bodyPr>
          <a:lstStyle/>
          <a:p>
            <a:pPr marL="203200" marR="5080" indent="-191135">
              <a:spcBef>
                <a:spcPts val="100"/>
              </a:spcBef>
              <a:tabLst>
                <a:tab pos="158115" algn="l"/>
              </a:tabLst>
            </a:pPr>
            <a:r>
              <a:rPr sz="1200" spc="-15" dirty="0">
                <a:solidFill>
                  <a:srgbClr val="0000FF"/>
                </a:solidFill>
                <a:latin typeface="Arial" panose="020B0604020202020204" pitchFamily="34" charset="0"/>
                <a:cs typeface="Arial" panose="020B0604020202020204" pitchFamily="34" charset="0"/>
              </a:rPr>
              <a:t> </a:t>
            </a:r>
            <a:r>
              <a:rPr sz="1200" spc="-25" dirty="0">
                <a:solidFill>
                  <a:srgbClr val="0000FF"/>
                </a:solidFill>
                <a:latin typeface="Arial" panose="020B0604020202020204" pitchFamily="34" charset="0"/>
                <a:cs typeface="Arial" panose="020B0604020202020204" pitchFamily="34" charset="0"/>
              </a:rPr>
              <a:t>EPA</a:t>
            </a:r>
            <a:r>
              <a:rPr lang="en-US" sz="1200" spc="-25" dirty="0">
                <a:solidFill>
                  <a:srgbClr val="0000FF"/>
                </a:solidFill>
                <a:latin typeface="Arial" panose="020B0604020202020204" pitchFamily="34" charset="0"/>
                <a:cs typeface="Arial" panose="020B0604020202020204" pitchFamily="34" charset="0"/>
              </a:rPr>
              <a:t>*</a:t>
            </a:r>
            <a:endParaRPr sz="1200" dirty="0">
              <a:solidFill>
                <a:srgbClr val="0000FF"/>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2413C77-A122-4D23-96E2-8F4CC7A3EDCC}"/>
              </a:ext>
            </a:extLst>
          </p:cNvPr>
          <p:cNvSpPr/>
          <p:nvPr/>
        </p:nvSpPr>
        <p:spPr>
          <a:xfrm>
            <a:off x="346657" y="6113359"/>
            <a:ext cx="875561" cy="276999"/>
          </a:xfrm>
          <a:prstGeom prst="rect">
            <a:avLst/>
          </a:prstGeom>
        </p:spPr>
        <p:txBody>
          <a:bodyPr wrap="none">
            <a:spAutoFit/>
          </a:bodyPr>
          <a:lstStyle/>
          <a:p>
            <a:r>
              <a:rPr lang="en-US" sz="1200" dirty="0">
                <a:latin typeface="Arial" panose="020B0604020202020204" pitchFamily="34" charset="0"/>
                <a:cs typeface="Arial" panose="020B0604020202020204" pitchFamily="34" charset="0"/>
              </a:rPr>
              <a:t>*1.8 g/day</a:t>
            </a:r>
          </a:p>
        </p:txBody>
      </p:sp>
    </p:spTree>
    <p:extLst>
      <p:ext uri="{BB962C8B-B14F-4D97-AF65-F5344CB8AC3E}">
        <p14:creationId xmlns:p14="http://schemas.microsoft.com/office/powerpoint/2010/main" val="33057144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4855-2EB2-440B-B97E-06B33A365827}"/>
              </a:ext>
            </a:extLst>
          </p:cNvPr>
          <p:cNvSpPr>
            <a:spLocks noGrp="1"/>
          </p:cNvSpPr>
          <p:nvPr>
            <p:ph type="title"/>
          </p:nvPr>
        </p:nvSpPr>
        <p:spPr>
          <a:xfrm>
            <a:off x="457200" y="17535"/>
            <a:ext cx="10515600" cy="822960"/>
          </a:xfrm>
        </p:spPr>
        <p:txBody>
          <a:bodyPr>
            <a:normAutofit/>
          </a:bodyPr>
          <a:lstStyle/>
          <a:p>
            <a:r>
              <a:rPr lang="en-US" sz="4000" b="1" dirty="0">
                <a:latin typeface="Arial" panose="020B0604020202020204" pitchFamily="34" charset="0"/>
                <a:cs typeface="Arial" panose="020B0604020202020204" pitchFamily="34" charset="0"/>
              </a:rPr>
              <a:t>Conclusions</a:t>
            </a:r>
            <a:endParaRPr lang="en-US" sz="4000" b="1" dirty="0">
              <a:solidFill>
                <a:srgbClr val="FF0000"/>
              </a:solidFill>
              <a:highlight>
                <a:srgbClr val="FFFF00"/>
              </a:highligh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95F0F4-11CB-4FAA-8386-3CFEAF50C938}"/>
              </a:ext>
            </a:extLst>
          </p:cNvPr>
          <p:cNvSpPr txBox="1"/>
          <p:nvPr/>
        </p:nvSpPr>
        <p:spPr>
          <a:xfrm>
            <a:off x="701676" y="934580"/>
            <a:ext cx="10790237" cy="98488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Compared with placebo, </a:t>
            </a:r>
            <a:r>
              <a:rPr kumimoji="0" lang="en-US" sz="29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icosapent</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ethyl 4g/day significantly reduced important CV events by </a:t>
            </a:r>
            <a:r>
              <a:rPr kumimoji="0" lang="en-US" sz="2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25%</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including:</a:t>
            </a:r>
          </a:p>
        </p:txBody>
      </p:sp>
    </p:spTree>
    <p:extLst>
      <p:ext uri="{BB962C8B-B14F-4D97-AF65-F5344CB8AC3E}">
        <p14:creationId xmlns:p14="http://schemas.microsoft.com/office/powerpoint/2010/main" val="1943222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4855-2EB2-440B-B97E-06B33A365827}"/>
              </a:ext>
            </a:extLst>
          </p:cNvPr>
          <p:cNvSpPr>
            <a:spLocks noGrp="1"/>
          </p:cNvSpPr>
          <p:nvPr>
            <p:ph type="title"/>
          </p:nvPr>
        </p:nvSpPr>
        <p:spPr>
          <a:xfrm>
            <a:off x="457200" y="17535"/>
            <a:ext cx="10515600" cy="822960"/>
          </a:xfrm>
        </p:spPr>
        <p:txBody>
          <a:bodyPr>
            <a:normAutofit/>
          </a:bodyPr>
          <a:lstStyle/>
          <a:p>
            <a:r>
              <a:rPr lang="en-US" sz="4000" b="1" dirty="0">
                <a:latin typeface="Arial" panose="020B0604020202020204" pitchFamily="34" charset="0"/>
                <a:cs typeface="Arial" panose="020B0604020202020204" pitchFamily="34" charset="0"/>
              </a:rPr>
              <a:t>Conclusions</a:t>
            </a:r>
            <a:endParaRPr lang="en-US" sz="4000" b="1" dirty="0">
              <a:solidFill>
                <a:srgbClr val="FF0000"/>
              </a:solidFill>
              <a:highlight>
                <a:srgbClr val="FFFF00"/>
              </a:highligh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95F0F4-11CB-4FAA-8386-3CFEAF50C938}"/>
              </a:ext>
            </a:extLst>
          </p:cNvPr>
          <p:cNvSpPr txBox="1"/>
          <p:nvPr/>
        </p:nvSpPr>
        <p:spPr>
          <a:xfrm>
            <a:off x="701676" y="934580"/>
            <a:ext cx="10790237" cy="145680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Compared with placebo, </a:t>
            </a:r>
            <a:r>
              <a:rPr kumimoji="0" lang="en-US" sz="29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icosapent</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ethyl 4g/day significantly reduced important CV events by </a:t>
            </a:r>
            <a:r>
              <a:rPr kumimoji="0" lang="en-US" sz="2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25%</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including:</a:t>
            </a:r>
          </a:p>
          <a:p>
            <a:pPr marL="914400" lvl="1" indent="-457200">
              <a:spcBef>
                <a:spcPts val="200"/>
              </a:spcBef>
              <a:buFont typeface="Arial" panose="020B0604020202020204" pitchFamily="34" charset="0"/>
              <a:buChar char="•"/>
              <a:defRPr/>
            </a:pPr>
            <a:r>
              <a:rPr lang="en-US" sz="2900" b="1" dirty="0">
                <a:solidFill>
                  <a:prstClr val="black"/>
                </a:solidFill>
                <a:latin typeface="Arial" panose="020B0604020202020204" pitchFamily="34" charset="0"/>
                <a:cs typeface="Arial" panose="020B0604020202020204" pitchFamily="34" charset="0"/>
              </a:rPr>
              <a:t>20%</a:t>
            </a:r>
            <a:r>
              <a:rPr lang="en-US" sz="2900" dirty="0">
                <a:solidFill>
                  <a:prstClr val="black"/>
                </a:solidFill>
                <a:latin typeface="Arial" panose="020B0604020202020204" pitchFamily="34" charset="0"/>
                <a:cs typeface="Arial" panose="020B0604020202020204" pitchFamily="34" charset="0"/>
              </a:rPr>
              <a:t> reduction in death due to cardiovascular causes</a:t>
            </a:r>
          </a:p>
        </p:txBody>
      </p:sp>
    </p:spTree>
    <p:extLst>
      <p:ext uri="{BB962C8B-B14F-4D97-AF65-F5344CB8AC3E}">
        <p14:creationId xmlns:p14="http://schemas.microsoft.com/office/powerpoint/2010/main" val="36951046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4855-2EB2-440B-B97E-06B33A365827}"/>
              </a:ext>
            </a:extLst>
          </p:cNvPr>
          <p:cNvSpPr>
            <a:spLocks noGrp="1"/>
          </p:cNvSpPr>
          <p:nvPr>
            <p:ph type="title"/>
          </p:nvPr>
        </p:nvSpPr>
        <p:spPr>
          <a:xfrm>
            <a:off x="457200" y="17535"/>
            <a:ext cx="10515600" cy="822960"/>
          </a:xfrm>
        </p:spPr>
        <p:txBody>
          <a:bodyPr>
            <a:normAutofit/>
          </a:bodyPr>
          <a:lstStyle/>
          <a:p>
            <a:r>
              <a:rPr lang="en-US" sz="4000" b="1" dirty="0">
                <a:latin typeface="Arial" panose="020B0604020202020204" pitchFamily="34" charset="0"/>
                <a:cs typeface="Arial" panose="020B0604020202020204" pitchFamily="34" charset="0"/>
              </a:rPr>
              <a:t>Conclusions</a:t>
            </a:r>
            <a:endParaRPr lang="en-US" sz="4000" b="1" dirty="0">
              <a:solidFill>
                <a:srgbClr val="FF0000"/>
              </a:solidFill>
              <a:highlight>
                <a:srgbClr val="FFFF00"/>
              </a:highligh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95F0F4-11CB-4FAA-8386-3CFEAF50C938}"/>
              </a:ext>
            </a:extLst>
          </p:cNvPr>
          <p:cNvSpPr txBox="1"/>
          <p:nvPr/>
        </p:nvSpPr>
        <p:spPr>
          <a:xfrm>
            <a:off x="701676" y="934580"/>
            <a:ext cx="10790237" cy="192873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Compared with placebo, </a:t>
            </a:r>
            <a:r>
              <a:rPr kumimoji="0" lang="en-US" sz="29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icosapent</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ethyl 4g/day significantly reduced important CV events by </a:t>
            </a:r>
            <a:r>
              <a:rPr kumimoji="0" lang="en-US" sz="2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25%</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including:</a:t>
            </a:r>
          </a:p>
          <a:p>
            <a:pPr marL="914400" lvl="1" indent="-457200">
              <a:spcBef>
                <a:spcPts val="200"/>
              </a:spcBef>
              <a:buFont typeface="Arial" panose="020B0604020202020204" pitchFamily="34" charset="0"/>
              <a:buChar char="•"/>
              <a:defRPr/>
            </a:pPr>
            <a:r>
              <a:rPr lang="en-US" sz="2900" b="1" dirty="0">
                <a:solidFill>
                  <a:prstClr val="black"/>
                </a:solidFill>
                <a:latin typeface="Arial" panose="020B0604020202020204" pitchFamily="34" charset="0"/>
                <a:cs typeface="Arial" panose="020B0604020202020204" pitchFamily="34" charset="0"/>
              </a:rPr>
              <a:t>20%</a:t>
            </a:r>
            <a:r>
              <a:rPr lang="en-US" sz="2900" dirty="0">
                <a:solidFill>
                  <a:prstClr val="black"/>
                </a:solidFill>
                <a:latin typeface="Arial" panose="020B0604020202020204" pitchFamily="34" charset="0"/>
                <a:cs typeface="Arial" panose="020B0604020202020204" pitchFamily="34" charset="0"/>
              </a:rPr>
              <a:t> reduction in death due to cardiovascular causes</a:t>
            </a: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31%</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reduction in heart attack</a:t>
            </a:r>
          </a:p>
        </p:txBody>
      </p:sp>
    </p:spTree>
    <p:extLst>
      <p:ext uri="{BB962C8B-B14F-4D97-AF65-F5344CB8AC3E}">
        <p14:creationId xmlns:p14="http://schemas.microsoft.com/office/powerpoint/2010/main" val="35637531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4855-2EB2-440B-B97E-06B33A365827}"/>
              </a:ext>
            </a:extLst>
          </p:cNvPr>
          <p:cNvSpPr>
            <a:spLocks noGrp="1"/>
          </p:cNvSpPr>
          <p:nvPr>
            <p:ph type="title"/>
          </p:nvPr>
        </p:nvSpPr>
        <p:spPr>
          <a:xfrm>
            <a:off x="457200" y="17535"/>
            <a:ext cx="10515600" cy="822960"/>
          </a:xfrm>
        </p:spPr>
        <p:txBody>
          <a:bodyPr>
            <a:normAutofit/>
          </a:bodyPr>
          <a:lstStyle/>
          <a:p>
            <a:r>
              <a:rPr lang="en-US" sz="4000" b="1" dirty="0">
                <a:latin typeface="Arial" panose="020B0604020202020204" pitchFamily="34" charset="0"/>
                <a:cs typeface="Arial" panose="020B0604020202020204" pitchFamily="34" charset="0"/>
              </a:rPr>
              <a:t>Conclusions</a:t>
            </a:r>
            <a:endParaRPr lang="en-US" sz="4000" b="1" dirty="0">
              <a:solidFill>
                <a:srgbClr val="FF0000"/>
              </a:solidFill>
              <a:highlight>
                <a:srgbClr val="FFFF00"/>
              </a:highligh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95F0F4-11CB-4FAA-8386-3CFEAF50C938}"/>
              </a:ext>
            </a:extLst>
          </p:cNvPr>
          <p:cNvSpPr txBox="1"/>
          <p:nvPr/>
        </p:nvSpPr>
        <p:spPr>
          <a:xfrm>
            <a:off x="701676" y="934580"/>
            <a:ext cx="10790237" cy="240065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Compared with placebo, </a:t>
            </a:r>
            <a:r>
              <a:rPr kumimoji="0" lang="en-US" sz="29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icosapent</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ethyl 4g/day significantly reduced important CV events by </a:t>
            </a:r>
            <a:r>
              <a:rPr kumimoji="0" lang="en-US" sz="2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25%</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including:</a:t>
            </a:r>
          </a:p>
          <a:p>
            <a:pPr marL="914400" lvl="1" indent="-457200">
              <a:spcBef>
                <a:spcPts val="200"/>
              </a:spcBef>
              <a:buFont typeface="Arial" panose="020B0604020202020204" pitchFamily="34" charset="0"/>
              <a:buChar char="•"/>
              <a:defRPr/>
            </a:pPr>
            <a:r>
              <a:rPr lang="en-US" sz="2900" b="1" dirty="0">
                <a:solidFill>
                  <a:prstClr val="black"/>
                </a:solidFill>
                <a:latin typeface="Arial" panose="020B0604020202020204" pitchFamily="34" charset="0"/>
                <a:cs typeface="Arial" panose="020B0604020202020204" pitchFamily="34" charset="0"/>
              </a:rPr>
              <a:t>20%</a:t>
            </a:r>
            <a:r>
              <a:rPr lang="en-US" sz="2900" dirty="0">
                <a:solidFill>
                  <a:prstClr val="black"/>
                </a:solidFill>
                <a:latin typeface="Arial" panose="020B0604020202020204" pitchFamily="34" charset="0"/>
                <a:cs typeface="Arial" panose="020B0604020202020204" pitchFamily="34" charset="0"/>
              </a:rPr>
              <a:t> reduction in death due to cardiovascular causes</a:t>
            </a: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31%</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reduction in heart attack</a:t>
            </a: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28%</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reduction in stroke</a:t>
            </a:r>
          </a:p>
        </p:txBody>
      </p:sp>
    </p:spTree>
    <p:extLst>
      <p:ext uri="{BB962C8B-B14F-4D97-AF65-F5344CB8AC3E}">
        <p14:creationId xmlns:p14="http://schemas.microsoft.com/office/powerpoint/2010/main" val="1563101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4855-2EB2-440B-B97E-06B33A365827}"/>
              </a:ext>
            </a:extLst>
          </p:cNvPr>
          <p:cNvSpPr>
            <a:spLocks noGrp="1"/>
          </p:cNvSpPr>
          <p:nvPr>
            <p:ph type="title"/>
          </p:nvPr>
        </p:nvSpPr>
        <p:spPr>
          <a:xfrm>
            <a:off x="457200" y="17535"/>
            <a:ext cx="10515600" cy="822960"/>
          </a:xfrm>
        </p:spPr>
        <p:txBody>
          <a:bodyPr>
            <a:normAutofit/>
          </a:bodyPr>
          <a:lstStyle/>
          <a:p>
            <a:r>
              <a:rPr lang="en-US" sz="4000" b="1" dirty="0">
                <a:latin typeface="Arial" panose="020B0604020202020204" pitchFamily="34" charset="0"/>
                <a:cs typeface="Arial" panose="020B0604020202020204" pitchFamily="34" charset="0"/>
              </a:rPr>
              <a:t>Conclusions</a:t>
            </a:r>
            <a:endParaRPr lang="en-US" sz="4000" b="1" dirty="0">
              <a:solidFill>
                <a:srgbClr val="FF0000"/>
              </a:solidFill>
              <a:highlight>
                <a:srgbClr val="FFFF00"/>
              </a:highligh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95F0F4-11CB-4FAA-8386-3CFEAF50C938}"/>
              </a:ext>
            </a:extLst>
          </p:cNvPr>
          <p:cNvSpPr txBox="1"/>
          <p:nvPr/>
        </p:nvSpPr>
        <p:spPr>
          <a:xfrm>
            <a:off x="701676" y="934580"/>
            <a:ext cx="10790237" cy="300082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Compared with placebo, </a:t>
            </a:r>
            <a:r>
              <a:rPr kumimoji="0" lang="en-US" sz="29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icosapent</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ethyl 4g/day significantly reduced important CV events by </a:t>
            </a:r>
            <a:r>
              <a:rPr kumimoji="0" lang="en-US" sz="2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25%</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including:</a:t>
            </a:r>
          </a:p>
          <a:p>
            <a:pPr marL="914400" lvl="1" indent="-457200">
              <a:spcBef>
                <a:spcPts val="200"/>
              </a:spcBef>
              <a:buFont typeface="Arial" panose="020B0604020202020204" pitchFamily="34" charset="0"/>
              <a:buChar char="•"/>
              <a:defRPr/>
            </a:pPr>
            <a:r>
              <a:rPr lang="en-US" sz="2900" b="1" dirty="0">
                <a:solidFill>
                  <a:prstClr val="black"/>
                </a:solidFill>
                <a:latin typeface="Arial" panose="020B0604020202020204" pitchFamily="34" charset="0"/>
                <a:cs typeface="Arial" panose="020B0604020202020204" pitchFamily="34" charset="0"/>
              </a:rPr>
              <a:t>20%</a:t>
            </a:r>
            <a:r>
              <a:rPr lang="en-US" sz="2900" dirty="0">
                <a:solidFill>
                  <a:prstClr val="black"/>
                </a:solidFill>
                <a:latin typeface="Arial" panose="020B0604020202020204" pitchFamily="34" charset="0"/>
                <a:cs typeface="Arial" panose="020B0604020202020204" pitchFamily="34" charset="0"/>
              </a:rPr>
              <a:t> reduction in death due to cardiovascular causes</a:t>
            </a: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31%</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reduction in heart attack</a:t>
            </a: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28%</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reduction in stroke</a:t>
            </a:r>
          </a:p>
          <a:p>
            <a:pPr marR="0" lvl="0" algn="l" defTabSz="914400" rtl="0" eaLnBrk="1" fontAlgn="auto" latinLnBrk="0" hangingPunct="1">
              <a:lnSpc>
                <a:spcPct val="100000"/>
              </a:lnSpc>
              <a:spcBef>
                <a:spcPts val="1200"/>
              </a:spcBef>
              <a:spcAft>
                <a:spcPts val="0"/>
              </a:spcAft>
              <a:buClrTx/>
              <a:buSzTx/>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Low rate of adverse effects, including:</a:t>
            </a:r>
          </a:p>
        </p:txBody>
      </p:sp>
    </p:spTree>
    <p:extLst>
      <p:ext uri="{BB962C8B-B14F-4D97-AF65-F5344CB8AC3E}">
        <p14:creationId xmlns:p14="http://schemas.microsoft.com/office/powerpoint/2010/main" val="15387236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4855-2EB2-440B-B97E-06B33A365827}"/>
              </a:ext>
            </a:extLst>
          </p:cNvPr>
          <p:cNvSpPr>
            <a:spLocks noGrp="1"/>
          </p:cNvSpPr>
          <p:nvPr>
            <p:ph type="title"/>
          </p:nvPr>
        </p:nvSpPr>
        <p:spPr>
          <a:xfrm>
            <a:off x="457200" y="17535"/>
            <a:ext cx="10515600" cy="822960"/>
          </a:xfrm>
        </p:spPr>
        <p:txBody>
          <a:bodyPr>
            <a:normAutofit/>
          </a:bodyPr>
          <a:lstStyle/>
          <a:p>
            <a:r>
              <a:rPr lang="en-US" sz="4000" b="1" dirty="0">
                <a:latin typeface="Arial" panose="020B0604020202020204" pitchFamily="34" charset="0"/>
                <a:cs typeface="Arial" panose="020B0604020202020204" pitchFamily="34" charset="0"/>
              </a:rPr>
              <a:t>Conclusions</a:t>
            </a:r>
            <a:endParaRPr lang="en-US" sz="4000" b="1" dirty="0">
              <a:solidFill>
                <a:srgbClr val="FF0000"/>
              </a:solidFill>
              <a:highlight>
                <a:srgbClr val="FFFF00"/>
              </a:highligh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95F0F4-11CB-4FAA-8386-3CFEAF50C938}"/>
              </a:ext>
            </a:extLst>
          </p:cNvPr>
          <p:cNvSpPr txBox="1"/>
          <p:nvPr/>
        </p:nvSpPr>
        <p:spPr>
          <a:xfrm>
            <a:off x="701676" y="934580"/>
            <a:ext cx="10790237" cy="347274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Compared with placebo, </a:t>
            </a:r>
            <a:r>
              <a:rPr kumimoji="0" lang="en-US" sz="29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icosapent</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ethyl 4g/day significantly reduced important CV events by </a:t>
            </a:r>
            <a:r>
              <a:rPr kumimoji="0" lang="en-US" sz="2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25%</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including:</a:t>
            </a:r>
          </a:p>
          <a:p>
            <a:pPr marL="914400" lvl="1" indent="-457200">
              <a:spcBef>
                <a:spcPts val="200"/>
              </a:spcBef>
              <a:buFont typeface="Arial" panose="020B0604020202020204" pitchFamily="34" charset="0"/>
              <a:buChar char="•"/>
              <a:defRPr/>
            </a:pPr>
            <a:r>
              <a:rPr lang="en-US" sz="2900" b="1" dirty="0">
                <a:solidFill>
                  <a:prstClr val="black"/>
                </a:solidFill>
                <a:latin typeface="Arial" panose="020B0604020202020204" pitchFamily="34" charset="0"/>
                <a:cs typeface="Arial" panose="020B0604020202020204" pitchFamily="34" charset="0"/>
              </a:rPr>
              <a:t>20%</a:t>
            </a:r>
            <a:r>
              <a:rPr lang="en-US" sz="2900" dirty="0">
                <a:solidFill>
                  <a:prstClr val="black"/>
                </a:solidFill>
                <a:latin typeface="Arial" panose="020B0604020202020204" pitchFamily="34" charset="0"/>
                <a:cs typeface="Arial" panose="020B0604020202020204" pitchFamily="34" charset="0"/>
              </a:rPr>
              <a:t> reduction in death due to cardiovascular causes</a:t>
            </a: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31%</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reduction in heart attack</a:t>
            </a: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28%</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reduction in stroke</a:t>
            </a:r>
          </a:p>
          <a:p>
            <a:pPr marR="0" lvl="0" algn="l" defTabSz="914400" rtl="0" eaLnBrk="1" fontAlgn="auto" latinLnBrk="0" hangingPunct="1">
              <a:lnSpc>
                <a:spcPct val="100000"/>
              </a:lnSpc>
              <a:spcBef>
                <a:spcPts val="1200"/>
              </a:spcBef>
              <a:spcAft>
                <a:spcPts val="0"/>
              </a:spcAft>
              <a:buClrTx/>
              <a:buSzTx/>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Low rate of adverse effects, including:</a:t>
            </a: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Small but significant increase in atrial fibrillation/flutter</a:t>
            </a:r>
          </a:p>
        </p:txBody>
      </p:sp>
    </p:spTree>
    <p:extLst>
      <p:ext uri="{BB962C8B-B14F-4D97-AF65-F5344CB8AC3E}">
        <p14:creationId xmlns:p14="http://schemas.microsoft.com/office/powerpoint/2010/main" val="3496871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4855-2EB2-440B-B97E-06B33A365827}"/>
              </a:ext>
            </a:extLst>
          </p:cNvPr>
          <p:cNvSpPr>
            <a:spLocks noGrp="1"/>
          </p:cNvSpPr>
          <p:nvPr>
            <p:ph type="title"/>
          </p:nvPr>
        </p:nvSpPr>
        <p:spPr>
          <a:xfrm>
            <a:off x="457200" y="17535"/>
            <a:ext cx="10515600" cy="822960"/>
          </a:xfrm>
        </p:spPr>
        <p:txBody>
          <a:bodyPr>
            <a:normAutofit/>
          </a:bodyPr>
          <a:lstStyle/>
          <a:p>
            <a:r>
              <a:rPr lang="en-US" sz="4000" b="1" dirty="0">
                <a:latin typeface="Arial" panose="020B0604020202020204" pitchFamily="34" charset="0"/>
                <a:cs typeface="Arial" panose="020B0604020202020204" pitchFamily="34" charset="0"/>
              </a:rPr>
              <a:t>Conclusions</a:t>
            </a:r>
            <a:endParaRPr lang="en-US" sz="4000" b="1" dirty="0">
              <a:solidFill>
                <a:srgbClr val="FF0000"/>
              </a:solidFill>
              <a:highlight>
                <a:srgbClr val="FFFF00"/>
              </a:highligh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95F0F4-11CB-4FAA-8386-3CFEAF50C938}"/>
              </a:ext>
            </a:extLst>
          </p:cNvPr>
          <p:cNvSpPr txBox="1"/>
          <p:nvPr/>
        </p:nvSpPr>
        <p:spPr>
          <a:xfrm>
            <a:off x="701676" y="934580"/>
            <a:ext cx="10790237" cy="394467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Compared with placebo, </a:t>
            </a:r>
            <a:r>
              <a:rPr kumimoji="0" lang="en-US" sz="29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icosapent</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ethyl 4g/day significantly reduced important CV events by </a:t>
            </a:r>
            <a:r>
              <a:rPr kumimoji="0" lang="en-US" sz="2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25%</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including:</a:t>
            </a:r>
          </a:p>
          <a:p>
            <a:pPr marL="914400" lvl="1" indent="-457200">
              <a:spcBef>
                <a:spcPts val="200"/>
              </a:spcBef>
              <a:buFont typeface="Arial" panose="020B0604020202020204" pitchFamily="34" charset="0"/>
              <a:buChar char="•"/>
              <a:defRPr/>
            </a:pPr>
            <a:r>
              <a:rPr lang="en-US" sz="2900" b="1" dirty="0">
                <a:solidFill>
                  <a:prstClr val="black"/>
                </a:solidFill>
                <a:latin typeface="Arial" panose="020B0604020202020204" pitchFamily="34" charset="0"/>
                <a:cs typeface="Arial" panose="020B0604020202020204" pitchFamily="34" charset="0"/>
              </a:rPr>
              <a:t>20%</a:t>
            </a:r>
            <a:r>
              <a:rPr lang="en-US" sz="2900" dirty="0">
                <a:solidFill>
                  <a:prstClr val="black"/>
                </a:solidFill>
                <a:latin typeface="Arial" panose="020B0604020202020204" pitchFamily="34" charset="0"/>
                <a:cs typeface="Arial" panose="020B0604020202020204" pitchFamily="34" charset="0"/>
              </a:rPr>
              <a:t> reduction in death due to cardiovascular causes</a:t>
            </a: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31%</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reduction in heart attack</a:t>
            </a: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28%</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reduction in stroke</a:t>
            </a:r>
          </a:p>
          <a:p>
            <a:pPr marR="0" lvl="0" algn="l" defTabSz="914400" rtl="0" eaLnBrk="1" fontAlgn="auto" latinLnBrk="0" hangingPunct="1">
              <a:lnSpc>
                <a:spcPct val="100000"/>
              </a:lnSpc>
              <a:spcBef>
                <a:spcPts val="1200"/>
              </a:spcBef>
              <a:spcAft>
                <a:spcPts val="0"/>
              </a:spcAft>
              <a:buClrTx/>
              <a:buSzTx/>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Low rate of adverse effects, including:</a:t>
            </a: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Small but significant increase in atrial fibrillation/flutter</a:t>
            </a: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Non-statistically significant</a:t>
            </a:r>
            <a:r>
              <a:rPr kumimoji="0" lang="en-US" sz="29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increase in serious bleeding</a:t>
            </a:r>
          </a:p>
        </p:txBody>
      </p:sp>
    </p:spTree>
    <p:extLst>
      <p:ext uri="{BB962C8B-B14F-4D97-AF65-F5344CB8AC3E}">
        <p14:creationId xmlns:p14="http://schemas.microsoft.com/office/powerpoint/2010/main" val="3131881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4855-2EB2-440B-B97E-06B33A365827}"/>
              </a:ext>
            </a:extLst>
          </p:cNvPr>
          <p:cNvSpPr>
            <a:spLocks noGrp="1"/>
          </p:cNvSpPr>
          <p:nvPr>
            <p:ph type="title"/>
          </p:nvPr>
        </p:nvSpPr>
        <p:spPr>
          <a:xfrm>
            <a:off x="457200" y="17535"/>
            <a:ext cx="10515600" cy="822960"/>
          </a:xfrm>
        </p:spPr>
        <p:txBody>
          <a:bodyPr>
            <a:normAutofit/>
          </a:bodyPr>
          <a:lstStyle/>
          <a:p>
            <a:r>
              <a:rPr lang="en-US" sz="4000" b="1" dirty="0">
                <a:latin typeface="Arial" panose="020B0604020202020204" pitchFamily="34" charset="0"/>
                <a:cs typeface="Arial" panose="020B0604020202020204" pitchFamily="34" charset="0"/>
              </a:rPr>
              <a:t>Conclusions</a:t>
            </a:r>
            <a:endParaRPr lang="en-US" sz="4000" b="1" dirty="0">
              <a:solidFill>
                <a:srgbClr val="FF0000"/>
              </a:solidFill>
              <a:highlight>
                <a:srgbClr val="FFFF00"/>
              </a:highligh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95F0F4-11CB-4FAA-8386-3CFEAF50C938}"/>
              </a:ext>
            </a:extLst>
          </p:cNvPr>
          <p:cNvSpPr txBox="1"/>
          <p:nvPr/>
        </p:nvSpPr>
        <p:spPr>
          <a:xfrm>
            <a:off x="701676" y="934580"/>
            <a:ext cx="10790237" cy="454483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Compared with placebo, </a:t>
            </a:r>
            <a:r>
              <a:rPr kumimoji="0" lang="en-US" sz="29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icosapent</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ethyl 4g/day significantly reduced important CV events by </a:t>
            </a:r>
            <a:r>
              <a:rPr kumimoji="0" lang="en-US" sz="2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25%</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including:</a:t>
            </a:r>
          </a:p>
          <a:p>
            <a:pPr marL="914400" lvl="1" indent="-457200">
              <a:spcBef>
                <a:spcPts val="200"/>
              </a:spcBef>
              <a:buFont typeface="Arial" panose="020B0604020202020204" pitchFamily="34" charset="0"/>
              <a:buChar char="•"/>
              <a:defRPr/>
            </a:pPr>
            <a:r>
              <a:rPr lang="en-US" sz="2900" b="1" dirty="0">
                <a:solidFill>
                  <a:prstClr val="black"/>
                </a:solidFill>
                <a:latin typeface="Arial" panose="020B0604020202020204" pitchFamily="34" charset="0"/>
                <a:cs typeface="Arial" panose="020B0604020202020204" pitchFamily="34" charset="0"/>
              </a:rPr>
              <a:t>20%</a:t>
            </a:r>
            <a:r>
              <a:rPr lang="en-US" sz="2900" dirty="0">
                <a:solidFill>
                  <a:prstClr val="black"/>
                </a:solidFill>
                <a:latin typeface="Arial" panose="020B0604020202020204" pitchFamily="34" charset="0"/>
                <a:cs typeface="Arial" panose="020B0604020202020204" pitchFamily="34" charset="0"/>
              </a:rPr>
              <a:t> reduction in death due to cardiovascular causes</a:t>
            </a: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31%</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reduction in heart attack</a:t>
            </a: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28%</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reduction in stroke</a:t>
            </a:r>
          </a:p>
          <a:p>
            <a:pPr marR="0" lvl="0" algn="l" defTabSz="914400" rtl="0" eaLnBrk="1" fontAlgn="auto" latinLnBrk="0" hangingPunct="1">
              <a:lnSpc>
                <a:spcPct val="100000"/>
              </a:lnSpc>
              <a:spcBef>
                <a:spcPts val="1200"/>
              </a:spcBef>
              <a:spcAft>
                <a:spcPts val="0"/>
              </a:spcAft>
              <a:buClrTx/>
              <a:buSzTx/>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Low rate of adverse effects, including:</a:t>
            </a: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Small but significant increase in atrial fibrillation/flutter</a:t>
            </a: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Non-statistically significant</a:t>
            </a:r>
            <a:r>
              <a:rPr kumimoji="0" lang="en-US" sz="29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increase in serious bleeding</a:t>
            </a:r>
          </a:p>
          <a:p>
            <a:pPr marR="0" lvl="0" algn="l" defTabSz="914400" rtl="0" eaLnBrk="1" fontAlgn="auto" latinLnBrk="0" hangingPunct="1">
              <a:lnSpc>
                <a:spcPct val="100000"/>
              </a:lnSpc>
              <a:spcBef>
                <a:spcPts val="1200"/>
              </a:spcBef>
              <a:spcAft>
                <a:spcPts val="0"/>
              </a:spcAft>
              <a:buClrTx/>
              <a:buSzTx/>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Consistent efficacy across multiple subgroups</a:t>
            </a:r>
          </a:p>
        </p:txBody>
      </p:sp>
    </p:spTree>
    <p:extLst>
      <p:ext uri="{BB962C8B-B14F-4D97-AF65-F5344CB8AC3E}">
        <p14:creationId xmlns:p14="http://schemas.microsoft.com/office/powerpoint/2010/main" val="26201776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4855-2EB2-440B-B97E-06B33A365827}"/>
              </a:ext>
            </a:extLst>
          </p:cNvPr>
          <p:cNvSpPr>
            <a:spLocks noGrp="1"/>
          </p:cNvSpPr>
          <p:nvPr>
            <p:ph type="title"/>
          </p:nvPr>
        </p:nvSpPr>
        <p:spPr>
          <a:xfrm>
            <a:off x="457200" y="17535"/>
            <a:ext cx="10515600" cy="822960"/>
          </a:xfrm>
        </p:spPr>
        <p:txBody>
          <a:bodyPr>
            <a:normAutofit/>
          </a:bodyPr>
          <a:lstStyle/>
          <a:p>
            <a:r>
              <a:rPr lang="en-US" sz="4000" b="1" dirty="0">
                <a:latin typeface="Arial" panose="020B0604020202020204" pitchFamily="34" charset="0"/>
                <a:cs typeface="Arial" panose="020B0604020202020204" pitchFamily="34" charset="0"/>
              </a:rPr>
              <a:t>Conclusions</a:t>
            </a:r>
            <a:endParaRPr lang="en-US" sz="4000" b="1" dirty="0">
              <a:solidFill>
                <a:srgbClr val="FF0000"/>
              </a:solidFill>
              <a:highlight>
                <a:srgbClr val="FFFF00"/>
              </a:highligh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95F0F4-11CB-4FAA-8386-3CFEAF50C938}"/>
              </a:ext>
            </a:extLst>
          </p:cNvPr>
          <p:cNvSpPr txBox="1"/>
          <p:nvPr/>
        </p:nvSpPr>
        <p:spPr>
          <a:xfrm>
            <a:off x="701676" y="934580"/>
            <a:ext cx="10790237" cy="501675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Compared with placebo, </a:t>
            </a:r>
            <a:r>
              <a:rPr kumimoji="0" lang="en-US" sz="29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icosapent</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ethyl 4g/day significantly reduced important CV events by </a:t>
            </a:r>
            <a:r>
              <a:rPr kumimoji="0" lang="en-US" sz="2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25%</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including:</a:t>
            </a:r>
          </a:p>
          <a:p>
            <a:pPr marL="914400" lvl="1" indent="-457200">
              <a:spcBef>
                <a:spcPts val="200"/>
              </a:spcBef>
              <a:buFont typeface="Arial" panose="020B0604020202020204" pitchFamily="34" charset="0"/>
              <a:buChar char="•"/>
              <a:defRPr/>
            </a:pPr>
            <a:r>
              <a:rPr lang="en-US" sz="2900" b="1" dirty="0">
                <a:solidFill>
                  <a:prstClr val="black"/>
                </a:solidFill>
                <a:latin typeface="Arial" panose="020B0604020202020204" pitchFamily="34" charset="0"/>
                <a:cs typeface="Arial" panose="020B0604020202020204" pitchFamily="34" charset="0"/>
              </a:rPr>
              <a:t>20%</a:t>
            </a:r>
            <a:r>
              <a:rPr lang="en-US" sz="2900" dirty="0">
                <a:solidFill>
                  <a:prstClr val="black"/>
                </a:solidFill>
                <a:latin typeface="Arial" panose="020B0604020202020204" pitchFamily="34" charset="0"/>
                <a:cs typeface="Arial" panose="020B0604020202020204" pitchFamily="34" charset="0"/>
              </a:rPr>
              <a:t> reduction in death due to cardiovascular causes</a:t>
            </a: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31%</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reduction in heart attack</a:t>
            </a: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28%</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reduction in stroke</a:t>
            </a:r>
          </a:p>
          <a:p>
            <a:pPr marR="0" lvl="0" algn="l" defTabSz="914400" rtl="0" eaLnBrk="1" fontAlgn="auto" latinLnBrk="0" hangingPunct="1">
              <a:lnSpc>
                <a:spcPct val="100000"/>
              </a:lnSpc>
              <a:spcBef>
                <a:spcPts val="1200"/>
              </a:spcBef>
              <a:spcAft>
                <a:spcPts val="0"/>
              </a:spcAft>
              <a:buClrTx/>
              <a:buSzTx/>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Low rate of adverse effects, including:</a:t>
            </a: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Small but significant increase in atrial fibrillation/flutter</a:t>
            </a: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Non-statistically significant</a:t>
            </a:r>
            <a:r>
              <a:rPr kumimoji="0" lang="en-US" sz="29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increase in serious bleeding</a:t>
            </a:r>
          </a:p>
          <a:p>
            <a:pPr marR="0" lvl="0" algn="l" defTabSz="914400" rtl="0" eaLnBrk="1" fontAlgn="auto" latinLnBrk="0" hangingPunct="1">
              <a:lnSpc>
                <a:spcPct val="100000"/>
              </a:lnSpc>
              <a:spcBef>
                <a:spcPts val="1200"/>
              </a:spcBef>
              <a:spcAft>
                <a:spcPts val="0"/>
              </a:spcAft>
              <a:buClrTx/>
              <a:buSzTx/>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Consistent efficacy across multiple subgroups</a:t>
            </a: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Including baseline triglycerides from 135-500 mg/</a:t>
            </a:r>
            <a:r>
              <a:rPr kumimoji="0" lang="en-US" sz="29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dL</a:t>
            </a:r>
            <a:endPar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4985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4855-2EB2-440B-B97E-06B33A365827}"/>
              </a:ext>
            </a:extLst>
          </p:cNvPr>
          <p:cNvSpPr>
            <a:spLocks noGrp="1"/>
          </p:cNvSpPr>
          <p:nvPr>
            <p:ph type="title"/>
          </p:nvPr>
        </p:nvSpPr>
        <p:spPr>
          <a:xfrm>
            <a:off x="457200" y="17535"/>
            <a:ext cx="10515600" cy="822960"/>
          </a:xfrm>
        </p:spPr>
        <p:txBody>
          <a:bodyPr>
            <a:normAutofit/>
          </a:bodyPr>
          <a:lstStyle/>
          <a:p>
            <a:r>
              <a:rPr lang="en-US" sz="4000" b="1" dirty="0">
                <a:latin typeface="Arial" panose="020B0604020202020204" pitchFamily="34" charset="0"/>
                <a:cs typeface="Arial" panose="020B0604020202020204" pitchFamily="34" charset="0"/>
              </a:rPr>
              <a:t>Conclusions</a:t>
            </a:r>
            <a:endParaRPr lang="en-US" sz="4000" b="1" dirty="0">
              <a:solidFill>
                <a:srgbClr val="FF0000"/>
              </a:solidFill>
              <a:highlight>
                <a:srgbClr val="FFFF00"/>
              </a:highligh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95F0F4-11CB-4FAA-8386-3CFEAF50C938}"/>
              </a:ext>
            </a:extLst>
          </p:cNvPr>
          <p:cNvSpPr txBox="1"/>
          <p:nvPr/>
        </p:nvSpPr>
        <p:spPr>
          <a:xfrm>
            <a:off x="701676" y="934580"/>
            <a:ext cx="10790237" cy="548868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Compared with placebo, </a:t>
            </a:r>
            <a:r>
              <a:rPr kumimoji="0" lang="en-US" sz="29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icosapent</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ethyl 4g/day significantly reduced important CV events by </a:t>
            </a:r>
            <a:r>
              <a:rPr kumimoji="0" lang="en-US" sz="2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25%</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including:</a:t>
            </a:r>
          </a:p>
          <a:p>
            <a:pPr marL="914400" lvl="1" indent="-457200">
              <a:spcBef>
                <a:spcPts val="200"/>
              </a:spcBef>
              <a:buFont typeface="Arial" panose="020B0604020202020204" pitchFamily="34" charset="0"/>
              <a:buChar char="•"/>
              <a:defRPr/>
            </a:pPr>
            <a:r>
              <a:rPr lang="en-US" sz="2900" b="1" dirty="0">
                <a:solidFill>
                  <a:prstClr val="black"/>
                </a:solidFill>
                <a:latin typeface="Arial" panose="020B0604020202020204" pitchFamily="34" charset="0"/>
                <a:cs typeface="Arial" panose="020B0604020202020204" pitchFamily="34" charset="0"/>
              </a:rPr>
              <a:t>20%</a:t>
            </a:r>
            <a:r>
              <a:rPr lang="en-US" sz="2900" dirty="0">
                <a:solidFill>
                  <a:prstClr val="black"/>
                </a:solidFill>
                <a:latin typeface="Arial" panose="020B0604020202020204" pitchFamily="34" charset="0"/>
                <a:cs typeface="Arial" panose="020B0604020202020204" pitchFamily="34" charset="0"/>
              </a:rPr>
              <a:t> reduction in death due to cardiovascular causes</a:t>
            </a: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31%</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reduction in heart attack</a:t>
            </a: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28%</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reduction in stroke</a:t>
            </a:r>
          </a:p>
          <a:p>
            <a:pPr marR="0" lvl="0" algn="l" defTabSz="914400" rtl="0" eaLnBrk="1" fontAlgn="auto" latinLnBrk="0" hangingPunct="1">
              <a:lnSpc>
                <a:spcPct val="100000"/>
              </a:lnSpc>
              <a:spcBef>
                <a:spcPts val="1200"/>
              </a:spcBef>
              <a:spcAft>
                <a:spcPts val="0"/>
              </a:spcAft>
              <a:buClrTx/>
              <a:buSzTx/>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Low rate of adverse effects, including:</a:t>
            </a: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Small but significant increase in atrial fibrillation/flutter</a:t>
            </a: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Non-statistically significant</a:t>
            </a:r>
            <a:r>
              <a:rPr kumimoji="0" lang="en-US" sz="29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increase in serious bleeding</a:t>
            </a:r>
          </a:p>
          <a:p>
            <a:pPr marR="0" lvl="0" algn="l" defTabSz="914400" rtl="0" eaLnBrk="1" fontAlgn="auto" latinLnBrk="0" hangingPunct="1">
              <a:lnSpc>
                <a:spcPct val="100000"/>
              </a:lnSpc>
              <a:spcBef>
                <a:spcPts val="1200"/>
              </a:spcBef>
              <a:spcAft>
                <a:spcPts val="0"/>
              </a:spcAft>
              <a:buClrTx/>
              <a:buSzTx/>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Consistent efficacy across multiple subgroups</a:t>
            </a: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Including baseline triglycerides from 135-500 mg/</a:t>
            </a:r>
            <a:r>
              <a:rPr kumimoji="0" lang="en-US" sz="29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dL</a:t>
            </a:r>
            <a:endPar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914400" marR="0" lvl="1" indent="-45720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Including secondary and primary prevention cohorts</a:t>
            </a:r>
          </a:p>
        </p:txBody>
      </p:sp>
    </p:spTree>
    <p:extLst>
      <p:ext uri="{BB962C8B-B14F-4D97-AF65-F5344CB8AC3E}">
        <p14:creationId xmlns:p14="http://schemas.microsoft.com/office/powerpoint/2010/main" val="543446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p:cNvCxnSpPr/>
          <p:nvPr/>
        </p:nvCxnSpPr>
        <p:spPr>
          <a:xfrm>
            <a:off x="5951688" y="2629512"/>
            <a:ext cx="0" cy="741770"/>
          </a:xfrm>
          <a:prstGeom prst="straightConnector1">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FDA4C69C-F511-4217-9425-7EB6658B9EA1}"/>
              </a:ext>
            </a:extLst>
          </p:cNvPr>
          <p:cNvSpPr>
            <a:spLocks noGrp="1"/>
          </p:cNvSpPr>
          <p:nvPr>
            <p:ph type="title"/>
          </p:nvPr>
        </p:nvSpPr>
        <p:spPr>
          <a:xfrm>
            <a:off x="457200" y="-10026"/>
            <a:ext cx="10515600" cy="822960"/>
          </a:xfrm>
        </p:spPr>
        <p:txBody>
          <a:bodyPr>
            <a:normAutofit/>
          </a:bodyPr>
          <a:lstStyle/>
          <a:p>
            <a:r>
              <a:rPr lang="en-US" sz="4000" b="1" dirty="0">
                <a:latin typeface="Arial" panose="020B0604020202020204" pitchFamily="34" charset="0"/>
                <a:cs typeface="Arial" panose="020B0604020202020204" pitchFamily="34" charset="0"/>
              </a:rPr>
              <a:t>CONSORT Diagram</a:t>
            </a:r>
            <a:endParaRPr lang="en-US" sz="4000" b="1" dirty="0">
              <a:solidFill>
                <a:srgbClr val="FF0000"/>
              </a:solidFill>
              <a:highlight>
                <a:srgbClr val="FFFF00"/>
              </a:highlight>
              <a:latin typeface="Arial" panose="020B0604020202020204" pitchFamily="34" charset="0"/>
              <a:cs typeface="Arial" panose="020B0604020202020204" pitchFamily="34" charset="0"/>
            </a:endParaRPr>
          </a:p>
        </p:txBody>
      </p:sp>
      <p:cxnSp>
        <p:nvCxnSpPr>
          <p:cNvPr id="23" name="Straight Arrow Connector 22"/>
          <p:cNvCxnSpPr/>
          <p:nvPr/>
        </p:nvCxnSpPr>
        <p:spPr>
          <a:xfrm>
            <a:off x="7695639" y="4016682"/>
            <a:ext cx="0" cy="70165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951839" y="1747207"/>
            <a:ext cx="1033272" cy="0"/>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5385830" y="1728901"/>
            <a:ext cx="1131914" cy="19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4209630" y="3370176"/>
            <a:ext cx="3489618" cy="314976"/>
          </a:xfrm>
          <a:custGeom>
            <a:avLst/>
            <a:gdLst>
              <a:gd name="connsiteX0" fmla="*/ 0 w 3148553"/>
              <a:gd name="connsiteY0" fmla="*/ 282804 h 301657"/>
              <a:gd name="connsiteX1" fmla="*/ 0 w 3148553"/>
              <a:gd name="connsiteY1" fmla="*/ 0 h 301657"/>
              <a:gd name="connsiteX2" fmla="*/ 3148553 w 3148553"/>
              <a:gd name="connsiteY2" fmla="*/ 0 h 301657"/>
              <a:gd name="connsiteX3" fmla="*/ 3148553 w 3148553"/>
              <a:gd name="connsiteY3" fmla="*/ 301657 h 301657"/>
            </a:gdLst>
            <a:ahLst/>
            <a:cxnLst>
              <a:cxn ang="0">
                <a:pos x="connsiteX0" y="connsiteY0"/>
              </a:cxn>
              <a:cxn ang="0">
                <a:pos x="connsiteX1" y="connsiteY1"/>
              </a:cxn>
              <a:cxn ang="0">
                <a:pos x="connsiteX2" y="connsiteY2"/>
              </a:cxn>
              <a:cxn ang="0">
                <a:pos x="connsiteX3" y="connsiteY3"/>
              </a:cxn>
            </a:cxnLst>
            <a:rect l="l" t="t" r="r" b="b"/>
            <a:pathLst>
              <a:path w="3148553" h="301657">
                <a:moveTo>
                  <a:pt x="0" y="282804"/>
                </a:moveTo>
                <a:lnTo>
                  <a:pt x="0" y="0"/>
                </a:lnTo>
                <a:lnTo>
                  <a:pt x="3148553" y="0"/>
                </a:lnTo>
                <a:lnTo>
                  <a:pt x="3148553" y="301657"/>
                </a:lnTo>
              </a:path>
            </a:pathLst>
          </a:custGeom>
          <a:noFill/>
          <a:ln w="127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Arial" panose="020B0604020202020204" pitchFamily="34" charset="0"/>
              <a:cs typeface="Arial" panose="020B0604020202020204" pitchFamily="34" charset="0"/>
            </a:endParaRPr>
          </a:p>
        </p:txBody>
      </p:sp>
      <p:cxnSp>
        <p:nvCxnSpPr>
          <p:cNvPr id="20" name="Straight Arrow Connector 19"/>
          <p:cNvCxnSpPr/>
          <p:nvPr/>
        </p:nvCxnSpPr>
        <p:spPr>
          <a:xfrm>
            <a:off x="4200948" y="4016682"/>
            <a:ext cx="0" cy="70165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2168496" y="4486248"/>
            <a:ext cx="2032894" cy="812408"/>
          </a:xfrm>
          <a:custGeom>
            <a:avLst/>
            <a:gdLst>
              <a:gd name="connsiteX0" fmla="*/ 1828800 w 1828800"/>
              <a:gd name="connsiteY0" fmla="*/ 0 h 744717"/>
              <a:gd name="connsiteX1" fmla="*/ 0 w 1828800"/>
              <a:gd name="connsiteY1" fmla="*/ 0 h 744717"/>
              <a:gd name="connsiteX2" fmla="*/ 0 w 1828800"/>
              <a:gd name="connsiteY2" fmla="*/ 744717 h 744717"/>
            </a:gdLst>
            <a:ahLst/>
            <a:cxnLst>
              <a:cxn ang="0">
                <a:pos x="connsiteX0" y="connsiteY0"/>
              </a:cxn>
              <a:cxn ang="0">
                <a:pos x="connsiteX1" y="connsiteY1"/>
              </a:cxn>
              <a:cxn ang="0">
                <a:pos x="connsiteX2" y="connsiteY2"/>
              </a:cxn>
            </a:cxnLst>
            <a:rect l="l" t="t" r="r" b="b"/>
            <a:pathLst>
              <a:path w="1828800" h="744717">
                <a:moveTo>
                  <a:pt x="1828800" y="0"/>
                </a:moveTo>
                <a:lnTo>
                  <a:pt x="0" y="0"/>
                </a:lnTo>
                <a:lnTo>
                  <a:pt x="0" y="744717"/>
                </a:lnTo>
              </a:path>
            </a:pathLst>
          </a:custGeom>
          <a:noFill/>
          <a:ln w="127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Arial" panose="020B0604020202020204" pitchFamily="34" charset="0"/>
              <a:cs typeface="Arial" panose="020B0604020202020204" pitchFamily="34" charset="0"/>
            </a:endParaRPr>
          </a:p>
        </p:txBody>
      </p:sp>
      <p:sp>
        <p:nvSpPr>
          <p:cNvPr id="22" name="Freeform 21"/>
          <p:cNvSpPr/>
          <p:nvPr/>
        </p:nvSpPr>
        <p:spPr>
          <a:xfrm flipH="1">
            <a:off x="7698210" y="4486248"/>
            <a:ext cx="2032894" cy="812408"/>
          </a:xfrm>
          <a:custGeom>
            <a:avLst/>
            <a:gdLst>
              <a:gd name="connsiteX0" fmla="*/ 1828800 w 1828800"/>
              <a:gd name="connsiteY0" fmla="*/ 0 h 744717"/>
              <a:gd name="connsiteX1" fmla="*/ 0 w 1828800"/>
              <a:gd name="connsiteY1" fmla="*/ 0 h 744717"/>
              <a:gd name="connsiteX2" fmla="*/ 0 w 1828800"/>
              <a:gd name="connsiteY2" fmla="*/ 744717 h 744717"/>
            </a:gdLst>
            <a:ahLst/>
            <a:cxnLst>
              <a:cxn ang="0">
                <a:pos x="connsiteX0" y="connsiteY0"/>
              </a:cxn>
              <a:cxn ang="0">
                <a:pos x="connsiteX1" y="connsiteY1"/>
              </a:cxn>
              <a:cxn ang="0">
                <a:pos x="connsiteX2" y="connsiteY2"/>
              </a:cxn>
            </a:cxnLst>
            <a:rect l="l" t="t" r="r" b="b"/>
            <a:pathLst>
              <a:path w="1828800" h="744717">
                <a:moveTo>
                  <a:pt x="1828800" y="0"/>
                </a:moveTo>
                <a:lnTo>
                  <a:pt x="0" y="0"/>
                </a:lnTo>
                <a:lnTo>
                  <a:pt x="0" y="744717"/>
                </a:lnTo>
              </a:path>
            </a:pathLst>
          </a:custGeom>
          <a:noFill/>
          <a:ln w="127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5257800" y="773280"/>
            <a:ext cx="1387976" cy="58505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Screened</a:t>
            </a:r>
          </a:p>
          <a:p>
            <a:pPr algn="ctr"/>
            <a:r>
              <a:rPr lang="en-US" sz="1400" dirty="0">
                <a:solidFill>
                  <a:schemeClr val="tx1"/>
                </a:solidFill>
                <a:latin typeface="Arial" panose="020B0604020202020204" pitchFamily="34" charset="0"/>
                <a:cs typeface="Arial" panose="020B0604020202020204" pitchFamily="34" charset="0"/>
              </a:rPr>
              <a:t>N=19,212</a:t>
            </a:r>
          </a:p>
        </p:txBody>
      </p:sp>
      <p:sp>
        <p:nvSpPr>
          <p:cNvPr id="6" name="Rounded Rectangle 5"/>
          <p:cNvSpPr/>
          <p:nvPr/>
        </p:nvSpPr>
        <p:spPr>
          <a:xfrm>
            <a:off x="4983480" y="2359670"/>
            <a:ext cx="1918328" cy="81176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8000"/>
                </a:solidFill>
                <a:latin typeface="Arial" panose="020B0604020202020204" pitchFamily="34" charset="0"/>
                <a:cs typeface="Arial" panose="020B0604020202020204" pitchFamily="34" charset="0"/>
              </a:rPr>
              <a:t>Randomized</a:t>
            </a:r>
          </a:p>
          <a:p>
            <a:pPr algn="ctr"/>
            <a:r>
              <a:rPr lang="en-US" sz="1400" dirty="0">
                <a:solidFill>
                  <a:srgbClr val="008000"/>
                </a:solidFill>
                <a:latin typeface="Arial" panose="020B0604020202020204" pitchFamily="34" charset="0"/>
                <a:cs typeface="Arial" panose="020B0604020202020204" pitchFamily="34" charset="0"/>
              </a:rPr>
              <a:t>N=8179</a:t>
            </a:r>
          </a:p>
          <a:p>
            <a:pPr algn="ctr"/>
            <a:r>
              <a:rPr lang="en-US" sz="1400" b="1" dirty="0">
                <a:solidFill>
                  <a:srgbClr val="008000"/>
                </a:solidFill>
                <a:latin typeface="Arial" panose="020B0604020202020204" pitchFamily="34" charset="0"/>
                <a:cs typeface="Arial" panose="020B0604020202020204" pitchFamily="34" charset="0"/>
              </a:rPr>
              <a:t>(43% of screened)</a:t>
            </a:r>
          </a:p>
        </p:txBody>
      </p:sp>
      <p:sp>
        <p:nvSpPr>
          <p:cNvPr id="7" name="Rounded Rectangle 6"/>
          <p:cNvSpPr/>
          <p:nvPr/>
        </p:nvSpPr>
        <p:spPr>
          <a:xfrm>
            <a:off x="3362180" y="3716843"/>
            <a:ext cx="1676614" cy="602116"/>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rgbClr val="0000FF"/>
                </a:solidFill>
                <a:latin typeface="Arial" panose="020B0604020202020204" pitchFamily="34" charset="0"/>
                <a:cs typeface="Arial" panose="020B0604020202020204" pitchFamily="34" charset="0"/>
              </a:rPr>
              <a:t>Icosapent</a:t>
            </a:r>
            <a:r>
              <a:rPr lang="en-US" sz="1400" b="1" dirty="0">
                <a:solidFill>
                  <a:srgbClr val="0000FF"/>
                </a:solidFill>
                <a:latin typeface="Arial" panose="020B0604020202020204" pitchFamily="34" charset="0"/>
                <a:cs typeface="Arial" panose="020B0604020202020204" pitchFamily="34" charset="0"/>
              </a:rPr>
              <a:t> Ethyl</a:t>
            </a:r>
          </a:p>
          <a:p>
            <a:pPr algn="ctr"/>
            <a:r>
              <a:rPr lang="en-US" sz="1400" dirty="0">
                <a:solidFill>
                  <a:srgbClr val="0000FF"/>
                </a:solidFill>
                <a:latin typeface="Arial" panose="020B0604020202020204" pitchFamily="34" charset="0"/>
                <a:cs typeface="Arial" panose="020B0604020202020204" pitchFamily="34" charset="0"/>
              </a:rPr>
              <a:t>N=4089 (100%)</a:t>
            </a:r>
          </a:p>
        </p:txBody>
      </p:sp>
      <p:sp>
        <p:nvSpPr>
          <p:cNvPr id="8" name="Rounded Rectangle 7"/>
          <p:cNvSpPr/>
          <p:nvPr/>
        </p:nvSpPr>
        <p:spPr>
          <a:xfrm>
            <a:off x="6858207" y="3716843"/>
            <a:ext cx="1676614" cy="602116"/>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Arial" panose="020B0604020202020204" pitchFamily="34" charset="0"/>
                <a:cs typeface="Arial" panose="020B0604020202020204" pitchFamily="34" charset="0"/>
              </a:rPr>
              <a:t>Placebo</a:t>
            </a:r>
          </a:p>
          <a:p>
            <a:pPr algn="ctr"/>
            <a:r>
              <a:rPr lang="en-US" sz="1400" dirty="0">
                <a:solidFill>
                  <a:srgbClr val="FF0000"/>
                </a:solidFill>
                <a:latin typeface="Arial" panose="020B0604020202020204" pitchFamily="34" charset="0"/>
                <a:cs typeface="Arial" panose="020B0604020202020204" pitchFamily="34" charset="0"/>
              </a:rPr>
              <a:t>N=4090 (100%)</a:t>
            </a:r>
          </a:p>
        </p:txBody>
      </p:sp>
      <p:sp>
        <p:nvSpPr>
          <p:cNvPr id="9" name="Rounded Rectangle 8"/>
          <p:cNvSpPr/>
          <p:nvPr/>
        </p:nvSpPr>
        <p:spPr>
          <a:xfrm>
            <a:off x="2524027" y="4767499"/>
            <a:ext cx="3353486" cy="34747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tabLst>
                <a:tab pos="2914650" algn="r"/>
                <a:tab pos="4170363" algn="r"/>
              </a:tabLst>
            </a:pPr>
            <a:r>
              <a:rPr lang="en-US" sz="1400" b="1" dirty="0">
                <a:solidFill>
                  <a:schemeClr val="tx1"/>
                </a:solidFill>
                <a:latin typeface="Arial" panose="020B0604020202020204" pitchFamily="34" charset="0"/>
                <a:cs typeface="Arial" panose="020B0604020202020204" pitchFamily="34" charset="0"/>
              </a:rPr>
              <a:t>Completed Study	</a:t>
            </a:r>
            <a:r>
              <a:rPr lang="en-US" sz="1400" dirty="0">
                <a:solidFill>
                  <a:schemeClr val="tx1"/>
                </a:solidFill>
                <a:latin typeface="Arial" panose="020B0604020202020204" pitchFamily="34" charset="0"/>
                <a:cs typeface="Arial" panose="020B0604020202020204" pitchFamily="34" charset="0"/>
              </a:rPr>
              <a:t>N=3684 (90.1%)</a:t>
            </a:r>
          </a:p>
        </p:txBody>
      </p:sp>
      <p:sp>
        <p:nvSpPr>
          <p:cNvPr id="10" name="Rounded Rectangle 9"/>
          <p:cNvSpPr/>
          <p:nvPr/>
        </p:nvSpPr>
        <p:spPr>
          <a:xfrm>
            <a:off x="6019772" y="4767499"/>
            <a:ext cx="3353486" cy="34747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tabLst>
                <a:tab pos="2914650" algn="r"/>
                <a:tab pos="4170363" algn="r"/>
              </a:tabLst>
            </a:pPr>
            <a:r>
              <a:rPr lang="en-US" sz="1400" b="1" dirty="0">
                <a:solidFill>
                  <a:schemeClr val="tx1"/>
                </a:solidFill>
                <a:latin typeface="Arial" panose="020B0604020202020204" pitchFamily="34" charset="0"/>
                <a:cs typeface="Arial" panose="020B0604020202020204" pitchFamily="34" charset="0"/>
              </a:rPr>
              <a:t>Completed Study	</a:t>
            </a:r>
            <a:r>
              <a:rPr lang="en-US" sz="1400" dirty="0">
                <a:solidFill>
                  <a:schemeClr val="tx1"/>
                </a:solidFill>
                <a:latin typeface="Arial" panose="020B0604020202020204" pitchFamily="34" charset="0"/>
                <a:cs typeface="Arial" panose="020B0604020202020204" pitchFamily="34" charset="0"/>
              </a:rPr>
              <a:t>N=3630 (88.8%)</a:t>
            </a:r>
          </a:p>
        </p:txBody>
      </p:sp>
      <p:sp>
        <p:nvSpPr>
          <p:cNvPr id="11" name="Rectangle 10"/>
          <p:cNvSpPr/>
          <p:nvPr/>
        </p:nvSpPr>
        <p:spPr>
          <a:xfrm>
            <a:off x="2568457" y="1134062"/>
            <a:ext cx="1634699" cy="5719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tabLst>
                <a:tab pos="3713163" algn="ctr"/>
              </a:tabLst>
            </a:pPr>
            <a:r>
              <a:rPr lang="en-US" sz="1400" dirty="0">
                <a:solidFill>
                  <a:schemeClr val="tx1"/>
                </a:solidFill>
                <a:latin typeface="Arial" panose="020B0604020202020204" pitchFamily="34" charset="0"/>
                <a:cs typeface="Arial" panose="020B0604020202020204" pitchFamily="34" charset="0"/>
              </a:rPr>
              <a:t>Countries	  11</a:t>
            </a:r>
          </a:p>
          <a:p>
            <a:pPr>
              <a:tabLst>
                <a:tab pos="3713163" algn="ctr"/>
              </a:tabLst>
            </a:pPr>
            <a:r>
              <a:rPr lang="en-US" sz="1400" dirty="0">
                <a:solidFill>
                  <a:schemeClr val="tx1"/>
                </a:solidFill>
                <a:latin typeface="Arial" panose="020B0604020202020204" pitchFamily="34" charset="0"/>
                <a:cs typeface="Arial" panose="020B0604020202020204" pitchFamily="34" charset="0"/>
              </a:rPr>
              <a:t>Sites	473</a:t>
            </a:r>
          </a:p>
        </p:txBody>
      </p:sp>
      <p:sp>
        <p:nvSpPr>
          <p:cNvPr id="12" name="Rectangle 11"/>
          <p:cNvSpPr/>
          <p:nvPr/>
        </p:nvSpPr>
        <p:spPr>
          <a:xfrm>
            <a:off x="7048656" y="662420"/>
            <a:ext cx="3454404" cy="218541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2880" tIns="347472" rIns="182880" bIns="82296" rtlCol="0" anchor="ctr"/>
          <a:lstStyle/>
          <a:p>
            <a:pPr>
              <a:tabLst>
                <a:tab pos="3300413" algn="r"/>
              </a:tabLst>
            </a:pPr>
            <a:r>
              <a:rPr lang="en-US" sz="1400" dirty="0">
                <a:solidFill>
                  <a:schemeClr val="tx1"/>
                </a:solidFill>
                <a:latin typeface="Arial" panose="020B0604020202020204" pitchFamily="34" charset="0"/>
                <a:cs typeface="Arial" panose="020B0604020202020204" pitchFamily="34" charset="0"/>
              </a:rPr>
              <a:t>Incl./Excl. criteria not met	10,429</a:t>
            </a:r>
          </a:p>
          <a:p>
            <a:pPr>
              <a:tabLst>
                <a:tab pos="3300413" algn="r"/>
              </a:tabLst>
            </a:pPr>
            <a:r>
              <a:rPr lang="en-US" sz="1400" dirty="0">
                <a:solidFill>
                  <a:schemeClr val="tx1"/>
                </a:solidFill>
                <a:latin typeface="Arial" panose="020B0604020202020204" pitchFamily="34" charset="0"/>
                <a:cs typeface="Arial" panose="020B0604020202020204" pitchFamily="34" charset="0"/>
              </a:rPr>
              <a:t>Withdrawal of consent	340</a:t>
            </a:r>
          </a:p>
          <a:p>
            <a:pPr>
              <a:tabLst>
                <a:tab pos="3300413" algn="r"/>
              </a:tabLst>
            </a:pPr>
            <a:r>
              <a:rPr lang="en-US" sz="1400" dirty="0">
                <a:solidFill>
                  <a:schemeClr val="tx1"/>
                </a:solidFill>
                <a:latin typeface="Arial" panose="020B0604020202020204" pitchFamily="34" charset="0"/>
                <a:cs typeface="Arial" panose="020B0604020202020204" pitchFamily="34" charset="0"/>
              </a:rPr>
              <a:t>Adverse event	13</a:t>
            </a:r>
          </a:p>
          <a:p>
            <a:pPr>
              <a:tabLst>
                <a:tab pos="3300413" algn="r"/>
              </a:tabLst>
            </a:pPr>
            <a:r>
              <a:rPr lang="en-US" sz="1400" dirty="0">
                <a:solidFill>
                  <a:schemeClr val="tx1"/>
                </a:solidFill>
                <a:latin typeface="Arial" panose="020B0604020202020204" pitchFamily="34" charset="0"/>
                <a:cs typeface="Arial" panose="020B0604020202020204" pitchFamily="34" charset="0"/>
              </a:rPr>
              <a:t>Primary Prevention category closed	4</a:t>
            </a:r>
          </a:p>
          <a:p>
            <a:pPr>
              <a:tabLst>
                <a:tab pos="3300413" algn="r"/>
              </a:tabLst>
            </a:pPr>
            <a:r>
              <a:rPr lang="en-US" sz="1400" dirty="0">
                <a:solidFill>
                  <a:schemeClr val="tx1"/>
                </a:solidFill>
                <a:latin typeface="Arial" panose="020B0604020202020204" pitchFamily="34" charset="0"/>
                <a:cs typeface="Arial" panose="020B0604020202020204" pitchFamily="34" charset="0"/>
              </a:rPr>
              <a:t>Death	5</a:t>
            </a:r>
          </a:p>
          <a:p>
            <a:pPr>
              <a:tabLst>
                <a:tab pos="3300413" algn="r"/>
              </a:tabLst>
            </a:pPr>
            <a:r>
              <a:rPr lang="en-US" sz="1400" dirty="0">
                <a:solidFill>
                  <a:schemeClr val="tx1"/>
                </a:solidFill>
                <a:latin typeface="Arial" panose="020B0604020202020204" pitchFamily="34" charset="0"/>
                <a:cs typeface="Arial" panose="020B0604020202020204" pitchFamily="34" charset="0"/>
              </a:rPr>
              <a:t>Lost to follow-up	108</a:t>
            </a:r>
          </a:p>
          <a:p>
            <a:pPr>
              <a:tabLst>
                <a:tab pos="3300413" algn="r"/>
              </a:tabLst>
            </a:pPr>
            <a:r>
              <a:rPr lang="en-US" sz="1400" dirty="0">
                <a:solidFill>
                  <a:schemeClr val="tx1"/>
                </a:solidFill>
                <a:latin typeface="Arial" panose="020B0604020202020204" pitchFamily="34" charset="0"/>
                <a:cs typeface="Arial" panose="020B0604020202020204" pitchFamily="34" charset="0"/>
              </a:rPr>
              <a:t>Enrollment closed	3</a:t>
            </a:r>
          </a:p>
          <a:p>
            <a:pPr>
              <a:tabLst>
                <a:tab pos="3300413" algn="r"/>
              </a:tabLst>
            </a:pPr>
            <a:r>
              <a:rPr lang="en-US" sz="1400" dirty="0">
                <a:solidFill>
                  <a:schemeClr val="tx1"/>
                </a:solidFill>
                <a:latin typeface="Arial" panose="020B0604020202020204" pitchFamily="34" charset="0"/>
                <a:cs typeface="Arial" panose="020B0604020202020204" pitchFamily="34" charset="0"/>
              </a:rPr>
              <a:t>Other	135</a:t>
            </a:r>
          </a:p>
        </p:txBody>
      </p:sp>
      <p:sp>
        <p:nvSpPr>
          <p:cNvPr id="13" name="Rectangle 12"/>
          <p:cNvSpPr/>
          <p:nvPr/>
        </p:nvSpPr>
        <p:spPr>
          <a:xfrm>
            <a:off x="694944" y="5344798"/>
            <a:ext cx="4837176" cy="34747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tabLst>
                <a:tab pos="4459288" algn="r"/>
              </a:tabLst>
            </a:pPr>
            <a:r>
              <a:rPr lang="en-US" sz="1400" b="1" dirty="0">
                <a:solidFill>
                  <a:schemeClr val="tx1"/>
                </a:solidFill>
                <a:latin typeface="Arial" panose="020B0604020202020204" pitchFamily="34" charset="0"/>
                <a:cs typeface="Arial" panose="020B0604020202020204" pitchFamily="34" charset="0"/>
              </a:rPr>
              <a:t>Early Discontinuation from Study	</a:t>
            </a:r>
            <a:r>
              <a:rPr lang="en-US" sz="1400" dirty="0">
                <a:solidFill>
                  <a:schemeClr val="tx1"/>
                </a:solidFill>
                <a:latin typeface="Arial" panose="020B0604020202020204" pitchFamily="34" charset="0"/>
                <a:cs typeface="Arial" panose="020B0604020202020204" pitchFamily="34" charset="0"/>
              </a:rPr>
              <a:t>N=405 (9.9%)</a:t>
            </a:r>
          </a:p>
        </p:txBody>
      </p:sp>
      <p:sp>
        <p:nvSpPr>
          <p:cNvPr id="14" name="Rectangle 13"/>
          <p:cNvSpPr/>
          <p:nvPr/>
        </p:nvSpPr>
        <p:spPr>
          <a:xfrm>
            <a:off x="694944" y="5811625"/>
            <a:ext cx="4837176" cy="59398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tabLst>
                <a:tab pos="3998913" algn="ctr"/>
              </a:tabLst>
            </a:pPr>
            <a:r>
              <a:rPr lang="en-US" sz="1400" dirty="0">
                <a:solidFill>
                  <a:schemeClr val="tx1"/>
                </a:solidFill>
                <a:latin typeface="Arial" panose="020B0604020202020204" pitchFamily="34" charset="0"/>
                <a:cs typeface="Arial" panose="020B0604020202020204" pitchFamily="34" charset="0"/>
              </a:rPr>
              <a:t>Actual vs. potential total follow-up time (%)	93.6%</a:t>
            </a:r>
          </a:p>
          <a:p>
            <a:pPr>
              <a:tabLst>
                <a:tab pos="3998913" algn="ctr"/>
              </a:tabLst>
            </a:pPr>
            <a:r>
              <a:rPr lang="en-US" sz="1400" dirty="0">
                <a:solidFill>
                  <a:schemeClr val="tx1"/>
                </a:solidFill>
                <a:latin typeface="Arial" panose="020B0604020202020204" pitchFamily="34" charset="0"/>
                <a:cs typeface="Arial" panose="020B0604020202020204" pitchFamily="34" charset="0"/>
              </a:rPr>
              <a:t>Known vital status	4083 (99.9%)</a:t>
            </a:r>
          </a:p>
        </p:txBody>
      </p:sp>
      <p:sp>
        <p:nvSpPr>
          <p:cNvPr id="15" name="Rectangle 14"/>
          <p:cNvSpPr/>
          <p:nvPr/>
        </p:nvSpPr>
        <p:spPr>
          <a:xfrm>
            <a:off x="6654842" y="5344798"/>
            <a:ext cx="4837176" cy="34747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tabLst>
                <a:tab pos="4459288" algn="r"/>
              </a:tabLst>
            </a:pPr>
            <a:r>
              <a:rPr lang="en-US" sz="1400" b="1" dirty="0">
                <a:solidFill>
                  <a:schemeClr val="tx1"/>
                </a:solidFill>
                <a:latin typeface="Arial" panose="020B0604020202020204" pitchFamily="34" charset="0"/>
                <a:cs typeface="Arial" panose="020B0604020202020204" pitchFamily="34" charset="0"/>
              </a:rPr>
              <a:t>Early Discontinuation from Study	</a:t>
            </a:r>
            <a:r>
              <a:rPr lang="en-US" sz="1400" dirty="0">
                <a:solidFill>
                  <a:schemeClr val="tx1"/>
                </a:solidFill>
                <a:latin typeface="Arial" panose="020B0604020202020204" pitchFamily="34" charset="0"/>
                <a:cs typeface="Arial" panose="020B0604020202020204" pitchFamily="34" charset="0"/>
              </a:rPr>
              <a:t>N=460 (11.2%)</a:t>
            </a:r>
          </a:p>
        </p:txBody>
      </p:sp>
      <p:sp>
        <p:nvSpPr>
          <p:cNvPr id="16" name="Rectangle 15"/>
          <p:cNvSpPr/>
          <p:nvPr/>
        </p:nvSpPr>
        <p:spPr>
          <a:xfrm>
            <a:off x="6654842" y="5811625"/>
            <a:ext cx="4837176" cy="59398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tabLst>
                <a:tab pos="3998913" algn="ctr"/>
              </a:tabLst>
            </a:pPr>
            <a:r>
              <a:rPr lang="en-US" sz="1400" dirty="0">
                <a:solidFill>
                  <a:schemeClr val="tx1"/>
                </a:solidFill>
                <a:latin typeface="Arial" panose="020B0604020202020204" pitchFamily="34" charset="0"/>
                <a:cs typeface="Arial" panose="020B0604020202020204" pitchFamily="34" charset="0"/>
              </a:rPr>
              <a:t>Actual vs. potential total follow-up time (%)	 92.9%</a:t>
            </a:r>
          </a:p>
          <a:p>
            <a:pPr>
              <a:tabLst>
                <a:tab pos="3998913" algn="ctr"/>
              </a:tabLst>
            </a:pPr>
            <a:r>
              <a:rPr lang="en-US" sz="1400" dirty="0">
                <a:solidFill>
                  <a:schemeClr val="tx1"/>
                </a:solidFill>
                <a:latin typeface="Arial" panose="020B0604020202020204" pitchFamily="34" charset="0"/>
                <a:cs typeface="Arial" panose="020B0604020202020204" pitchFamily="34" charset="0"/>
              </a:rPr>
              <a:t>Known vital status	4077 (99.7%)</a:t>
            </a:r>
          </a:p>
        </p:txBody>
      </p:sp>
      <p:sp>
        <p:nvSpPr>
          <p:cNvPr id="26" name="Rectangle 25"/>
          <p:cNvSpPr/>
          <p:nvPr/>
        </p:nvSpPr>
        <p:spPr>
          <a:xfrm>
            <a:off x="7568701" y="689591"/>
            <a:ext cx="2414315" cy="338554"/>
          </a:xfrm>
          <a:prstGeom prst="rect">
            <a:avLst/>
          </a:prstGeom>
        </p:spPr>
        <p:txBody>
          <a:bodyPr wrap="none">
            <a:spAutoFit/>
          </a:bodyPr>
          <a:lstStyle/>
          <a:p>
            <a:pPr algn="ctr"/>
            <a:r>
              <a:rPr lang="en-US" sz="1600" b="1" dirty="0">
                <a:latin typeface="Arial" panose="020B0604020202020204" pitchFamily="34" charset="0"/>
                <a:cs typeface="Arial" panose="020B0604020202020204" pitchFamily="34" charset="0"/>
              </a:rPr>
              <a:t>Screen Fails N=11,033*</a:t>
            </a:r>
          </a:p>
        </p:txBody>
      </p:sp>
      <p:sp>
        <p:nvSpPr>
          <p:cNvPr id="27" name="Rectangle 26"/>
          <p:cNvSpPr/>
          <p:nvPr/>
        </p:nvSpPr>
        <p:spPr>
          <a:xfrm>
            <a:off x="7126724" y="2864338"/>
            <a:ext cx="3357009" cy="276999"/>
          </a:xfrm>
          <a:prstGeom prst="rect">
            <a:avLst/>
          </a:prstGeom>
        </p:spPr>
        <p:txBody>
          <a:bodyPr wrap="none">
            <a:spAutoFit/>
          </a:bodyPr>
          <a:lstStyle/>
          <a:p>
            <a:r>
              <a:rPr lang="en-US" sz="1200" dirty="0">
                <a:latin typeface="Arial" panose="020B0604020202020204" pitchFamily="34" charset="0"/>
                <a:cs typeface="Arial" panose="020B0604020202020204" pitchFamily="34" charset="0"/>
              </a:rPr>
              <a:t>*4 patients presented 2 screen failure reasons.</a:t>
            </a:r>
          </a:p>
        </p:txBody>
      </p:sp>
      <p:sp>
        <p:nvSpPr>
          <p:cNvPr id="28" name="TextBox 27">
            <a:extLst>
              <a:ext uri="{FF2B5EF4-FFF2-40B4-BE49-F238E27FC236}">
                <a16:creationId xmlns:a16="http://schemas.microsoft.com/office/drawing/2014/main" id="{77327AEE-1737-4687-8A7C-A39F1332067A}"/>
              </a:ext>
            </a:extLst>
          </p:cNvPr>
          <p:cNvSpPr txBox="1"/>
          <p:nvPr/>
        </p:nvSpPr>
        <p:spPr>
          <a:xfrm>
            <a:off x="7512646" y="6529755"/>
            <a:ext cx="3666631"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Median trial follow up duration was 4.9 years.</a:t>
            </a:r>
          </a:p>
        </p:txBody>
      </p:sp>
    </p:spTree>
    <p:extLst>
      <p:ext uri="{BB962C8B-B14F-4D97-AF65-F5344CB8AC3E}">
        <p14:creationId xmlns:p14="http://schemas.microsoft.com/office/powerpoint/2010/main" val="41983375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2" descr="C:\Users\Dawn\Downloads\reduce4.png"/>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10516972" y="210487"/>
            <a:ext cx="1334883" cy="539496"/>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349250" y="1241779"/>
            <a:ext cx="11509051" cy="5590327"/>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p:cNvGrpSpPr/>
          <p:nvPr/>
        </p:nvGrpSpPr>
        <p:grpSpPr>
          <a:xfrm>
            <a:off x="347516" y="1252264"/>
            <a:ext cx="11504613" cy="5590327"/>
            <a:chOff x="588734" y="1092733"/>
            <a:chExt cx="11044299" cy="5590327"/>
          </a:xfrm>
        </p:grpSpPr>
        <p:sp>
          <p:nvSpPr>
            <p:cNvPr id="165" name="Rectangle 164"/>
            <p:cNvSpPr/>
            <p:nvPr/>
          </p:nvSpPr>
          <p:spPr>
            <a:xfrm>
              <a:off x="588734" y="3888426"/>
              <a:ext cx="2762250" cy="279463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588734" y="1092733"/>
              <a:ext cx="2762250" cy="279463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3351891" y="3888426"/>
              <a:ext cx="2762250" cy="279463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3351891" y="1092733"/>
              <a:ext cx="2762250" cy="279463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6105097" y="3888426"/>
              <a:ext cx="2762250" cy="279463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6105097" y="1092733"/>
              <a:ext cx="2762250" cy="279463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8870783" y="3888426"/>
              <a:ext cx="2762250" cy="279463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8870783" y="1092733"/>
              <a:ext cx="2762250" cy="279463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4" name="Picture 203"/>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252986" y="4731028"/>
            <a:ext cx="1047519" cy="730965"/>
          </a:xfrm>
          <a:prstGeom prst="rect">
            <a:avLst/>
          </a:prstGeom>
          <a:ln w="12700">
            <a:solidFill>
              <a:schemeClr val="bg1"/>
            </a:solidFill>
          </a:ln>
        </p:spPr>
      </p:pic>
      <p:pic>
        <p:nvPicPr>
          <p:cNvPr id="207" name="Picture 206"/>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251715" y="5463051"/>
            <a:ext cx="1427201" cy="725755"/>
          </a:xfrm>
          <a:prstGeom prst="rect">
            <a:avLst/>
          </a:prstGeom>
          <a:ln w="12700">
            <a:solidFill>
              <a:schemeClr val="bg1"/>
            </a:solidFill>
          </a:ln>
        </p:spPr>
      </p:pic>
      <p:pic>
        <p:nvPicPr>
          <p:cNvPr id="208" name="Picture 207"/>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060814" y="5206719"/>
            <a:ext cx="1151504" cy="876494"/>
          </a:xfrm>
          <a:prstGeom prst="rect">
            <a:avLst/>
          </a:prstGeom>
          <a:ln w="12700">
            <a:solidFill>
              <a:schemeClr val="bg1"/>
            </a:solidFill>
          </a:ln>
        </p:spPr>
      </p:pic>
      <p:pic>
        <p:nvPicPr>
          <p:cNvPr id="210" name="Picture 209"/>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2981325" y="6101592"/>
            <a:ext cx="1057154" cy="718716"/>
          </a:xfrm>
          <a:prstGeom prst="rect">
            <a:avLst/>
          </a:prstGeom>
          <a:ln w="12700">
            <a:solidFill>
              <a:schemeClr val="bg1"/>
            </a:solidFill>
          </a:ln>
        </p:spPr>
      </p:pic>
      <p:pic>
        <p:nvPicPr>
          <p:cNvPr id="211" name="Picture 210"/>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4052101" y="6101592"/>
            <a:ext cx="1291104" cy="725389"/>
          </a:xfrm>
          <a:prstGeom prst="rect">
            <a:avLst/>
          </a:prstGeom>
          <a:ln w="12700">
            <a:solidFill>
              <a:schemeClr val="bg1"/>
            </a:solidFill>
          </a:ln>
        </p:spPr>
      </p:pic>
      <p:pic>
        <p:nvPicPr>
          <p:cNvPr id="212" name="Picture 211"/>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8978562" y="3223236"/>
            <a:ext cx="1543219" cy="795437"/>
          </a:xfrm>
          <a:prstGeom prst="rect">
            <a:avLst/>
          </a:prstGeom>
          <a:ln w="12700">
            <a:solidFill>
              <a:schemeClr val="bg1"/>
            </a:solidFill>
          </a:ln>
        </p:spPr>
      </p:pic>
      <p:pic>
        <p:nvPicPr>
          <p:cNvPr id="10" name="Picture 9"/>
          <p:cNvPicPr>
            <a:picLocks noChangeAspect="1"/>
          </p:cNvPicPr>
          <p:nvPr/>
        </p:nvPicPr>
        <p:blipFill rotWithShape="1">
          <a:blip r:embed="rId10" cstate="hqprint">
            <a:extLst>
              <a:ext uri="{28A0092B-C50C-407E-A947-70E740481C1C}">
                <a14:useLocalDpi xmlns:a14="http://schemas.microsoft.com/office/drawing/2010/main"/>
              </a:ext>
            </a:extLst>
          </a:blip>
          <a:srcRect l="-499"/>
          <a:stretch/>
        </p:blipFill>
        <p:spPr>
          <a:xfrm>
            <a:off x="360250" y="1263441"/>
            <a:ext cx="502021" cy="536918"/>
          </a:xfrm>
          <a:prstGeom prst="rect">
            <a:avLst/>
          </a:prstGeom>
          <a:ln w="12700">
            <a:solidFill>
              <a:schemeClr val="bg1"/>
            </a:solidFill>
          </a:ln>
        </p:spPr>
      </p:pic>
      <p:pic>
        <p:nvPicPr>
          <p:cNvPr id="17" name="Picture 16"/>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10210495" y="4730371"/>
            <a:ext cx="615450" cy="640488"/>
          </a:xfrm>
          <a:prstGeom prst="rect">
            <a:avLst/>
          </a:prstGeom>
          <a:ln w="12700">
            <a:solidFill>
              <a:schemeClr val="bg1"/>
            </a:solidFill>
          </a:ln>
        </p:spPr>
      </p:pic>
      <p:pic>
        <p:nvPicPr>
          <p:cNvPr id="31" name="Picture 30"/>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10987947" y="5948526"/>
            <a:ext cx="862142" cy="883579"/>
          </a:xfrm>
          <a:prstGeom prst="rect">
            <a:avLst/>
          </a:prstGeom>
          <a:ln w="12700">
            <a:solidFill>
              <a:schemeClr val="bg1"/>
            </a:solidFill>
          </a:ln>
        </p:spPr>
      </p:pic>
      <p:pic>
        <p:nvPicPr>
          <p:cNvPr id="53" name="Picture 52"/>
          <p:cNvPicPr>
            <a:picLocks noChangeAspect="1"/>
          </p:cNvPicPr>
          <p:nvPr/>
        </p:nvPicPr>
        <p:blipFill rotWithShape="1">
          <a:blip r:embed="rId13" cstate="hqprint">
            <a:extLst>
              <a:ext uri="{28A0092B-C50C-407E-A947-70E740481C1C}">
                <a14:useLocalDpi xmlns:a14="http://schemas.microsoft.com/office/drawing/2010/main"/>
              </a:ext>
            </a:extLst>
          </a:blip>
          <a:srcRect l="-212"/>
          <a:stretch/>
        </p:blipFill>
        <p:spPr>
          <a:xfrm>
            <a:off x="2579753" y="1959016"/>
            <a:ext cx="625189" cy="578000"/>
          </a:xfrm>
          <a:prstGeom prst="rect">
            <a:avLst/>
          </a:prstGeom>
          <a:ln w="12700">
            <a:solidFill>
              <a:schemeClr val="bg1"/>
            </a:solidFill>
          </a:ln>
        </p:spPr>
      </p:pic>
      <p:pic>
        <p:nvPicPr>
          <p:cNvPr id="136" name="Picture 135"/>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10776917" y="1271288"/>
            <a:ext cx="540107" cy="510706"/>
          </a:xfrm>
          <a:prstGeom prst="rect">
            <a:avLst/>
          </a:prstGeom>
          <a:ln w="12700">
            <a:solidFill>
              <a:schemeClr val="bg1"/>
            </a:solidFill>
          </a:ln>
        </p:spPr>
      </p:pic>
      <p:pic>
        <p:nvPicPr>
          <p:cNvPr id="143" name="Picture 142"/>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10249173" y="1273714"/>
            <a:ext cx="513201" cy="511699"/>
          </a:xfrm>
          <a:prstGeom prst="rect">
            <a:avLst/>
          </a:prstGeom>
          <a:ln w="12700">
            <a:solidFill>
              <a:schemeClr val="bg1"/>
            </a:solidFill>
          </a:ln>
        </p:spPr>
      </p:pic>
      <p:pic>
        <p:nvPicPr>
          <p:cNvPr id="157" name="Picture 156"/>
          <p:cNvPicPr>
            <a:picLocks noChangeAspect="1"/>
          </p:cNvPicPr>
          <p:nvPr/>
        </p:nvPicPr>
        <p:blipFill rotWithShape="1">
          <a:blip r:embed="rId16" cstate="hqprint">
            <a:extLst>
              <a:ext uri="{28A0092B-C50C-407E-A947-70E740481C1C}">
                <a14:useLocalDpi xmlns:a14="http://schemas.microsoft.com/office/drawing/2010/main"/>
              </a:ext>
            </a:extLst>
          </a:blip>
          <a:srcRect t="-12440" b="-16043"/>
          <a:stretch/>
        </p:blipFill>
        <p:spPr>
          <a:xfrm>
            <a:off x="11317308" y="1263440"/>
            <a:ext cx="528984" cy="504106"/>
          </a:xfrm>
          <a:prstGeom prst="rect">
            <a:avLst/>
          </a:prstGeom>
          <a:solidFill>
            <a:schemeClr val="bg1"/>
          </a:solidFill>
          <a:ln w="12700">
            <a:solidFill>
              <a:schemeClr val="bg1"/>
            </a:solidFill>
          </a:ln>
        </p:spPr>
      </p:pic>
      <p:pic>
        <p:nvPicPr>
          <p:cNvPr id="58" name="Picture 57"/>
          <p:cNvPicPr>
            <a:picLocks noChangeAspect="1"/>
          </p:cNvPicPr>
          <p:nvPr/>
        </p:nvPicPr>
        <p:blipFill rotWithShape="1">
          <a:blip r:embed="rId17" cstate="hqprint">
            <a:extLst>
              <a:ext uri="{28A0092B-C50C-407E-A947-70E740481C1C}">
                <a14:useLocalDpi xmlns:a14="http://schemas.microsoft.com/office/drawing/2010/main"/>
              </a:ext>
            </a:extLst>
          </a:blip>
          <a:srcRect/>
          <a:stretch/>
        </p:blipFill>
        <p:spPr>
          <a:xfrm>
            <a:off x="7466396" y="2233703"/>
            <a:ext cx="1495630" cy="952374"/>
          </a:xfrm>
          <a:prstGeom prst="rect">
            <a:avLst/>
          </a:prstGeom>
          <a:ln w="12700">
            <a:solidFill>
              <a:schemeClr val="bg1"/>
            </a:solidFill>
          </a:ln>
        </p:spPr>
      </p:pic>
      <p:pic>
        <p:nvPicPr>
          <p:cNvPr id="59" name="Picture 58"/>
          <p:cNvPicPr>
            <a:picLocks noChangeAspect="1"/>
          </p:cNvPicPr>
          <p:nvPr/>
        </p:nvPicPr>
        <p:blipFill rotWithShape="1">
          <a:blip r:embed="rId18" cstate="hqprint">
            <a:extLst>
              <a:ext uri="{28A0092B-C50C-407E-A947-70E740481C1C}">
                <a14:useLocalDpi xmlns:a14="http://schemas.microsoft.com/office/drawing/2010/main"/>
              </a:ext>
            </a:extLst>
          </a:blip>
          <a:srcRect/>
          <a:stretch/>
        </p:blipFill>
        <p:spPr>
          <a:xfrm rot="5400000">
            <a:off x="2490365" y="1244820"/>
            <a:ext cx="694195" cy="731435"/>
          </a:xfrm>
          <a:prstGeom prst="rect">
            <a:avLst/>
          </a:prstGeom>
          <a:ln w="12700">
            <a:solidFill>
              <a:schemeClr val="bg1"/>
            </a:solidFill>
          </a:ln>
        </p:spPr>
      </p:pic>
      <p:pic>
        <p:nvPicPr>
          <p:cNvPr id="60" name="Picture 59"/>
          <p:cNvPicPr>
            <a:picLocks noChangeAspect="1"/>
          </p:cNvPicPr>
          <p:nvPr/>
        </p:nvPicPr>
        <p:blipFill rotWithShape="1">
          <a:blip r:embed="rId19" cstate="hqprint">
            <a:extLst>
              <a:ext uri="{28A0092B-C50C-407E-A947-70E740481C1C}">
                <a14:useLocalDpi xmlns:a14="http://schemas.microsoft.com/office/drawing/2010/main"/>
              </a:ext>
            </a:extLst>
          </a:blip>
          <a:srcRect/>
          <a:stretch/>
        </p:blipFill>
        <p:spPr>
          <a:xfrm>
            <a:off x="1572633" y="3228408"/>
            <a:ext cx="1007120" cy="274003"/>
          </a:xfrm>
          <a:prstGeom prst="rect">
            <a:avLst/>
          </a:prstGeom>
          <a:ln w="12700">
            <a:solidFill>
              <a:schemeClr val="bg1"/>
            </a:solidFill>
          </a:ln>
        </p:spPr>
      </p:pic>
      <p:pic>
        <p:nvPicPr>
          <p:cNvPr id="61" name="Picture 60"/>
          <p:cNvPicPr>
            <a:picLocks noChangeAspect="1"/>
          </p:cNvPicPr>
          <p:nvPr/>
        </p:nvPicPr>
        <p:blipFill rotWithShape="1">
          <a:blip r:embed="rId20" cstate="hqprint">
            <a:extLst>
              <a:ext uri="{28A0092B-C50C-407E-A947-70E740481C1C}">
                <a14:useLocalDpi xmlns:a14="http://schemas.microsoft.com/office/drawing/2010/main"/>
              </a:ext>
            </a:extLst>
          </a:blip>
          <a:srcRect/>
          <a:stretch/>
        </p:blipFill>
        <p:spPr>
          <a:xfrm>
            <a:off x="1372416" y="5073894"/>
            <a:ext cx="744226" cy="1022825"/>
          </a:xfrm>
          <a:prstGeom prst="rect">
            <a:avLst/>
          </a:prstGeom>
          <a:ln w="12700">
            <a:solidFill>
              <a:schemeClr val="bg1"/>
            </a:solidFill>
          </a:ln>
        </p:spPr>
      </p:pic>
      <p:pic>
        <p:nvPicPr>
          <p:cNvPr id="65" name="Picture 64"/>
          <p:cNvPicPr>
            <a:picLocks noChangeAspect="1"/>
          </p:cNvPicPr>
          <p:nvPr/>
        </p:nvPicPr>
        <p:blipFill rotWithShape="1">
          <a:blip r:embed="rId21" cstate="hqprint">
            <a:extLst>
              <a:ext uri="{28A0092B-C50C-407E-A947-70E740481C1C}">
                <a14:useLocalDpi xmlns:a14="http://schemas.microsoft.com/office/drawing/2010/main"/>
              </a:ext>
            </a:extLst>
          </a:blip>
          <a:srcRect/>
          <a:stretch/>
        </p:blipFill>
        <p:spPr>
          <a:xfrm rot="5400000">
            <a:off x="2028760" y="1998261"/>
            <a:ext cx="575926" cy="497437"/>
          </a:xfrm>
          <a:prstGeom prst="rect">
            <a:avLst/>
          </a:prstGeom>
          <a:ln w="12700">
            <a:solidFill>
              <a:schemeClr val="bg1"/>
            </a:solidFill>
          </a:ln>
        </p:spPr>
      </p:pic>
      <p:pic>
        <p:nvPicPr>
          <p:cNvPr id="67" name="Picture 66"/>
          <p:cNvPicPr>
            <a:picLocks noChangeAspect="1"/>
          </p:cNvPicPr>
          <p:nvPr/>
        </p:nvPicPr>
        <p:blipFill rotWithShape="1">
          <a:blip r:embed="rId22" cstate="hqprint">
            <a:extLst>
              <a:ext uri="{28A0092B-C50C-407E-A947-70E740481C1C}">
                <a14:useLocalDpi xmlns:a14="http://schemas.microsoft.com/office/drawing/2010/main"/>
              </a:ext>
            </a:extLst>
          </a:blip>
          <a:srcRect l="-1"/>
          <a:stretch/>
        </p:blipFill>
        <p:spPr>
          <a:xfrm>
            <a:off x="1582972" y="2548554"/>
            <a:ext cx="978651" cy="679238"/>
          </a:xfrm>
          <a:prstGeom prst="rect">
            <a:avLst/>
          </a:prstGeom>
          <a:ln w="12700">
            <a:solidFill>
              <a:schemeClr val="bg1"/>
            </a:solidFill>
          </a:ln>
        </p:spPr>
      </p:pic>
      <p:pic>
        <p:nvPicPr>
          <p:cNvPr id="69" name="Picture 68"/>
          <p:cNvPicPr>
            <a:picLocks noChangeAspect="1"/>
          </p:cNvPicPr>
          <p:nvPr/>
        </p:nvPicPr>
        <p:blipFill>
          <a:blip r:embed="rId23" cstate="hqprint">
            <a:extLst>
              <a:ext uri="{28A0092B-C50C-407E-A947-70E740481C1C}">
                <a14:useLocalDpi xmlns:a14="http://schemas.microsoft.com/office/drawing/2010/main"/>
              </a:ext>
            </a:extLst>
          </a:blip>
          <a:stretch>
            <a:fillRect/>
          </a:stretch>
        </p:blipFill>
        <p:spPr>
          <a:xfrm>
            <a:off x="1372416" y="4062381"/>
            <a:ext cx="1835328" cy="999574"/>
          </a:xfrm>
          <a:prstGeom prst="rect">
            <a:avLst/>
          </a:prstGeom>
          <a:ln w="12700">
            <a:solidFill>
              <a:schemeClr val="bg1"/>
            </a:solidFill>
          </a:ln>
        </p:spPr>
      </p:pic>
      <p:pic>
        <p:nvPicPr>
          <p:cNvPr id="171" name="Picture 170"/>
          <p:cNvPicPr>
            <a:picLocks noChangeAspect="1"/>
          </p:cNvPicPr>
          <p:nvPr/>
        </p:nvPicPr>
        <p:blipFill rotWithShape="1">
          <a:blip r:embed="rId24" cstate="hqprint">
            <a:extLst>
              <a:ext uri="{28A0092B-C50C-407E-A947-70E740481C1C}">
                <a14:useLocalDpi xmlns:a14="http://schemas.microsoft.com/office/drawing/2010/main"/>
              </a:ext>
            </a:extLst>
          </a:blip>
          <a:srcRect t="-803"/>
          <a:stretch/>
        </p:blipFill>
        <p:spPr>
          <a:xfrm>
            <a:off x="7602625" y="4048181"/>
            <a:ext cx="891130" cy="887892"/>
          </a:xfrm>
          <a:prstGeom prst="rect">
            <a:avLst/>
          </a:prstGeom>
          <a:ln w="12700">
            <a:solidFill>
              <a:schemeClr val="bg1"/>
            </a:solidFill>
          </a:ln>
        </p:spPr>
      </p:pic>
      <p:pic>
        <p:nvPicPr>
          <p:cNvPr id="164" name="Picture 163">
            <a:extLst>
              <a:ext uri="{FF2B5EF4-FFF2-40B4-BE49-F238E27FC236}">
                <a16:creationId xmlns:a16="http://schemas.microsoft.com/office/drawing/2014/main" id="{07BF5413-BDE6-40FB-9FA3-59BE9DD2CFC9}"/>
              </a:ext>
            </a:extLst>
          </p:cNvPr>
          <p:cNvPicPr>
            <a:picLocks noChangeAspect="1"/>
          </p:cNvPicPr>
          <p:nvPr/>
        </p:nvPicPr>
        <p:blipFill>
          <a:blip r:embed="rId25" cstate="hqprint">
            <a:extLst>
              <a:ext uri="{28A0092B-C50C-407E-A947-70E740481C1C}">
                <a14:useLocalDpi xmlns:a14="http://schemas.microsoft.com/office/drawing/2010/main"/>
              </a:ext>
            </a:extLst>
          </a:blip>
          <a:stretch>
            <a:fillRect/>
          </a:stretch>
        </p:blipFill>
        <p:spPr>
          <a:xfrm>
            <a:off x="7647088" y="4668028"/>
            <a:ext cx="650518" cy="253276"/>
          </a:xfrm>
          <a:prstGeom prst="rect">
            <a:avLst/>
          </a:prstGeom>
          <a:solidFill>
            <a:schemeClr val="bg1"/>
          </a:solidFill>
          <a:ln w="12700">
            <a:solidFill>
              <a:schemeClr val="bg1"/>
            </a:solidFill>
          </a:ln>
        </p:spPr>
      </p:pic>
      <p:pic>
        <p:nvPicPr>
          <p:cNvPr id="71" name="Picture 70"/>
          <p:cNvPicPr>
            <a:picLocks noChangeAspect="1"/>
          </p:cNvPicPr>
          <p:nvPr/>
        </p:nvPicPr>
        <p:blipFill rotWithShape="1">
          <a:blip r:embed="rId26" cstate="hqprint">
            <a:extLst>
              <a:ext uri="{28A0092B-C50C-407E-A947-70E740481C1C}">
                <a14:useLocalDpi xmlns:a14="http://schemas.microsoft.com/office/drawing/2010/main"/>
              </a:ext>
            </a:extLst>
          </a:blip>
          <a:srcRect/>
          <a:stretch/>
        </p:blipFill>
        <p:spPr>
          <a:xfrm>
            <a:off x="6733149" y="4937692"/>
            <a:ext cx="1488346" cy="818864"/>
          </a:xfrm>
          <a:prstGeom prst="rect">
            <a:avLst/>
          </a:prstGeom>
          <a:ln w="12700">
            <a:solidFill>
              <a:schemeClr val="bg1"/>
            </a:solidFill>
          </a:ln>
        </p:spPr>
      </p:pic>
      <p:pic>
        <p:nvPicPr>
          <p:cNvPr id="72" name="Picture 71"/>
          <p:cNvPicPr>
            <a:picLocks noChangeAspect="1"/>
          </p:cNvPicPr>
          <p:nvPr/>
        </p:nvPicPr>
        <p:blipFill>
          <a:blip r:embed="rId27" cstate="hqprint">
            <a:extLst>
              <a:ext uri="{28A0092B-C50C-407E-A947-70E740481C1C}">
                <a14:useLocalDpi xmlns:a14="http://schemas.microsoft.com/office/drawing/2010/main"/>
              </a:ext>
            </a:extLst>
          </a:blip>
          <a:stretch>
            <a:fillRect/>
          </a:stretch>
        </p:blipFill>
        <p:spPr>
          <a:xfrm>
            <a:off x="4622741" y="4058904"/>
            <a:ext cx="779970" cy="489702"/>
          </a:xfrm>
          <a:prstGeom prst="rect">
            <a:avLst/>
          </a:prstGeom>
          <a:ln w="12700">
            <a:solidFill>
              <a:schemeClr val="bg1"/>
            </a:solidFill>
          </a:ln>
        </p:spPr>
      </p:pic>
      <p:pic>
        <p:nvPicPr>
          <p:cNvPr id="75" name="Picture 74"/>
          <p:cNvPicPr>
            <a:picLocks noChangeAspect="1"/>
          </p:cNvPicPr>
          <p:nvPr/>
        </p:nvPicPr>
        <p:blipFill rotWithShape="1">
          <a:blip r:embed="rId28" cstate="hqprint">
            <a:extLst>
              <a:ext uri="{28A0092B-C50C-407E-A947-70E740481C1C}">
                <a14:useLocalDpi xmlns:a14="http://schemas.microsoft.com/office/drawing/2010/main"/>
              </a:ext>
            </a:extLst>
          </a:blip>
          <a:srcRect l="19328" t="33071" r="19348" b="33378"/>
          <a:stretch/>
        </p:blipFill>
        <p:spPr>
          <a:xfrm>
            <a:off x="5368134" y="6090140"/>
            <a:ext cx="716164" cy="258594"/>
          </a:xfrm>
          <a:prstGeom prst="rect">
            <a:avLst/>
          </a:prstGeom>
          <a:solidFill>
            <a:schemeClr val="bg1"/>
          </a:solidFill>
          <a:ln w="12700">
            <a:solidFill>
              <a:schemeClr val="bg1"/>
            </a:solidFill>
          </a:ln>
        </p:spPr>
      </p:pic>
      <p:pic>
        <p:nvPicPr>
          <p:cNvPr id="77" name="Picture 76"/>
          <p:cNvPicPr>
            <a:picLocks noChangeAspect="1"/>
          </p:cNvPicPr>
          <p:nvPr/>
        </p:nvPicPr>
        <p:blipFill>
          <a:blip r:embed="rId29" cstate="hqprint">
            <a:extLst>
              <a:ext uri="{28A0092B-C50C-407E-A947-70E740481C1C}">
                <a14:useLocalDpi xmlns:a14="http://schemas.microsoft.com/office/drawing/2010/main"/>
              </a:ext>
            </a:extLst>
          </a:blip>
          <a:stretch>
            <a:fillRect/>
          </a:stretch>
        </p:blipFill>
        <p:spPr>
          <a:xfrm>
            <a:off x="4622741" y="1263441"/>
            <a:ext cx="1448533" cy="263146"/>
          </a:xfrm>
          <a:prstGeom prst="rect">
            <a:avLst/>
          </a:prstGeom>
          <a:ln w="12700">
            <a:solidFill>
              <a:schemeClr val="bg1"/>
            </a:solidFill>
          </a:ln>
        </p:spPr>
      </p:pic>
      <p:pic>
        <p:nvPicPr>
          <p:cNvPr id="82" name="Picture 81"/>
          <p:cNvPicPr>
            <a:picLocks noChangeAspect="1"/>
          </p:cNvPicPr>
          <p:nvPr/>
        </p:nvPicPr>
        <p:blipFill rotWithShape="1">
          <a:blip r:embed="rId30" cstate="hqprint">
            <a:extLst>
              <a:ext uri="{28A0092B-C50C-407E-A947-70E740481C1C}">
                <a14:useLocalDpi xmlns:a14="http://schemas.microsoft.com/office/drawing/2010/main"/>
              </a:ext>
            </a:extLst>
          </a:blip>
          <a:srcRect/>
          <a:stretch/>
        </p:blipFill>
        <p:spPr>
          <a:xfrm>
            <a:off x="8975886" y="5761460"/>
            <a:ext cx="637220" cy="1065521"/>
          </a:xfrm>
          <a:prstGeom prst="rect">
            <a:avLst/>
          </a:prstGeom>
          <a:ln w="12700">
            <a:solidFill>
              <a:schemeClr val="bg1"/>
            </a:solidFill>
          </a:ln>
        </p:spPr>
      </p:pic>
      <p:pic>
        <p:nvPicPr>
          <p:cNvPr id="85" name="Picture 84"/>
          <p:cNvPicPr>
            <a:picLocks noChangeAspect="1"/>
          </p:cNvPicPr>
          <p:nvPr/>
        </p:nvPicPr>
        <p:blipFill rotWithShape="1">
          <a:blip r:embed="rId31" cstate="hqprint">
            <a:extLst>
              <a:ext uri="{28A0092B-C50C-407E-A947-70E740481C1C}">
                <a14:useLocalDpi xmlns:a14="http://schemas.microsoft.com/office/drawing/2010/main"/>
              </a:ext>
            </a:extLst>
          </a:blip>
          <a:srcRect l="-1540"/>
          <a:stretch/>
        </p:blipFill>
        <p:spPr>
          <a:xfrm>
            <a:off x="9619169" y="4074092"/>
            <a:ext cx="575463" cy="726315"/>
          </a:xfrm>
          <a:prstGeom prst="rect">
            <a:avLst/>
          </a:prstGeom>
          <a:ln w="12700">
            <a:solidFill>
              <a:schemeClr val="bg1"/>
            </a:solidFill>
          </a:ln>
        </p:spPr>
      </p:pic>
      <p:pic>
        <p:nvPicPr>
          <p:cNvPr id="94" name="Picture 93"/>
          <p:cNvPicPr>
            <a:picLocks noChangeAspect="1"/>
          </p:cNvPicPr>
          <p:nvPr/>
        </p:nvPicPr>
        <p:blipFill rotWithShape="1">
          <a:blip r:embed="rId32" cstate="hqprint">
            <a:extLst>
              <a:ext uri="{28A0092B-C50C-407E-A947-70E740481C1C}">
                <a14:useLocalDpi xmlns:a14="http://schemas.microsoft.com/office/drawing/2010/main"/>
              </a:ext>
            </a:extLst>
          </a:blip>
          <a:srcRect/>
          <a:stretch/>
        </p:blipFill>
        <p:spPr>
          <a:xfrm>
            <a:off x="365484" y="6101592"/>
            <a:ext cx="1533194" cy="721332"/>
          </a:xfrm>
          <a:prstGeom prst="rect">
            <a:avLst/>
          </a:prstGeom>
          <a:ln w="12700">
            <a:solidFill>
              <a:schemeClr val="bg1"/>
            </a:solidFill>
          </a:ln>
        </p:spPr>
      </p:pic>
      <p:pic>
        <p:nvPicPr>
          <p:cNvPr id="95" name="Picture 94"/>
          <p:cNvPicPr>
            <a:picLocks noChangeAspect="1"/>
          </p:cNvPicPr>
          <p:nvPr/>
        </p:nvPicPr>
        <p:blipFill rotWithShape="1">
          <a:blip r:embed="rId33" cstate="hqprint">
            <a:extLst>
              <a:ext uri="{28A0092B-C50C-407E-A947-70E740481C1C}">
                <a14:useLocalDpi xmlns:a14="http://schemas.microsoft.com/office/drawing/2010/main"/>
              </a:ext>
            </a:extLst>
          </a:blip>
          <a:srcRect/>
          <a:stretch/>
        </p:blipFill>
        <p:spPr>
          <a:xfrm>
            <a:off x="9636627" y="4737569"/>
            <a:ext cx="558005" cy="628752"/>
          </a:xfrm>
          <a:prstGeom prst="rect">
            <a:avLst/>
          </a:prstGeom>
          <a:ln w="12700">
            <a:solidFill>
              <a:schemeClr val="bg1"/>
            </a:solidFill>
          </a:ln>
        </p:spPr>
      </p:pic>
      <p:pic>
        <p:nvPicPr>
          <p:cNvPr id="1030" name="Picture 10" descr="C:\Users\naikn\Desktop\Delete\Lakshmi.jpg"/>
          <p:cNvPicPr>
            <a:picLocks noChangeAspect="1" noChangeArrowheads="1"/>
          </p:cNvPicPr>
          <p:nvPr/>
        </p:nvPicPr>
        <p:blipFill rotWithShape="1">
          <a:blip r:embed="rId34" cstate="hqprint">
            <a:extLst>
              <a:ext uri="{28A0092B-C50C-407E-A947-70E740481C1C}">
                <a14:useLocalDpi xmlns:a14="http://schemas.microsoft.com/office/drawing/2010/main"/>
              </a:ext>
            </a:extLst>
          </a:blip>
          <a:srcRect/>
          <a:stretch/>
        </p:blipFill>
        <p:spPr bwMode="auto">
          <a:xfrm>
            <a:off x="10537840" y="3557585"/>
            <a:ext cx="441102" cy="474933"/>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1027" name="Picture 7" descr="C:\Users\naikn\Desktop\Delete\Bina.JPG"/>
          <p:cNvPicPr>
            <a:picLocks noChangeAspect="1" noChangeArrowheads="1"/>
          </p:cNvPicPr>
          <p:nvPr/>
        </p:nvPicPr>
        <p:blipFill rotWithShape="1">
          <a:blip r:embed="rId35" cstate="hqprint">
            <a:extLst>
              <a:ext uri="{28A0092B-C50C-407E-A947-70E740481C1C}">
                <a14:useLocalDpi xmlns:a14="http://schemas.microsoft.com/office/drawing/2010/main"/>
              </a:ext>
            </a:extLst>
          </a:blip>
          <a:srcRect/>
          <a:stretch/>
        </p:blipFill>
        <p:spPr bwMode="auto">
          <a:xfrm>
            <a:off x="11412256" y="2300227"/>
            <a:ext cx="418498" cy="537218"/>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1026" name="Picture 2" descr="C:\Documents and Settings\Admin\My Documents\Downloads\IMG-20181020-WA0008.jpg"/>
          <p:cNvPicPr>
            <a:picLocks noChangeAspect="1" noChangeArrowheads="1"/>
          </p:cNvPicPr>
          <p:nvPr/>
        </p:nvPicPr>
        <p:blipFill>
          <a:blip r:embed="rId36" cstate="hqprint">
            <a:extLst>
              <a:ext uri="{28A0092B-C50C-407E-A947-70E740481C1C}">
                <a14:useLocalDpi xmlns:a14="http://schemas.microsoft.com/office/drawing/2010/main"/>
              </a:ext>
            </a:extLst>
          </a:blip>
          <a:srcRect/>
          <a:stretch>
            <a:fillRect/>
          </a:stretch>
        </p:blipFill>
        <p:spPr bwMode="auto">
          <a:xfrm>
            <a:off x="11447381" y="3428725"/>
            <a:ext cx="382785" cy="605000"/>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1025" name="Picture 1" descr="C:\Documents and Settings\Admin\My Documents\Downloads\IMG-20181022-WA0002.jpg"/>
          <p:cNvPicPr>
            <a:picLocks noChangeAspect="1" noChangeArrowheads="1"/>
          </p:cNvPicPr>
          <p:nvPr/>
        </p:nvPicPr>
        <p:blipFill rotWithShape="1">
          <a:blip r:embed="rId37" cstate="hqprint">
            <a:extLst>
              <a:ext uri="{28A0092B-C50C-407E-A947-70E740481C1C}">
                <a14:useLocalDpi xmlns:a14="http://schemas.microsoft.com/office/drawing/2010/main"/>
              </a:ext>
            </a:extLst>
          </a:blip>
          <a:srcRect b="20777"/>
          <a:stretch/>
        </p:blipFill>
        <p:spPr bwMode="auto">
          <a:xfrm>
            <a:off x="11007700" y="3621950"/>
            <a:ext cx="413349" cy="396626"/>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104" name="Picture 103"/>
          <p:cNvPicPr>
            <a:picLocks noChangeAspect="1"/>
          </p:cNvPicPr>
          <p:nvPr/>
        </p:nvPicPr>
        <p:blipFill rotWithShape="1">
          <a:blip r:embed="rId38" cstate="hqprint">
            <a:extLst>
              <a:ext uri="{28A0092B-C50C-407E-A947-70E740481C1C}">
                <a14:useLocalDpi xmlns:a14="http://schemas.microsoft.com/office/drawing/2010/main"/>
              </a:ext>
            </a:extLst>
          </a:blip>
          <a:srcRect/>
          <a:stretch/>
        </p:blipFill>
        <p:spPr>
          <a:xfrm>
            <a:off x="5344302" y="4569875"/>
            <a:ext cx="752676" cy="882376"/>
          </a:xfrm>
          <a:prstGeom prst="rect">
            <a:avLst/>
          </a:prstGeom>
          <a:ln w="12700">
            <a:solidFill>
              <a:schemeClr val="bg1"/>
            </a:solidFill>
          </a:ln>
        </p:spPr>
      </p:pic>
      <p:pic>
        <p:nvPicPr>
          <p:cNvPr id="105" name="Picture 104"/>
          <p:cNvPicPr>
            <a:picLocks noChangeAspect="1"/>
          </p:cNvPicPr>
          <p:nvPr/>
        </p:nvPicPr>
        <p:blipFill rotWithShape="1">
          <a:blip r:embed="rId39" cstate="hqprint">
            <a:extLst>
              <a:ext uri="{28A0092B-C50C-407E-A947-70E740481C1C}">
                <a14:useLocalDpi xmlns:a14="http://schemas.microsoft.com/office/drawing/2010/main"/>
              </a:ext>
            </a:extLst>
          </a:blip>
          <a:srcRect/>
          <a:stretch/>
        </p:blipFill>
        <p:spPr>
          <a:xfrm>
            <a:off x="366795" y="3071063"/>
            <a:ext cx="1199151" cy="955230"/>
          </a:xfrm>
          <a:prstGeom prst="rect">
            <a:avLst/>
          </a:prstGeom>
          <a:ln w="12700">
            <a:solidFill>
              <a:schemeClr val="bg1"/>
            </a:solidFill>
          </a:ln>
        </p:spPr>
      </p:pic>
      <p:pic>
        <p:nvPicPr>
          <p:cNvPr id="109" name="Picture 108"/>
          <p:cNvPicPr>
            <a:picLocks noChangeAspect="1"/>
          </p:cNvPicPr>
          <p:nvPr/>
        </p:nvPicPr>
        <p:blipFill rotWithShape="1">
          <a:blip r:embed="rId40" cstate="hqprint">
            <a:extLst>
              <a:ext uri="{28A0092B-C50C-407E-A947-70E740481C1C}">
                <a14:useLocalDpi xmlns:a14="http://schemas.microsoft.com/office/drawing/2010/main"/>
              </a:ext>
            </a:extLst>
          </a:blip>
          <a:srcRect/>
          <a:stretch/>
        </p:blipFill>
        <p:spPr>
          <a:xfrm>
            <a:off x="9626003" y="5385091"/>
            <a:ext cx="1342802" cy="940240"/>
          </a:xfrm>
          <a:prstGeom prst="rect">
            <a:avLst/>
          </a:prstGeom>
          <a:ln w="12700">
            <a:solidFill>
              <a:schemeClr val="bg1"/>
            </a:solidFill>
          </a:ln>
        </p:spPr>
      </p:pic>
      <p:pic>
        <p:nvPicPr>
          <p:cNvPr id="114" name="Picture 113"/>
          <p:cNvPicPr>
            <a:picLocks noChangeAspect="1"/>
          </p:cNvPicPr>
          <p:nvPr/>
        </p:nvPicPr>
        <p:blipFill rotWithShape="1">
          <a:blip r:embed="rId41" cstate="hqprint">
            <a:extLst>
              <a:ext uri="{28A0092B-C50C-407E-A947-70E740481C1C}">
                <a14:useLocalDpi xmlns:a14="http://schemas.microsoft.com/office/drawing/2010/main"/>
              </a:ext>
            </a:extLst>
          </a:blip>
          <a:srcRect/>
          <a:stretch/>
        </p:blipFill>
        <p:spPr>
          <a:xfrm>
            <a:off x="8426794" y="4052256"/>
            <a:ext cx="602738" cy="874184"/>
          </a:xfrm>
          <a:prstGeom prst="rect">
            <a:avLst/>
          </a:prstGeom>
          <a:ln w="12700">
            <a:solidFill>
              <a:schemeClr val="bg1"/>
            </a:solidFill>
          </a:ln>
        </p:spPr>
      </p:pic>
      <p:pic>
        <p:nvPicPr>
          <p:cNvPr id="62" name="Picture 61"/>
          <p:cNvPicPr>
            <a:picLocks noChangeAspect="1"/>
          </p:cNvPicPr>
          <p:nvPr/>
        </p:nvPicPr>
        <p:blipFill rotWithShape="1">
          <a:blip r:embed="rId42" cstate="hqprint">
            <a:extLst>
              <a:ext uri="{28A0092B-C50C-407E-A947-70E740481C1C}">
                <a14:useLocalDpi xmlns:a14="http://schemas.microsoft.com/office/drawing/2010/main"/>
              </a:ext>
            </a:extLst>
          </a:blip>
          <a:srcRect b="577"/>
          <a:stretch/>
        </p:blipFill>
        <p:spPr>
          <a:xfrm>
            <a:off x="1582303" y="3523450"/>
            <a:ext cx="788917" cy="514022"/>
          </a:xfrm>
          <a:prstGeom prst="rect">
            <a:avLst/>
          </a:prstGeom>
          <a:ln w="12700">
            <a:solidFill>
              <a:schemeClr val="bg1"/>
            </a:solidFill>
          </a:ln>
        </p:spPr>
      </p:pic>
      <p:pic>
        <p:nvPicPr>
          <p:cNvPr id="111" name="Picture 110"/>
          <p:cNvPicPr>
            <a:picLocks noChangeAspect="1"/>
          </p:cNvPicPr>
          <p:nvPr/>
        </p:nvPicPr>
        <p:blipFill rotWithShape="1">
          <a:blip r:embed="rId43" cstate="hqprint">
            <a:extLst>
              <a:ext uri="{28A0092B-C50C-407E-A947-70E740481C1C}">
                <a14:useLocalDpi xmlns:a14="http://schemas.microsoft.com/office/drawing/2010/main"/>
              </a:ext>
            </a:extLst>
          </a:blip>
          <a:srcRect/>
          <a:stretch/>
        </p:blipFill>
        <p:spPr>
          <a:xfrm>
            <a:off x="10986968" y="5392388"/>
            <a:ext cx="852184" cy="545653"/>
          </a:xfrm>
          <a:prstGeom prst="rect">
            <a:avLst/>
          </a:prstGeom>
          <a:ln w="12700">
            <a:solidFill>
              <a:schemeClr val="bg1"/>
            </a:solidFill>
          </a:ln>
        </p:spPr>
      </p:pic>
      <p:grpSp>
        <p:nvGrpSpPr>
          <p:cNvPr id="50" name="Group 49"/>
          <p:cNvGrpSpPr/>
          <p:nvPr/>
        </p:nvGrpSpPr>
        <p:grpSpPr>
          <a:xfrm>
            <a:off x="8167773" y="4941938"/>
            <a:ext cx="791224" cy="796578"/>
            <a:chOff x="12875221" y="7002107"/>
            <a:chExt cx="791224" cy="796578"/>
          </a:xfrm>
        </p:grpSpPr>
        <p:pic>
          <p:nvPicPr>
            <p:cNvPr id="3" name="Picture 2"/>
            <p:cNvPicPr>
              <a:picLocks noChangeAspect="1"/>
            </p:cNvPicPr>
            <p:nvPr/>
          </p:nvPicPr>
          <p:blipFill rotWithShape="1">
            <a:blip r:embed="rId44" cstate="hqprint">
              <a:extLst>
                <a:ext uri="{28A0092B-C50C-407E-A947-70E740481C1C}">
                  <a14:useLocalDpi xmlns:a14="http://schemas.microsoft.com/office/drawing/2010/main"/>
                </a:ext>
              </a:extLst>
            </a:blip>
            <a:srcRect/>
            <a:stretch/>
          </p:blipFill>
          <p:spPr>
            <a:xfrm>
              <a:off x="12875221" y="7002107"/>
              <a:ext cx="396822" cy="598843"/>
            </a:xfrm>
            <a:prstGeom prst="rect">
              <a:avLst/>
            </a:prstGeom>
            <a:ln w="12700">
              <a:solidFill>
                <a:schemeClr val="bg1"/>
              </a:solidFill>
            </a:ln>
          </p:spPr>
        </p:pic>
        <p:pic>
          <p:nvPicPr>
            <p:cNvPr id="4" name="Picture 3"/>
            <p:cNvPicPr>
              <a:picLocks noChangeAspect="1"/>
            </p:cNvPicPr>
            <p:nvPr/>
          </p:nvPicPr>
          <p:blipFill rotWithShape="1">
            <a:blip r:embed="rId45" cstate="hqprint">
              <a:extLst>
                <a:ext uri="{28A0092B-C50C-407E-A947-70E740481C1C}">
                  <a14:useLocalDpi xmlns:a14="http://schemas.microsoft.com/office/drawing/2010/main"/>
                </a:ext>
              </a:extLst>
            </a:blip>
            <a:srcRect/>
            <a:stretch/>
          </p:blipFill>
          <p:spPr>
            <a:xfrm>
              <a:off x="13281813" y="7002107"/>
              <a:ext cx="384632" cy="598843"/>
            </a:xfrm>
            <a:prstGeom prst="rect">
              <a:avLst/>
            </a:prstGeom>
            <a:solidFill>
              <a:schemeClr val="bg1"/>
            </a:solidFill>
            <a:ln w="12700">
              <a:solidFill>
                <a:schemeClr val="bg1"/>
              </a:solidFill>
            </a:ln>
          </p:spPr>
        </p:pic>
        <p:pic>
          <p:nvPicPr>
            <p:cNvPr id="98" name="Picture 97" descr="https://i.imgur.com/oalhqaJ.png"/>
            <p:cNvPicPr/>
            <p:nvPr/>
          </p:nvPicPr>
          <p:blipFill>
            <a:blip r:embed="rId46" cstate="hqprint">
              <a:extLst>
                <a:ext uri="{28A0092B-C50C-407E-A947-70E740481C1C}">
                  <a14:useLocalDpi xmlns:a14="http://schemas.microsoft.com/office/drawing/2010/main"/>
                </a:ext>
              </a:extLst>
            </a:blip>
            <a:srcRect/>
            <a:stretch>
              <a:fillRect/>
            </a:stretch>
          </p:blipFill>
          <p:spPr bwMode="auto">
            <a:xfrm>
              <a:off x="12875221" y="7609139"/>
              <a:ext cx="791224" cy="189546"/>
            </a:xfrm>
            <a:prstGeom prst="rect">
              <a:avLst/>
            </a:prstGeom>
            <a:solidFill>
              <a:schemeClr val="bg1"/>
            </a:solidFill>
            <a:ln w="12700">
              <a:solidFill>
                <a:schemeClr val="bg1"/>
              </a:solidFill>
            </a:ln>
          </p:spPr>
        </p:pic>
      </p:grpSp>
      <p:pic>
        <p:nvPicPr>
          <p:cNvPr id="8" name="Picture 7"/>
          <p:cNvPicPr>
            <a:picLocks noChangeAspect="1"/>
          </p:cNvPicPr>
          <p:nvPr/>
        </p:nvPicPr>
        <p:blipFill>
          <a:blip r:embed="rId47" cstate="hqprint">
            <a:extLst>
              <a:ext uri="{28A0092B-C50C-407E-A947-70E740481C1C}">
                <a14:useLocalDpi xmlns:a14="http://schemas.microsoft.com/office/drawing/2010/main"/>
              </a:ext>
            </a:extLst>
          </a:blip>
          <a:stretch>
            <a:fillRect/>
          </a:stretch>
        </p:blipFill>
        <p:spPr>
          <a:xfrm>
            <a:off x="366815" y="4500134"/>
            <a:ext cx="434725" cy="594034"/>
          </a:xfrm>
          <a:prstGeom prst="rect">
            <a:avLst/>
          </a:prstGeom>
          <a:ln w="12700">
            <a:solidFill>
              <a:schemeClr val="bg1"/>
            </a:solidFill>
          </a:ln>
        </p:spPr>
      </p:pic>
      <p:pic>
        <p:nvPicPr>
          <p:cNvPr id="99" name="Picture 98" descr="Description: K:\care\logo\logo.png"/>
          <p:cNvPicPr/>
          <p:nvPr/>
        </p:nvPicPr>
        <p:blipFill rotWithShape="1">
          <a:blip r:embed="rId48" cstate="hqprint">
            <a:extLst>
              <a:ext uri="{28A0092B-C50C-407E-A947-70E740481C1C}">
                <a14:useLocalDpi xmlns:a14="http://schemas.microsoft.com/office/drawing/2010/main"/>
              </a:ext>
            </a:extLst>
          </a:blip>
          <a:srcRect l="-18628" t="-758" r="-15037"/>
          <a:stretch/>
        </p:blipFill>
        <p:spPr bwMode="auto">
          <a:xfrm>
            <a:off x="366815" y="5002110"/>
            <a:ext cx="426272" cy="186002"/>
          </a:xfrm>
          <a:prstGeom prst="rect">
            <a:avLst/>
          </a:prstGeom>
          <a:solidFill>
            <a:schemeClr val="bg1"/>
          </a:solidFill>
          <a:ln w="12700">
            <a:solidFill>
              <a:schemeClr val="bg1"/>
            </a:solidFill>
          </a:ln>
        </p:spPr>
      </p:pic>
      <p:grpSp>
        <p:nvGrpSpPr>
          <p:cNvPr id="12" name="Group 11"/>
          <p:cNvGrpSpPr/>
          <p:nvPr/>
        </p:nvGrpSpPr>
        <p:grpSpPr>
          <a:xfrm>
            <a:off x="9628404" y="6293123"/>
            <a:ext cx="1353921" cy="546099"/>
            <a:chOff x="9628404" y="6035217"/>
            <a:chExt cx="1353921" cy="546099"/>
          </a:xfrm>
        </p:grpSpPr>
        <p:pic>
          <p:nvPicPr>
            <p:cNvPr id="21" name="Picture 20"/>
            <p:cNvPicPr>
              <a:picLocks noChangeAspect="1"/>
            </p:cNvPicPr>
            <p:nvPr/>
          </p:nvPicPr>
          <p:blipFill rotWithShape="1">
            <a:blip r:embed="rId49" cstate="hqprint">
              <a:extLst>
                <a:ext uri="{28A0092B-C50C-407E-A947-70E740481C1C}">
                  <a14:useLocalDpi xmlns:a14="http://schemas.microsoft.com/office/drawing/2010/main"/>
                </a:ext>
              </a:extLst>
            </a:blip>
            <a:srcRect/>
            <a:stretch/>
          </p:blipFill>
          <p:spPr>
            <a:xfrm>
              <a:off x="9628404" y="6048904"/>
              <a:ext cx="828345" cy="520172"/>
            </a:xfrm>
            <a:prstGeom prst="rect">
              <a:avLst/>
            </a:prstGeom>
            <a:ln w="12700">
              <a:solidFill>
                <a:schemeClr val="bg1"/>
              </a:solidFill>
            </a:ln>
          </p:spPr>
        </p:pic>
        <p:pic>
          <p:nvPicPr>
            <p:cNvPr id="22" name="Picture 21"/>
            <p:cNvPicPr>
              <a:picLocks noChangeAspect="1"/>
            </p:cNvPicPr>
            <p:nvPr/>
          </p:nvPicPr>
          <p:blipFill>
            <a:blip r:embed="rId50" cstate="hqprint">
              <a:extLst>
                <a:ext uri="{28A0092B-C50C-407E-A947-70E740481C1C}">
                  <a14:useLocalDpi xmlns:a14="http://schemas.microsoft.com/office/drawing/2010/main"/>
                </a:ext>
              </a:extLst>
            </a:blip>
            <a:stretch>
              <a:fillRect/>
            </a:stretch>
          </p:blipFill>
          <p:spPr>
            <a:xfrm>
              <a:off x="10436225" y="6035217"/>
              <a:ext cx="546100" cy="546099"/>
            </a:xfrm>
            <a:prstGeom prst="rect">
              <a:avLst/>
            </a:prstGeom>
            <a:ln w="12700">
              <a:noFill/>
            </a:ln>
          </p:spPr>
        </p:pic>
      </p:grpSp>
      <p:grpSp>
        <p:nvGrpSpPr>
          <p:cNvPr id="117" name="Group 116"/>
          <p:cNvGrpSpPr/>
          <p:nvPr/>
        </p:nvGrpSpPr>
        <p:grpSpPr>
          <a:xfrm>
            <a:off x="5357411" y="6370819"/>
            <a:ext cx="720079" cy="448639"/>
            <a:chOff x="4452546" y="6020392"/>
            <a:chExt cx="720079" cy="448639"/>
          </a:xfrm>
        </p:grpSpPr>
        <p:pic>
          <p:nvPicPr>
            <p:cNvPr id="23" name="Picture 22"/>
            <p:cNvPicPr>
              <a:picLocks noChangeAspect="1"/>
            </p:cNvPicPr>
            <p:nvPr/>
          </p:nvPicPr>
          <p:blipFill rotWithShape="1">
            <a:blip r:embed="rId51" cstate="hqprint">
              <a:extLst>
                <a:ext uri="{28A0092B-C50C-407E-A947-70E740481C1C}">
                  <a14:useLocalDpi xmlns:a14="http://schemas.microsoft.com/office/drawing/2010/main"/>
                </a:ext>
              </a:extLst>
            </a:blip>
            <a:srcRect/>
            <a:stretch/>
          </p:blipFill>
          <p:spPr>
            <a:xfrm>
              <a:off x="4452546" y="6020392"/>
              <a:ext cx="340354" cy="448639"/>
            </a:xfrm>
            <a:prstGeom prst="rect">
              <a:avLst/>
            </a:prstGeom>
            <a:solidFill>
              <a:schemeClr val="bg1"/>
            </a:solidFill>
            <a:ln w="12700">
              <a:solidFill>
                <a:schemeClr val="bg1"/>
              </a:solidFill>
            </a:ln>
          </p:spPr>
        </p:pic>
        <p:pic>
          <p:nvPicPr>
            <p:cNvPr id="113" name="Рисунок 26"/>
            <p:cNvPicPr/>
            <p:nvPr/>
          </p:nvPicPr>
          <p:blipFill>
            <a:blip r:embed="rId52" cstate="hqprint">
              <a:extLst>
                <a:ext uri="{28A0092B-C50C-407E-A947-70E740481C1C}">
                  <a14:useLocalDpi xmlns:a14="http://schemas.microsoft.com/office/drawing/2010/main"/>
                </a:ext>
              </a:extLst>
            </a:blip>
            <a:srcRect/>
            <a:stretch>
              <a:fillRect/>
            </a:stretch>
          </p:blipFill>
          <p:spPr bwMode="auto">
            <a:xfrm>
              <a:off x="4807106" y="6020996"/>
              <a:ext cx="365519" cy="448035"/>
            </a:xfrm>
            <a:prstGeom prst="rect">
              <a:avLst/>
            </a:prstGeom>
            <a:solidFill>
              <a:schemeClr val="bg1"/>
            </a:solidFill>
            <a:ln w="12700">
              <a:solidFill>
                <a:schemeClr val="bg1"/>
              </a:solidFill>
            </a:ln>
            <a:extLst/>
          </p:spPr>
        </p:pic>
      </p:grpSp>
      <p:pic>
        <p:nvPicPr>
          <p:cNvPr id="36" name="Picture 35"/>
          <p:cNvPicPr>
            <a:picLocks noChangeAspect="1"/>
          </p:cNvPicPr>
          <p:nvPr/>
        </p:nvPicPr>
        <p:blipFill rotWithShape="1">
          <a:blip r:embed="rId53" cstate="hqprint">
            <a:extLst>
              <a:ext uri="{28A0092B-C50C-407E-A947-70E740481C1C}">
                <a14:useLocalDpi xmlns:a14="http://schemas.microsoft.com/office/drawing/2010/main"/>
              </a:ext>
            </a:extLst>
          </a:blip>
          <a:srcRect/>
          <a:stretch/>
        </p:blipFill>
        <p:spPr>
          <a:xfrm>
            <a:off x="4686322" y="5467877"/>
            <a:ext cx="1403893" cy="605705"/>
          </a:xfrm>
          <a:prstGeom prst="rect">
            <a:avLst/>
          </a:prstGeom>
          <a:ln w="12700">
            <a:solidFill>
              <a:schemeClr val="bg1"/>
            </a:solidFill>
          </a:ln>
        </p:spPr>
      </p:pic>
      <p:pic>
        <p:nvPicPr>
          <p:cNvPr id="35" name="Picture 34"/>
          <p:cNvPicPr>
            <a:picLocks noChangeAspect="1"/>
          </p:cNvPicPr>
          <p:nvPr/>
        </p:nvPicPr>
        <p:blipFill>
          <a:blip r:embed="rId54" cstate="hqprint">
            <a:extLst>
              <a:ext uri="{28A0092B-C50C-407E-A947-70E740481C1C}">
                <a14:useLocalDpi xmlns:a14="http://schemas.microsoft.com/office/drawing/2010/main"/>
              </a:ext>
            </a:extLst>
          </a:blip>
          <a:stretch>
            <a:fillRect/>
          </a:stretch>
        </p:blipFill>
        <p:spPr>
          <a:xfrm>
            <a:off x="5067449" y="5493871"/>
            <a:ext cx="578677" cy="169815"/>
          </a:xfrm>
          <a:prstGeom prst="rect">
            <a:avLst/>
          </a:prstGeom>
          <a:ln w="12700">
            <a:solidFill>
              <a:schemeClr val="bg1"/>
            </a:solidFill>
          </a:ln>
        </p:spPr>
      </p:pic>
      <p:grpSp>
        <p:nvGrpSpPr>
          <p:cNvPr id="6" name="Group 5"/>
          <p:cNvGrpSpPr/>
          <p:nvPr/>
        </p:nvGrpSpPr>
        <p:grpSpPr>
          <a:xfrm>
            <a:off x="4309169" y="4786279"/>
            <a:ext cx="1016756" cy="656640"/>
            <a:chOff x="4299361" y="4528835"/>
            <a:chExt cx="1016756" cy="656640"/>
          </a:xfrm>
        </p:grpSpPr>
        <p:pic>
          <p:nvPicPr>
            <p:cNvPr id="39" name="Picture 38"/>
            <p:cNvPicPr>
              <a:picLocks noChangeAspect="1"/>
            </p:cNvPicPr>
            <p:nvPr/>
          </p:nvPicPr>
          <p:blipFill rotWithShape="1">
            <a:blip r:embed="rId55" cstate="hqprint">
              <a:extLst>
                <a:ext uri="{28A0092B-C50C-407E-A947-70E740481C1C}">
                  <a14:useLocalDpi xmlns:a14="http://schemas.microsoft.com/office/drawing/2010/main"/>
                </a:ext>
              </a:extLst>
            </a:blip>
            <a:srcRect/>
            <a:stretch/>
          </p:blipFill>
          <p:spPr>
            <a:xfrm>
              <a:off x="4299361" y="4528835"/>
              <a:ext cx="1016756" cy="482907"/>
            </a:xfrm>
            <a:prstGeom prst="rect">
              <a:avLst/>
            </a:prstGeom>
            <a:ln w="12700">
              <a:solidFill>
                <a:schemeClr val="bg1"/>
              </a:solidFill>
            </a:ln>
          </p:spPr>
        </p:pic>
        <p:pic>
          <p:nvPicPr>
            <p:cNvPr id="37" name="Picture 36"/>
            <p:cNvPicPr>
              <a:picLocks noChangeAspect="1"/>
            </p:cNvPicPr>
            <p:nvPr/>
          </p:nvPicPr>
          <p:blipFill>
            <a:blip r:embed="rId56" cstate="hqprint">
              <a:extLst>
                <a:ext uri="{28A0092B-C50C-407E-A947-70E740481C1C}">
                  <a14:useLocalDpi xmlns:a14="http://schemas.microsoft.com/office/drawing/2010/main"/>
                </a:ext>
              </a:extLst>
            </a:blip>
            <a:stretch>
              <a:fillRect/>
            </a:stretch>
          </p:blipFill>
          <p:spPr>
            <a:xfrm>
              <a:off x="4299361" y="4966556"/>
              <a:ext cx="1014984" cy="218919"/>
            </a:xfrm>
            <a:prstGeom prst="rect">
              <a:avLst/>
            </a:prstGeom>
            <a:ln w="12700">
              <a:solidFill>
                <a:schemeClr val="bg1"/>
              </a:solidFill>
            </a:ln>
          </p:spPr>
        </p:pic>
      </p:grpSp>
      <p:pic>
        <p:nvPicPr>
          <p:cNvPr id="88" name="Picture 87"/>
          <p:cNvPicPr>
            <a:picLocks noChangeAspect="1"/>
          </p:cNvPicPr>
          <p:nvPr/>
        </p:nvPicPr>
        <p:blipFill rotWithShape="1">
          <a:blip r:embed="rId57" cstate="hqprint">
            <a:extLst>
              <a:ext uri="{28A0092B-C50C-407E-A947-70E740481C1C}">
                <a14:useLocalDpi xmlns:a14="http://schemas.microsoft.com/office/drawing/2010/main"/>
              </a:ext>
            </a:extLst>
          </a:blip>
          <a:srcRect/>
          <a:stretch/>
        </p:blipFill>
        <p:spPr>
          <a:xfrm>
            <a:off x="6117116" y="5763163"/>
            <a:ext cx="1747523" cy="1057793"/>
          </a:xfrm>
          <a:prstGeom prst="rect">
            <a:avLst/>
          </a:prstGeom>
          <a:ln w="12700">
            <a:solidFill>
              <a:schemeClr val="bg1"/>
            </a:solidFill>
          </a:ln>
        </p:spPr>
      </p:pic>
      <p:pic>
        <p:nvPicPr>
          <p:cNvPr id="89" name="Picture 88"/>
          <p:cNvPicPr>
            <a:picLocks noChangeAspect="1"/>
          </p:cNvPicPr>
          <p:nvPr/>
        </p:nvPicPr>
        <p:blipFill rotWithShape="1">
          <a:blip r:embed="rId58" cstate="hqprint">
            <a:extLst>
              <a:ext uri="{28A0092B-C50C-407E-A947-70E740481C1C}">
                <a14:useLocalDpi xmlns:a14="http://schemas.microsoft.com/office/drawing/2010/main"/>
              </a:ext>
            </a:extLst>
          </a:blip>
          <a:srcRect/>
          <a:stretch/>
        </p:blipFill>
        <p:spPr>
          <a:xfrm rot="10800000">
            <a:off x="7874136" y="5756556"/>
            <a:ext cx="1072550" cy="604723"/>
          </a:xfrm>
          <a:prstGeom prst="rect">
            <a:avLst/>
          </a:prstGeom>
          <a:ln w="12700">
            <a:solidFill>
              <a:schemeClr val="bg1"/>
            </a:solidFill>
          </a:ln>
        </p:spPr>
      </p:pic>
      <p:pic>
        <p:nvPicPr>
          <p:cNvPr id="91" name="Picture 90"/>
          <p:cNvPicPr>
            <a:picLocks noChangeAspect="1"/>
          </p:cNvPicPr>
          <p:nvPr/>
        </p:nvPicPr>
        <p:blipFill rotWithShape="1">
          <a:blip r:embed="rId59" cstate="hqprint">
            <a:extLst>
              <a:ext uri="{28A0092B-C50C-407E-A947-70E740481C1C}">
                <a14:useLocalDpi xmlns:a14="http://schemas.microsoft.com/office/drawing/2010/main"/>
              </a:ext>
            </a:extLst>
          </a:blip>
          <a:srcRect/>
          <a:stretch/>
        </p:blipFill>
        <p:spPr>
          <a:xfrm>
            <a:off x="6119013" y="4939539"/>
            <a:ext cx="612178" cy="807321"/>
          </a:xfrm>
          <a:prstGeom prst="rect">
            <a:avLst/>
          </a:prstGeom>
          <a:ln w="12700">
            <a:solidFill>
              <a:schemeClr val="bg1"/>
            </a:solidFill>
          </a:ln>
        </p:spPr>
      </p:pic>
      <p:grpSp>
        <p:nvGrpSpPr>
          <p:cNvPr id="101" name="Group 100"/>
          <p:cNvGrpSpPr/>
          <p:nvPr/>
        </p:nvGrpSpPr>
        <p:grpSpPr>
          <a:xfrm>
            <a:off x="8992631" y="4064485"/>
            <a:ext cx="634261" cy="1224951"/>
            <a:chOff x="3117635" y="4363869"/>
            <a:chExt cx="451065" cy="871144"/>
          </a:xfrm>
        </p:grpSpPr>
        <p:pic>
          <p:nvPicPr>
            <p:cNvPr id="155" name="Picture 154"/>
            <p:cNvPicPr>
              <a:picLocks noChangeAspect="1"/>
            </p:cNvPicPr>
            <p:nvPr/>
          </p:nvPicPr>
          <p:blipFill>
            <a:blip r:embed="rId60">
              <a:extLst>
                <a:ext uri="{28A0092B-C50C-407E-A947-70E740481C1C}">
                  <a14:useLocalDpi xmlns:a14="http://schemas.microsoft.com/office/drawing/2010/main"/>
                </a:ext>
              </a:extLst>
            </a:blip>
            <a:stretch>
              <a:fillRect/>
            </a:stretch>
          </p:blipFill>
          <p:spPr>
            <a:xfrm>
              <a:off x="3118184" y="4363869"/>
              <a:ext cx="449966" cy="257123"/>
            </a:xfrm>
            <a:prstGeom prst="rect">
              <a:avLst/>
            </a:prstGeom>
            <a:solidFill>
              <a:schemeClr val="bg1"/>
            </a:solidFill>
            <a:ln w="12700">
              <a:solidFill>
                <a:schemeClr val="bg1"/>
              </a:solidFill>
            </a:ln>
          </p:spPr>
        </p:pic>
        <p:pic>
          <p:nvPicPr>
            <p:cNvPr id="156" name="Picture 155"/>
            <p:cNvPicPr>
              <a:picLocks noChangeAspect="1"/>
            </p:cNvPicPr>
            <p:nvPr/>
          </p:nvPicPr>
          <p:blipFill>
            <a:blip r:embed="rId61">
              <a:extLst>
                <a:ext uri="{28A0092B-C50C-407E-A947-70E740481C1C}">
                  <a14:useLocalDpi xmlns:a14="http://schemas.microsoft.com/office/drawing/2010/main"/>
                </a:ext>
              </a:extLst>
            </a:blip>
            <a:stretch>
              <a:fillRect/>
            </a:stretch>
          </p:blipFill>
          <p:spPr>
            <a:xfrm>
              <a:off x="3117635" y="4633593"/>
              <a:ext cx="451065" cy="601420"/>
            </a:xfrm>
            <a:prstGeom prst="rect">
              <a:avLst/>
            </a:prstGeom>
            <a:ln w="12700">
              <a:solidFill>
                <a:schemeClr val="bg1"/>
              </a:solidFill>
            </a:ln>
          </p:spPr>
        </p:pic>
      </p:grpSp>
      <p:pic>
        <p:nvPicPr>
          <p:cNvPr id="64" name="Picture 63"/>
          <p:cNvPicPr>
            <a:picLocks noChangeAspect="1"/>
          </p:cNvPicPr>
          <p:nvPr/>
        </p:nvPicPr>
        <p:blipFill>
          <a:blip r:embed="rId62" cstate="hqprint">
            <a:extLst>
              <a:ext uri="{28A0092B-C50C-407E-A947-70E740481C1C}">
                <a14:useLocalDpi xmlns:a14="http://schemas.microsoft.com/office/drawing/2010/main"/>
              </a:ext>
            </a:extLst>
          </a:blip>
          <a:stretch>
            <a:fillRect/>
          </a:stretch>
        </p:blipFill>
        <p:spPr>
          <a:xfrm>
            <a:off x="10212619" y="4076083"/>
            <a:ext cx="475685" cy="654289"/>
          </a:xfrm>
          <a:prstGeom prst="rect">
            <a:avLst/>
          </a:prstGeom>
          <a:ln w="12700">
            <a:solidFill>
              <a:schemeClr val="bg1"/>
            </a:solidFill>
          </a:ln>
        </p:spPr>
      </p:pic>
      <p:pic>
        <p:nvPicPr>
          <p:cNvPr id="150" name="Picture 149"/>
          <p:cNvPicPr>
            <a:picLocks noChangeAspect="1"/>
          </p:cNvPicPr>
          <p:nvPr/>
        </p:nvPicPr>
        <p:blipFill rotWithShape="1">
          <a:blip r:embed="rId63" cstate="hqprint">
            <a:extLst>
              <a:ext uri="{28A0092B-C50C-407E-A947-70E740481C1C}">
                <a14:useLocalDpi xmlns:a14="http://schemas.microsoft.com/office/drawing/2010/main"/>
              </a:ext>
            </a:extLst>
          </a:blip>
          <a:srcRect/>
          <a:stretch/>
        </p:blipFill>
        <p:spPr>
          <a:xfrm>
            <a:off x="11307930" y="1745981"/>
            <a:ext cx="538078" cy="548887"/>
          </a:xfrm>
          <a:prstGeom prst="rect">
            <a:avLst/>
          </a:prstGeom>
          <a:ln w="12700">
            <a:solidFill>
              <a:schemeClr val="bg1"/>
            </a:solidFill>
          </a:ln>
        </p:spPr>
      </p:pic>
      <p:pic>
        <p:nvPicPr>
          <p:cNvPr id="63" name="Picture 62"/>
          <p:cNvPicPr>
            <a:picLocks noChangeAspect="1"/>
          </p:cNvPicPr>
          <p:nvPr/>
        </p:nvPicPr>
        <p:blipFill rotWithShape="1">
          <a:blip r:embed="rId64" cstate="hqprint">
            <a:extLst>
              <a:ext uri="{28A0092B-C50C-407E-A947-70E740481C1C}">
                <a14:useLocalDpi xmlns:a14="http://schemas.microsoft.com/office/drawing/2010/main"/>
              </a:ext>
            </a:extLst>
          </a:blip>
          <a:srcRect/>
          <a:stretch/>
        </p:blipFill>
        <p:spPr>
          <a:xfrm>
            <a:off x="8996075" y="1263440"/>
            <a:ext cx="828552" cy="971653"/>
          </a:xfrm>
          <a:prstGeom prst="rect">
            <a:avLst/>
          </a:prstGeom>
          <a:ln w="12700">
            <a:solidFill>
              <a:schemeClr val="bg1"/>
            </a:solidFill>
          </a:ln>
        </p:spPr>
      </p:pic>
      <p:pic>
        <p:nvPicPr>
          <p:cNvPr id="182" name="Picture 181"/>
          <p:cNvPicPr>
            <a:picLocks noChangeAspect="1"/>
          </p:cNvPicPr>
          <p:nvPr/>
        </p:nvPicPr>
        <p:blipFill rotWithShape="1">
          <a:blip r:embed="rId65" cstate="hqprint">
            <a:extLst>
              <a:ext uri="{28A0092B-C50C-407E-A947-70E740481C1C}">
                <a14:useLocalDpi xmlns:a14="http://schemas.microsoft.com/office/drawing/2010/main"/>
              </a:ext>
            </a:extLst>
          </a:blip>
          <a:srcRect/>
          <a:stretch/>
        </p:blipFill>
        <p:spPr>
          <a:xfrm>
            <a:off x="6119332" y="1263440"/>
            <a:ext cx="1895245" cy="944640"/>
          </a:xfrm>
          <a:prstGeom prst="rect">
            <a:avLst/>
          </a:prstGeom>
          <a:ln w="12700">
            <a:solidFill>
              <a:schemeClr val="bg1"/>
            </a:solidFill>
          </a:ln>
        </p:spPr>
      </p:pic>
      <p:pic>
        <p:nvPicPr>
          <p:cNvPr id="34" name="Picture 33"/>
          <p:cNvPicPr>
            <a:picLocks noChangeAspect="1"/>
          </p:cNvPicPr>
          <p:nvPr/>
        </p:nvPicPr>
        <p:blipFill rotWithShape="1">
          <a:blip r:embed="rId66" cstate="hqprint">
            <a:extLst>
              <a:ext uri="{28A0092B-C50C-407E-A947-70E740481C1C}">
                <a14:useLocalDpi xmlns:a14="http://schemas.microsoft.com/office/drawing/2010/main"/>
              </a:ext>
            </a:extLst>
          </a:blip>
          <a:srcRect/>
          <a:stretch/>
        </p:blipFill>
        <p:spPr>
          <a:xfrm rot="5400000">
            <a:off x="6737398" y="4059634"/>
            <a:ext cx="871027" cy="859427"/>
          </a:xfrm>
          <a:prstGeom prst="rect">
            <a:avLst/>
          </a:prstGeom>
          <a:ln w="12700">
            <a:solidFill>
              <a:schemeClr val="bg1"/>
            </a:solidFill>
          </a:ln>
        </p:spPr>
      </p:pic>
      <p:pic>
        <p:nvPicPr>
          <p:cNvPr id="33" name="Picture 32"/>
          <p:cNvPicPr>
            <a:picLocks noChangeAspect="1"/>
          </p:cNvPicPr>
          <p:nvPr/>
        </p:nvPicPr>
        <p:blipFill>
          <a:blip r:embed="rId67">
            <a:extLst>
              <a:ext uri="{28A0092B-C50C-407E-A947-70E740481C1C}">
                <a14:useLocalDpi xmlns:a14="http://schemas.microsoft.com/office/drawing/2010/main"/>
              </a:ext>
            </a:extLst>
          </a:blip>
          <a:stretch>
            <a:fillRect/>
          </a:stretch>
        </p:blipFill>
        <p:spPr>
          <a:xfrm>
            <a:off x="6744743" y="4842669"/>
            <a:ext cx="855058" cy="74603"/>
          </a:xfrm>
          <a:prstGeom prst="rect">
            <a:avLst/>
          </a:prstGeom>
          <a:solidFill>
            <a:schemeClr val="bg1"/>
          </a:solidFill>
          <a:ln w="12700">
            <a:solidFill>
              <a:schemeClr val="bg1"/>
            </a:solidFill>
          </a:ln>
        </p:spPr>
      </p:pic>
      <p:pic>
        <p:nvPicPr>
          <p:cNvPr id="45" name="Picture 44"/>
          <p:cNvPicPr>
            <a:picLocks noChangeAspect="1"/>
          </p:cNvPicPr>
          <p:nvPr/>
        </p:nvPicPr>
        <p:blipFill>
          <a:blip r:embed="rId68" cstate="hqprint">
            <a:extLst>
              <a:ext uri="{28A0092B-C50C-407E-A947-70E740481C1C}">
                <a14:useLocalDpi xmlns:a14="http://schemas.microsoft.com/office/drawing/2010/main"/>
              </a:ext>
            </a:extLst>
          </a:blip>
          <a:stretch>
            <a:fillRect/>
          </a:stretch>
        </p:blipFill>
        <p:spPr>
          <a:xfrm>
            <a:off x="3244435" y="1263440"/>
            <a:ext cx="1041545" cy="694194"/>
          </a:xfrm>
          <a:prstGeom prst="rect">
            <a:avLst/>
          </a:prstGeom>
          <a:ln w="12700">
            <a:solidFill>
              <a:schemeClr val="bg1"/>
            </a:solidFill>
          </a:ln>
        </p:spPr>
      </p:pic>
      <p:pic>
        <p:nvPicPr>
          <p:cNvPr id="106" name="Picture 105"/>
          <p:cNvPicPr>
            <a:picLocks noChangeAspect="1"/>
          </p:cNvPicPr>
          <p:nvPr/>
        </p:nvPicPr>
        <p:blipFill rotWithShape="1">
          <a:blip r:embed="rId69" cstate="hqprint">
            <a:extLst>
              <a:ext uri="{28A0092B-C50C-407E-A947-70E740481C1C}">
                <a14:useLocalDpi xmlns:a14="http://schemas.microsoft.com/office/drawing/2010/main"/>
              </a:ext>
            </a:extLst>
          </a:blip>
          <a:srcRect/>
          <a:stretch/>
        </p:blipFill>
        <p:spPr>
          <a:xfrm>
            <a:off x="874781" y="1263440"/>
            <a:ext cx="764713" cy="675558"/>
          </a:xfrm>
          <a:prstGeom prst="rect">
            <a:avLst/>
          </a:prstGeom>
          <a:ln w="12700">
            <a:solidFill>
              <a:schemeClr val="bg1"/>
            </a:solidFill>
          </a:ln>
        </p:spPr>
      </p:pic>
      <p:grpSp>
        <p:nvGrpSpPr>
          <p:cNvPr id="123" name="Group 122"/>
          <p:cNvGrpSpPr/>
          <p:nvPr/>
        </p:nvGrpSpPr>
        <p:grpSpPr>
          <a:xfrm>
            <a:off x="1644684" y="1263440"/>
            <a:ext cx="834663" cy="678953"/>
            <a:chOff x="2010499" y="1520298"/>
            <a:chExt cx="762472" cy="620229"/>
          </a:xfrm>
        </p:grpSpPr>
        <p:pic>
          <p:nvPicPr>
            <p:cNvPr id="25" name="Picture 24"/>
            <p:cNvPicPr>
              <a:picLocks noChangeAspect="1"/>
            </p:cNvPicPr>
            <p:nvPr/>
          </p:nvPicPr>
          <p:blipFill>
            <a:blip r:embed="rId70" cstate="hqprint">
              <a:extLst>
                <a:ext uri="{28A0092B-C50C-407E-A947-70E740481C1C}">
                  <a14:useLocalDpi xmlns:a14="http://schemas.microsoft.com/office/drawing/2010/main"/>
                </a:ext>
              </a:extLst>
            </a:blip>
            <a:stretch>
              <a:fillRect/>
            </a:stretch>
          </p:blipFill>
          <p:spPr>
            <a:xfrm>
              <a:off x="2010499" y="1959130"/>
              <a:ext cx="762472" cy="181397"/>
            </a:xfrm>
            <a:prstGeom prst="rect">
              <a:avLst/>
            </a:prstGeom>
            <a:ln w="12700">
              <a:solidFill>
                <a:schemeClr val="bg1"/>
              </a:solidFill>
            </a:ln>
          </p:spPr>
        </p:pic>
        <p:grpSp>
          <p:nvGrpSpPr>
            <p:cNvPr id="122" name="Group 121"/>
            <p:cNvGrpSpPr/>
            <p:nvPr/>
          </p:nvGrpSpPr>
          <p:grpSpPr>
            <a:xfrm>
              <a:off x="2010499" y="1520298"/>
              <a:ext cx="758892" cy="437177"/>
              <a:chOff x="2010499" y="1520298"/>
              <a:chExt cx="758892" cy="437177"/>
            </a:xfrm>
          </p:grpSpPr>
          <p:pic>
            <p:nvPicPr>
              <p:cNvPr id="26" name="Picture 25"/>
              <p:cNvPicPr>
                <a:picLocks noChangeAspect="1"/>
              </p:cNvPicPr>
              <p:nvPr/>
            </p:nvPicPr>
            <p:blipFill rotWithShape="1">
              <a:blip r:embed="rId71" cstate="hqprint">
                <a:extLst>
                  <a:ext uri="{28A0092B-C50C-407E-A947-70E740481C1C}">
                    <a14:useLocalDpi xmlns:a14="http://schemas.microsoft.com/office/drawing/2010/main"/>
                  </a:ext>
                </a:extLst>
              </a:blip>
              <a:srcRect/>
              <a:stretch/>
            </p:blipFill>
            <p:spPr>
              <a:xfrm>
                <a:off x="2010499" y="1520298"/>
                <a:ext cx="377530" cy="437177"/>
              </a:xfrm>
              <a:prstGeom prst="rect">
                <a:avLst/>
              </a:prstGeom>
              <a:ln w="12700">
                <a:solidFill>
                  <a:schemeClr val="bg1"/>
                </a:solidFill>
              </a:ln>
            </p:spPr>
          </p:pic>
          <p:pic>
            <p:nvPicPr>
              <p:cNvPr id="27" name="Picture 26"/>
              <p:cNvPicPr>
                <a:picLocks noChangeAspect="1"/>
              </p:cNvPicPr>
              <p:nvPr/>
            </p:nvPicPr>
            <p:blipFill rotWithShape="1">
              <a:blip r:embed="rId72" cstate="hqprint">
                <a:extLst>
                  <a:ext uri="{28A0092B-C50C-407E-A947-70E740481C1C}">
                    <a14:useLocalDpi xmlns:a14="http://schemas.microsoft.com/office/drawing/2010/main"/>
                  </a:ext>
                </a:extLst>
              </a:blip>
              <a:srcRect/>
              <a:stretch/>
            </p:blipFill>
            <p:spPr>
              <a:xfrm>
                <a:off x="2391862" y="1520298"/>
                <a:ext cx="377529" cy="437175"/>
              </a:xfrm>
              <a:prstGeom prst="rect">
                <a:avLst/>
              </a:prstGeom>
              <a:ln w="12700">
                <a:solidFill>
                  <a:schemeClr val="bg1"/>
                </a:solidFill>
              </a:ln>
            </p:spPr>
          </p:pic>
        </p:grpSp>
      </p:grpSp>
      <p:pic>
        <p:nvPicPr>
          <p:cNvPr id="7" name="Picture 6"/>
          <p:cNvPicPr>
            <a:picLocks noChangeAspect="1"/>
          </p:cNvPicPr>
          <p:nvPr/>
        </p:nvPicPr>
        <p:blipFill rotWithShape="1">
          <a:blip r:embed="rId73" cstate="hqprint">
            <a:extLst>
              <a:ext uri="{28A0092B-C50C-407E-A947-70E740481C1C}">
                <a14:useLocalDpi xmlns:a14="http://schemas.microsoft.com/office/drawing/2010/main"/>
              </a:ext>
            </a:extLst>
          </a:blip>
          <a:srcRect/>
          <a:stretch/>
        </p:blipFill>
        <p:spPr>
          <a:xfrm>
            <a:off x="10724171" y="4083590"/>
            <a:ext cx="1101014" cy="717946"/>
          </a:xfrm>
          <a:prstGeom prst="rect">
            <a:avLst/>
          </a:prstGeom>
          <a:ln w="12700">
            <a:solidFill>
              <a:schemeClr val="bg1"/>
            </a:solidFill>
          </a:ln>
        </p:spPr>
      </p:pic>
      <p:sp>
        <p:nvSpPr>
          <p:cNvPr id="2" name="Rectangle 1"/>
          <p:cNvSpPr/>
          <p:nvPr/>
        </p:nvSpPr>
        <p:spPr>
          <a:xfrm>
            <a:off x="354523" y="2540946"/>
            <a:ext cx="514270" cy="517318"/>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9832516" y="1263440"/>
            <a:ext cx="409085" cy="538909"/>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8028345" y="1263440"/>
            <a:ext cx="936769" cy="952223"/>
            <a:chOff x="8028345" y="1005534"/>
            <a:chExt cx="936769" cy="952223"/>
          </a:xfrm>
        </p:grpSpPr>
        <p:pic>
          <p:nvPicPr>
            <p:cNvPr id="32" name="Picture 31"/>
            <p:cNvPicPr>
              <a:picLocks noChangeAspect="1"/>
            </p:cNvPicPr>
            <p:nvPr/>
          </p:nvPicPr>
          <p:blipFill rotWithShape="1">
            <a:blip r:embed="rId74" cstate="hqprint">
              <a:extLst>
                <a:ext uri="{28A0092B-C50C-407E-A947-70E740481C1C}">
                  <a14:useLocalDpi xmlns:a14="http://schemas.microsoft.com/office/drawing/2010/main"/>
                </a:ext>
              </a:extLst>
            </a:blip>
            <a:srcRect/>
            <a:stretch/>
          </p:blipFill>
          <p:spPr>
            <a:xfrm>
              <a:off x="8029055" y="1005534"/>
              <a:ext cx="935424" cy="575688"/>
            </a:xfrm>
            <a:prstGeom prst="rect">
              <a:avLst/>
            </a:prstGeom>
            <a:solidFill>
              <a:schemeClr val="bg1"/>
            </a:solidFill>
            <a:ln w="12700">
              <a:solidFill>
                <a:schemeClr val="bg1"/>
              </a:solidFill>
            </a:ln>
          </p:spPr>
        </p:pic>
        <p:pic>
          <p:nvPicPr>
            <p:cNvPr id="30" name="Picture 29"/>
            <p:cNvPicPr>
              <a:picLocks noChangeAspect="1"/>
            </p:cNvPicPr>
            <p:nvPr/>
          </p:nvPicPr>
          <p:blipFill rotWithShape="1">
            <a:blip r:embed="rId75" cstate="hqprint">
              <a:extLst>
                <a:ext uri="{28A0092B-C50C-407E-A947-70E740481C1C}">
                  <a14:useLocalDpi xmlns:a14="http://schemas.microsoft.com/office/drawing/2010/main"/>
                </a:ext>
              </a:extLst>
            </a:blip>
            <a:srcRect l="-4440" t="-127" r="-2860"/>
            <a:stretch/>
          </p:blipFill>
          <p:spPr>
            <a:xfrm>
              <a:off x="8028345" y="1497396"/>
              <a:ext cx="936769" cy="460361"/>
            </a:xfrm>
            <a:prstGeom prst="rect">
              <a:avLst/>
            </a:prstGeom>
            <a:solidFill>
              <a:schemeClr val="bg1"/>
            </a:solidFill>
            <a:ln w="12700">
              <a:solidFill>
                <a:schemeClr val="bg1"/>
              </a:solidFill>
            </a:ln>
          </p:spPr>
        </p:pic>
      </p:grpSp>
      <p:sp>
        <p:nvSpPr>
          <p:cNvPr id="153" name="Rectangle 152"/>
          <p:cNvSpPr/>
          <p:nvPr/>
        </p:nvSpPr>
        <p:spPr>
          <a:xfrm>
            <a:off x="3243476" y="3506872"/>
            <a:ext cx="655441" cy="52388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7873583" y="6359646"/>
            <a:ext cx="1084628" cy="235524"/>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 name="Picture 202"/>
          <p:cNvPicPr>
            <a:picLocks noChangeAspect="1"/>
          </p:cNvPicPr>
          <p:nvPr/>
        </p:nvPicPr>
        <p:blipFill rotWithShape="1">
          <a:blip r:embed="rId76" cstate="hqprint">
            <a:extLst>
              <a:ext uri="{28A0092B-C50C-407E-A947-70E740481C1C}">
                <a14:useLocalDpi xmlns:a14="http://schemas.microsoft.com/office/drawing/2010/main"/>
              </a:ext>
            </a:extLst>
          </a:blip>
          <a:srcRect/>
          <a:stretch/>
        </p:blipFill>
        <p:spPr>
          <a:xfrm>
            <a:off x="359308" y="5206719"/>
            <a:ext cx="1013108" cy="873003"/>
          </a:xfrm>
          <a:prstGeom prst="rect">
            <a:avLst/>
          </a:prstGeom>
          <a:ln w="12700">
            <a:solidFill>
              <a:schemeClr val="bg1"/>
            </a:solidFill>
          </a:ln>
        </p:spPr>
      </p:pic>
      <p:pic>
        <p:nvPicPr>
          <p:cNvPr id="24" name="Picture 23"/>
          <p:cNvPicPr>
            <a:picLocks noChangeAspect="1"/>
          </p:cNvPicPr>
          <p:nvPr/>
        </p:nvPicPr>
        <p:blipFill>
          <a:blip r:embed="rId77">
            <a:extLst>
              <a:ext uri="{28A0092B-C50C-407E-A947-70E740481C1C}">
                <a14:useLocalDpi xmlns:a14="http://schemas.microsoft.com/office/drawing/2010/main"/>
              </a:ext>
            </a:extLst>
          </a:blip>
          <a:stretch>
            <a:fillRect/>
          </a:stretch>
        </p:blipFill>
        <p:spPr>
          <a:xfrm>
            <a:off x="356596" y="4040920"/>
            <a:ext cx="1005236" cy="477488"/>
          </a:xfrm>
          <a:prstGeom prst="rect">
            <a:avLst/>
          </a:prstGeom>
          <a:solidFill>
            <a:schemeClr val="bg1"/>
          </a:solidFill>
          <a:ln w="12700">
            <a:solidFill>
              <a:schemeClr val="bg1"/>
            </a:solidFill>
          </a:ln>
        </p:spPr>
      </p:pic>
      <p:pic>
        <p:nvPicPr>
          <p:cNvPr id="177" name="Рисунок 3"/>
          <p:cNvPicPr>
            <a:picLocks noChangeAspect="1"/>
          </p:cNvPicPr>
          <p:nvPr/>
        </p:nvPicPr>
        <p:blipFill rotWithShape="1">
          <a:blip r:embed="rId78" cstate="hqprint">
            <a:extLst>
              <a:ext uri="{28A0092B-C50C-407E-A947-70E740481C1C}">
                <a14:useLocalDpi xmlns:a14="http://schemas.microsoft.com/office/drawing/2010/main"/>
              </a:ext>
            </a:extLst>
          </a:blip>
          <a:srcRect/>
          <a:stretch/>
        </p:blipFill>
        <p:spPr>
          <a:xfrm>
            <a:off x="8996992" y="2752403"/>
            <a:ext cx="411461" cy="461610"/>
          </a:xfrm>
          <a:prstGeom prst="rect">
            <a:avLst/>
          </a:prstGeom>
          <a:ln w="12700">
            <a:solidFill>
              <a:schemeClr val="bg1"/>
            </a:solidFill>
          </a:ln>
        </p:spPr>
      </p:pic>
      <p:pic>
        <p:nvPicPr>
          <p:cNvPr id="1029" name="Picture 9" descr="C:\Users\naikn\Desktop\Delete\Jaya.jpg"/>
          <p:cNvPicPr>
            <a:picLocks noChangeAspect="1" noChangeArrowheads="1"/>
          </p:cNvPicPr>
          <p:nvPr/>
        </p:nvPicPr>
        <p:blipFill rotWithShape="1">
          <a:blip r:embed="rId79" cstate="hqprint">
            <a:extLst>
              <a:ext uri="{28A0092B-C50C-407E-A947-70E740481C1C}">
                <a14:useLocalDpi xmlns:a14="http://schemas.microsoft.com/office/drawing/2010/main"/>
              </a:ext>
            </a:extLst>
          </a:blip>
          <a:srcRect l="5914" t="-252" r="8729" b="20511"/>
          <a:stretch/>
        </p:blipFill>
        <p:spPr bwMode="auto">
          <a:xfrm>
            <a:off x="11387348" y="2891521"/>
            <a:ext cx="438609" cy="454137"/>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76" name="Picture 75"/>
          <p:cNvPicPr>
            <a:picLocks noChangeAspect="1"/>
          </p:cNvPicPr>
          <p:nvPr/>
        </p:nvPicPr>
        <p:blipFill rotWithShape="1">
          <a:blip r:embed="rId80" cstate="hqprint">
            <a:extLst>
              <a:ext uri="{28A0092B-C50C-407E-A947-70E740481C1C}">
                <a14:useLocalDpi xmlns:a14="http://schemas.microsoft.com/office/drawing/2010/main"/>
              </a:ext>
            </a:extLst>
          </a:blip>
          <a:srcRect/>
          <a:stretch/>
        </p:blipFill>
        <p:spPr>
          <a:xfrm>
            <a:off x="8973997" y="5146924"/>
            <a:ext cx="640578" cy="599147"/>
          </a:xfrm>
          <a:prstGeom prst="rect">
            <a:avLst/>
          </a:prstGeom>
          <a:ln w="12700">
            <a:solidFill>
              <a:schemeClr val="bg1"/>
            </a:solidFill>
          </a:ln>
        </p:spPr>
      </p:pic>
      <p:pic>
        <p:nvPicPr>
          <p:cNvPr id="159" name="Picture 158"/>
          <p:cNvPicPr>
            <a:picLocks noChangeAspect="1"/>
          </p:cNvPicPr>
          <p:nvPr/>
        </p:nvPicPr>
        <p:blipFill rotWithShape="1">
          <a:blip r:embed="rId81" cstate="hqprint">
            <a:extLst>
              <a:ext uri="{28A0092B-C50C-407E-A947-70E740481C1C}">
                <a14:useLocalDpi xmlns:a14="http://schemas.microsoft.com/office/drawing/2010/main"/>
              </a:ext>
            </a:extLst>
          </a:blip>
          <a:srcRect/>
          <a:stretch/>
        </p:blipFill>
        <p:spPr>
          <a:xfrm>
            <a:off x="4687649" y="5456459"/>
            <a:ext cx="1403893" cy="639208"/>
          </a:xfrm>
          <a:prstGeom prst="rect">
            <a:avLst/>
          </a:prstGeom>
          <a:ln w="12700">
            <a:solidFill>
              <a:schemeClr val="bg1"/>
            </a:solidFill>
          </a:ln>
        </p:spPr>
      </p:pic>
      <p:pic>
        <p:nvPicPr>
          <p:cNvPr id="160" name="Picture 159"/>
          <p:cNvPicPr>
            <a:picLocks noChangeAspect="1"/>
          </p:cNvPicPr>
          <p:nvPr/>
        </p:nvPicPr>
        <p:blipFill>
          <a:blip r:embed="rId54" cstate="hqprint">
            <a:extLst>
              <a:ext uri="{28A0092B-C50C-407E-A947-70E740481C1C}">
                <a14:useLocalDpi xmlns:a14="http://schemas.microsoft.com/office/drawing/2010/main"/>
              </a:ext>
            </a:extLst>
          </a:blip>
          <a:stretch>
            <a:fillRect/>
          </a:stretch>
        </p:blipFill>
        <p:spPr>
          <a:xfrm>
            <a:off x="5068776" y="5502412"/>
            <a:ext cx="578677" cy="169815"/>
          </a:xfrm>
          <a:prstGeom prst="rect">
            <a:avLst/>
          </a:prstGeom>
          <a:ln w="12700">
            <a:solidFill>
              <a:schemeClr val="bg1"/>
            </a:solidFill>
          </a:ln>
        </p:spPr>
      </p:pic>
      <p:pic>
        <p:nvPicPr>
          <p:cNvPr id="80" name="Picture 79"/>
          <p:cNvPicPr>
            <a:picLocks noChangeAspect="1"/>
          </p:cNvPicPr>
          <p:nvPr/>
        </p:nvPicPr>
        <p:blipFill rotWithShape="1">
          <a:blip r:embed="rId82" cstate="hqprint">
            <a:extLst>
              <a:ext uri="{28A0092B-C50C-407E-A947-70E740481C1C}">
                <a14:useLocalDpi xmlns:a14="http://schemas.microsoft.com/office/drawing/2010/main"/>
              </a:ext>
            </a:extLst>
          </a:blip>
          <a:srcRect l="-17803" t="-4743" r="-24190" b="-1864"/>
          <a:stretch/>
        </p:blipFill>
        <p:spPr>
          <a:xfrm>
            <a:off x="6114996" y="2223999"/>
            <a:ext cx="1340889" cy="149573"/>
          </a:xfrm>
          <a:prstGeom prst="rect">
            <a:avLst/>
          </a:prstGeom>
          <a:solidFill>
            <a:schemeClr val="bg1"/>
          </a:solidFill>
          <a:ln w="12700">
            <a:solidFill>
              <a:schemeClr val="bg1"/>
            </a:solidFill>
          </a:ln>
        </p:spPr>
      </p:pic>
      <p:sp>
        <p:nvSpPr>
          <p:cNvPr id="162" name="Rectangle 161"/>
          <p:cNvSpPr/>
          <p:nvPr/>
        </p:nvSpPr>
        <p:spPr>
          <a:xfrm>
            <a:off x="4616569" y="4560918"/>
            <a:ext cx="721496" cy="213048"/>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83" cstate="hqprint">
            <a:extLst>
              <a:ext uri="{28A0092B-C50C-407E-A947-70E740481C1C}">
                <a14:useLocalDpi xmlns:a14="http://schemas.microsoft.com/office/drawing/2010/main"/>
              </a:ext>
            </a:extLst>
          </a:blip>
          <a:srcRect b="-414"/>
          <a:stretch/>
        </p:blipFill>
        <p:spPr>
          <a:xfrm>
            <a:off x="1906906" y="6101592"/>
            <a:ext cx="1070840" cy="722146"/>
          </a:xfrm>
          <a:prstGeom prst="rect">
            <a:avLst/>
          </a:prstGeom>
          <a:ln w="12700">
            <a:solidFill>
              <a:schemeClr val="bg1"/>
            </a:solidFill>
          </a:ln>
        </p:spPr>
      </p:pic>
      <p:pic>
        <p:nvPicPr>
          <p:cNvPr id="83" name="Picture 82"/>
          <p:cNvPicPr>
            <a:picLocks noChangeAspect="1"/>
          </p:cNvPicPr>
          <p:nvPr/>
        </p:nvPicPr>
        <p:blipFill rotWithShape="1">
          <a:blip r:embed="rId84" cstate="hqprint">
            <a:extLst>
              <a:ext uri="{28A0092B-C50C-407E-A947-70E740481C1C}">
                <a14:useLocalDpi xmlns:a14="http://schemas.microsoft.com/office/drawing/2010/main"/>
              </a:ext>
            </a:extLst>
          </a:blip>
          <a:srcRect/>
          <a:stretch/>
        </p:blipFill>
        <p:spPr>
          <a:xfrm>
            <a:off x="3252030" y="1986736"/>
            <a:ext cx="1028474" cy="604063"/>
          </a:xfrm>
          <a:prstGeom prst="rect">
            <a:avLst/>
          </a:prstGeom>
          <a:ln w="12700">
            <a:solidFill>
              <a:schemeClr val="bg1"/>
            </a:solidFill>
          </a:ln>
        </p:spPr>
      </p:pic>
      <p:pic>
        <p:nvPicPr>
          <p:cNvPr id="178" name="Рисунок 4"/>
          <p:cNvPicPr>
            <a:picLocks noChangeAspect="1"/>
          </p:cNvPicPr>
          <p:nvPr/>
        </p:nvPicPr>
        <p:blipFill rotWithShape="1">
          <a:blip r:embed="rId85" cstate="hqprint">
            <a:extLst>
              <a:ext uri="{28A0092B-C50C-407E-A947-70E740481C1C}">
                <a14:useLocalDpi xmlns:a14="http://schemas.microsoft.com/office/drawing/2010/main"/>
              </a:ext>
            </a:extLst>
          </a:blip>
          <a:srcRect/>
          <a:stretch/>
        </p:blipFill>
        <p:spPr>
          <a:xfrm>
            <a:off x="9433907" y="2252147"/>
            <a:ext cx="400944" cy="509417"/>
          </a:xfrm>
          <a:prstGeom prst="rect">
            <a:avLst/>
          </a:prstGeom>
          <a:ln w="12700">
            <a:solidFill>
              <a:schemeClr val="bg1"/>
            </a:solidFill>
          </a:ln>
        </p:spPr>
      </p:pic>
      <p:pic>
        <p:nvPicPr>
          <p:cNvPr id="179" name="Рисунок 5"/>
          <p:cNvPicPr>
            <a:picLocks noChangeAspect="1"/>
          </p:cNvPicPr>
          <p:nvPr/>
        </p:nvPicPr>
        <p:blipFill rotWithShape="1">
          <a:blip r:embed="rId86" cstate="hqprint">
            <a:extLst>
              <a:ext uri="{28A0092B-C50C-407E-A947-70E740481C1C}">
                <a14:useLocalDpi xmlns:a14="http://schemas.microsoft.com/office/drawing/2010/main"/>
              </a:ext>
            </a:extLst>
          </a:blip>
          <a:srcRect/>
          <a:stretch/>
        </p:blipFill>
        <p:spPr>
          <a:xfrm>
            <a:off x="9416301" y="2752403"/>
            <a:ext cx="418550" cy="461610"/>
          </a:xfrm>
          <a:prstGeom prst="rect">
            <a:avLst/>
          </a:prstGeom>
          <a:ln w="12700">
            <a:solidFill>
              <a:schemeClr val="bg1"/>
            </a:solidFill>
          </a:ln>
        </p:spPr>
      </p:pic>
      <p:pic>
        <p:nvPicPr>
          <p:cNvPr id="180" name="Рисунок 6"/>
          <p:cNvPicPr>
            <a:picLocks noChangeAspect="1"/>
          </p:cNvPicPr>
          <p:nvPr/>
        </p:nvPicPr>
        <p:blipFill rotWithShape="1">
          <a:blip r:embed="rId87" cstate="hqprint">
            <a:extLst>
              <a:ext uri="{28A0092B-C50C-407E-A947-70E740481C1C}">
                <a14:useLocalDpi xmlns:a14="http://schemas.microsoft.com/office/drawing/2010/main"/>
              </a:ext>
            </a:extLst>
          </a:blip>
          <a:srcRect/>
          <a:stretch/>
        </p:blipFill>
        <p:spPr>
          <a:xfrm>
            <a:off x="8999003" y="2249127"/>
            <a:ext cx="417298" cy="488841"/>
          </a:xfrm>
          <a:prstGeom prst="rect">
            <a:avLst/>
          </a:prstGeom>
          <a:ln w="12700">
            <a:solidFill>
              <a:schemeClr val="bg1"/>
            </a:solidFill>
          </a:ln>
        </p:spPr>
      </p:pic>
      <p:pic>
        <p:nvPicPr>
          <p:cNvPr id="181" name="Рисунок 7"/>
          <p:cNvPicPr>
            <a:picLocks noChangeAspect="1"/>
          </p:cNvPicPr>
          <p:nvPr/>
        </p:nvPicPr>
        <p:blipFill rotWithShape="1">
          <a:blip r:embed="rId88" cstate="hqprint">
            <a:extLst>
              <a:ext uri="{28A0092B-C50C-407E-A947-70E740481C1C}">
                <a14:useLocalDpi xmlns:a14="http://schemas.microsoft.com/office/drawing/2010/main"/>
              </a:ext>
            </a:extLst>
          </a:blip>
          <a:srcRect/>
          <a:stretch/>
        </p:blipFill>
        <p:spPr>
          <a:xfrm>
            <a:off x="9280919" y="2565479"/>
            <a:ext cx="305976" cy="275597"/>
          </a:xfrm>
          <a:prstGeom prst="rect">
            <a:avLst/>
          </a:prstGeom>
          <a:ln w="12700">
            <a:solidFill>
              <a:schemeClr val="bg1"/>
            </a:solidFill>
          </a:ln>
        </p:spPr>
      </p:pic>
      <p:sp>
        <p:nvSpPr>
          <p:cNvPr id="16" name="TextBox 15"/>
          <p:cNvSpPr txBox="1"/>
          <p:nvPr/>
        </p:nvSpPr>
        <p:spPr>
          <a:xfrm>
            <a:off x="5884590" y="4112356"/>
            <a:ext cx="288541" cy="107722"/>
          </a:xfrm>
          <a:prstGeom prst="rect">
            <a:avLst/>
          </a:prstGeom>
          <a:noFill/>
        </p:spPr>
        <p:txBody>
          <a:bodyPr wrap="none" lIns="0" tIns="0" rIns="0" bIns="0" rtlCol="0">
            <a:spAutoFit/>
          </a:bodyPr>
          <a:lstStyle/>
          <a:p>
            <a:r>
              <a:rPr lang="en-US" sz="700" b="1">
                <a:solidFill>
                  <a:schemeClr val="bg1"/>
                </a:solidFill>
                <a:latin typeface="Arial Narrow" charset="0"/>
                <a:ea typeface="Arial Narrow" charset="0"/>
                <a:cs typeface="Arial Narrow" charset="0"/>
              </a:rPr>
              <a:t>L-MARC</a:t>
            </a:r>
          </a:p>
        </p:txBody>
      </p:sp>
      <p:pic>
        <p:nvPicPr>
          <p:cNvPr id="15" name="Picture 14">
            <a:extLst>
              <a:ext uri="{FF2B5EF4-FFF2-40B4-BE49-F238E27FC236}">
                <a16:creationId xmlns:a16="http://schemas.microsoft.com/office/drawing/2014/main" id="{46852FD6-740E-4C1D-8AE5-39A427562F3B}"/>
              </a:ext>
            </a:extLst>
          </p:cNvPr>
          <p:cNvPicPr>
            <a:picLocks noChangeAspect="1"/>
          </p:cNvPicPr>
          <p:nvPr/>
        </p:nvPicPr>
        <p:blipFill>
          <a:blip r:embed="rId89"/>
          <a:stretch>
            <a:fillRect/>
          </a:stretch>
        </p:blipFill>
        <p:spPr>
          <a:xfrm>
            <a:off x="9845949" y="1802350"/>
            <a:ext cx="1449255" cy="787436"/>
          </a:xfrm>
          <a:prstGeom prst="rect">
            <a:avLst/>
          </a:prstGeom>
        </p:spPr>
      </p:pic>
      <p:pic>
        <p:nvPicPr>
          <p:cNvPr id="73" name="Picture 72"/>
          <p:cNvPicPr>
            <a:picLocks noChangeAspect="1"/>
          </p:cNvPicPr>
          <p:nvPr/>
        </p:nvPicPr>
        <p:blipFill>
          <a:blip r:embed="rId90" cstate="hqprint">
            <a:extLst>
              <a:ext uri="{28A0092B-C50C-407E-A947-70E740481C1C}">
                <a14:useLocalDpi xmlns:a14="http://schemas.microsoft.com/office/drawing/2010/main"/>
              </a:ext>
            </a:extLst>
          </a:blip>
          <a:stretch>
            <a:fillRect/>
          </a:stretch>
        </p:blipFill>
        <p:spPr>
          <a:xfrm>
            <a:off x="7887841" y="6557381"/>
            <a:ext cx="1070370" cy="264112"/>
          </a:xfrm>
          <a:prstGeom prst="rect">
            <a:avLst/>
          </a:prstGeom>
          <a:solidFill>
            <a:schemeClr val="bg1"/>
          </a:solidFill>
          <a:ln w="12700">
            <a:solidFill>
              <a:schemeClr val="bg1"/>
            </a:solidFill>
          </a:ln>
        </p:spPr>
      </p:pic>
      <p:pic>
        <p:nvPicPr>
          <p:cNvPr id="107" name="Picture 106"/>
          <p:cNvPicPr>
            <a:picLocks noChangeAspect="1"/>
          </p:cNvPicPr>
          <p:nvPr/>
        </p:nvPicPr>
        <p:blipFill rotWithShape="1">
          <a:blip r:embed="rId91" cstate="hqprint">
            <a:extLst>
              <a:ext uri="{28A0092B-C50C-407E-A947-70E740481C1C}">
                <a14:useLocalDpi xmlns:a14="http://schemas.microsoft.com/office/drawing/2010/main"/>
              </a:ext>
            </a:extLst>
          </a:blip>
          <a:srcRect/>
          <a:stretch/>
        </p:blipFill>
        <p:spPr>
          <a:xfrm>
            <a:off x="2383689" y="3514350"/>
            <a:ext cx="820186" cy="516177"/>
          </a:xfrm>
          <a:prstGeom prst="rect">
            <a:avLst/>
          </a:prstGeom>
          <a:ln w="12700" cap="sq">
            <a:solidFill>
              <a:schemeClr val="bg1"/>
            </a:solidFill>
            <a:miter lim="800000"/>
          </a:ln>
        </p:spPr>
      </p:pic>
      <p:pic>
        <p:nvPicPr>
          <p:cNvPr id="138" name="Picture 137">
            <a:extLst>
              <a:ext uri="{FF2B5EF4-FFF2-40B4-BE49-F238E27FC236}">
                <a16:creationId xmlns:a16="http://schemas.microsoft.com/office/drawing/2014/main" id="{BB173FB6-A8E3-483A-9216-D670CB141AA3}"/>
              </a:ext>
            </a:extLst>
          </p:cNvPr>
          <p:cNvPicPr>
            <a:picLocks noChangeAspect="1"/>
          </p:cNvPicPr>
          <p:nvPr/>
        </p:nvPicPr>
        <p:blipFill rotWithShape="1">
          <a:blip r:embed="rId92" cstate="hqprint">
            <a:extLst>
              <a:ext uri="{28A0092B-C50C-407E-A947-70E740481C1C}">
                <a14:useLocalDpi xmlns:a14="http://schemas.microsoft.com/office/drawing/2010/main"/>
              </a:ext>
            </a:extLst>
          </a:blip>
          <a:srcRect/>
          <a:stretch/>
        </p:blipFill>
        <p:spPr>
          <a:xfrm>
            <a:off x="7468326" y="3195960"/>
            <a:ext cx="1493571" cy="841221"/>
          </a:xfrm>
          <a:prstGeom prst="rect">
            <a:avLst/>
          </a:prstGeom>
          <a:ln w="12700">
            <a:solidFill>
              <a:schemeClr val="bg1"/>
            </a:solidFill>
          </a:ln>
        </p:spPr>
      </p:pic>
      <p:pic>
        <p:nvPicPr>
          <p:cNvPr id="139" name="Picture 138">
            <a:extLst>
              <a:ext uri="{FF2B5EF4-FFF2-40B4-BE49-F238E27FC236}">
                <a16:creationId xmlns:a16="http://schemas.microsoft.com/office/drawing/2014/main" id="{03350461-3F05-44EF-9017-FD6F041817C4}"/>
              </a:ext>
            </a:extLst>
          </p:cNvPr>
          <p:cNvPicPr>
            <a:picLocks noChangeAspect="1"/>
          </p:cNvPicPr>
          <p:nvPr/>
        </p:nvPicPr>
        <p:blipFill rotWithShape="1">
          <a:blip r:embed="rId93" cstate="hqprint">
            <a:extLst>
              <a:ext uri="{28A0092B-C50C-407E-A947-70E740481C1C}">
                <a14:useLocalDpi xmlns:a14="http://schemas.microsoft.com/office/drawing/2010/main"/>
              </a:ext>
            </a:extLst>
          </a:blip>
          <a:srcRect/>
          <a:stretch/>
        </p:blipFill>
        <p:spPr>
          <a:xfrm>
            <a:off x="9863744" y="2606722"/>
            <a:ext cx="697822" cy="444735"/>
          </a:xfrm>
          <a:prstGeom prst="rect">
            <a:avLst/>
          </a:prstGeom>
          <a:ln w="12700">
            <a:solidFill>
              <a:schemeClr val="bg1"/>
            </a:solidFill>
          </a:ln>
        </p:spPr>
      </p:pic>
      <p:grpSp>
        <p:nvGrpSpPr>
          <p:cNvPr id="140" name="Group 139">
            <a:extLst>
              <a:ext uri="{FF2B5EF4-FFF2-40B4-BE49-F238E27FC236}">
                <a16:creationId xmlns:a16="http://schemas.microsoft.com/office/drawing/2014/main" id="{A01472C8-9F98-4C2F-B1AB-6956872AEB4A}"/>
              </a:ext>
            </a:extLst>
          </p:cNvPr>
          <p:cNvGrpSpPr/>
          <p:nvPr/>
        </p:nvGrpSpPr>
        <p:grpSpPr>
          <a:xfrm>
            <a:off x="4233301" y="3454510"/>
            <a:ext cx="834161" cy="587134"/>
            <a:chOff x="10418417" y="2641053"/>
            <a:chExt cx="849254" cy="597759"/>
          </a:xfrm>
        </p:grpSpPr>
        <p:pic>
          <p:nvPicPr>
            <p:cNvPr id="141" name="Picture 140">
              <a:extLst>
                <a:ext uri="{FF2B5EF4-FFF2-40B4-BE49-F238E27FC236}">
                  <a16:creationId xmlns:a16="http://schemas.microsoft.com/office/drawing/2014/main" id="{5169C750-5DE4-404D-81C8-22A2052FE53F}"/>
                </a:ext>
              </a:extLst>
            </p:cNvPr>
            <p:cNvPicPr>
              <a:picLocks noChangeAspect="1"/>
            </p:cNvPicPr>
            <p:nvPr/>
          </p:nvPicPr>
          <p:blipFill>
            <a:blip r:embed="rId94" cstate="hqprint">
              <a:extLst>
                <a:ext uri="{28A0092B-C50C-407E-A947-70E740481C1C}">
                  <a14:useLocalDpi xmlns:a14="http://schemas.microsoft.com/office/drawing/2010/main"/>
                </a:ext>
              </a:extLst>
            </a:blip>
            <a:stretch>
              <a:fillRect/>
            </a:stretch>
          </p:blipFill>
          <p:spPr>
            <a:xfrm>
              <a:off x="10795172" y="2641053"/>
              <a:ext cx="472499" cy="597759"/>
            </a:xfrm>
            <a:prstGeom prst="rect">
              <a:avLst/>
            </a:prstGeom>
            <a:ln w="12700">
              <a:solidFill>
                <a:schemeClr val="bg1"/>
              </a:solidFill>
            </a:ln>
          </p:spPr>
        </p:pic>
        <p:pic>
          <p:nvPicPr>
            <p:cNvPr id="142" name="Picture 141">
              <a:extLst>
                <a:ext uri="{FF2B5EF4-FFF2-40B4-BE49-F238E27FC236}">
                  <a16:creationId xmlns:a16="http://schemas.microsoft.com/office/drawing/2014/main" id="{398BC6F8-9697-4E08-9058-52C08BF3A9EA}"/>
                </a:ext>
              </a:extLst>
            </p:cNvPr>
            <p:cNvPicPr>
              <a:picLocks noChangeAspect="1"/>
            </p:cNvPicPr>
            <p:nvPr/>
          </p:nvPicPr>
          <p:blipFill>
            <a:blip r:embed="rId95" cstate="hqprint">
              <a:extLst>
                <a:ext uri="{28A0092B-C50C-407E-A947-70E740481C1C}">
                  <a14:useLocalDpi xmlns:a14="http://schemas.microsoft.com/office/drawing/2010/main"/>
                </a:ext>
              </a:extLst>
            </a:blip>
            <a:stretch>
              <a:fillRect/>
            </a:stretch>
          </p:blipFill>
          <p:spPr>
            <a:xfrm>
              <a:off x="10418417" y="2873822"/>
              <a:ext cx="369019" cy="350532"/>
            </a:xfrm>
            <a:prstGeom prst="rect">
              <a:avLst/>
            </a:prstGeom>
            <a:solidFill>
              <a:schemeClr val="bg1"/>
            </a:solidFill>
            <a:ln w="12700">
              <a:solidFill>
                <a:schemeClr val="bg1"/>
              </a:solidFill>
            </a:ln>
          </p:spPr>
        </p:pic>
      </p:grpSp>
      <p:pic>
        <p:nvPicPr>
          <p:cNvPr id="144" name="Picture 143">
            <a:extLst>
              <a:ext uri="{FF2B5EF4-FFF2-40B4-BE49-F238E27FC236}">
                <a16:creationId xmlns:a16="http://schemas.microsoft.com/office/drawing/2014/main" id="{A72C8ABB-0D95-45C9-9F6C-453397A24305}"/>
              </a:ext>
            </a:extLst>
          </p:cNvPr>
          <p:cNvPicPr>
            <a:picLocks noChangeAspect="1"/>
          </p:cNvPicPr>
          <p:nvPr/>
        </p:nvPicPr>
        <p:blipFill>
          <a:blip r:embed="rId96"/>
          <a:stretch>
            <a:fillRect/>
          </a:stretch>
        </p:blipFill>
        <p:spPr>
          <a:xfrm>
            <a:off x="3230207" y="3512255"/>
            <a:ext cx="987970" cy="569121"/>
          </a:xfrm>
          <a:prstGeom prst="rect">
            <a:avLst/>
          </a:prstGeom>
        </p:spPr>
      </p:pic>
      <p:pic>
        <p:nvPicPr>
          <p:cNvPr id="232" name="Picture 231"/>
          <p:cNvPicPr>
            <a:picLocks noChangeAspect="1"/>
          </p:cNvPicPr>
          <p:nvPr/>
        </p:nvPicPr>
        <p:blipFill rotWithShape="1">
          <a:blip r:embed="rId97" cstate="hqprint">
            <a:extLst>
              <a:ext uri="{28A0092B-C50C-407E-A947-70E740481C1C}">
                <a14:useLocalDpi xmlns:a14="http://schemas.microsoft.com/office/drawing/2010/main"/>
              </a:ext>
            </a:extLst>
          </a:blip>
          <a:srcRect/>
          <a:stretch/>
        </p:blipFill>
        <p:spPr>
          <a:xfrm>
            <a:off x="4297761" y="1535128"/>
            <a:ext cx="1779729" cy="1002875"/>
          </a:xfrm>
          <a:prstGeom prst="rect">
            <a:avLst/>
          </a:prstGeom>
          <a:ln w="12700">
            <a:solidFill>
              <a:schemeClr val="bg1"/>
            </a:solidFill>
          </a:ln>
        </p:spPr>
      </p:pic>
      <p:pic>
        <p:nvPicPr>
          <p:cNvPr id="145" name="Picture 144">
            <a:extLst>
              <a:ext uri="{FF2B5EF4-FFF2-40B4-BE49-F238E27FC236}">
                <a16:creationId xmlns:a16="http://schemas.microsoft.com/office/drawing/2014/main" id="{5D45B16E-1559-4CF6-BB96-3D72EB4760D3}"/>
              </a:ext>
            </a:extLst>
          </p:cNvPr>
          <p:cNvPicPr>
            <a:picLocks noChangeAspect="1"/>
          </p:cNvPicPr>
          <p:nvPr/>
        </p:nvPicPr>
        <p:blipFill rotWithShape="1">
          <a:blip r:embed="rId98" cstate="hqprint">
            <a:extLst>
              <a:ext uri="{28A0092B-C50C-407E-A947-70E740481C1C}">
                <a14:useLocalDpi xmlns:a14="http://schemas.microsoft.com/office/drawing/2010/main"/>
              </a:ext>
            </a:extLst>
          </a:blip>
          <a:srcRect l="-2311"/>
          <a:stretch/>
        </p:blipFill>
        <p:spPr>
          <a:xfrm>
            <a:off x="653718" y="2529007"/>
            <a:ext cx="904056" cy="523816"/>
          </a:xfrm>
          <a:prstGeom prst="rect">
            <a:avLst/>
          </a:prstGeom>
          <a:solidFill>
            <a:schemeClr val="bg1"/>
          </a:solidFill>
          <a:ln w="12700">
            <a:solidFill>
              <a:schemeClr val="bg1"/>
            </a:solidFill>
          </a:ln>
        </p:spPr>
      </p:pic>
      <p:pic>
        <p:nvPicPr>
          <p:cNvPr id="112" name="Picture 111"/>
          <p:cNvPicPr>
            <a:picLocks noChangeAspect="1"/>
          </p:cNvPicPr>
          <p:nvPr/>
        </p:nvPicPr>
        <p:blipFill rotWithShape="1">
          <a:blip r:embed="rId99" cstate="hqprint">
            <a:extLst>
              <a:ext uri="{28A0092B-C50C-407E-A947-70E740481C1C}">
                <a14:useLocalDpi xmlns:a14="http://schemas.microsoft.com/office/drawing/2010/main"/>
              </a:ext>
            </a:extLst>
          </a:blip>
          <a:srcRect/>
          <a:stretch/>
        </p:blipFill>
        <p:spPr>
          <a:xfrm>
            <a:off x="2569948" y="2558136"/>
            <a:ext cx="2406271" cy="941607"/>
          </a:xfrm>
          <a:prstGeom prst="rect">
            <a:avLst/>
          </a:prstGeom>
          <a:ln w="12700">
            <a:solidFill>
              <a:schemeClr val="bg1"/>
            </a:solidFill>
          </a:ln>
        </p:spPr>
      </p:pic>
      <p:pic>
        <p:nvPicPr>
          <p:cNvPr id="14" name="Picture 13"/>
          <p:cNvPicPr>
            <a:picLocks noChangeAspect="1"/>
          </p:cNvPicPr>
          <p:nvPr/>
        </p:nvPicPr>
        <p:blipFill>
          <a:blip r:embed="rId100" cstate="hqprint">
            <a:extLst>
              <a:ext uri="{28A0092B-C50C-407E-A947-70E740481C1C}">
                <a14:useLocalDpi xmlns:a14="http://schemas.microsoft.com/office/drawing/2010/main"/>
              </a:ext>
            </a:extLst>
          </a:blip>
          <a:stretch>
            <a:fillRect/>
          </a:stretch>
        </p:blipFill>
        <p:spPr>
          <a:xfrm>
            <a:off x="4563719" y="2158088"/>
            <a:ext cx="3546318" cy="2915446"/>
          </a:xfrm>
          <a:prstGeom prst="rect">
            <a:avLst/>
          </a:prstGeom>
        </p:spPr>
      </p:pic>
      <p:pic>
        <p:nvPicPr>
          <p:cNvPr id="84" name="Picture 83"/>
          <p:cNvPicPr>
            <a:picLocks noChangeAspect="1"/>
          </p:cNvPicPr>
          <p:nvPr/>
        </p:nvPicPr>
        <p:blipFill rotWithShape="1">
          <a:blip r:embed="rId101" cstate="hqprint">
            <a:extLst>
              <a:ext uri="{28A0092B-C50C-407E-A947-70E740481C1C}">
                <a14:useLocalDpi xmlns:a14="http://schemas.microsoft.com/office/drawing/2010/main"/>
              </a:ext>
            </a:extLst>
          </a:blip>
          <a:srcRect/>
          <a:stretch/>
        </p:blipFill>
        <p:spPr>
          <a:xfrm>
            <a:off x="874781" y="1959016"/>
            <a:ext cx="1182470" cy="570613"/>
          </a:xfrm>
          <a:prstGeom prst="rect">
            <a:avLst/>
          </a:prstGeom>
          <a:ln w="12700">
            <a:solidFill>
              <a:schemeClr val="bg1"/>
            </a:solidFill>
          </a:ln>
        </p:spPr>
      </p:pic>
      <p:pic>
        <p:nvPicPr>
          <p:cNvPr id="90" name="Picture 89"/>
          <p:cNvPicPr>
            <a:picLocks noChangeAspect="1"/>
          </p:cNvPicPr>
          <p:nvPr/>
        </p:nvPicPr>
        <p:blipFill rotWithShape="1">
          <a:blip r:embed="rId102" cstate="hqprint">
            <a:extLst>
              <a:ext uri="{28A0092B-C50C-407E-A947-70E740481C1C}">
                <a14:useLocalDpi xmlns:a14="http://schemas.microsoft.com/office/drawing/2010/main"/>
              </a:ext>
            </a:extLst>
          </a:blip>
          <a:srcRect/>
          <a:stretch/>
        </p:blipFill>
        <p:spPr>
          <a:xfrm>
            <a:off x="365483" y="1810291"/>
            <a:ext cx="498545" cy="724760"/>
          </a:xfrm>
          <a:prstGeom prst="rect">
            <a:avLst/>
          </a:prstGeom>
          <a:ln w="12700">
            <a:solidFill>
              <a:schemeClr val="bg1"/>
            </a:solidFill>
          </a:ln>
        </p:spPr>
      </p:pic>
      <p:pic>
        <p:nvPicPr>
          <p:cNvPr id="1032" name="Picture 4" descr="Image result for dr a sharda"/>
          <p:cNvPicPr>
            <a:picLocks noChangeAspect="1" noChangeArrowheads="1"/>
          </p:cNvPicPr>
          <p:nvPr/>
        </p:nvPicPr>
        <p:blipFill rotWithShape="1">
          <a:blip r:embed="rId103" cstate="hqprint">
            <a:extLst>
              <a:ext uri="{28A0092B-C50C-407E-A947-70E740481C1C}">
                <a14:useLocalDpi xmlns:a14="http://schemas.microsoft.com/office/drawing/2010/main"/>
              </a:ext>
            </a:extLst>
          </a:blip>
          <a:srcRect/>
          <a:stretch/>
        </p:blipFill>
        <p:spPr bwMode="auto">
          <a:xfrm>
            <a:off x="10538624" y="2606722"/>
            <a:ext cx="623051" cy="792297"/>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1031" name="Picture 7" descr="Related image"/>
          <p:cNvPicPr>
            <a:picLocks noChangeAspect="1" noChangeArrowheads="1"/>
          </p:cNvPicPr>
          <p:nvPr/>
        </p:nvPicPr>
        <p:blipFill rotWithShape="1">
          <a:blip r:embed="rId104" cstate="hqprint">
            <a:extLst>
              <a:ext uri="{28A0092B-C50C-407E-A947-70E740481C1C}">
                <a14:useLocalDpi xmlns:a14="http://schemas.microsoft.com/office/drawing/2010/main"/>
              </a:ext>
            </a:extLst>
          </a:blip>
          <a:srcRect l="21329" t="15168" r="19566" b="23501"/>
          <a:stretch/>
        </p:blipFill>
        <p:spPr bwMode="auto">
          <a:xfrm>
            <a:off x="11090790" y="2603172"/>
            <a:ext cx="388131" cy="491392"/>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8" descr="C:\Users\naikn\Desktop\Delete\babita.jpg"/>
          <p:cNvPicPr>
            <a:picLocks noChangeAspect="1" noChangeArrowheads="1"/>
          </p:cNvPicPr>
          <p:nvPr/>
        </p:nvPicPr>
        <p:blipFill rotWithShape="1">
          <a:blip r:embed="rId105" cstate="hqprint">
            <a:extLst>
              <a:ext uri="{28A0092B-C50C-407E-A947-70E740481C1C}">
                <a14:useLocalDpi xmlns:a14="http://schemas.microsoft.com/office/drawing/2010/main"/>
              </a:ext>
            </a:extLst>
          </a:blip>
          <a:srcRect b="21320"/>
          <a:stretch/>
        </p:blipFill>
        <p:spPr bwMode="auto">
          <a:xfrm>
            <a:off x="11090790" y="3248806"/>
            <a:ext cx="413350" cy="353230"/>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106" cstate="hqprint">
            <a:extLst>
              <a:ext uri="{28A0092B-C50C-407E-A947-70E740481C1C}">
                <a14:useLocalDpi xmlns:a14="http://schemas.microsoft.com/office/drawing/2010/main"/>
              </a:ext>
            </a:extLst>
          </a:blip>
          <a:srcRect/>
          <a:stretch/>
        </p:blipFill>
        <p:spPr>
          <a:xfrm>
            <a:off x="11306864" y="4744759"/>
            <a:ext cx="545770" cy="626100"/>
          </a:xfrm>
          <a:prstGeom prst="rect">
            <a:avLst/>
          </a:prstGeom>
          <a:ln w="12700">
            <a:solidFill>
              <a:schemeClr val="bg1"/>
            </a:solidFill>
          </a:ln>
        </p:spPr>
      </p:pic>
      <p:pic>
        <p:nvPicPr>
          <p:cNvPr id="87" name="Picture 86"/>
          <p:cNvPicPr>
            <a:picLocks noChangeAspect="1"/>
          </p:cNvPicPr>
          <p:nvPr/>
        </p:nvPicPr>
        <p:blipFill rotWithShape="1">
          <a:blip r:embed="rId107" cstate="hqprint">
            <a:extLst>
              <a:ext uri="{28A0092B-C50C-407E-A947-70E740481C1C}">
                <a14:useLocalDpi xmlns:a14="http://schemas.microsoft.com/office/drawing/2010/main"/>
              </a:ext>
            </a:extLst>
          </a:blip>
          <a:srcRect/>
          <a:stretch/>
        </p:blipFill>
        <p:spPr>
          <a:xfrm>
            <a:off x="10701598" y="4730372"/>
            <a:ext cx="583579" cy="643748"/>
          </a:xfrm>
          <a:prstGeom prst="rect">
            <a:avLst/>
          </a:prstGeom>
          <a:ln w="12700">
            <a:solidFill>
              <a:schemeClr val="bg1"/>
            </a:solidFill>
          </a:ln>
        </p:spPr>
      </p:pic>
      <p:sp>
        <p:nvSpPr>
          <p:cNvPr id="149" name="TextBox 148">
            <a:extLst>
              <a:ext uri="{FF2B5EF4-FFF2-40B4-BE49-F238E27FC236}">
                <a16:creationId xmlns:a16="http://schemas.microsoft.com/office/drawing/2014/main" id="{F954A640-02C1-43BD-A44D-CD4C34FACD81}"/>
              </a:ext>
            </a:extLst>
          </p:cNvPr>
          <p:cNvSpPr txBox="1"/>
          <p:nvPr/>
        </p:nvSpPr>
        <p:spPr>
          <a:xfrm>
            <a:off x="5896314" y="4112357"/>
            <a:ext cx="288541" cy="107722"/>
          </a:xfrm>
          <a:prstGeom prst="rect">
            <a:avLst/>
          </a:prstGeom>
          <a:noFill/>
        </p:spPr>
        <p:txBody>
          <a:bodyPr wrap="none" lIns="0" tIns="0" rIns="0" bIns="0" rtlCol="0">
            <a:spAutoFit/>
          </a:bodyPr>
          <a:lstStyle/>
          <a:p>
            <a:r>
              <a:rPr lang="en-US" sz="700" b="1" dirty="0">
                <a:solidFill>
                  <a:schemeClr val="bg1"/>
                </a:solidFill>
                <a:latin typeface="Arial Narrow" charset="0"/>
                <a:ea typeface="Arial Narrow" charset="0"/>
                <a:cs typeface="Arial Narrow" charset="0"/>
              </a:rPr>
              <a:t>L-MARC</a:t>
            </a:r>
          </a:p>
        </p:txBody>
      </p:sp>
      <p:grpSp>
        <p:nvGrpSpPr>
          <p:cNvPr id="66" name="Group 65"/>
          <p:cNvGrpSpPr/>
          <p:nvPr/>
        </p:nvGrpSpPr>
        <p:grpSpPr>
          <a:xfrm>
            <a:off x="3251863" y="4060352"/>
            <a:ext cx="1352999" cy="710761"/>
            <a:chOff x="8146989" y="7261225"/>
            <a:chExt cx="1023105" cy="537460"/>
          </a:xfrm>
        </p:grpSpPr>
        <p:pic>
          <p:nvPicPr>
            <p:cNvPr id="18" name="Picture 17"/>
            <p:cNvPicPr>
              <a:picLocks noChangeAspect="1"/>
            </p:cNvPicPr>
            <p:nvPr/>
          </p:nvPicPr>
          <p:blipFill rotWithShape="1">
            <a:blip r:embed="rId108" cstate="hqprint">
              <a:extLst>
                <a:ext uri="{28A0092B-C50C-407E-A947-70E740481C1C}">
                  <a14:useLocalDpi xmlns:a14="http://schemas.microsoft.com/office/drawing/2010/main"/>
                </a:ext>
              </a:extLst>
            </a:blip>
            <a:srcRect/>
            <a:stretch/>
          </p:blipFill>
          <p:spPr>
            <a:xfrm>
              <a:off x="8146989" y="7261225"/>
              <a:ext cx="1023105" cy="537460"/>
            </a:xfrm>
            <a:prstGeom prst="rect">
              <a:avLst/>
            </a:prstGeom>
            <a:ln w="12700">
              <a:solidFill>
                <a:schemeClr val="bg1"/>
              </a:solidFill>
            </a:ln>
          </p:spPr>
        </p:pic>
        <p:pic>
          <p:nvPicPr>
            <p:cNvPr id="108" name="Picture 4"/>
            <p:cNvPicPr>
              <a:picLocks noChangeArrowheads="1"/>
            </p:cNvPicPr>
            <p:nvPr/>
          </p:nvPicPr>
          <p:blipFill>
            <a:blip r:embed="rId109" cstate="hqprint">
              <a:extLst>
                <a:ext uri="{28A0092B-C50C-407E-A947-70E740481C1C}">
                  <a14:useLocalDpi xmlns:a14="http://schemas.microsoft.com/office/drawing/2010/main"/>
                </a:ext>
              </a:extLst>
            </a:blip>
            <a:srcRect/>
            <a:stretch>
              <a:fillRect/>
            </a:stretch>
          </p:blipFill>
          <p:spPr bwMode="auto">
            <a:xfrm>
              <a:off x="8411926" y="7261225"/>
              <a:ext cx="402258" cy="258879"/>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146" name="Title 1">
            <a:extLst>
              <a:ext uri="{FF2B5EF4-FFF2-40B4-BE49-F238E27FC236}">
                <a16:creationId xmlns:a16="http://schemas.microsoft.com/office/drawing/2014/main" id="{ACCB3910-76A6-4F99-92EE-7BEC9AC68A74}"/>
              </a:ext>
            </a:extLst>
          </p:cNvPr>
          <p:cNvSpPr txBox="1">
            <a:spLocks/>
          </p:cNvSpPr>
          <p:nvPr/>
        </p:nvSpPr>
        <p:spPr>
          <a:xfrm>
            <a:off x="302223" y="106787"/>
            <a:ext cx="11007970" cy="10614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We thank the investigators, the study coordinators, </a:t>
            </a:r>
          </a:p>
          <a:p>
            <a:r>
              <a:rPr lang="en-US" sz="3200" b="1" dirty="0">
                <a:latin typeface="Arial" panose="020B0604020202020204" pitchFamily="34" charset="0"/>
                <a:cs typeface="Arial" panose="020B0604020202020204" pitchFamily="34" charset="0"/>
              </a:rPr>
              <a:t>and especially the 8,179 patients in REDUCE-IT!</a:t>
            </a:r>
          </a:p>
        </p:txBody>
      </p:sp>
    </p:spTree>
    <p:extLst>
      <p:ext uri="{BB962C8B-B14F-4D97-AF65-F5344CB8AC3E}">
        <p14:creationId xmlns:p14="http://schemas.microsoft.com/office/powerpoint/2010/main" val="37971944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81440" y="6207760"/>
            <a:ext cx="184666" cy="369332"/>
          </a:xfrm>
          <a:prstGeom prst="rect">
            <a:avLst/>
          </a:prstGeom>
          <a:noFill/>
        </p:spPr>
        <p:txBody>
          <a:bodyPr wrap="none" rtlCol="0">
            <a:spAutoFit/>
          </a:bodyPr>
          <a:lstStyle/>
          <a:p>
            <a:endParaRPr lang="en-US" dirty="0"/>
          </a:p>
        </p:txBody>
      </p:sp>
      <p:sp>
        <p:nvSpPr>
          <p:cNvPr id="2" name="Rectangle 1">
            <a:extLst>
              <a:ext uri="{FF2B5EF4-FFF2-40B4-BE49-F238E27FC236}">
                <a16:creationId xmlns:a16="http://schemas.microsoft.com/office/drawing/2014/main" id="{992DE55D-D72D-4087-85A6-85B3D6896B97}"/>
              </a:ext>
            </a:extLst>
          </p:cNvPr>
          <p:cNvSpPr/>
          <p:nvPr/>
        </p:nvSpPr>
        <p:spPr>
          <a:xfrm>
            <a:off x="3048000" y="6133877"/>
            <a:ext cx="6096000" cy="738664"/>
          </a:xfrm>
          <a:prstGeom prst="rect">
            <a:avLst/>
          </a:prstGeom>
        </p:spPr>
        <p:txBody>
          <a:bodyPr>
            <a:spAutoFit/>
          </a:bodyPr>
          <a:lstStyle/>
          <a:p>
            <a:pPr algn="ctr"/>
            <a:r>
              <a:rPr lang="en-US" sz="1400" dirty="0"/>
              <a:t>Article available at </a:t>
            </a:r>
            <a:r>
              <a:rPr lang="en-US" sz="1400" dirty="0">
                <a:hlinkClick r:id="rId3"/>
              </a:rPr>
              <a:t>https://www.nejm.org</a:t>
            </a:r>
            <a:endParaRPr lang="en-US" sz="1400" dirty="0"/>
          </a:p>
          <a:p>
            <a:pPr algn="ctr"/>
            <a:r>
              <a:rPr lang="en-US" sz="1400" dirty="0"/>
              <a:t>Slides available for download at </a:t>
            </a:r>
            <a:r>
              <a:rPr lang="en-US" sz="1400" dirty="0">
                <a:solidFill>
                  <a:srgbClr val="FF0000"/>
                </a:solidFill>
                <a:hlinkClick r:id="rId4"/>
              </a:rPr>
              <a:t>https://professional.heart.org</a:t>
            </a:r>
            <a:endParaRPr lang="en-US" sz="1400" dirty="0">
              <a:solidFill>
                <a:srgbClr val="FF0000"/>
              </a:solidFill>
            </a:endParaRPr>
          </a:p>
          <a:p>
            <a:pPr algn="ctr"/>
            <a:r>
              <a:rPr lang="en-US" sz="1400" dirty="0">
                <a:solidFill>
                  <a:srgbClr val="FF0000"/>
                </a:solidFill>
              </a:rPr>
              <a:t>  </a:t>
            </a:r>
            <a:r>
              <a:rPr lang="en-US" sz="1400" dirty="0"/>
              <a:t>or at </a:t>
            </a:r>
            <a:r>
              <a:rPr lang="en-US" sz="1400" dirty="0">
                <a:hlinkClick r:id="rId5"/>
              </a:rPr>
              <a:t>https://www.ACC.org</a:t>
            </a:r>
            <a:r>
              <a:rPr lang="en-US" sz="1400" dirty="0"/>
              <a:t>  </a:t>
            </a:r>
          </a:p>
        </p:txBody>
      </p:sp>
      <p:pic>
        <p:nvPicPr>
          <p:cNvPr id="6" name="Picture 5">
            <a:extLst>
              <a:ext uri="{FF2B5EF4-FFF2-40B4-BE49-F238E27FC236}">
                <a16:creationId xmlns:a16="http://schemas.microsoft.com/office/drawing/2014/main" id="{80B717D9-E89B-4D0A-9668-71C08B4467AA}"/>
              </a:ext>
            </a:extLst>
          </p:cNvPr>
          <p:cNvPicPr>
            <a:picLocks noChangeAspect="1"/>
          </p:cNvPicPr>
          <p:nvPr/>
        </p:nvPicPr>
        <p:blipFill rotWithShape="1">
          <a:blip r:embed="rId6"/>
          <a:srcRect t="4310" b="79311"/>
          <a:stretch/>
        </p:blipFill>
        <p:spPr>
          <a:xfrm>
            <a:off x="109728" y="0"/>
            <a:ext cx="11972544" cy="1475232"/>
          </a:xfrm>
          <a:prstGeom prst="rect">
            <a:avLst/>
          </a:prstGeom>
        </p:spPr>
      </p:pic>
      <p:pic>
        <p:nvPicPr>
          <p:cNvPr id="10" name="Picture 9">
            <a:extLst>
              <a:ext uri="{FF2B5EF4-FFF2-40B4-BE49-F238E27FC236}">
                <a16:creationId xmlns:a16="http://schemas.microsoft.com/office/drawing/2014/main" id="{8FC04A78-A751-4035-BCB2-8CEC5F2D1510}"/>
              </a:ext>
            </a:extLst>
          </p:cNvPr>
          <p:cNvPicPr>
            <a:picLocks noChangeAspect="1"/>
          </p:cNvPicPr>
          <p:nvPr/>
        </p:nvPicPr>
        <p:blipFill rotWithShape="1">
          <a:blip r:embed="rId7"/>
          <a:srcRect l="14385" t="23652" r="16267" b="22388"/>
          <a:stretch/>
        </p:blipFill>
        <p:spPr>
          <a:xfrm>
            <a:off x="1694597" y="1078171"/>
            <a:ext cx="8802806" cy="5045213"/>
          </a:xfrm>
          <a:prstGeom prst="rect">
            <a:avLst/>
          </a:prstGeom>
        </p:spPr>
      </p:pic>
    </p:spTree>
    <p:extLst>
      <p:ext uri="{BB962C8B-B14F-4D97-AF65-F5344CB8AC3E}">
        <p14:creationId xmlns:p14="http://schemas.microsoft.com/office/powerpoint/2010/main" val="24174627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61852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F28C17-C65A-4492-9B4B-701F5861F824}"/>
              </a:ext>
            </a:extLst>
          </p:cNvPr>
          <p:cNvSpPr txBox="1"/>
          <p:nvPr/>
        </p:nvSpPr>
        <p:spPr>
          <a:xfrm>
            <a:off x="204720" y="6341579"/>
            <a:ext cx="12192000" cy="461665"/>
          </a:xfrm>
          <a:prstGeom prst="rect">
            <a:avLst/>
          </a:prstGeom>
          <a:noFill/>
        </p:spPr>
        <p:txBody>
          <a:bodyPr wrap="square" rtlCol="0">
            <a:spAutoFit/>
          </a:bodyPr>
          <a:lstStyle/>
          <a:p>
            <a:r>
              <a:rPr lang="en-US" sz="1200" dirty="0"/>
              <a:t>Adapted with permission* from Ganda OP, Bhatt DL, Mason RP, Miller M, Boden WE. Unmet need for adjunctive dyslipidemia therapy in </a:t>
            </a:r>
            <a:r>
              <a:rPr lang="en-US" sz="1200" dirty="0" err="1"/>
              <a:t>hypertriglyderidemia</a:t>
            </a:r>
            <a:r>
              <a:rPr lang="en-US" sz="1200" dirty="0"/>
              <a:t> management. </a:t>
            </a:r>
          </a:p>
          <a:p>
            <a:r>
              <a:rPr lang="en-US" sz="1200" i="1" dirty="0"/>
              <a:t>J Am Coll </a:t>
            </a:r>
            <a:r>
              <a:rPr lang="en-US" sz="1200" i="1" dirty="0" err="1"/>
              <a:t>Cardiol</a:t>
            </a:r>
            <a:r>
              <a:rPr lang="en-US" sz="1200" dirty="0"/>
              <a:t>. 2018;72:330-343. </a:t>
            </a:r>
            <a:r>
              <a:rPr lang="en-US" sz="1200" dirty="0">
                <a:solidFill>
                  <a:prstClr val="black"/>
                </a:solidFill>
              </a:rPr>
              <a:t>[*https://creativecommons.org/licenses.org/by-nc/4.0/]</a:t>
            </a:r>
            <a:endParaRPr lang="en-US" sz="1200" dirty="0"/>
          </a:p>
        </p:txBody>
      </p:sp>
      <p:grpSp>
        <p:nvGrpSpPr>
          <p:cNvPr id="2" name="Group 1">
            <a:extLst>
              <a:ext uri="{FF2B5EF4-FFF2-40B4-BE49-F238E27FC236}">
                <a16:creationId xmlns:a16="http://schemas.microsoft.com/office/drawing/2014/main" id="{3F9DFD87-336E-43AD-8079-8D95C857BE26}"/>
              </a:ext>
            </a:extLst>
          </p:cNvPr>
          <p:cNvGrpSpPr>
            <a:grpSpLocks noChangeAspect="1"/>
          </p:cNvGrpSpPr>
          <p:nvPr/>
        </p:nvGrpSpPr>
        <p:grpSpPr>
          <a:xfrm>
            <a:off x="3282867" y="1254551"/>
            <a:ext cx="5626267" cy="4895029"/>
            <a:chOff x="3112851" y="958713"/>
            <a:chExt cx="5966300" cy="5190868"/>
          </a:xfrm>
        </p:grpSpPr>
        <p:sp>
          <p:nvSpPr>
            <p:cNvPr id="8" name="Rectangle 7">
              <a:extLst>
                <a:ext uri="{FF2B5EF4-FFF2-40B4-BE49-F238E27FC236}">
                  <a16:creationId xmlns:a16="http://schemas.microsoft.com/office/drawing/2014/main" id="{FEBD0383-8775-40B7-A0E1-8FFE41A49F71}"/>
                </a:ext>
              </a:extLst>
            </p:cNvPr>
            <p:cNvSpPr/>
            <p:nvPr/>
          </p:nvSpPr>
          <p:spPr>
            <a:xfrm>
              <a:off x="3112851" y="958713"/>
              <a:ext cx="5966300" cy="5190868"/>
            </a:xfrm>
            <a:prstGeom prst="rect">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20"/>
                </a:lnSpc>
              </a:pPr>
              <a:endParaRPr lang="en-US" sz="105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9F38C46C-05F8-4AFB-9BE5-FAA94AAC2F96}"/>
                </a:ext>
              </a:extLst>
            </p:cNvPr>
            <p:cNvSpPr/>
            <p:nvPr/>
          </p:nvSpPr>
          <p:spPr>
            <a:xfrm>
              <a:off x="5242591" y="1101404"/>
              <a:ext cx="1698540" cy="1698540"/>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1200"/>
                </a:lnSpc>
              </a:pPr>
              <a:r>
                <a:rPr lang="en-US" sz="1050" b="1" dirty="0">
                  <a:latin typeface="Arial" panose="020B0604020202020204" pitchFamily="34" charset="0"/>
                  <a:cs typeface="Arial" panose="020B0604020202020204" pitchFamily="34" charset="0"/>
                </a:rPr>
                <a:t>Residual risk </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after low-density</a:t>
              </a:r>
            </a:p>
            <a:p>
              <a:pPr algn="ctr">
                <a:lnSpc>
                  <a:spcPts val="1200"/>
                </a:lnSpc>
              </a:pPr>
              <a:r>
                <a:rPr lang="en-US" sz="1050" b="1" dirty="0">
                  <a:latin typeface="Arial" panose="020B0604020202020204" pitchFamily="34" charset="0"/>
                  <a:cs typeface="Arial" panose="020B0604020202020204" pitchFamily="34" charset="0"/>
                </a:rPr>
                <a:t>lipoprotein cholesterol</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(LDL-C) goal</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achievement</a:t>
              </a:r>
            </a:p>
          </p:txBody>
        </p:sp>
        <p:sp>
          <p:nvSpPr>
            <p:cNvPr id="10" name="Up Arrow 8">
              <a:extLst>
                <a:ext uri="{FF2B5EF4-FFF2-40B4-BE49-F238E27FC236}">
                  <a16:creationId xmlns:a16="http://schemas.microsoft.com/office/drawing/2014/main" id="{75F2768F-1902-483E-8DD1-5721D0BE7D73}"/>
                </a:ext>
              </a:extLst>
            </p:cNvPr>
            <p:cNvSpPr/>
            <p:nvPr/>
          </p:nvSpPr>
          <p:spPr>
            <a:xfrm>
              <a:off x="5820084" y="2889090"/>
              <a:ext cx="541419" cy="963065"/>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20"/>
                </a:lnSpc>
              </a:pPr>
              <a:endParaRPr lang="en-US" sz="1050">
                <a:latin typeface="Arial" panose="020B0604020202020204" pitchFamily="34" charset="0"/>
                <a:cs typeface="Arial" panose="020B0604020202020204" pitchFamily="34" charset="0"/>
              </a:endParaRPr>
            </a:p>
          </p:txBody>
        </p:sp>
        <p:sp>
          <p:nvSpPr>
            <p:cNvPr id="11" name="Up Arrow 9">
              <a:extLst>
                <a:ext uri="{FF2B5EF4-FFF2-40B4-BE49-F238E27FC236}">
                  <a16:creationId xmlns:a16="http://schemas.microsoft.com/office/drawing/2014/main" id="{1344560C-3C57-4895-A68D-3E59545CD7C5}"/>
                </a:ext>
              </a:extLst>
            </p:cNvPr>
            <p:cNvSpPr/>
            <p:nvPr/>
          </p:nvSpPr>
          <p:spPr>
            <a:xfrm rot="2693595">
              <a:off x="4520089" y="1772808"/>
              <a:ext cx="541419" cy="851566"/>
            </a:xfrm>
            <a:prstGeom prst="upArrow">
              <a:avLst/>
            </a:prstGeom>
            <a:solidFill>
              <a:srgbClr val="F05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20"/>
                </a:lnSpc>
              </a:pPr>
              <a:endParaRPr lang="en-US" sz="1050">
                <a:latin typeface="Arial" panose="020B0604020202020204" pitchFamily="34" charset="0"/>
                <a:cs typeface="Arial" panose="020B0604020202020204" pitchFamily="34" charset="0"/>
              </a:endParaRPr>
            </a:p>
          </p:txBody>
        </p:sp>
        <p:sp>
          <p:nvSpPr>
            <p:cNvPr id="12" name="Up Arrow 10">
              <a:extLst>
                <a:ext uri="{FF2B5EF4-FFF2-40B4-BE49-F238E27FC236}">
                  <a16:creationId xmlns:a16="http://schemas.microsoft.com/office/drawing/2014/main" id="{4EB8B655-947E-41F4-9F61-E247F0179A14}"/>
                </a:ext>
              </a:extLst>
            </p:cNvPr>
            <p:cNvSpPr/>
            <p:nvPr/>
          </p:nvSpPr>
          <p:spPr>
            <a:xfrm rot="18906405" flipH="1">
              <a:off x="7122213" y="1772808"/>
              <a:ext cx="541419" cy="851566"/>
            </a:xfrm>
            <a:prstGeom prst="upArrow">
              <a:avLst/>
            </a:prstGeom>
            <a:solidFill>
              <a:srgbClr val="F05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20"/>
                </a:lnSpc>
              </a:pPr>
              <a:endParaRPr lang="en-US" sz="105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C14848C2-D7BD-4D58-AB4D-3C9F77A2875B}"/>
                </a:ext>
              </a:extLst>
            </p:cNvPr>
            <p:cNvSpPr/>
            <p:nvPr/>
          </p:nvSpPr>
          <p:spPr>
            <a:xfrm>
              <a:off x="3268490" y="2637006"/>
              <a:ext cx="2175502" cy="15958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1200"/>
                </a:lnSpc>
              </a:pPr>
              <a:r>
                <a:rPr lang="en-US" sz="1050" b="1" dirty="0">
                  <a:latin typeface="Arial" panose="020B0604020202020204" pitchFamily="34" charset="0"/>
                  <a:cs typeface="Arial" panose="020B0604020202020204" pitchFamily="34" charset="0"/>
                </a:rPr>
                <a:t>LDL-C goal suboptimal or</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unachievable</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despite intensive</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treatment</a:t>
              </a:r>
            </a:p>
          </p:txBody>
        </p:sp>
        <p:sp>
          <p:nvSpPr>
            <p:cNvPr id="14" name="Rectangle 13">
              <a:extLst>
                <a:ext uri="{FF2B5EF4-FFF2-40B4-BE49-F238E27FC236}">
                  <a16:creationId xmlns:a16="http://schemas.microsoft.com/office/drawing/2014/main" id="{715555A5-3062-4D90-92AB-31AD7924B8D7}"/>
                </a:ext>
              </a:extLst>
            </p:cNvPr>
            <p:cNvSpPr/>
            <p:nvPr/>
          </p:nvSpPr>
          <p:spPr>
            <a:xfrm>
              <a:off x="6730654" y="2637006"/>
              <a:ext cx="2175502" cy="1595867"/>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1200"/>
                </a:lnSpc>
              </a:pPr>
              <a:r>
                <a:rPr lang="en-US" sz="1050" b="1" dirty="0">
                  <a:latin typeface="Arial" panose="020B0604020202020204" pitchFamily="34" charset="0"/>
                  <a:cs typeface="Arial" panose="020B0604020202020204" pitchFamily="34" charset="0"/>
                </a:rPr>
                <a:t>Triglyceride-rich</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remnant particles, small</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very-low-density lipoprotein</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or intermediate-density</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lipoprotein</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(pro-</a:t>
              </a:r>
              <a:r>
                <a:rPr lang="en-US" sz="1050" b="1" dirty="0" err="1">
                  <a:latin typeface="Arial" panose="020B0604020202020204" pitchFamily="34" charset="0"/>
                  <a:cs typeface="Arial" panose="020B0604020202020204" pitchFamily="34" charset="0"/>
                </a:rPr>
                <a:t>atherogenic</a:t>
              </a:r>
              <a:r>
                <a:rPr lang="en-US" sz="1050" b="1" dirty="0">
                  <a:latin typeface="Arial" panose="020B0604020202020204" pitchFamily="34" charset="0"/>
                  <a:cs typeface="Arial" panose="020B0604020202020204" pitchFamily="34" charset="0"/>
                </a:rPr>
                <a:t>,</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pro-inflammatory,</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pro-thrombotic</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effects)</a:t>
              </a:r>
            </a:p>
          </p:txBody>
        </p:sp>
        <p:sp>
          <p:nvSpPr>
            <p:cNvPr id="15" name="Rectangle 14">
              <a:extLst>
                <a:ext uri="{FF2B5EF4-FFF2-40B4-BE49-F238E27FC236}">
                  <a16:creationId xmlns:a16="http://schemas.microsoft.com/office/drawing/2014/main" id="{BC0EF6FF-93B4-4852-90F5-7914783B6838}"/>
                </a:ext>
              </a:extLst>
            </p:cNvPr>
            <p:cNvSpPr/>
            <p:nvPr/>
          </p:nvSpPr>
          <p:spPr>
            <a:xfrm>
              <a:off x="5000444" y="3931284"/>
              <a:ext cx="2175502" cy="2070099"/>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lnSpc>
                  <a:spcPts val="1200"/>
                </a:lnSpc>
              </a:pPr>
              <a:r>
                <a:rPr lang="en-US" sz="1050" b="1" dirty="0">
                  <a:latin typeface="Arial" panose="020B0604020202020204" pitchFamily="34" charset="0"/>
                  <a:cs typeface="Arial" panose="020B0604020202020204" pitchFamily="34" charset="0"/>
                </a:rPr>
                <a:t>Novel approaches in</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trials:</a:t>
              </a:r>
            </a:p>
            <a:p>
              <a:pPr marL="87313" indent="-87313" algn="ctr">
                <a:lnSpc>
                  <a:spcPts val="1200"/>
                </a:lnSpc>
                <a:buFontTx/>
                <a:buChar char="-"/>
              </a:pPr>
              <a:r>
                <a:rPr lang="en-US" sz="1050" b="1" dirty="0">
                  <a:latin typeface="Arial" panose="020B0604020202020204" pitchFamily="34" charset="0"/>
                  <a:cs typeface="Arial" panose="020B0604020202020204" pitchFamily="34" charset="0"/>
                </a:rPr>
                <a:t>Novel fibrates</a:t>
              </a:r>
            </a:p>
            <a:p>
              <a:pPr marL="87313" indent="-87313" algn="ctr">
                <a:lnSpc>
                  <a:spcPts val="1200"/>
                </a:lnSpc>
                <a:buFontTx/>
                <a:buChar char="-"/>
              </a:pPr>
              <a:r>
                <a:rPr lang="en-US" sz="1050" b="1" dirty="0">
                  <a:latin typeface="Arial" panose="020B0604020202020204" pitchFamily="34" charset="0"/>
                  <a:cs typeface="Arial" panose="020B0604020202020204" pitchFamily="34" charset="0"/>
                </a:rPr>
                <a:t>Omega-3 fatty acids at</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higher dose and with</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pleiotropic effects</a:t>
              </a:r>
            </a:p>
            <a:p>
              <a:pPr marL="87313" indent="-87313" algn="ctr">
                <a:lnSpc>
                  <a:spcPts val="1200"/>
                </a:lnSpc>
                <a:buFontTx/>
                <a:buChar char="-"/>
              </a:pPr>
              <a:r>
                <a:rPr lang="en-US" sz="1050" b="1" dirty="0">
                  <a:latin typeface="Arial" panose="020B0604020202020204" pitchFamily="34" charset="0"/>
                  <a:cs typeface="Arial" panose="020B0604020202020204" pitchFamily="34" charset="0"/>
                </a:rPr>
                <a:t>Other early-stage</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approaches, e.g.,</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antibody-based,</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antisense</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oligonucleotides, small</a:t>
              </a:r>
              <a:br>
                <a:rPr lang="en-US" sz="1050" b="1" dirty="0">
                  <a:latin typeface="Arial" panose="020B0604020202020204" pitchFamily="34" charset="0"/>
                  <a:cs typeface="Arial" panose="020B0604020202020204" pitchFamily="34" charset="0"/>
                </a:rPr>
              </a:br>
              <a:r>
                <a:rPr lang="en-US" sz="1050" b="1" dirty="0">
                  <a:latin typeface="Arial" panose="020B0604020202020204" pitchFamily="34" charset="0"/>
                  <a:cs typeface="Arial" panose="020B0604020202020204" pitchFamily="34" charset="0"/>
                </a:rPr>
                <a:t>interfering ribonucleic acid</a:t>
              </a:r>
            </a:p>
          </p:txBody>
        </p:sp>
      </p:grpSp>
      <p:sp>
        <p:nvSpPr>
          <p:cNvPr id="16" name="Title 1">
            <a:extLst>
              <a:ext uri="{FF2B5EF4-FFF2-40B4-BE49-F238E27FC236}">
                <a16:creationId xmlns:a16="http://schemas.microsoft.com/office/drawing/2014/main" id="{212B3618-3494-47BC-A545-5F732C25593B}"/>
              </a:ext>
            </a:extLst>
          </p:cNvPr>
          <p:cNvSpPr>
            <a:spLocks noGrp="1"/>
          </p:cNvSpPr>
          <p:nvPr>
            <p:ph type="title"/>
          </p:nvPr>
        </p:nvSpPr>
        <p:spPr>
          <a:xfrm>
            <a:off x="548640" y="-9729"/>
            <a:ext cx="10515600" cy="1325880"/>
          </a:xfrm>
        </p:spPr>
        <p:txBody>
          <a:bodyPr>
            <a:noAutofit/>
          </a:bodyPr>
          <a:lstStyle/>
          <a:p>
            <a:r>
              <a:rPr lang="en-US" sz="4000" b="1" dirty="0">
                <a:latin typeface="Arial" panose="020B0604020202020204" pitchFamily="34" charset="0"/>
                <a:cs typeface="Arial" panose="020B0604020202020204" pitchFamily="34" charset="0"/>
              </a:rPr>
              <a:t>Promising Therapies for Hypertriglyceridemia</a:t>
            </a:r>
            <a:endParaRPr lang="en-US" sz="4000" b="1" dirty="0">
              <a:solidFill>
                <a:srgbClr val="FF0000"/>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0648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4855-2EB2-440B-B97E-06B33A365827}"/>
              </a:ext>
            </a:extLst>
          </p:cNvPr>
          <p:cNvSpPr>
            <a:spLocks noGrp="1"/>
          </p:cNvSpPr>
          <p:nvPr>
            <p:ph type="title"/>
          </p:nvPr>
        </p:nvSpPr>
        <p:spPr>
          <a:xfrm>
            <a:off x="457200" y="22751"/>
            <a:ext cx="10515600" cy="1325880"/>
          </a:xfrm>
        </p:spPr>
        <p:txBody>
          <a:bodyPr>
            <a:normAutofit/>
          </a:bodyPr>
          <a:lstStyle/>
          <a:p>
            <a:r>
              <a:rPr lang="en-US" b="1" dirty="0">
                <a:latin typeface="Arial" panose="020B0604020202020204" pitchFamily="34" charset="0"/>
                <a:cs typeface="Arial" panose="020B0604020202020204" pitchFamily="34" charset="0"/>
              </a:rPr>
              <a:t>Achieved Triglyceride Levels: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&lt;150 mg/</a:t>
            </a:r>
            <a:r>
              <a:rPr lang="en-US" b="1" dirty="0" err="1">
                <a:latin typeface="Arial" panose="020B0604020202020204" pitchFamily="34" charset="0"/>
                <a:cs typeface="Arial" panose="020B0604020202020204" pitchFamily="34" charset="0"/>
              </a:rPr>
              <a:t>dL</a:t>
            </a:r>
            <a:r>
              <a:rPr lang="en-US" b="1" dirty="0">
                <a:latin typeface="Arial" panose="020B0604020202020204" pitchFamily="34" charset="0"/>
                <a:cs typeface="Arial" panose="020B0604020202020204" pitchFamily="34" charset="0"/>
              </a:rPr>
              <a:t> and ≥150 mg/</a:t>
            </a:r>
            <a:r>
              <a:rPr lang="en-US" b="1" dirty="0" err="1">
                <a:latin typeface="Arial" panose="020B0604020202020204" pitchFamily="34" charset="0"/>
                <a:cs typeface="Arial" panose="020B0604020202020204" pitchFamily="34" charset="0"/>
              </a:rPr>
              <a:t>dL</a:t>
            </a:r>
            <a:endParaRPr lang="en-US" b="1" dirty="0">
              <a:latin typeface="Arial" panose="020B0604020202020204" pitchFamily="34" charset="0"/>
              <a:cs typeface="Arial" panose="020B0604020202020204" pitchFamily="34" charset="0"/>
            </a:endParaRPr>
          </a:p>
        </p:txBody>
      </p:sp>
      <p:grpSp>
        <p:nvGrpSpPr>
          <p:cNvPr id="170" name="Group 169"/>
          <p:cNvGrpSpPr/>
          <p:nvPr/>
        </p:nvGrpSpPr>
        <p:grpSpPr>
          <a:xfrm>
            <a:off x="276441" y="1616227"/>
            <a:ext cx="11639119" cy="4546829"/>
            <a:chOff x="336868" y="1661947"/>
            <a:chExt cx="11639119" cy="4546829"/>
          </a:xfrm>
        </p:grpSpPr>
        <p:grpSp>
          <p:nvGrpSpPr>
            <p:cNvPr id="9" name="Group 8"/>
            <p:cNvGrpSpPr/>
            <p:nvPr/>
          </p:nvGrpSpPr>
          <p:grpSpPr>
            <a:xfrm>
              <a:off x="522434" y="1778993"/>
              <a:ext cx="4892241" cy="276998"/>
              <a:chOff x="6815582" y="1936242"/>
              <a:chExt cx="3956036" cy="223991"/>
            </a:xfrm>
          </p:grpSpPr>
          <p:sp>
            <p:nvSpPr>
              <p:cNvPr id="10" name="Rectangle 37"/>
              <p:cNvSpPr>
                <a:spLocks noChangeArrowheads="1"/>
              </p:cNvSpPr>
              <p:nvPr/>
            </p:nvSpPr>
            <p:spPr bwMode="auto">
              <a:xfrm>
                <a:off x="6815582" y="1936242"/>
                <a:ext cx="134809" cy="22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rPr>
                  <a:t>A</a:t>
                </a:r>
                <a:endParaRPr kumimoji="0" lang="en-US" altLang="en-US" sz="2400" b="0" i="0" u="none" strike="noStrike" cap="none" normalizeH="0" baseline="0" dirty="0">
                  <a:ln>
                    <a:noFill/>
                  </a:ln>
                  <a:solidFill>
                    <a:schemeClr val="tx1"/>
                  </a:solidFill>
                  <a:effectLst/>
                </a:endParaRPr>
              </a:p>
            </p:txBody>
          </p:sp>
          <p:sp>
            <p:nvSpPr>
              <p:cNvPr id="11" name="Rectangle 38"/>
              <p:cNvSpPr>
                <a:spLocks noChangeArrowheads="1"/>
              </p:cNvSpPr>
              <p:nvPr/>
            </p:nvSpPr>
            <p:spPr bwMode="auto">
              <a:xfrm>
                <a:off x="7004319" y="1967992"/>
                <a:ext cx="3767299" cy="17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rPr>
                  <a:t>Primary End Point by Achieved Triglyceride Level at 1 Year</a:t>
                </a:r>
                <a:endParaRPr kumimoji="0" lang="en-US" altLang="en-US" sz="2400" b="0" i="0" u="none" strike="noStrike" cap="none" normalizeH="0" baseline="0" dirty="0">
                  <a:ln>
                    <a:noFill/>
                  </a:ln>
                  <a:solidFill>
                    <a:schemeClr val="tx1"/>
                  </a:solidFill>
                  <a:effectLst/>
                </a:endParaRPr>
              </a:p>
            </p:txBody>
          </p:sp>
        </p:grpSp>
        <p:sp>
          <p:nvSpPr>
            <p:cNvPr id="14" name="Rectangle 43"/>
            <p:cNvSpPr>
              <a:spLocks noChangeArrowheads="1"/>
            </p:cNvSpPr>
            <p:nvPr/>
          </p:nvSpPr>
          <p:spPr bwMode="auto">
            <a:xfrm>
              <a:off x="4748957" y="2994833"/>
              <a:ext cx="9329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0.70 (0.60–0.81)</a:t>
              </a:r>
              <a:endParaRPr kumimoji="0" lang="en-US" altLang="en-US" sz="1000" b="0" i="0" u="none" strike="noStrike" cap="none" normalizeH="0" baseline="0">
                <a:ln>
                  <a:noFill/>
                </a:ln>
                <a:solidFill>
                  <a:schemeClr val="tx1"/>
                </a:solidFill>
                <a:effectLst/>
              </a:endParaRPr>
            </a:p>
          </p:txBody>
        </p:sp>
        <p:sp>
          <p:nvSpPr>
            <p:cNvPr id="15" name="Rectangle 45"/>
            <p:cNvSpPr>
              <a:spLocks noChangeArrowheads="1"/>
            </p:cNvSpPr>
            <p:nvPr/>
          </p:nvSpPr>
          <p:spPr bwMode="auto">
            <a:xfrm>
              <a:off x="4748957" y="2776918"/>
              <a:ext cx="9329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0.71 (0.63–0.79)</a:t>
              </a:r>
              <a:endParaRPr kumimoji="0" lang="en-US" altLang="en-US" sz="1000" b="0" i="0" u="none" strike="noStrike" cap="none" normalizeH="0" baseline="0">
                <a:ln>
                  <a:noFill/>
                </a:ln>
                <a:solidFill>
                  <a:schemeClr val="tx1"/>
                </a:solidFill>
                <a:effectLst/>
              </a:endParaRPr>
            </a:p>
          </p:txBody>
        </p:sp>
        <p:sp>
          <p:nvSpPr>
            <p:cNvPr id="16" name="Rectangle 46"/>
            <p:cNvSpPr>
              <a:spLocks noChangeArrowheads="1"/>
            </p:cNvSpPr>
            <p:nvPr/>
          </p:nvSpPr>
          <p:spPr bwMode="auto">
            <a:xfrm>
              <a:off x="4748957" y="2555080"/>
              <a:ext cx="93294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0.99 (0.84–1.16)</a:t>
              </a:r>
              <a:endParaRPr kumimoji="0" lang="en-US" altLang="en-US" sz="1000" b="0" i="0" u="none" strike="noStrike" cap="none" normalizeH="0" baseline="0">
                <a:ln>
                  <a:noFill/>
                </a:ln>
                <a:solidFill>
                  <a:schemeClr val="tx1"/>
                </a:solidFill>
                <a:effectLst/>
              </a:endParaRPr>
            </a:p>
          </p:txBody>
        </p:sp>
        <p:sp>
          <p:nvSpPr>
            <p:cNvPr id="17" name="Rectangle 48"/>
            <p:cNvSpPr>
              <a:spLocks noChangeArrowheads="1"/>
            </p:cNvSpPr>
            <p:nvPr/>
          </p:nvSpPr>
          <p:spPr bwMode="auto">
            <a:xfrm>
              <a:off x="4554993" y="2345017"/>
              <a:ext cx="132087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rPr>
                <a:t>Hazard Ratio (95% CI):</a:t>
              </a:r>
              <a:endParaRPr kumimoji="0" lang="en-US" altLang="en-US" sz="1000" b="0" i="0" u="none" strike="noStrike" cap="none" normalizeH="0" baseline="0" dirty="0">
                <a:ln>
                  <a:noFill/>
                </a:ln>
                <a:solidFill>
                  <a:schemeClr val="tx1"/>
                </a:solidFill>
                <a:effectLst/>
              </a:endParaRPr>
            </a:p>
          </p:txBody>
        </p:sp>
        <p:sp>
          <p:nvSpPr>
            <p:cNvPr id="18" name="Rectangle 27"/>
            <p:cNvSpPr>
              <a:spLocks noChangeArrowheads="1"/>
            </p:cNvSpPr>
            <p:nvPr/>
          </p:nvSpPr>
          <p:spPr bwMode="auto">
            <a:xfrm>
              <a:off x="2261997" y="5838660"/>
              <a:ext cx="166071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rPr>
                <a:t>Years since Randomization</a:t>
              </a:r>
              <a:endParaRPr kumimoji="0" lang="en-US" altLang="en-US" sz="1000" b="0" i="0" u="none" strike="noStrike" kern="1200" cap="none" spc="0" normalizeH="0" baseline="0" noProof="0" dirty="0">
                <a:ln>
                  <a:noFill/>
                </a:ln>
                <a:solidFill>
                  <a:prstClr val="black"/>
                </a:solidFill>
                <a:effectLst/>
                <a:uLnTx/>
                <a:uFillTx/>
              </a:endParaRPr>
            </a:p>
          </p:txBody>
        </p:sp>
        <p:sp>
          <p:nvSpPr>
            <p:cNvPr id="19" name="Rectangle 39"/>
            <p:cNvSpPr>
              <a:spLocks noChangeArrowheads="1"/>
            </p:cNvSpPr>
            <p:nvPr/>
          </p:nvSpPr>
          <p:spPr bwMode="auto">
            <a:xfrm rot="16200000">
              <a:off x="30763" y="3969176"/>
              <a:ext cx="159178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rPr>
                <a:t>Patients with an Event (%)</a:t>
              </a:r>
              <a:endParaRPr kumimoji="0" lang="en-US" altLang="en-US" sz="1000" b="0" i="0" u="none" strike="noStrike" kern="1200" cap="none" spc="0" normalizeH="0" baseline="0" noProof="0" dirty="0">
                <a:ln>
                  <a:noFill/>
                </a:ln>
                <a:solidFill>
                  <a:prstClr val="black"/>
                </a:solidFill>
                <a:effectLst/>
                <a:uLnTx/>
                <a:uFillTx/>
              </a:endParaRPr>
            </a:p>
          </p:txBody>
        </p:sp>
        <p:sp>
          <p:nvSpPr>
            <p:cNvPr id="38" name="Rectangle 39"/>
            <p:cNvSpPr>
              <a:spLocks noChangeArrowheads="1"/>
            </p:cNvSpPr>
            <p:nvPr/>
          </p:nvSpPr>
          <p:spPr bwMode="auto">
            <a:xfrm>
              <a:off x="2119724" y="3613236"/>
              <a:ext cx="4600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Placebo</a:t>
              </a:r>
              <a:endParaRPr kumimoji="0" lang="en-US" altLang="en-US" sz="1000" b="0" i="0" u="none" strike="noStrike" cap="none" normalizeH="0" baseline="0">
                <a:ln>
                  <a:noFill/>
                </a:ln>
                <a:solidFill>
                  <a:schemeClr val="tx1"/>
                </a:solidFill>
                <a:effectLst/>
              </a:endParaRPr>
            </a:p>
          </p:txBody>
        </p:sp>
        <p:sp>
          <p:nvSpPr>
            <p:cNvPr id="39" name="Rectangle 40"/>
            <p:cNvSpPr>
              <a:spLocks noChangeArrowheads="1"/>
            </p:cNvSpPr>
            <p:nvPr/>
          </p:nvSpPr>
          <p:spPr bwMode="auto">
            <a:xfrm>
              <a:off x="2119724" y="3791886"/>
              <a:ext cx="22746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000000"/>
                  </a:solidFill>
                  <a:effectLst/>
                </a:rPr>
                <a:t>Icosapent</a:t>
              </a:r>
              <a:r>
                <a:rPr kumimoji="0" lang="en-US" altLang="en-US" sz="1000" b="0" i="0" u="none" strike="noStrike" cap="none" normalizeH="0" baseline="0" dirty="0">
                  <a:ln>
                    <a:noFill/>
                  </a:ln>
                  <a:solidFill>
                    <a:srgbClr val="000000"/>
                  </a:solidFill>
                  <a:effectLst/>
                </a:rPr>
                <a:t> Ethyl Triglyceride ≥150 mg/</a:t>
              </a:r>
              <a:r>
                <a:rPr kumimoji="0" lang="en-US" altLang="en-US" sz="1000" b="0" i="0" u="none" strike="noStrike" cap="none" normalizeH="0" baseline="0" dirty="0" err="1">
                  <a:ln>
                    <a:noFill/>
                  </a:ln>
                  <a:solidFill>
                    <a:srgbClr val="000000"/>
                  </a:solidFill>
                  <a:effectLst/>
                </a:rPr>
                <a:t>dL</a:t>
              </a:r>
              <a:endParaRPr kumimoji="0" lang="en-US" altLang="en-US" sz="1000" b="0" i="0" u="none" strike="noStrike" cap="none" normalizeH="0" baseline="0" dirty="0">
                <a:ln>
                  <a:noFill/>
                </a:ln>
                <a:solidFill>
                  <a:schemeClr val="tx1"/>
                </a:solidFill>
                <a:effectLst/>
              </a:endParaRPr>
            </a:p>
          </p:txBody>
        </p:sp>
        <p:sp>
          <p:nvSpPr>
            <p:cNvPr id="40" name="Rectangle 41"/>
            <p:cNvSpPr>
              <a:spLocks noChangeArrowheads="1"/>
            </p:cNvSpPr>
            <p:nvPr/>
          </p:nvSpPr>
          <p:spPr bwMode="auto">
            <a:xfrm>
              <a:off x="2119724" y="3972499"/>
              <a:ext cx="22794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Icosapent Ethyl Triglyceride &lt;150 mg/dL</a:t>
              </a:r>
              <a:endParaRPr kumimoji="0" lang="en-US" altLang="en-US" sz="1000" b="0" i="0" u="none" strike="noStrike" cap="none" normalizeH="0" baseline="0">
                <a:ln>
                  <a:noFill/>
                </a:ln>
                <a:solidFill>
                  <a:schemeClr val="tx1"/>
                </a:solidFill>
                <a:effectLst/>
              </a:endParaRPr>
            </a:p>
          </p:txBody>
        </p:sp>
        <p:sp>
          <p:nvSpPr>
            <p:cNvPr id="41" name="Rectangle 42"/>
            <p:cNvSpPr>
              <a:spLocks noChangeArrowheads="1"/>
            </p:cNvSpPr>
            <p:nvPr/>
          </p:nvSpPr>
          <p:spPr bwMode="auto">
            <a:xfrm>
              <a:off x="1467946" y="3006612"/>
              <a:ext cx="293830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Icosapent Ethyl Triglyceride &lt;150 mg/dL vs Placebo</a:t>
              </a:r>
              <a:endParaRPr kumimoji="0" lang="en-US" altLang="en-US" sz="1000" b="0" i="0" u="none" strike="noStrike" cap="none" normalizeH="0" baseline="0">
                <a:ln>
                  <a:noFill/>
                </a:ln>
                <a:solidFill>
                  <a:schemeClr val="tx1"/>
                </a:solidFill>
                <a:effectLst/>
              </a:endParaRPr>
            </a:p>
          </p:txBody>
        </p:sp>
        <p:sp>
          <p:nvSpPr>
            <p:cNvPr id="42" name="Rectangle 44"/>
            <p:cNvSpPr>
              <a:spLocks noChangeArrowheads="1"/>
            </p:cNvSpPr>
            <p:nvPr/>
          </p:nvSpPr>
          <p:spPr bwMode="auto">
            <a:xfrm>
              <a:off x="1467946" y="2784771"/>
              <a:ext cx="293349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000000"/>
                  </a:solidFill>
                  <a:effectLst/>
                </a:rPr>
                <a:t>Icosapent</a:t>
              </a:r>
              <a:r>
                <a:rPr kumimoji="0" lang="en-US" altLang="en-US" sz="1000" b="0" i="0" u="none" strike="noStrike" cap="none" normalizeH="0" baseline="0" dirty="0">
                  <a:ln>
                    <a:noFill/>
                  </a:ln>
                  <a:solidFill>
                    <a:srgbClr val="000000"/>
                  </a:solidFill>
                  <a:effectLst/>
                </a:rPr>
                <a:t> Ethyl Triglyceride ≥150 mg/</a:t>
              </a:r>
              <a:r>
                <a:rPr kumimoji="0" lang="en-US" altLang="en-US" sz="1000" b="0" i="0" u="none" strike="noStrike" cap="none" normalizeH="0" baseline="0" dirty="0" err="1">
                  <a:ln>
                    <a:noFill/>
                  </a:ln>
                  <a:solidFill>
                    <a:srgbClr val="000000"/>
                  </a:solidFill>
                  <a:effectLst/>
                </a:rPr>
                <a:t>dL</a:t>
              </a:r>
              <a:r>
                <a:rPr kumimoji="0" lang="en-US" altLang="en-US" sz="1000" b="0" i="0" u="none" strike="noStrike" cap="none" normalizeH="0" baseline="0" dirty="0">
                  <a:ln>
                    <a:noFill/>
                  </a:ln>
                  <a:solidFill>
                    <a:srgbClr val="000000"/>
                  </a:solidFill>
                  <a:effectLst/>
                </a:rPr>
                <a:t> vs Placebo</a:t>
              </a:r>
              <a:endParaRPr kumimoji="0" lang="en-US" altLang="en-US" sz="1000" b="0" i="0" u="none" strike="noStrike" cap="none" normalizeH="0" baseline="0" dirty="0">
                <a:ln>
                  <a:noFill/>
                </a:ln>
                <a:solidFill>
                  <a:schemeClr val="tx1"/>
                </a:solidFill>
                <a:effectLst/>
              </a:endParaRPr>
            </a:p>
          </p:txBody>
        </p:sp>
        <p:sp>
          <p:nvSpPr>
            <p:cNvPr id="43" name="Rectangle 47"/>
            <p:cNvSpPr>
              <a:spLocks noChangeArrowheads="1"/>
            </p:cNvSpPr>
            <p:nvPr/>
          </p:nvSpPr>
          <p:spPr bwMode="auto">
            <a:xfrm>
              <a:off x="1467946" y="2566858"/>
              <a:ext cx="27603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000000"/>
                  </a:solidFill>
                  <a:effectLst/>
                </a:rPr>
                <a:t>Icosapent</a:t>
              </a:r>
              <a:r>
                <a:rPr kumimoji="0" lang="en-US" altLang="en-US" sz="1000" b="0" i="0" u="none" strike="noStrike" cap="none" normalizeH="0" baseline="0" dirty="0">
                  <a:ln>
                    <a:noFill/>
                  </a:ln>
                  <a:solidFill>
                    <a:srgbClr val="000000"/>
                  </a:solidFill>
                  <a:effectLst/>
                </a:rPr>
                <a:t> Ethyl Triglyceride &lt;150 vs ≥150 mg/</a:t>
              </a:r>
              <a:r>
                <a:rPr kumimoji="0" lang="en-US" altLang="en-US" sz="1000" b="0" i="0" u="none" strike="noStrike" cap="none" normalizeH="0" baseline="0" dirty="0" err="1">
                  <a:ln>
                    <a:noFill/>
                  </a:ln>
                  <a:solidFill>
                    <a:srgbClr val="000000"/>
                  </a:solidFill>
                  <a:effectLst/>
                </a:rPr>
                <a:t>dL</a:t>
              </a:r>
              <a:endParaRPr kumimoji="0" lang="en-US" altLang="en-US" sz="1000" b="0" i="0" u="none" strike="noStrike" cap="none" normalizeH="0" baseline="0" dirty="0">
                <a:ln>
                  <a:noFill/>
                </a:ln>
                <a:solidFill>
                  <a:schemeClr val="tx1"/>
                </a:solidFill>
                <a:effectLst/>
              </a:endParaRPr>
            </a:p>
          </p:txBody>
        </p:sp>
        <p:sp>
          <p:nvSpPr>
            <p:cNvPr id="44" name="Line 62"/>
            <p:cNvSpPr>
              <a:spLocks noChangeShapeType="1"/>
            </p:cNvSpPr>
            <p:nvPr/>
          </p:nvSpPr>
          <p:spPr bwMode="auto">
            <a:xfrm>
              <a:off x="1322670" y="5505747"/>
              <a:ext cx="0" cy="51043"/>
            </a:xfrm>
            <a:prstGeom prst="line">
              <a:avLst/>
            </a:prstGeom>
            <a:noFill/>
            <a:ln w="9525" cap="flat">
              <a:solidFill>
                <a:srgbClr val="01010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45" name="Line 63"/>
            <p:cNvSpPr>
              <a:spLocks noChangeShapeType="1"/>
            </p:cNvSpPr>
            <p:nvPr/>
          </p:nvSpPr>
          <p:spPr bwMode="auto">
            <a:xfrm>
              <a:off x="1903773" y="5505747"/>
              <a:ext cx="0" cy="51043"/>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46" name="Line 64"/>
            <p:cNvSpPr>
              <a:spLocks noChangeShapeType="1"/>
            </p:cNvSpPr>
            <p:nvPr/>
          </p:nvSpPr>
          <p:spPr bwMode="auto">
            <a:xfrm>
              <a:off x="2486840" y="5505747"/>
              <a:ext cx="0" cy="51043"/>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47" name="Line 65"/>
            <p:cNvSpPr>
              <a:spLocks noChangeShapeType="1"/>
            </p:cNvSpPr>
            <p:nvPr/>
          </p:nvSpPr>
          <p:spPr bwMode="auto">
            <a:xfrm>
              <a:off x="3075797" y="5505747"/>
              <a:ext cx="0" cy="51043"/>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48" name="Line 66"/>
            <p:cNvSpPr>
              <a:spLocks noChangeShapeType="1"/>
            </p:cNvSpPr>
            <p:nvPr/>
          </p:nvSpPr>
          <p:spPr bwMode="auto">
            <a:xfrm>
              <a:off x="3652974" y="5505747"/>
              <a:ext cx="0" cy="51043"/>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49" name="Line 67"/>
            <p:cNvSpPr>
              <a:spLocks noChangeShapeType="1"/>
            </p:cNvSpPr>
            <p:nvPr/>
          </p:nvSpPr>
          <p:spPr bwMode="auto">
            <a:xfrm>
              <a:off x="4234077" y="5505747"/>
              <a:ext cx="0" cy="51043"/>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50" name="Rectangle 68"/>
            <p:cNvSpPr>
              <a:spLocks noChangeArrowheads="1"/>
            </p:cNvSpPr>
            <p:nvPr/>
          </p:nvSpPr>
          <p:spPr bwMode="auto">
            <a:xfrm>
              <a:off x="1286425" y="5590244"/>
              <a:ext cx="705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0</a:t>
              </a:r>
              <a:endParaRPr kumimoji="0" lang="en-US" altLang="en-US" sz="1000" b="0" i="0" u="none" strike="noStrike" cap="none" normalizeH="0" baseline="0">
                <a:ln>
                  <a:noFill/>
                </a:ln>
                <a:solidFill>
                  <a:schemeClr val="tx1"/>
                </a:solidFill>
                <a:effectLst/>
              </a:endParaRPr>
            </a:p>
          </p:txBody>
        </p:sp>
        <p:sp>
          <p:nvSpPr>
            <p:cNvPr id="51" name="Rectangle 69"/>
            <p:cNvSpPr>
              <a:spLocks noChangeArrowheads="1"/>
            </p:cNvSpPr>
            <p:nvPr/>
          </p:nvSpPr>
          <p:spPr bwMode="auto">
            <a:xfrm>
              <a:off x="1871456" y="5590244"/>
              <a:ext cx="705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1</a:t>
              </a:r>
              <a:endParaRPr kumimoji="0" lang="en-US" altLang="en-US" sz="1000" b="0" i="0" u="none" strike="noStrike" cap="none" normalizeH="0" baseline="0">
                <a:ln>
                  <a:noFill/>
                </a:ln>
                <a:solidFill>
                  <a:schemeClr val="tx1"/>
                </a:solidFill>
                <a:effectLst/>
              </a:endParaRPr>
            </a:p>
          </p:txBody>
        </p:sp>
        <p:sp>
          <p:nvSpPr>
            <p:cNvPr id="52" name="Rectangle 70"/>
            <p:cNvSpPr>
              <a:spLocks noChangeArrowheads="1"/>
            </p:cNvSpPr>
            <p:nvPr/>
          </p:nvSpPr>
          <p:spPr bwMode="auto">
            <a:xfrm>
              <a:off x="2452557" y="5590244"/>
              <a:ext cx="705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2</a:t>
              </a:r>
              <a:endParaRPr kumimoji="0" lang="en-US" altLang="en-US" sz="1000" b="0" i="0" u="none" strike="noStrike" cap="none" normalizeH="0" baseline="0">
                <a:ln>
                  <a:noFill/>
                </a:ln>
                <a:solidFill>
                  <a:schemeClr val="tx1"/>
                </a:solidFill>
                <a:effectLst/>
              </a:endParaRPr>
            </a:p>
          </p:txBody>
        </p:sp>
        <p:sp>
          <p:nvSpPr>
            <p:cNvPr id="53" name="Rectangle 71"/>
            <p:cNvSpPr>
              <a:spLocks noChangeArrowheads="1"/>
            </p:cNvSpPr>
            <p:nvPr/>
          </p:nvSpPr>
          <p:spPr bwMode="auto">
            <a:xfrm>
              <a:off x="3041515" y="5590244"/>
              <a:ext cx="705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3</a:t>
              </a:r>
              <a:endParaRPr kumimoji="0" lang="en-US" altLang="en-US" sz="1000" b="0" i="0" u="none" strike="noStrike" cap="none" normalizeH="0" baseline="0">
                <a:ln>
                  <a:noFill/>
                </a:ln>
                <a:solidFill>
                  <a:schemeClr val="tx1"/>
                </a:solidFill>
                <a:effectLst/>
              </a:endParaRPr>
            </a:p>
          </p:txBody>
        </p:sp>
        <p:sp>
          <p:nvSpPr>
            <p:cNvPr id="54" name="Rectangle 72"/>
            <p:cNvSpPr>
              <a:spLocks noChangeArrowheads="1"/>
            </p:cNvSpPr>
            <p:nvPr/>
          </p:nvSpPr>
          <p:spPr bwMode="auto">
            <a:xfrm>
              <a:off x="3616731" y="5590244"/>
              <a:ext cx="705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4</a:t>
              </a:r>
              <a:endParaRPr kumimoji="0" lang="en-US" altLang="en-US" sz="1000" b="0" i="0" u="none" strike="noStrike" cap="none" normalizeH="0" baseline="0">
                <a:ln>
                  <a:noFill/>
                </a:ln>
                <a:solidFill>
                  <a:schemeClr val="tx1"/>
                </a:solidFill>
                <a:effectLst/>
              </a:endParaRPr>
            </a:p>
          </p:txBody>
        </p:sp>
        <p:sp>
          <p:nvSpPr>
            <p:cNvPr id="55" name="Rectangle 73"/>
            <p:cNvSpPr>
              <a:spLocks noChangeArrowheads="1"/>
            </p:cNvSpPr>
            <p:nvPr/>
          </p:nvSpPr>
          <p:spPr bwMode="auto">
            <a:xfrm>
              <a:off x="4201758" y="5590244"/>
              <a:ext cx="705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5</a:t>
              </a:r>
              <a:endParaRPr kumimoji="0" lang="en-US" altLang="en-US" sz="1000" b="0" i="0" u="none" strike="noStrike" cap="none" normalizeH="0" baseline="0">
                <a:ln>
                  <a:noFill/>
                </a:ln>
                <a:solidFill>
                  <a:schemeClr val="tx1"/>
                </a:solidFill>
                <a:effectLst/>
              </a:endParaRPr>
            </a:p>
          </p:txBody>
        </p:sp>
        <p:sp>
          <p:nvSpPr>
            <p:cNvPr id="56" name="Line 74"/>
            <p:cNvSpPr>
              <a:spLocks noChangeShapeType="1"/>
            </p:cNvSpPr>
            <p:nvPr/>
          </p:nvSpPr>
          <p:spPr bwMode="auto">
            <a:xfrm flipH="1">
              <a:off x="1265739" y="5499857"/>
              <a:ext cx="5497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57" name="Line 75"/>
            <p:cNvSpPr>
              <a:spLocks noChangeShapeType="1"/>
            </p:cNvSpPr>
            <p:nvPr/>
          </p:nvSpPr>
          <p:spPr bwMode="auto">
            <a:xfrm flipH="1">
              <a:off x="1265739" y="4922681"/>
              <a:ext cx="5497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58" name="Line 76"/>
            <p:cNvSpPr>
              <a:spLocks noChangeShapeType="1"/>
            </p:cNvSpPr>
            <p:nvPr/>
          </p:nvSpPr>
          <p:spPr bwMode="auto">
            <a:xfrm flipH="1">
              <a:off x="1265739" y="4339614"/>
              <a:ext cx="5497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59" name="Line 77"/>
            <p:cNvSpPr>
              <a:spLocks noChangeShapeType="1"/>
            </p:cNvSpPr>
            <p:nvPr/>
          </p:nvSpPr>
          <p:spPr bwMode="auto">
            <a:xfrm flipH="1">
              <a:off x="1265739" y="3762437"/>
              <a:ext cx="5497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60" name="Line 78"/>
            <p:cNvSpPr>
              <a:spLocks noChangeShapeType="1"/>
            </p:cNvSpPr>
            <p:nvPr/>
          </p:nvSpPr>
          <p:spPr bwMode="auto">
            <a:xfrm flipH="1">
              <a:off x="1265739" y="3185262"/>
              <a:ext cx="5497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61" name="Line 79"/>
            <p:cNvSpPr>
              <a:spLocks noChangeShapeType="1"/>
            </p:cNvSpPr>
            <p:nvPr/>
          </p:nvSpPr>
          <p:spPr bwMode="auto">
            <a:xfrm flipH="1">
              <a:off x="1265739" y="2596372"/>
              <a:ext cx="5497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62" name="Line 80"/>
            <p:cNvSpPr>
              <a:spLocks noChangeShapeType="1"/>
            </p:cNvSpPr>
            <p:nvPr/>
          </p:nvSpPr>
          <p:spPr bwMode="auto">
            <a:xfrm flipH="1">
              <a:off x="1265739" y="2894710"/>
              <a:ext cx="5497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63" name="Line 81"/>
            <p:cNvSpPr>
              <a:spLocks noChangeShapeType="1"/>
            </p:cNvSpPr>
            <p:nvPr/>
          </p:nvSpPr>
          <p:spPr bwMode="auto">
            <a:xfrm flipH="1">
              <a:off x="1265739" y="3471887"/>
              <a:ext cx="5497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64" name="Line 82"/>
            <p:cNvSpPr>
              <a:spLocks noChangeShapeType="1"/>
            </p:cNvSpPr>
            <p:nvPr/>
          </p:nvSpPr>
          <p:spPr bwMode="auto">
            <a:xfrm flipH="1">
              <a:off x="1265739" y="4052989"/>
              <a:ext cx="5497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65" name="Line 83"/>
            <p:cNvSpPr>
              <a:spLocks noChangeShapeType="1"/>
            </p:cNvSpPr>
            <p:nvPr/>
          </p:nvSpPr>
          <p:spPr bwMode="auto">
            <a:xfrm flipH="1">
              <a:off x="1265739" y="4632131"/>
              <a:ext cx="5497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66" name="Line 84"/>
            <p:cNvSpPr>
              <a:spLocks noChangeShapeType="1"/>
            </p:cNvSpPr>
            <p:nvPr/>
          </p:nvSpPr>
          <p:spPr bwMode="auto">
            <a:xfrm flipH="1">
              <a:off x="1265739" y="5209306"/>
              <a:ext cx="5497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67" name="Freeform 85"/>
            <p:cNvSpPr>
              <a:spLocks/>
            </p:cNvSpPr>
            <p:nvPr/>
          </p:nvSpPr>
          <p:spPr bwMode="auto">
            <a:xfrm>
              <a:off x="1322670" y="2592380"/>
              <a:ext cx="3304044" cy="2907480"/>
            </a:xfrm>
            <a:custGeom>
              <a:avLst/>
              <a:gdLst>
                <a:gd name="T0" fmla="*/ 0 w 1683"/>
                <a:gd name="T1" fmla="*/ 0 h 1481"/>
                <a:gd name="T2" fmla="*/ 0 w 1683"/>
                <a:gd name="T3" fmla="*/ 1481 h 1481"/>
                <a:gd name="T4" fmla="*/ 1683 w 1683"/>
                <a:gd name="T5" fmla="*/ 1481 h 1481"/>
              </a:gdLst>
              <a:ahLst/>
              <a:cxnLst>
                <a:cxn ang="0">
                  <a:pos x="T0" y="T1"/>
                </a:cxn>
                <a:cxn ang="0">
                  <a:pos x="T2" y="T3"/>
                </a:cxn>
                <a:cxn ang="0">
                  <a:pos x="T4" y="T5"/>
                </a:cxn>
              </a:cxnLst>
              <a:rect l="0" t="0" r="r" b="b"/>
              <a:pathLst>
                <a:path w="1683" h="1481">
                  <a:moveTo>
                    <a:pt x="0" y="0"/>
                  </a:moveTo>
                  <a:lnTo>
                    <a:pt x="0" y="1481"/>
                  </a:lnTo>
                  <a:lnTo>
                    <a:pt x="1683" y="1481"/>
                  </a:lnTo>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68" name="Freeform 86"/>
            <p:cNvSpPr>
              <a:spLocks/>
            </p:cNvSpPr>
            <p:nvPr/>
          </p:nvSpPr>
          <p:spPr bwMode="auto">
            <a:xfrm>
              <a:off x="1325761" y="4934382"/>
              <a:ext cx="3296190" cy="563435"/>
            </a:xfrm>
            <a:custGeom>
              <a:avLst/>
              <a:gdLst>
                <a:gd name="T0" fmla="*/ 7 w 1679"/>
                <a:gd name="T1" fmla="*/ 285 h 287"/>
                <a:gd name="T2" fmla="*/ 30 w 1679"/>
                <a:gd name="T3" fmla="*/ 279 h 287"/>
                <a:gd name="T4" fmla="*/ 57 w 1679"/>
                <a:gd name="T5" fmla="*/ 277 h 287"/>
                <a:gd name="T6" fmla="*/ 83 w 1679"/>
                <a:gd name="T7" fmla="*/ 272 h 287"/>
                <a:gd name="T8" fmla="*/ 126 w 1679"/>
                <a:gd name="T9" fmla="*/ 268 h 287"/>
                <a:gd name="T10" fmla="*/ 141 w 1679"/>
                <a:gd name="T11" fmla="*/ 264 h 287"/>
                <a:gd name="T12" fmla="*/ 170 w 1679"/>
                <a:gd name="T13" fmla="*/ 261 h 287"/>
                <a:gd name="T14" fmla="*/ 189 w 1679"/>
                <a:gd name="T15" fmla="*/ 255 h 287"/>
                <a:gd name="T16" fmla="*/ 204 w 1679"/>
                <a:gd name="T17" fmla="*/ 251 h 287"/>
                <a:gd name="T18" fmla="*/ 224 w 1679"/>
                <a:gd name="T19" fmla="*/ 248 h 287"/>
                <a:gd name="T20" fmla="*/ 259 w 1679"/>
                <a:gd name="T21" fmla="*/ 244 h 287"/>
                <a:gd name="T22" fmla="*/ 280 w 1679"/>
                <a:gd name="T23" fmla="*/ 238 h 287"/>
                <a:gd name="T24" fmla="*/ 294 w 1679"/>
                <a:gd name="T25" fmla="*/ 235 h 287"/>
                <a:gd name="T26" fmla="*/ 304 w 1679"/>
                <a:gd name="T27" fmla="*/ 231 h 287"/>
                <a:gd name="T28" fmla="*/ 318 w 1679"/>
                <a:gd name="T29" fmla="*/ 227 h 287"/>
                <a:gd name="T30" fmla="*/ 324 w 1679"/>
                <a:gd name="T31" fmla="*/ 224 h 287"/>
                <a:gd name="T32" fmla="*/ 350 w 1679"/>
                <a:gd name="T33" fmla="*/ 220 h 287"/>
                <a:gd name="T34" fmla="*/ 357 w 1679"/>
                <a:gd name="T35" fmla="*/ 216 h 287"/>
                <a:gd name="T36" fmla="*/ 383 w 1679"/>
                <a:gd name="T37" fmla="*/ 213 h 287"/>
                <a:gd name="T38" fmla="*/ 398 w 1679"/>
                <a:gd name="T39" fmla="*/ 207 h 287"/>
                <a:gd name="T40" fmla="*/ 439 w 1679"/>
                <a:gd name="T41" fmla="*/ 205 h 287"/>
                <a:gd name="T42" fmla="*/ 450 w 1679"/>
                <a:gd name="T43" fmla="*/ 200 h 287"/>
                <a:gd name="T44" fmla="*/ 483 w 1679"/>
                <a:gd name="T45" fmla="*/ 196 h 287"/>
                <a:gd name="T46" fmla="*/ 491 w 1679"/>
                <a:gd name="T47" fmla="*/ 192 h 287"/>
                <a:gd name="T48" fmla="*/ 517 w 1679"/>
                <a:gd name="T49" fmla="*/ 188 h 287"/>
                <a:gd name="T50" fmla="*/ 544 w 1679"/>
                <a:gd name="T51" fmla="*/ 183 h 287"/>
                <a:gd name="T52" fmla="*/ 576 w 1679"/>
                <a:gd name="T53" fmla="*/ 179 h 287"/>
                <a:gd name="T54" fmla="*/ 585 w 1679"/>
                <a:gd name="T55" fmla="*/ 174 h 287"/>
                <a:gd name="T56" fmla="*/ 609 w 1679"/>
                <a:gd name="T57" fmla="*/ 170 h 287"/>
                <a:gd name="T58" fmla="*/ 620 w 1679"/>
                <a:gd name="T59" fmla="*/ 166 h 287"/>
                <a:gd name="T60" fmla="*/ 641 w 1679"/>
                <a:gd name="T61" fmla="*/ 161 h 287"/>
                <a:gd name="T62" fmla="*/ 654 w 1679"/>
                <a:gd name="T63" fmla="*/ 157 h 287"/>
                <a:gd name="T64" fmla="*/ 672 w 1679"/>
                <a:gd name="T65" fmla="*/ 153 h 287"/>
                <a:gd name="T66" fmla="*/ 700 w 1679"/>
                <a:gd name="T67" fmla="*/ 148 h 287"/>
                <a:gd name="T68" fmla="*/ 739 w 1679"/>
                <a:gd name="T69" fmla="*/ 144 h 287"/>
                <a:gd name="T70" fmla="*/ 759 w 1679"/>
                <a:gd name="T71" fmla="*/ 138 h 287"/>
                <a:gd name="T72" fmla="*/ 787 w 1679"/>
                <a:gd name="T73" fmla="*/ 135 h 287"/>
                <a:gd name="T74" fmla="*/ 815 w 1679"/>
                <a:gd name="T75" fmla="*/ 129 h 287"/>
                <a:gd name="T76" fmla="*/ 857 w 1679"/>
                <a:gd name="T77" fmla="*/ 125 h 287"/>
                <a:gd name="T78" fmla="*/ 870 w 1679"/>
                <a:gd name="T79" fmla="*/ 120 h 287"/>
                <a:gd name="T80" fmla="*/ 896 w 1679"/>
                <a:gd name="T81" fmla="*/ 116 h 287"/>
                <a:gd name="T82" fmla="*/ 944 w 1679"/>
                <a:gd name="T83" fmla="*/ 111 h 287"/>
                <a:gd name="T84" fmla="*/ 989 w 1679"/>
                <a:gd name="T85" fmla="*/ 107 h 287"/>
                <a:gd name="T86" fmla="*/ 1002 w 1679"/>
                <a:gd name="T87" fmla="*/ 101 h 287"/>
                <a:gd name="T88" fmla="*/ 1015 w 1679"/>
                <a:gd name="T89" fmla="*/ 98 h 287"/>
                <a:gd name="T90" fmla="*/ 1031 w 1679"/>
                <a:gd name="T91" fmla="*/ 92 h 287"/>
                <a:gd name="T92" fmla="*/ 1068 w 1679"/>
                <a:gd name="T93" fmla="*/ 88 h 287"/>
                <a:gd name="T94" fmla="*/ 1094 w 1679"/>
                <a:gd name="T95" fmla="*/ 83 h 287"/>
                <a:gd name="T96" fmla="*/ 1109 w 1679"/>
                <a:gd name="T97" fmla="*/ 79 h 287"/>
                <a:gd name="T98" fmla="*/ 1122 w 1679"/>
                <a:gd name="T99" fmla="*/ 74 h 287"/>
                <a:gd name="T100" fmla="*/ 1166 w 1679"/>
                <a:gd name="T101" fmla="*/ 70 h 287"/>
                <a:gd name="T102" fmla="*/ 1178 w 1679"/>
                <a:gd name="T103" fmla="*/ 64 h 287"/>
                <a:gd name="T104" fmla="*/ 1218 w 1679"/>
                <a:gd name="T105" fmla="*/ 59 h 287"/>
                <a:gd name="T106" fmla="*/ 1276 w 1679"/>
                <a:gd name="T107" fmla="*/ 53 h 287"/>
                <a:gd name="T108" fmla="*/ 1292 w 1679"/>
                <a:gd name="T109" fmla="*/ 50 h 287"/>
                <a:gd name="T110" fmla="*/ 1339 w 1679"/>
                <a:gd name="T111" fmla="*/ 44 h 287"/>
                <a:gd name="T112" fmla="*/ 1372 w 1679"/>
                <a:gd name="T113" fmla="*/ 40 h 287"/>
                <a:gd name="T114" fmla="*/ 1407 w 1679"/>
                <a:gd name="T115" fmla="*/ 33 h 287"/>
                <a:gd name="T116" fmla="*/ 1433 w 1679"/>
                <a:gd name="T117" fmla="*/ 29 h 287"/>
                <a:gd name="T118" fmla="*/ 1459 w 1679"/>
                <a:gd name="T119" fmla="*/ 22 h 287"/>
                <a:gd name="T120" fmla="*/ 1518 w 1679"/>
                <a:gd name="T121" fmla="*/ 16 h 287"/>
                <a:gd name="T122" fmla="*/ 1585 w 1679"/>
                <a:gd name="T123" fmla="*/ 3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9" h="287">
                  <a:moveTo>
                    <a:pt x="0" y="287"/>
                  </a:moveTo>
                  <a:lnTo>
                    <a:pt x="0" y="287"/>
                  </a:lnTo>
                  <a:lnTo>
                    <a:pt x="4" y="287"/>
                  </a:lnTo>
                  <a:lnTo>
                    <a:pt x="4" y="285"/>
                  </a:lnTo>
                  <a:lnTo>
                    <a:pt x="5" y="285"/>
                  </a:lnTo>
                  <a:lnTo>
                    <a:pt x="5" y="285"/>
                  </a:lnTo>
                  <a:lnTo>
                    <a:pt x="7" y="285"/>
                  </a:lnTo>
                  <a:lnTo>
                    <a:pt x="7" y="283"/>
                  </a:lnTo>
                  <a:lnTo>
                    <a:pt x="11" y="283"/>
                  </a:lnTo>
                  <a:lnTo>
                    <a:pt x="11" y="283"/>
                  </a:lnTo>
                  <a:lnTo>
                    <a:pt x="13" y="283"/>
                  </a:lnTo>
                  <a:lnTo>
                    <a:pt x="13" y="281"/>
                  </a:lnTo>
                  <a:lnTo>
                    <a:pt x="30" y="281"/>
                  </a:lnTo>
                  <a:lnTo>
                    <a:pt x="30" y="279"/>
                  </a:lnTo>
                  <a:lnTo>
                    <a:pt x="43" y="279"/>
                  </a:lnTo>
                  <a:lnTo>
                    <a:pt x="43" y="279"/>
                  </a:lnTo>
                  <a:lnTo>
                    <a:pt x="46" y="279"/>
                  </a:lnTo>
                  <a:lnTo>
                    <a:pt x="46" y="277"/>
                  </a:lnTo>
                  <a:lnTo>
                    <a:pt x="52" y="277"/>
                  </a:lnTo>
                  <a:lnTo>
                    <a:pt x="52" y="277"/>
                  </a:lnTo>
                  <a:lnTo>
                    <a:pt x="57" y="277"/>
                  </a:lnTo>
                  <a:lnTo>
                    <a:pt x="57" y="275"/>
                  </a:lnTo>
                  <a:lnTo>
                    <a:pt x="65" y="275"/>
                  </a:lnTo>
                  <a:lnTo>
                    <a:pt x="65" y="274"/>
                  </a:lnTo>
                  <a:lnTo>
                    <a:pt x="74" y="274"/>
                  </a:lnTo>
                  <a:lnTo>
                    <a:pt x="74" y="274"/>
                  </a:lnTo>
                  <a:lnTo>
                    <a:pt x="83" y="274"/>
                  </a:lnTo>
                  <a:lnTo>
                    <a:pt x="83" y="272"/>
                  </a:lnTo>
                  <a:lnTo>
                    <a:pt x="98" y="272"/>
                  </a:lnTo>
                  <a:lnTo>
                    <a:pt x="98" y="272"/>
                  </a:lnTo>
                  <a:lnTo>
                    <a:pt x="115" y="272"/>
                  </a:lnTo>
                  <a:lnTo>
                    <a:pt x="115" y="270"/>
                  </a:lnTo>
                  <a:lnTo>
                    <a:pt x="120" y="270"/>
                  </a:lnTo>
                  <a:lnTo>
                    <a:pt x="120" y="268"/>
                  </a:lnTo>
                  <a:lnTo>
                    <a:pt x="126" y="268"/>
                  </a:lnTo>
                  <a:lnTo>
                    <a:pt x="126" y="268"/>
                  </a:lnTo>
                  <a:lnTo>
                    <a:pt x="130" y="268"/>
                  </a:lnTo>
                  <a:lnTo>
                    <a:pt x="130" y="266"/>
                  </a:lnTo>
                  <a:lnTo>
                    <a:pt x="131" y="266"/>
                  </a:lnTo>
                  <a:lnTo>
                    <a:pt x="131" y="266"/>
                  </a:lnTo>
                  <a:lnTo>
                    <a:pt x="141" y="266"/>
                  </a:lnTo>
                  <a:lnTo>
                    <a:pt x="141" y="264"/>
                  </a:lnTo>
                  <a:lnTo>
                    <a:pt x="141" y="264"/>
                  </a:lnTo>
                  <a:lnTo>
                    <a:pt x="141" y="262"/>
                  </a:lnTo>
                  <a:lnTo>
                    <a:pt x="161" y="262"/>
                  </a:lnTo>
                  <a:lnTo>
                    <a:pt x="161" y="262"/>
                  </a:lnTo>
                  <a:lnTo>
                    <a:pt x="163" y="262"/>
                  </a:lnTo>
                  <a:lnTo>
                    <a:pt x="163" y="261"/>
                  </a:lnTo>
                  <a:lnTo>
                    <a:pt x="170" y="261"/>
                  </a:lnTo>
                  <a:lnTo>
                    <a:pt x="170" y="259"/>
                  </a:lnTo>
                  <a:lnTo>
                    <a:pt x="178" y="259"/>
                  </a:lnTo>
                  <a:lnTo>
                    <a:pt x="178" y="257"/>
                  </a:lnTo>
                  <a:lnTo>
                    <a:pt x="187" y="257"/>
                  </a:lnTo>
                  <a:lnTo>
                    <a:pt x="187" y="257"/>
                  </a:lnTo>
                  <a:lnTo>
                    <a:pt x="189" y="257"/>
                  </a:lnTo>
                  <a:lnTo>
                    <a:pt x="189" y="255"/>
                  </a:lnTo>
                  <a:lnTo>
                    <a:pt x="200" y="255"/>
                  </a:lnTo>
                  <a:lnTo>
                    <a:pt x="200" y="255"/>
                  </a:lnTo>
                  <a:lnTo>
                    <a:pt x="200" y="255"/>
                  </a:lnTo>
                  <a:lnTo>
                    <a:pt x="200" y="253"/>
                  </a:lnTo>
                  <a:lnTo>
                    <a:pt x="202" y="253"/>
                  </a:lnTo>
                  <a:lnTo>
                    <a:pt x="202" y="251"/>
                  </a:lnTo>
                  <a:lnTo>
                    <a:pt x="204" y="251"/>
                  </a:lnTo>
                  <a:lnTo>
                    <a:pt x="204" y="251"/>
                  </a:lnTo>
                  <a:lnTo>
                    <a:pt x="211" y="251"/>
                  </a:lnTo>
                  <a:lnTo>
                    <a:pt x="211" y="250"/>
                  </a:lnTo>
                  <a:lnTo>
                    <a:pt x="218" y="250"/>
                  </a:lnTo>
                  <a:lnTo>
                    <a:pt x="218" y="250"/>
                  </a:lnTo>
                  <a:lnTo>
                    <a:pt x="224" y="250"/>
                  </a:lnTo>
                  <a:lnTo>
                    <a:pt x="224" y="248"/>
                  </a:lnTo>
                  <a:lnTo>
                    <a:pt x="231" y="248"/>
                  </a:lnTo>
                  <a:lnTo>
                    <a:pt x="231" y="246"/>
                  </a:lnTo>
                  <a:lnTo>
                    <a:pt x="239" y="246"/>
                  </a:lnTo>
                  <a:lnTo>
                    <a:pt x="239" y="246"/>
                  </a:lnTo>
                  <a:lnTo>
                    <a:pt x="244" y="246"/>
                  </a:lnTo>
                  <a:lnTo>
                    <a:pt x="244" y="244"/>
                  </a:lnTo>
                  <a:lnTo>
                    <a:pt x="259" y="244"/>
                  </a:lnTo>
                  <a:lnTo>
                    <a:pt x="259" y="242"/>
                  </a:lnTo>
                  <a:lnTo>
                    <a:pt x="261" y="242"/>
                  </a:lnTo>
                  <a:lnTo>
                    <a:pt x="261" y="240"/>
                  </a:lnTo>
                  <a:lnTo>
                    <a:pt x="274" y="240"/>
                  </a:lnTo>
                  <a:lnTo>
                    <a:pt x="274" y="240"/>
                  </a:lnTo>
                  <a:lnTo>
                    <a:pt x="280" y="240"/>
                  </a:lnTo>
                  <a:lnTo>
                    <a:pt x="280" y="238"/>
                  </a:lnTo>
                  <a:lnTo>
                    <a:pt x="289" y="238"/>
                  </a:lnTo>
                  <a:lnTo>
                    <a:pt x="289" y="238"/>
                  </a:lnTo>
                  <a:lnTo>
                    <a:pt x="291" y="238"/>
                  </a:lnTo>
                  <a:lnTo>
                    <a:pt x="291" y="237"/>
                  </a:lnTo>
                  <a:lnTo>
                    <a:pt x="291" y="237"/>
                  </a:lnTo>
                  <a:lnTo>
                    <a:pt x="291" y="235"/>
                  </a:lnTo>
                  <a:lnTo>
                    <a:pt x="294" y="235"/>
                  </a:lnTo>
                  <a:lnTo>
                    <a:pt x="294" y="235"/>
                  </a:lnTo>
                  <a:lnTo>
                    <a:pt x="296" y="235"/>
                  </a:lnTo>
                  <a:lnTo>
                    <a:pt x="296" y="233"/>
                  </a:lnTo>
                  <a:lnTo>
                    <a:pt x="298" y="233"/>
                  </a:lnTo>
                  <a:lnTo>
                    <a:pt x="298" y="233"/>
                  </a:lnTo>
                  <a:lnTo>
                    <a:pt x="304" y="233"/>
                  </a:lnTo>
                  <a:lnTo>
                    <a:pt x="304" y="231"/>
                  </a:lnTo>
                  <a:lnTo>
                    <a:pt x="305" y="231"/>
                  </a:lnTo>
                  <a:lnTo>
                    <a:pt x="305" y="229"/>
                  </a:lnTo>
                  <a:lnTo>
                    <a:pt x="313" y="229"/>
                  </a:lnTo>
                  <a:lnTo>
                    <a:pt x="313" y="229"/>
                  </a:lnTo>
                  <a:lnTo>
                    <a:pt x="318" y="229"/>
                  </a:lnTo>
                  <a:lnTo>
                    <a:pt x="318" y="227"/>
                  </a:lnTo>
                  <a:lnTo>
                    <a:pt x="318" y="227"/>
                  </a:lnTo>
                  <a:lnTo>
                    <a:pt x="318" y="227"/>
                  </a:lnTo>
                  <a:lnTo>
                    <a:pt x="320" y="227"/>
                  </a:lnTo>
                  <a:lnTo>
                    <a:pt x="320" y="225"/>
                  </a:lnTo>
                  <a:lnTo>
                    <a:pt x="320" y="225"/>
                  </a:lnTo>
                  <a:lnTo>
                    <a:pt x="320" y="224"/>
                  </a:lnTo>
                  <a:lnTo>
                    <a:pt x="324" y="224"/>
                  </a:lnTo>
                  <a:lnTo>
                    <a:pt x="324" y="224"/>
                  </a:lnTo>
                  <a:lnTo>
                    <a:pt x="344" y="224"/>
                  </a:lnTo>
                  <a:lnTo>
                    <a:pt x="344" y="222"/>
                  </a:lnTo>
                  <a:lnTo>
                    <a:pt x="346" y="222"/>
                  </a:lnTo>
                  <a:lnTo>
                    <a:pt x="346" y="222"/>
                  </a:lnTo>
                  <a:lnTo>
                    <a:pt x="348" y="222"/>
                  </a:lnTo>
                  <a:lnTo>
                    <a:pt x="348" y="220"/>
                  </a:lnTo>
                  <a:lnTo>
                    <a:pt x="350" y="220"/>
                  </a:lnTo>
                  <a:lnTo>
                    <a:pt x="350" y="218"/>
                  </a:lnTo>
                  <a:lnTo>
                    <a:pt x="352" y="218"/>
                  </a:lnTo>
                  <a:lnTo>
                    <a:pt x="352" y="218"/>
                  </a:lnTo>
                  <a:lnTo>
                    <a:pt x="352" y="218"/>
                  </a:lnTo>
                  <a:lnTo>
                    <a:pt x="352" y="216"/>
                  </a:lnTo>
                  <a:lnTo>
                    <a:pt x="357" y="216"/>
                  </a:lnTo>
                  <a:lnTo>
                    <a:pt x="357" y="216"/>
                  </a:lnTo>
                  <a:lnTo>
                    <a:pt x="363" y="216"/>
                  </a:lnTo>
                  <a:lnTo>
                    <a:pt x="363" y="214"/>
                  </a:lnTo>
                  <a:lnTo>
                    <a:pt x="374" y="214"/>
                  </a:lnTo>
                  <a:lnTo>
                    <a:pt x="374" y="213"/>
                  </a:lnTo>
                  <a:lnTo>
                    <a:pt x="376" y="213"/>
                  </a:lnTo>
                  <a:lnTo>
                    <a:pt x="376" y="213"/>
                  </a:lnTo>
                  <a:lnTo>
                    <a:pt x="383" y="213"/>
                  </a:lnTo>
                  <a:lnTo>
                    <a:pt x="383" y="211"/>
                  </a:lnTo>
                  <a:lnTo>
                    <a:pt x="394" y="211"/>
                  </a:lnTo>
                  <a:lnTo>
                    <a:pt x="394" y="211"/>
                  </a:lnTo>
                  <a:lnTo>
                    <a:pt x="398" y="211"/>
                  </a:lnTo>
                  <a:lnTo>
                    <a:pt x="398" y="209"/>
                  </a:lnTo>
                  <a:lnTo>
                    <a:pt x="398" y="209"/>
                  </a:lnTo>
                  <a:lnTo>
                    <a:pt x="398" y="207"/>
                  </a:lnTo>
                  <a:lnTo>
                    <a:pt x="405" y="207"/>
                  </a:lnTo>
                  <a:lnTo>
                    <a:pt x="405" y="207"/>
                  </a:lnTo>
                  <a:lnTo>
                    <a:pt x="411" y="207"/>
                  </a:lnTo>
                  <a:lnTo>
                    <a:pt x="411" y="205"/>
                  </a:lnTo>
                  <a:lnTo>
                    <a:pt x="413" y="205"/>
                  </a:lnTo>
                  <a:lnTo>
                    <a:pt x="413" y="205"/>
                  </a:lnTo>
                  <a:lnTo>
                    <a:pt x="439" y="205"/>
                  </a:lnTo>
                  <a:lnTo>
                    <a:pt x="439" y="203"/>
                  </a:lnTo>
                  <a:lnTo>
                    <a:pt x="439" y="203"/>
                  </a:lnTo>
                  <a:lnTo>
                    <a:pt x="439" y="201"/>
                  </a:lnTo>
                  <a:lnTo>
                    <a:pt x="446" y="201"/>
                  </a:lnTo>
                  <a:lnTo>
                    <a:pt x="446" y="201"/>
                  </a:lnTo>
                  <a:lnTo>
                    <a:pt x="450" y="201"/>
                  </a:lnTo>
                  <a:lnTo>
                    <a:pt x="450" y="200"/>
                  </a:lnTo>
                  <a:lnTo>
                    <a:pt x="457" y="200"/>
                  </a:lnTo>
                  <a:lnTo>
                    <a:pt x="457" y="200"/>
                  </a:lnTo>
                  <a:lnTo>
                    <a:pt x="480" y="200"/>
                  </a:lnTo>
                  <a:lnTo>
                    <a:pt x="480" y="198"/>
                  </a:lnTo>
                  <a:lnTo>
                    <a:pt x="480" y="198"/>
                  </a:lnTo>
                  <a:lnTo>
                    <a:pt x="480" y="196"/>
                  </a:lnTo>
                  <a:lnTo>
                    <a:pt x="483" y="196"/>
                  </a:lnTo>
                  <a:lnTo>
                    <a:pt x="483" y="196"/>
                  </a:lnTo>
                  <a:lnTo>
                    <a:pt x="487" y="196"/>
                  </a:lnTo>
                  <a:lnTo>
                    <a:pt x="487" y="194"/>
                  </a:lnTo>
                  <a:lnTo>
                    <a:pt x="491" y="194"/>
                  </a:lnTo>
                  <a:lnTo>
                    <a:pt x="491" y="194"/>
                  </a:lnTo>
                  <a:lnTo>
                    <a:pt x="491" y="194"/>
                  </a:lnTo>
                  <a:lnTo>
                    <a:pt x="491" y="192"/>
                  </a:lnTo>
                  <a:lnTo>
                    <a:pt x="502" y="192"/>
                  </a:lnTo>
                  <a:lnTo>
                    <a:pt x="502" y="190"/>
                  </a:lnTo>
                  <a:lnTo>
                    <a:pt x="505" y="190"/>
                  </a:lnTo>
                  <a:lnTo>
                    <a:pt x="505" y="190"/>
                  </a:lnTo>
                  <a:lnTo>
                    <a:pt x="513" y="190"/>
                  </a:lnTo>
                  <a:lnTo>
                    <a:pt x="513" y="188"/>
                  </a:lnTo>
                  <a:lnTo>
                    <a:pt x="517" y="188"/>
                  </a:lnTo>
                  <a:lnTo>
                    <a:pt x="517" y="188"/>
                  </a:lnTo>
                  <a:lnTo>
                    <a:pt x="518" y="188"/>
                  </a:lnTo>
                  <a:lnTo>
                    <a:pt x="518" y="187"/>
                  </a:lnTo>
                  <a:lnTo>
                    <a:pt x="530" y="187"/>
                  </a:lnTo>
                  <a:lnTo>
                    <a:pt x="530" y="185"/>
                  </a:lnTo>
                  <a:lnTo>
                    <a:pt x="544" y="185"/>
                  </a:lnTo>
                  <a:lnTo>
                    <a:pt x="544" y="183"/>
                  </a:lnTo>
                  <a:lnTo>
                    <a:pt x="552" y="183"/>
                  </a:lnTo>
                  <a:lnTo>
                    <a:pt x="552" y="181"/>
                  </a:lnTo>
                  <a:lnTo>
                    <a:pt x="555" y="181"/>
                  </a:lnTo>
                  <a:lnTo>
                    <a:pt x="555" y="181"/>
                  </a:lnTo>
                  <a:lnTo>
                    <a:pt x="572" y="181"/>
                  </a:lnTo>
                  <a:lnTo>
                    <a:pt x="572" y="179"/>
                  </a:lnTo>
                  <a:lnTo>
                    <a:pt x="576" y="179"/>
                  </a:lnTo>
                  <a:lnTo>
                    <a:pt x="576" y="179"/>
                  </a:lnTo>
                  <a:lnTo>
                    <a:pt x="579" y="179"/>
                  </a:lnTo>
                  <a:lnTo>
                    <a:pt x="579" y="175"/>
                  </a:lnTo>
                  <a:lnTo>
                    <a:pt x="581" y="175"/>
                  </a:lnTo>
                  <a:lnTo>
                    <a:pt x="581" y="175"/>
                  </a:lnTo>
                  <a:lnTo>
                    <a:pt x="585" y="175"/>
                  </a:lnTo>
                  <a:lnTo>
                    <a:pt x="585" y="174"/>
                  </a:lnTo>
                  <a:lnTo>
                    <a:pt x="589" y="174"/>
                  </a:lnTo>
                  <a:lnTo>
                    <a:pt x="589" y="174"/>
                  </a:lnTo>
                  <a:lnTo>
                    <a:pt x="594" y="174"/>
                  </a:lnTo>
                  <a:lnTo>
                    <a:pt x="594" y="172"/>
                  </a:lnTo>
                  <a:lnTo>
                    <a:pt x="604" y="172"/>
                  </a:lnTo>
                  <a:lnTo>
                    <a:pt x="604" y="170"/>
                  </a:lnTo>
                  <a:lnTo>
                    <a:pt x="609" y="170"/>
                  </a:lnTo>
                  <a:lnTo>
                    <a:pt x="609" y="170"/>
                  </a:lnTo>
                  <a:lnTo>
                    <a:pt x="618" y="170"/>
                  </a:lnTo>
                  <a:lnTo>
                    <a:pt x="618" y="168"/>
                  </a:lnTo>
                  <a:lnTo>
                    <a:pt x="618" y="168"/>
                  </a:lnTo>
                  <a:lnTo>
                    <a:pt x="618" y="166"/>
                  </a:lnTo>
                  <a:lnTo>
                    <a:pt x="620" y="166"/>
                  </a:lnTo>
                  <a:lnTo>
                    <a:pt x="620" y="166"/>
                  </a:lnTo>
                  <a:lnTo>
                    <a:pt x="635" y="166"/>
                  </a:lnTo>
                  <a:lnTo>
                    <a:pt x="635" y="164"/>
                  </a:lnTo>
                  <a:lnTo>
                    <a:pt x="635" y="164"/>
                  </a:lnTo>
                  <a:lnTo>
                    <a:pt x="635" y="164"/>
                  </a:lnTo>
                  <a:lnTo>
                    <a:pt x="637" y="164"/>
                  </a:lnTo>
                  <a:lnTo>
                    <a:pt x="637" y="161"/>
                  </a:lnTo>
                  <a:lnTo>
                    <a:pt x="641" y="161"/>
                  </a:lnTo>
                  <a:lnTo>
                    <a:pt x="641" y="161"/>
                  </a:lnTo>
                  <a:lnTo>
                    <a:pt x="644" y="161"/>
                  </a:lnTo>
                  <a:lnTo>
                    <a:pt x="644" y="159"/>
                  </a:lnTo>
                  <a:lnTo>
                    <a:pt x="648" y="159"/>
                  </a:lnTo>
                  <a:lnTo>
                    <a:pt x="648" y="157"/>
                  </a:lnTo>
                  <a:lnTo>
                    <a:pt x="654" y="157"/>
                  </a:lnTo>
                  <a:lnTo>
                    <a:pt x="654" y="157"/>
                  </a:lnTo>
                  <a:lnTo>
                    <a:pt x="657" y="157"/>
                  </a:lnTo>
                  <a:lnTo>
                    <a:pt x="657" y="155"/>
                  </a:lnTo>
                  <a:lnTo>
                    <a:pt x="663" y="155"/>
                  </a:lnTo>
                  <a:lnTo>
                    <a:pt x="663" y="153"/>
                  </a:lnTo>
                  <a:lnTo>
                    <a:pt x="665" y="153"/>
                  </a:lnTo>
                  <a:lnTo>
                    <a:pt x="665" y="153"/>
                  </a:lnTo>
                  <a:lnTo>
                    <a:pt x="672" y="153"/>
                  </a:lnTo>
                  <a:lnTo>
                    <a:pt x="672" y="151"/>
                  </a:lnTo>
                  <a:lnTo>
                    <a:pt x="674" y="151"/>
                  </a:lnTo>
                  <a:lnTo>
                    <a:pt x="674" y="151"/>
                  </a:lnTo>
                  <a:lnTo>
                    <a:pt x="678" y="151"/>
                  </a:lnTo>
                  <a:lnTo>
                    <a:pt x="678" y="150"/>
                  </a:lnTo>
                  <a:lnTo>
                    <a:pt x="700" y="150"/>
                  </a:lnTo>
                  <a:lnTo>
                    <a:pt x="700" y="148"/>
                  </a:lnTo>
                  <a:lnTo>
                    <a:pt x="700" y="148"/>
                  </a:lnTo>
                  <a:lnTo>
                    <a:pt x="700" y="148"/>
                  </a:lnTo>
                  <a:lnTo>
                    <a:pt x="702" y="148"/>
                  </a:lnTo>
                  <a:lnTo>
                    <a:pt x="702" y="146"/>
                  </a:lnTo>
                  <a:lnTo>
                    <a:pt x="733" y="146"/>
                  </a:lnTo>
                  <a:lnTo>
                    <a:pt x="733" y="144"/>
                  </a:lnTo>
                  <a:lnTo>
                    <a:pt x="739" y="144"/>
                  </a:lnTo>
                  <a:lnTo>
                    <a:pt x="739" y="142"/>
                  </a:lnTo>
                  <a:lnTo>
                    <a:pt x="754" y="142"/>
                  </a:lnTo>
                  <a:lnTo>
                    <a:pt x="754" y="140"/>
                  </a:lnTo>
                  <a:lnTo>
                    <a:pt x="757" y="140"/>
                  </a:lnTo>
                  <a:lnTo>
                    <a:pt x="757" y="140"/>
                  </a:lnTo>
                  <a:lnTo>
                    <a:pt x="759" y="140"/>
                  </a:lnTo>
                  <a:lnTo>
                    <a:pt x="759" y="138"/>
                  </a:lnTo>
                  <a:lnTo>
                    <a:pt x="767" y="138"/>
                  </a:lnTo>
                  <a:lnTo>
                    <a:pt x="767" y="137"/>
                  </a:lnTo>
                  <a:lnTo>
                    <a:pt x="772" y="137"/>
                  </a:lnTo>
                  <a:lnTo>
                    <a:pt x="772" y="137"/>
                  </a:lnTo>
                  <a:lnTo>
                    <a:pt x="778" y="137"/>
                  </a:lnTo>
                  <a:lnTo>
                    <a:pt x="778" y="135"/>
                  </a:lnTo>
                  <a:lnTo>
                    <a:pt x="787" y="135"/>
                  </a:lnTo>
                  <a:lnTo>
                    <a:pt x="787" y="135"/>
                  </a:lnTo>
                  <a:lnTo>
                    <a:pt x="802" y="135"/>
                  </a:lnTo>
                  <a:lnTo>
                    <a:pt x="802" y="131"/>
                  </a:lnTo>
                  <a:lnTo>
                    <a:pt x="813" y="131"/>
                  </a:lnTo>
                  <a:lnTo>
                    <a:pt x="813" y="131"/>
                  </a:lnTo>
                  <a:lnTo>
                    <a:pt x="815" y="131"/>
                  </a:lnTo>
                  <a:lnTo>
                    <a:pt x="815" y="129"/>
                  </a:lnTo>
                  <a:lnTo>
                    <a:pt x="820" y="129"/>
                  </a:lnTo>
                  <a:lnTo>
                    <a:pt x="820" y="127"/>
                  </a:lnTo>
                  <a:lnTo>
                    <a:pt x="820" y="127"/>
                  </a:lnTo>
                  <a:lnTo>
                    <a:pt x="820" y="127"/>
                  </a:lnTo>
                  <a:lnTo>
                    <a:pt x="850" y="127"/>
                  </a:lnTo>
                  <a:lnTo>
                    <a:pt x="850" y="125"/>
                  </a:lnTo>
                  <a:lnTo>
                    <a:pt x="857" y="125"/>
                  </a:lnTo>
                  <a:lnTo>
                    <a:pt x="857" y="124"/>
                  </a:lnTo>
                  <a:lnTo>
                    <a:pt x="861" y="124"/>
                  </a:lnTo>
                  <a:lnTo>
                    <a:pt x="861" y="124"/>
                  </a:lnTo>
                  <a:lnTo>
                    <a:pt x="866" y="124"/>
                  </a:lnTo>
                  <a:lnTo>
                    <a:pt x="866" y="122"/>
                  </a:lnTo>
                  <a:lnTo>
                    <a:pt x="870" y="122"/>
                  </a:lnTo>
                  <a:lnTo>
                    <a:pt x="870" y="120"/>
                  </a:lnTo>
                  <a:lnTo>
                    <a:pt x="874" y="120"/>
                  </a:lnTo>
                  <a:lnTo>
                    <a:pt x="874" y="120"/>
                  </a:lnTo>
                  <a:lnTo>
                    <a:pt x="881" y="120"/>
                  </a:lnTo>
                  <a:lnTo>
                    <a:pt x="881" y="118"/>
                  </a:lnTo>
                  <a:lnTo>
                    <a:pt x="883" y="118"/>
                  </a:lnTo>
                  <a:lnTo>
                    <a:pt x="883" y="116"/>
                  </a:lnTo>
                  <a:lnTo>
                    <a:pt x="896" y="116"/>
                  </a:lnTo>
                  <a:lnTo>
                    <a:pt x="896" y="116"/>
                  </a:lnTo>
                  <a:lnTo>
                    <a:pt x="898" y="116"/>
                  </a:lnTo>
                  <a:lnTo>
                    <a:pt x="898" y="113"/>
                  </a:lnTo>
                  <a:lnTo>
                    <a:pt x="911" y="113"/>
                  </a:lnTo>
                  <a:lnTo>
                    <a:pt x="911" y="113"/>
                  </a:lnTo>
                  <a:lnTo>
                    <a:pt x="944" y="113"/>
                  </a:lnTo>
                  <a:lnTo>
                    <a:pt x="944" y="111"/>
                  </a:lnTo>
                  <a:lnTo>
                    <a:pt x="954" y="111"/>
                  </a:lnTo>
                  <a:lnTo>
                    <a:pt x="954" y="109"/>
                  </a:lnTo>
                  <a:lnTo>
                    <a:pt x="968" y="109"/>
                  </a:lnTo>
                  <a:lnTo>
                    <a:pt x="968" y="107"/>
                  </a:lnTo>
                  <a:lnTo>
                    <a:pt x="981" y="107"/>
                  </a:lnTo>
                  <a:lnTo>
                    <a:pt x="981" y="107"/>
                  </a:lnTo>
                  <a:lnTo>
                    <a:pt x="989" y="107"/>
                  </a:lnTo>
                  <a:lnTo>
                    <a:pt x="989" y="105"/>
                  </a:lnTo>
                  <a:lnTo>
                    <a:pt x="994" y="105"/>
                  </a:lnTo>
                  <a:lnTo>
                    <a:pt x="994" y="103"/>
                  </a:lnTo>
                  <a:lnTo>
                    <a:pt x="1000" y="103"/>
                  </a:lnTo>
                  <a:lnTo>
                    <a:pt x="1000" y="103"/>
                  </a:lnTo>
                  <a:lnTo>
                    <a:pt x="1002" y="103"/>
                  </a:lnTo>
                  <a:lnTo>
                    <a:pt x="1002" y="101"/>
                  </a:lnTo>
                  <a:lnTo>
                    <a:pt x="1007" y="101"/>
                  </a:lnTo>
                  <a:lnTo>
                    <a:pt x="1007" y="100"/>
                  </a:lnTo>
                  <a:lnTo>
                    <a:pt x="1009" y="100"/>
                  </a:lnTo>
                  <a:lnTo>
                    <a:pt x="1009" y="100"/>
                  </a:lnTo>
                  <a:lnTo>
                    <a:pt x="1009" y="100"/>
                  </a:lnTo>
                  <a:lnTo>
                    <a:pt x="1009" y="98"/>
                  </a:lnTo>
                  <a:lnTo>
                    <a:pt x="1015" y="98"/>
                  </a:lnTo>
                  <a:lnTo>
                    <a:pt x="1015" y="96"/>
                  </a:lnTo>
                  <a:lnTo>
                    <a:pt x="1015" y="96"/>
                  </a:lnTo>
                  <a:lnTo>
                    <a:pt x="1015" y="96"/>
                  </a:lnTo>
                  <a:lnTo>
                    <a:pt x="1026" y="96"/>
                  </a:lnTo>
                  <a:lnTo>
                    <a:pt x="1026" y="94"/>
                  </a:lnTo>
                  <a:lnTo>
                    <a:pt x="1031" y="94"/>
                  </a:lnTo>
                  <a:lnTo>
                    <a:pt x="1031" y="92"/>
                  </a:lnTo>
                  <a:lnTo>
                    <a:pt x="1031" y="92"/>
                  </a:lnTo>
                  <a:lnTo>
                    <a:pt x="1031" y="90"/>
                  </a:lnTo>
                  <a:lnTo>
                    <a:pt x="1048" y="90"/>
                  </a:lnTo>
                  <a:lnTo>
                    <a:pt x="1048" y="90"/>
                  </a:lnTo>
                  <a:lnTo>
                    <a:pt x="1068" y="90"/>
                  </a:lnTo>
                  <a:lnTo>
                    <a:pt x="1068" y="88"/>
                  </a:lnTo>
                  <a:lnTo>
                    <a:pt x="1068" y="88"/>
                  </a:lnTo>
                  <a:lnTo>
                    <a:pt x="1068" y="87"/>
                  </a:lnTo>
                  <a:lnTo>
                    <a:pt x="1072" y="87"/>
                  </a:lnTo>
                  <a:lnTo>
                    <a:pt x="1072" y="87"/>
                  </a:lnTo>
                  <a:lnTo>
                    <a:pt x="1094" y="87"/>
                  </a:lnTo>
                  <a:lnTo>
                    <a:pt x="1094" y="85"/>
                  </a:lnTo>
                  <a:lnTo>
                    <a:pt x="1094" y="85"/>
                  </a:lnTo>
                  <a:lnTo>
                    <a:pt x="1094" y="83"/>
                  </a:lnTo>
                  <a:lnTo>
                    <a:pt x="1100" y="83"/>
                  </a:lnTo>
                  <a:lnTo>
                    <a:pt x="1100" y="83"/>
                  </a:lnTo>
                  <a:lnTo>
                    <a:pt x="1102" y="83"/>
                  </a:lnTo>
                  <a:lnTo>
                    <a:pt x="1102" y="81"/>
                  </a:lnTo>
                  <a:lnTo>
                    <a:pt x="1104" y="81"/>
                  </a:lnTo>
                  <a:lnTo>
                    <a:pt x="1104" y="79"/>
                  </a:lnTo>
                  <a:lnTo>
                    <a:pt x="1109" y="79"/>
                  </a:lnTo>
                  <a:lnTo>
                    <a:pt x="1109" y="77"/>
                  </a:lnTo>
                  <a:lnTo>
                    <a:pt x="1111" y="77"/>
                  </a:lnTo>
                  <a:lnTo>
                    <a:pt x="1111" y="77"/>
                  </a:lnTo>
                  <a:lnTo>
                    <a:pt x="1115" y="77"/>
                  </a:lnTo>
                  <a:lnTo>
                    <a:pt x="1115" y="75"/>
                  </a:lnTo>
                  <a:lnTo>
                    <a:pt x="1122" y="75"/>
                  </a:lnTo>
                  <a:lnTo>
                    <a:pt x="1122" y="74"/>
                  </a:lnTo>
                  <a:lnTo>
                    <a:pt x="1128" y="74"/>
                  </a:lnTo>
                  <a:lnTo>
                    <a:pt x="1128" y="74"/>
                  </a:lnTo>
                  <a:lnTo>
                    <a:pt x="1141" y="74"/>
                  </a:lnTo>
                  <a:lnTo>
                    <a:pt x="1141" y="72"/>
                  </a:lnTo>
                  <a:lnTo>
                    <a:pt x="1157" y="72"/>
                  </a:lnTo>
                  <a:lnTo>
                    <a:pt x="1157" y="70"/>
                  </a:lnTo>
                  <a:lnTo>
                    <a:pt x="1166" y="70"/>
                  </a:lnTo>
                  <a:lnTo>
                    <a:pt x="1166" y="68"/>
                  </a:lnTo>
                  <a:lnTo>
                    <a:pt x="1168" y="68"/>
                  </a:lnTo>
                  <a:lnTo>
                    <a:pt x="1168" y="66"/>
                  </a:lnTo>
                  <a:lnTo>
                    <a:pt x="1176" y="66"/>
                  </a:lnTo>
                  <a:lnTo>
                    <a:pt x="1176" y="64"/>
                  </a:lnTo>
                  <a:lnTo>
                    <a:pt x="1178" y="64"/>
                  </a:lnTo>
                  <a:lnTo>
                    <a:pt x="1178" y="64"/>
                  </a:lnTo>
                  <a:lnTo>
                    <a:pt x="1183" y="64"/>
                  </a:lnTo>
                  <a:lnTo>
                    <a:pt x="1183" y="63"/>
                  </a:lnTo>
                  <a:lnTo>
                    <a:pt x="1207" y="63"/>
                  </a:lnTo>
                  <a:lnTo>
                    <a:pt x="1207" y="61"/>
                  </a:lnTo>
                  <a:lnTo>
                    <a:pt x="1209" y="61"/>
                  </a:lnTo>
                  <a:lnTo>
                    <a:pt x="1209" y="59"/>
                  </a:lnTo>
                  <a:lnTo>
                    <a:pt x="1218" y="59"/>
                  </a:lnTo>
                  <a:lnTo>
                    <a:pt x="1218" y="59"/>
                  </a:lnTo>
                  <a:lnTo>
                    <a:pt x="1235" y="59"/>
                  </a:lnTo>
                  <a:lnTo>
                    <a:pt x="1235" y="57"/>
                  </a:lnTo>
                  <a:lnTo>
                    <a:pt x="1241" y="57"/>
                  </a:lnTo>
                  <a:lnTo>
                    <a:pt x="1241" y="55"/>
                  </a:lnTo>
                  <a:lnTo>
                    <a:pt x="1276" y="55"/>
                  </a:lnTo>
                  <a:lnTo>
                    <a:pt x="1276" y="53"/>
                  </a:lnTo>
                  <a:lnTo>
                    <a:pt x="1278" y="53"/>
                  </a:lnTo>
                  <a:lnTo>
                    <a:pt x="1278" y="53"/>
                  </a:lnTo>
                  <a:lnTo>
                    <a:pt x="1287" y="53"/>
                  </a:lnTo>
                  <a:lnTo>
                    <a:pt x="1287" y="51"/>
                  </a:lnTo>
                  <a:lnTo>
                    <a:pt x="1287" y="51"/>
                  </a:lnTo>
                  <a:lnTo>
                    <a:pt x="1287" y="50"/>
                  </a:lnTo>
                  <a:lnTo>
                    <a:pt x="1292" y="50"/>
                  </a:lnTo>
                  <a:lnTo>
                    <a:pt x="1292" y="48"/>
                  </a:lnTo>
                  <a:lnTo>
                    <a:pt x="1313" y="48"/>
                  </a:lnTo>
                  <a:lnTo>
                    <a:pt x="1313" y="48"/>
                  </a:lnTo>
                  <a:lnTo>
                    <a:pt x="1333" y="48"/>
                  </a:lnTo>
                  <a:lnTo>
                    <a:pt x="1333" y="46"/>
                  </a:lnTo>
                  <a:lnTo>
                    <a:pt x="1339" y="46"/>
                  </a:lnTo>
                  <a:lnTo>
                    <a:pt x="1339" y="44"/>
                  </a:lnTo>
                  <a:lnTo>
                    <a:pt x="1341" y="44"/>
                  </a:lnTo>
                  <a:lnTo>
                    <a:pt x="1341" y="42"/>
                  </a:lnTo>
                  <a:lnTo>
                    <a:pt x="1355" y="42"/>
                  </a:lnTo>
                  <a:lnTo>
                    <a:pt x="1355" y="40"/>
                  </a:lnTo>
                  <a:lnTo>
                    <a:pt x="1363" y="40"/>
                  </a:lnTo>
                  <a:lnTo>
                    <a:pt x="1363" y="40"/>
                  </a:lnTo>
                  <a:lnTo>
                    <a:pt x="1372" y="40"/>
                  </a:lnTo>
                  <a:lnTo>
                    <a:pt x="1372" y="38"/>
                  </a:lnTo>
                  <a:lnTo>
                    <a:pt x="1389" y="38"/>
                  </a:lnTo>
                  <a:lnTo>
                    <a:pt x="1389" y="37"/>
                  </a:lnTo>
                  <a:lnTo>
                    <a:pt x="1392" y="37"/>
                  </a:lnTo>
                  <a:lnTo>
                    <a:pt x="1392" y="35"/>
                  </a:lnTo>
                  <a:lnTo>
                    <a:pt x="1407" y="35"/>
                  </a:lnTo>
                  <a:lnTo>
                    <a:pt x="1407" y="33"/>
                  </a:lnTo>
                  <a:lnTo>
                    <a:pt x="1409" y="33"/>
                  </a:lnTo>
                  <a:lnTo>
                    <a:pt x="1409" y="33"/>
                  </a:lnTo>
                  <a:lnTo>
                    <a:pt x="1411" y="33"/>
                  </a:lnTo>
                  <a:lnTo>
                    <a:pt x="1411" y="31"/>
                  </a:lnTo>
                  <a:lnTo>
                    <a:pt x="1413" y="31"/>
                  </a:lnTo>
                  <a:lnTo>
                    <a:pt x="1413" y="29"/>
                  </a:lnTo>
                  <a:lnTo>
                    <a:pt x="1433" y="29"/>
                  </a:lnTo>
                  <a:lnTo>
                    <a:pt x="1433" y="27"/>
                  </a:lnTo>
                  <a:lnTo>
                    <a:pt x="1452" y="27"/>
                  </a:lnTo>
                  <a:lnTo>
                    <a:pt x="1452" y="26"/>
                  </a:lnTo>
                  <a:lnTo>
                    <a:pt x="1455" y="26"/>
                  </a:lnTo>
                  <a:lnTo>
                    <a:pt x="1455" y="24"/>
                  </a:lnTo>
                  <a:lnTo>
                    <a:pt x="1459" y="24"/>
                  </a:lnTo>
                  <a:lnTo>
                    <a:pt x="1459" y="22"/>
                  </a:lnTo>
                  <a:lnTo>
                    <a:pt x="1463" y="22"/>
                  </a:lnTo>
                  <a:lnTo>
                    <a:pt x="1463" y="20"/>
                  </a:lnTo>
                  <a:lnTo>
                    <a:pt x="1487" y="20"/>
                  </a:lnTo>
                  <a:lnTo>
                    <a:pt x="1487" y="18"/>
                  </a:lnTo>
                  <a:lnTo>
                    <a:pt x="1502" y="18"/>
                  </a:lnTo>
                  <a:lnTo>
                    <a:pt x="1502" y="16"/>
                  </a:lnTo>
                  <a:lnTo>
                    <a:pt x="1518" y="16"/>
                  </a:lnTo>
                  <a:lnTo>
                    <a:pt x="1518" y="13"/>
                  </a:lnTo>
                  <a:lnTo>
                    <a:pt x="1548" y="13"/>
                  </a:lnTo>
                  <a:lnTo>
                    <a:pt x="1548" y="11"/>
                  </a:lnTo>
                  <a:lnTo>
                    <a:pt x="1550" y="11"/>
                  </a:lnTo>
                  <a:lnTo>
                    <a:pt x="1550" y="7"/>
                  </a:lnTo>
                  <a:lnTo>
                    <a:pt x="1585" y="7"/>
                  </a:lnTo>
                  <a:lnTo>
                    <a:pt x="1585" y="3"/>
                  </a:lnTo>
                  <a:lnTo>
                    <a:pt x="1605" y="3"/>
                  </a:lnTo>
                  <a:lnTo>
                    <a:pt x="1605" y="0"/>
                  </a:lnTo>
                  <a:lnTo>
                    <a:pt x="1679" y="0"/>
                  </a:lnTo>
                </a:path>
              </a:pathLst>
            </a:custGeom>
            <a:noFill/>
            <a:ln w="11113" cap="flat">
              <a:solidFill>
                <a:srgbClr val="00DE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69" name="Freeform 87"/>
            <p:cNvSpPr>
              <a:spLocks/>
            </p:cNvSpPr>
            <p:nvPr/>
          </p:nvSpPr>
          <p:spPr bwMode="auto">
            <a:xfrm>
              <a:off x="1325761" y="4879412"/>
              <a:ext cx="3296190" cy="618405"/>
            </a:xfrm>
            <a:custGeom>
              <a:avLst/>
              <a:gdLst>
                <a:gd name="T0" fmla="*/ 22 w 1679"/>
                <a:gd name="T1" fmla="*/ 311 h 315"/>
                <a:gd name="T2" fmla="*/ 41 w 1679"/>
                <a:gd name="T3" fmla="*/ 307 h 315"/>
                <a:gd name="T4" fmla="*/ 70 w 1679"/>
                <a:gd name="T5" fmla="*/ 303 h 315"/>
                <a:gd name="T6" fmla="*/ 89 w 1679"/>
                <a:gd name="T7" fmla="*/ 300 h 315"/>
                <a:gd name="T8" fmla="*/ 117 w 1679"/>
                <a:gd name="T9" fmla="*/ 294 h 315"/>
                <a:gd name="T10" fmla="*/ 143 w 1679"/>
                <a:gd name="T11" fmla="*/ 290 h 315"/>
                <a:gd name="T12" fmla="*/ 161 w 1679"/>
                <a:gd name="T13" fmla="*/ 287 h 315"/>
                <a:gd name="T14" fmla="*/ 178 w 1679"/>
                <a:gd name="T15" fmla="*/ 283 h 315"/>
                <a:gd name="T16" fmla="*/ 204 w 1679"/>
                <a:gd name="T17" fmla="*/ 279 h 315"/>
                <a:gd name="T18" fmla="*/ 218 w 1679"/>
                <a:gd name="T19" fmla="*/ 276 h 315"/>
                <a:gd name="T20" fmla="*/ 265 w 1679"/>
                <a:gd name="T21" fmla="*/ 272 h 315"/>
                <a:gd name="T22" fmla="*/ 280 w 1679"/>
                <a:gd name="T23" fmla="*/ 266 h 315"/>
                <a:gd name="T24" fmla="*/ 292 w 1679"/>
                <a:gd name="T25" fmla="*/ 263 h 315"/>
                <a:gd name="T26" fmla="*/ 311 w 1679"/>
                <a:gd name="T27" fmla="*/ 259 h 315"/>
                <a:gd name="T28" fmla="*/ 342 w 1679"/>
                <a:gd name="T29" fmla="*/ 255 h 315"/>
                <a:gd name="T30" fmla="*/ 355 w 1679"/>
                <a:gd name="T31" fmla="*/ 252 h 315"/>
                <a:gd name="T32" fmla="*/ 381 w 1679"/>
                <a:gd name="T33" fmla="*/ 248 h 315"/>
                <a:gd name="T34" fmla="*/ 389 w 1679"/>
                <a:gd name="T35" fmla="*/ 242 h 315"/>
                <a:gd name="T36" fmla="*/ 398 w 1679"/>
                <a:gd name="T37" fmla="*/ 239 h 315"/>
                <a:gd name="T38" fmla="*/ 430 w 1679"/>
                <a:gd name="T39" fmla="*/ 235 h 315"/>
                <a:gd name="T40" fmla="*/ 448 w 1679"/>
                <a:gd name="T41" fmla="*/ 231 h 315"/>
                <a:gd name="T42" fmla="*/ 467 w 1679"/>
                <a:gd name="T43" fmla="*/ 224 h 315"/>
                <a:gd name="T44" fmla="*/ 481 w 1679"/>
                <a:gd name="T45" fmla="*/ 220 h 315"/>
                <a:gd name="T46" fmla="*/ 498 w 1679"/>
                <a:gd name="T47" fmla="*/ 216 h 315"/>
                <a:gd name="T48" fmla="*/ 522 w 1679"/>
                <a:gd name="T49" fmla="*/ 213 h 315"/>
                <a:gd name="T50" fmla="*/ 544 w 1679"/>
                <a:gd name="T51" fmla="*/ 209 h 315"/>
                <a:gd name="T52" fmla="*/ 561 w 1679"/>
                <a:gd name="T53" fmla="*/ 203 h 315"/>
                <a:gd name="T54" fmla="*/ 587 w 1679"/>
                <a:gd name="T55" fmla="*/ 200 h 315"/>
                <a:gd name="T56" fmla="*/ 600 w 1679"/>
                <a:gd name="T57" fmla="*/ 196 h 315"/>
                <a:gd name="T58" fmla="*/ 633 w 1679"/>
                <a:gd name="T59" fmla="*/ 191 h 315"/>
                <a:gd name="T60" fmla="*/ 663 w 1679"/>
                <a:gd name="T61" fmla="*/ 187 h 315"/>
                <a:gd name="T62" fmla="*/ 698 w 1679"/>
                <a:gd name="T63" fmla="*/ 181 h 315"/>
                <a:gd name="T64" fmla="*/ 720 w 1679"/>
                <a:gd name="T65" fmla="*/ 178 h 315"/>
                <a:gd name="T66" fmla="*/ 748 w 1679"/>
                <a:gd name="T67" fmla="*/ 174 h 315"/>
                <a:gd name="T68" fmla="*/ 770 w 1679"/>
                <a:gd name="T69" fmla="*/ 170 h 315"/>
                <a:gd name="T70" fmla="*/ 798 w 1679"/>
                <a:gd name="T71" fmla="*/ 165 h 315"/>
                <a:gd name="T72" fmla="*/ 837 w 1679"/>
                <a:gd name="T73" fmla="*/ 157 h 315"/>
                <a:gd name="T74" fmla="*/ 859 w 1679"/>
                <a:gd name="T75" fmla="*/ 152 h 315"/>
                <a:gd name="T76" fmla="*/ 879 w 1679"/>
                <a:gd name="T77" fmla="*/ 148 h 315"/>
                <a:gd name="T78" fmla="*/ 891 w 1679"/>
                <a:gd name="T79" fmla="*/ 142 h 315"/>
                <a:gd name="T80" fmla="*/ 915 w 1679"/>
                <a:gd name="T81" fmla="*/ 137 h 315"/>
                <a:gd name="T82" fmla="*/ 950 w 1679"/>
                <a:gd name="T83" fmla="*/ 133 h 315"/>
                <a:gd name="T84" fmla="*/ 985 w 1679"/>
                <a:gd name="T85" fmla="*/ 129 h 315"/>
                <a:gd name="T86" fmla="*/ 1046 w 1679"/>
                <a:gd name="T87" fmla="*/ 124 h 315"/>
                <a:gd name="T88" fmla="*/ 1061 w 1679"/>
                <a:gd name="T89" fmla="*/ 120 h 315"/>
                <a:gd name="T90" fmla="*/ 1081 w 1679"/>
                <a:gd name="T91" fmla="*/ 115 h 315"/>
                <a:gd name="T92" fmla="*/ 1107 w 1679"/>
                <a:gd name="T93" fmla="*/ 109 h 315"/>
                <a:gd name="T94" fmla="*/ 1146 w 1679"/>
                <a:gd name="T95" fmla="*/ 103 h 315"/>
                <a:gd name="T96" fmla="*/ 1174 w 1679"/>
                <a:gd name="T97" fmla="*/ 100 h 315"/>
                <a:gd name="T98" fmla="*/ 1211 w 1679"/>
                <a:gd name="T99" fmla="*/ 94 h 315"/>
                <a:gd name="T100" fmla="*/ 1270 w 1679"/>
                <a:gd name="T101" fmla="*/ 89 h 315"/>
                <a:gd name="T102" fmla="*/ 1298 w 1679"/>
                <a:gd name="T103" fmla="*/ 81 h 315"/>
                <a:gd name="T104" fmla="*/ 1329 w 1679"/>
                <a:gd name="T105" fmla="*/ 74 h 315"/>
                <a:gd name="T106" fmla="*/ 1383 w 1679"/>
                <a:gd name="T107" fmla="*/ 68 h 315"/>
                <a:gd name="T108" fmla="*/ 1400 w 1679"/>
                <a:gd name="T109" fmla="*/ 63 h 315"/>
                <a:gd name="T110" fmla="*/ 1437 w 1679"/>
                <a:gd name="T111" fmla="*/ 54 h 315"/>
                <a:gd name="T112" fmla="*/ 1496 w 1679"/>
                <a:gd name="T113" fmla="*/ 42 h 315"/>
                <a:gd name="T114" fmla="*/ 1537 w 1679"/>
                <a:gd name="T115" fmla="*/ 33 h 315"/>
                <a:gd name="T116" fmla="*/ 1589 w 1679"/>
                <a:gd name="T117" fmla="*/ 1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79" h="315">
                  <a:moveTo>
                    <a:pt x="0" y="315"/>
                  </a:moveTo>
                  <a:lnTo>
                    <a:pt x="0" y="315"/>
                  </a:lnTo>
                  <a:lnTo>
                    <a:pt x="2" y="315"/>
                  </a:lnTo>
                  <a:lnTo>
                    <a:pt x="2" y="315"/>
                  </a:lnTo>
                  <a:lnTo>
                    <a:pt x="7" y="315"/>
                  </a:lnTo>
                  <a:lnTo>
                    <a:pt x="7" y="313"/>
                  </a:lnTo>
                  <a:lnTo>
                    <a:pt x="11" y="313"/>
                  </a:lnTo>
                  <a:lnTo>
                    <a:pt x="11" y="313"/>
                  </a:lnTo>
                  <a:lnTo>
                    <a:pt x="20" y="313"/>
                  </a:lnTo>
                  <a:lnTo>
                    <a:pt x="20" y="313"/>
                  </a:lnTo>
                  <a:lnTo>
                    <a:pt x="22" y="313"/>
                  </a:lnTo>
                  <a:lnTo>
                    <a:pt x="22" y="311"/>
                  </a:lnTo>
                  <a:lnTo>
                    <a:pt x="28" y="311"/>
                  </a:lnTo>
                  <a:lnTo>
                    <a:pt x="28" y="311"/>
                  </a:lnTo>
                  <a:lnTo>
                    <a:pt x="31" y="311"/>
                  </a:lnTo>
                  <a:lnTo>
                    <a:pt x="31" y="311"/>
                  </a:lnTo>
                  <a:lnTo>
                    <a:pt x="35" y="311"/>
                  </a:lnTo>
                  <a:lnTo>
                    <a:pt x="35" y="309"/>
                  </a:lnTo>
                  <a:lnTo>
                    <a:pt x="37" y="309"/>
                  </a:lnTo>
                  <a:lnTo>
                    <a:pt x="37" y="309"/>
                  </a:lnTo>
                  <a:lnTo>
                    <a:pt x="37" y="309"/>
                  </a:lnTo>
                  <a:lnTo>
                    <a:pt x="37" y="309"/>
                  </a:lnTo>
                  <a:lnTo>
                    <a:pt x="41" y="309"/>
                  </a:lnTo>
                  <a:lnTo>
                    <a:pt x="41" y="307"/>
                  </a:lnTo>
                  <a:lnTo>
                    <a:pt x="44" y="307"/>
                  </a:lnTo>
                  <a:lnTo>
                    <a:pt x="44" y="307"/>
                  </a:lnTo>
                  <a:lnTo>
                    <a:pt x="50" y="307"/>
                  </a:lnTo>
                  <a:lnTo>
                    <a:pt x="50" y="307"/>
                  </a:lnTo>
                  <a:lnTo>
                    <a:pt x="50" y="307"/>
                  </a:lnTo>
                  <a:lnTo>
                    <a:pt x="50" y="305"/>
                  </a:lnTo>
                  <a:lnTo>
                    <a:pt x="63" y="305"/>
                  </a:lnTo>
                  <a:lnTo>
                    <a:pt x="63" y="305"/>
                  </a:lnTo>
                  <a:lnTo>
                    <a:pt x="65" y="305"/>
                  </a:lnTo>
                  <a:lnTo>
                    <a:pt x="65" y="305"/>
                  </a:lnTo>
                  <a:lnTo>
                    <a:pt x="70" y="305"/>
                  </a:lnTo>
                  <a:lnTo>
                    <a:pt x="70" y="303"/>
                  </a:lnTo>
                  <a:lnTo>
                    <a:pt x="78" y="303"/>
                  </a:lnTo>
                  <a:lnTo>
                    <a:pt x="78" y="303"/>
                  </a:lnTo>
                  <a:lnTo>
                    <a:pt x="78" y="303"/>
                  </a:lnTo>
                  <a:lnTo>
                    <a:pt x="78" y="303"/>
                  </a:lnTo>
                  <a:lnTo>
                    <a:pt x="83" y="303"/>
                  </a:lnTo>
                  <a:lnTo>
                    <a:pt x="83" y="302"/>
                  </a:lnTo>
                  <a:lnTo>
                    <a:pt x="85" y="302"/>
                  </a:lnTo>
                  <a:lnTo>
                    <a:pt x="85" y="302"/>
                  </a:lnTo>
                  <a:lnTo>
                    <a:pt x="89" y="302"/>
                  </a:lnTo>
                  <a:lnTo>
                    <a:pt x="89" y="300"/>
                  </a:lnTo>
                  <a:lnTo>
                    <a:pt x="89" y="300"/>
                  </a:lnTo>
                  <a:lnTo>
                    <a:pt x="89" y="300"/>
                  </a:lnTo>
                  <a:lnTo>
                    <a:pt x="94" y="300"/>
                  </a:lnTo>
                  <a:lnTo>
                    <a:pt x="94" y="300"/>
                  </a:lnTo>
                  <a:lnTo>
                    <a:pt x="98" y="300"/>
                  </a:lnTo>
                  <a:lnTo>
                    <a:pt x="98" y="298"/>
                  </a:lnTo>
                  <a:lnTo>
                    <a:pt x="100" y="298"/>
                  </a:lnTo>
                  <a:lnTo>
                    <a:pt x="100" y="298"/>
                  </a:lnTo>
                  <a:lnTo>
                    <a:pt x="102" y="298"/>
                  </a:lnTo>
                  <a:lnTo>
                    <a:pt x="102" y="296"/>
                  </a:lnTo>
                  <a:lnTo>
                    <a:pt x="109" y="296"/>
                  </a:lnTo>
                  <a:lnTo>
                    <a:pt x="109" y="296"/>
                  </a:lnTo>
                  <a:lnTo>
                    <a:pt x="117" y="296"/>
                  </a:lnTo>
                  <a:lnTo>
                    <a:pt x="117" y="294"/>
                  </a:lnTo>
                  <a:lnTo>
                    <a:pt x="124" y="294"/>
                  </a:lnTo>
                  <a:lnTo>
                    <a:pt x="124" y="294"/>
                  </a:lnTo>
                  <a:lnTo>
                    <a:pt x="130" y="294"/>
                  </a:lnTo>
                  <a:lnTo>
                    <a:pt x="130" y="294"/>
                  </a:lnTo>
                  <a:lnTo>
                    <a:pt x="133" y="294"/>
                  </a:lnTo>
                  <a:lnTo>
                    <a:pt x="133" y="292"/>
                  </a:lnTo>
                  <a:lnTo>
                    <a:pt x="137" y="292"/>
                  </a:lnTo>
                  <a:lnTo>
                    <a:pt x="137" y="292"/>
                  </a:lnTo>
                  <a:lnTo>
                    <a:pt x="139" y="292"/>
                  </a:lnTo>
                  <a:lnTo>
                    <a:pt x="139" y="292"/>
                  </a:lnTo>
                  <a:lnTo>
                    <a:pt x="143" y="292"/>
                  </a:lnTo>
                  <a:lnTo>
                    <a:pt x="143" y="290"/>
                  </a:lnTo>
                  <a:lnTo>
                    <a:pt x="143" y="290"/>
                  </a:lnTo>
                  <a:lnTo>
                    <a:pt x="143" y="290"/>
                  </a:lnTo>
                  <a:lnTo>
                    <a:pt x="144" y="290"/>
                  </a:lnTo>
                  <a:lnTo>
                    <a:pt x="144" y="290"/>
                  </a:lnTo>
                  <a:lnTo>
                    <a:pt x="146" y="290"/>
                  </a:lnTo>
                  <a:lnTo>
                    <a:pt x="146" y="289"/>
                  </a:lnTo>
                  <a:lnTo>
                    <a:pt x="150" y="289"/>
                  </a:lnTo>
                  <a:lnTo>
                    <a:pt x="150" y="289"/>
                  </a:lnTo>
                  <a:lnTo>
                    <a:pt x="152" y="289"/>
                  </a:lnTo>
                  <a:lnTo>
                    <a:pt x="152" y="289"/>
                  </a:lnTo>
                  <a:lnTo>
                    <a:pt x="161" y="289"/>
                  </a:lnTo>
                  <a:lnTo>
                    <a:pt x="161" y="287"/>
                  </a:lnTo>
                  <a:lnTo>
                    <a:pt x="170" y="287"/>
                  </a:lnTo>
                  <a:lnTo>
                    <a:pt x="170" y="287"/>
                  </a:lnTo>
                  <a:lnTo>
                    <a:pt x="170" y="287"/>
                  </a:lnTo>
                  <a:lnTo>
                    <a:pt x="170" y="285"/>
                  </a:lnTo>
                  <a:lnTo>
                    <a:pt x="172" y="285"/>
                  </a:lnTo>
                  <a:lnTo>
                    <a:pt x="172" y="285"/>
                  </a:lnTo>
                  <a:lnTo>
                    <a:pt x="172" y="285"/>
                  </a:lnTo>
                  <a:lnTo>
                    <a:pt x="172" y="285"/>
                  </a:lnTo>
                  <a:lnTo>
                    <a:pt x="176" y="285"/>
                  </a:lnTo>
                  <a:lnTo>
                    <a:pt x="176" y="283"/>
                  </a:lnTo>
                  <a:lnTo>
                    <a:pt x="178" y="283"/>
                  </a:lnTo>
                  <a:lnTo>
                    <a:pt x="178" y="283"/>
                  </a:lnTo>
                  <a:lnTo>
                    <a:pt x="183" y="283"/>
                  </a:lnTo>
                  <a:lnTo>
                    <a:pt x="183" y="281"/>
                  </a:lnTo>
                  <a:lnTo>
                    <a:pt x="185" y="281"/>
                  </a:lnTo>
                  <a:lnTo>
                    <a:pt x="185" y="281"/>
                  </a:lnTo>
                  <a:lnTo>
                    <a:pt x="191" y="281"/>
                  </a:lnTo>
                  <a:lnTo>
                    <a:pt x="191" y="281"/>
                  </a:lnTo>
                  <a:lnTo>
                    <a:pt x="198" y="281"/>
                  </a:lnTo>
                  <a:lnTo>
                    <a:pt x="198" y="279"/>
                  </a:lnTo>
                  <a:lnTo>
                    <a:pt x="198" y="279"/>
                  </a:lnTo>
                  <a:lnTo>
                    <a:pt x="198" y="279"/>
                  </a:lnTo>
                  <a:lnTo>
                    <a:pt x="204" y="279"/>
                  </a:lnTo>
                  <a:lnTo>
                    <a:pt x="204" y="279"/>
                  </a:lnTo>
                  <a:lnTo>
                    <a:pt x="204" y="279"/>
                  </a:lnTo>
                  <a:lnTo>
                    <a:pt x="204" y="278"/>
                  </a:lnTo>
                  <a:lnTo>
                    <a:pt x="205" y="278"/>
                  </a:lnTo>
                  <a:lnTo>
                    <a:pt x="205" y="278"/>
                  </a:lnTo>
                  <a:lnTo>
                    <a:pt x="209" y="278"/>
                  </a:lnTo>
                  <a:lnTo>
                    <a:pt x="209" y="278"/>
                  </a:lnTo>
                  <a:lnTo>
                    <a:pt x="213" y="278"/>
                  </a:lnTo>
                  <a:lnTo>
                    <a:pt x="213" y="276"/>
                  </a:lnTo>
                  <a:lnTo>
                    <a:pt x="215" y="276"/>
                  </a:lnTo>
                  <a:lnTo>
                    <a:pt x="215" y="276"/>
                  </a:lnTo>
                  <a:lnTo>
                    <a:pt x="218" y="276"/>
                  </a:lnTo>
                  <a:lnTo>
                    <a:pt x="218" y="276"/>
                  </a:lnTo>
                  <a:lnTo>
                    <a:pt x="239" y="276"/>
                  </a:lnTo>
                  <a:lnTo>
                    <a:pt x="239" y="274"/>
                  </a:lnTo>
                  <a:lnTo>
                    <a:pt x="244" y="274"/>
                  </a:lnTo>
                  <a:lnTo>
                    <a:pt x="244" y="274"/>
                  </a:lnTo>
                  <a:lnTo>
                    <a:pt x="254" y="274"/>
                  </a:lnTo>
                  <a:lnTo>
                    <a:pt x="254" y="274"/>
                  </a:lnTo>
                  <a:lnTo>
                    <a:pt x="259" y="274"/>
                  </a:lnTo>
                  <a:lnTo>
                    <a:pt x="259" y="272"/>
                  </a:lnTo>
                  <a:lnTo>
                    <a:pt x="265" y="272"/>
                  </a:lnTo>
                  <a:lnTo>
                    <a:pt x="265" y="272"/>
                  </a:lnTo>
                  <a:lnTo>
                    <a:pt x="265" y="272"/>
                  </a:lnTo>
                  <a:lnTo>
                    <a:pt x="265" y="272"/>
                  </a:lnTo>
                  <a:lnTo>
                    <a:pt x="270" y="272"/>
                  </a:lnTo>
                  <a:lnTo>
                    <a:pt x="270" y="270"/>
                  </a:lnTo>
                  <a:lnTo>
                    <a:pt x="270" y="270"/>
                  </a:lnTo>
                  <a:lnTo>
                    <a:pt x="270" y="270"/>
                  </a:lnTo>
                  <a:lnTo>
                    <a:pt x="272" y="270"/>
                  </a:lnTo>
                  <a:lnTo>
                    <a:pt x="272" y="268"/>
                  </a:lnTo>
                  <a:lnTo>
                    <a:pt x="276" y="268"/>
                  </a:lnTo>
                  <a:lnTo>
                    <a:pt x="276" y="268"/>
                  </a:lnTo>
                  <a:lnTo>
                    <a:pt x="278" y="268"/>
                  </a:lnTo>
                  <a:lnTo>
                    <a:pt x="278" y="268"/>
                  </a:lnTo>
                  <a:lnTo>
                    <a:pt x="280" y="268"/>
                  </a:lnTo>
                  <a:lnTo>
                    <a:pt x="280" y="266"/>
                  </a:lnTo>
                  <a:lnTo>
                    <a:pt x="281" y="266"/>
                  </a:lnTo>
                  <a:lnTo>
                    <a:pt x="281" y="266"/>
                  </a:lnTo>
                  <a:lnTo>
                    <a:pt x="281" y="266"/>
                  </a:lnTo>
                  <a:lnTo>
                    <a:pt x="281" y="266"/>
                  </a:lnTo>
                  <a:lnTo>
                    <a:pt x="291" y="266"/>
                  </a:lnTo>
                  <a:lnTo>
                    <a:pt x="291" y="265"/>
                  </a:lnTo>
                  <a:lnTo>
                    <a:pt x="291" y="265"/>
                  </a:lnTo>
                  <a:lnTo>
                    <a:pt x="291" y="265"/>
                  </a:lnTo>
                  <a:lnTo>
                    <a:pt x="291" y="265"/>
                  </a:lnTo>
                  <a:lnTo>
                    <a:pt x="291" y="265"/>
                  </a:lnTo>
                  <a:lnTo>
                    <a:pt x="292" y="265"/>
                  </a:lnTo>
                  <a:lnTo>
                    <a:pt x="292" y="263"/>
                  </a:lnTo>
                  <a:lnTo>
                    <a:pt x="296" y="263"/>
                  </a:lnTo>
                  <a:lnTo>
                    <a:pt x="296" y="263"/>
                  </a:lnTo>
                  <a:lnTo>
                    <a:pt x="296" y="263"/>
                  </a:lnTo>
                  <a:lnTo>
                    <a:pt x="296" y="261"/>
                  </a:lnTo>
                  <a:lnTo>
                    <a:pt x="305" y="261"/>
                  </a:lnTo>
                  <a:lnTo>
                    <a:pt x="305" y="261"/>
                  </a:lnTo>
                  <a:lnTo>
                    <a:pt x="305" y="261"/>
                  </a:lnTo>
                  <a:lnTo>
                    <a:pt x="305" y="261"/>
                  </a:lnTo>
                  <a:lnTo>
                    <a:pt x="309" y="261"/>
                  </a:lnTo>
                  <a:lnTo>
                    <a:pt x="309" y="259"/>
                  </a:lnTo>
                  <a:lnTo>
                    <a:pt x="311" y="259"/>
                  </a:lnTo>
                  <a:lnTo>
                    <a:pt x="311" y="259"/>
                  </a:lnTo>
                  <a:lnTo>
                    <a:pt x="313" y="259"/>
                  </a:lnTo>
                  <a:lnTo>
                    <a:pt x="313" y="259"/>
                  </a:lnTo>
                  <a:lnTo>
                    <a:pt x="313" y="259"/>
                  </a:lnTo>
                  <a:lnTo>
                    <a:pt x="313" y="257"/>
                  </a:lnTo>
                  <a:lnTo>
                    <a:pt x="324" y="257"/>
                  </a:lnTo>
                  <a:lnTo>
                    <a:pt x="324" y="257"/>
                  </a:lnTo>
                  <a:lnTo>
                    <a:pt x="326" y="257"/>
                  </a:lnTo>
                  <a:lnTo>
                    <a:pt x="326" y="257"/>
                  </a:lnTo>
                  <a:lnTo>
                    <a:pt x="330" y="257"/>
                  </a:lnTo>
                  <a:lnTo>
                    <a:pt x="330" y="255"/>
                  </a:lnTo>
                  <a:lnTo>
                    <a:pt x="342" y="255"/>
                  </a:lnTo>
                  <a:lnTo>
                    <a:pt x="342" y="255"/>
                  </a:lnTo>
                  <a:lnTo>
                    <a:pt x="342" y="255"/>
                  </a:lnTo>
                  <a:lnTo>
                    <a:pt x="342" y="255"/>
                  </a:lnTo>
                  <a:lnTo>
                    <a:pt x="346" y="255"/>
                  </a:lnTo>
                  <a:lnTo>
                    <a:pt x="346" y="253"/>
                  </a:lnTo>
                  <a:lnTo>
                    <a:pt x="348" y="253"/>
                  </a:lnTo>
                  <a:lnTo>
                    <a:pt x="348" y="253"/>
                  </a:lnTo>
                  <a:lnTo>
                    <a:pt x="348" y="253"/>
                  </a:lnTo>
                  <a:lnTo>
                    <a:pt x="348" y="253"/>
                  </a:lnTo>
                  <a:lnTo>
                    <a:pt x="350" y="253"/>
                  </a:lnTo>
                  <a:lnTo>
                    <a:pt x="350" y="252"/>
                  </a:lnTo>
                  <a:lnTo>
                    <a:pt x="355" y="252"/>
                  </a:lnTo>
                  <a:lnTo>
                    <a:pt x="355" y="252"/>
                  </a:lnTo>
                  <a:lnTo>
                    <a:pt x="357" y="252"/>
                  </a:lnTo>
                  <a:lnTo>
                    <a:pt x="357" y="252"/>
                  </a:lnTo>
                  <a:lnTo>
                    <a:pt x="359" y="252"/>
                  </a:lnTo>
                  <a:lnTo>
                    <a:pt x="359" y="250"/>
                  </a:lnTo>
                  <a:lnTo>
                    <a:pt x="361" y="250"/>
                  </a:lnTo>
                  <a:lnTo>
                    <a:pt x="361" y="250"/>
                  </a:lnTo>
                  <a:lnTo>
                    <a:pt x="380" y="250"/>
                  </a:lnTo>
                  <a:lnTo>
                    <a:pt x="380" y="250"/>
                  </a:lnTo>
                  <a:lnTo>
                    <a:pt x="381" y="250"/>
                  </a:lnTo>
                  <a:lnTo>
                    <a:pt x="381" y="248"/>
                  </a:lnTo>
                  <a:lnTo>
                    <a:pt x="381" y="248"/>
                  </a:lnTo>
                  <a:lnTo>
                    <a:pt x="381" y="248"/>
                  </a:lnTo>
                  <a:lnTo>
                    <a:pt x="385" y="248"/>
                  </a:lnTo>
                  <a:lnTo>
                    <a:pt x="385" y="248"/>
                  </a:lnTo>
                  <a:lnTo>
                    <a:pt x="385" y="248"/>
                  </a:lnTo>
                  <a:lnTo>
                    <a:pt x="385" y="246"/>
                  </a:lnTo>
                  <a:lnTo>
                    <a:pt x="387" y="246"/>
                  </a:lnTo>
                  <a:lnTo>
                    <a:pt x="387" y="246"/>
                  </a:lnTo>
                  <a:lnTo>
                    <a:pt x="387" y="246"/>
                  </a:lnTo>
                  <a:lnTo>
                    <a:pt x="387" y="244"/>
                  </a:lnTo>
                  <a:lnTo>
                    <a:pt x="389" y="244"/>
                  </a:lnTo>
                  <a:lnTo>
                    <a:pt x="389" y="244"/>
                  </a:lnTo>
                  <a:lnTo>
                    <a:pt x="389" y="244"/>
                  </a:lnTo>
                  <a:lnTo>
                    <a:pt x="389" y="242"/>
                  </a:lnTo>
                  <a:lnTo>
                    <a:pt x="391" y="242"/>
                  </a:lnTo>
                  <a:lnTo>
                    <a:pt x="391" y="242"/>
                  </a:lnTo>
                  <a:lnTo>
                    <a:pt x="394" y="242"/>
                  </a:lnTo>
                  <a:lnTo>
                    <a:pt x="394" y="242"/>
                  </a:lnTo>
                  <a:lnTo>
                    <a:pt x="394" y="242"/>
                  </a:lnTo>
                  <a:lnTo>
                    <a:pt x="394" y="241"/>
                  </a:lnTo>
                  <a:lnTo>
                    <a:pt x="396" y="241"/>
                  </a:lnTo>
                  <a:lnTo>
                    <a:pt x="396" y="241"/>
                  </a:lnTo>
                  <a:lnTo>
                    <a:pt x="398" y="241"/>
                  </a:lnTo>
                  <a:lnTo>
                    <a:pt x="398" y="241"/>
                  </a:lnTo>
                  <a:lnTo>
                    <a:pt x="398" y="241"/>
                  </a:lnTo>
                  <a:lnTo>
                    <a:pt x="398" y="239"/>
                  </a:lnTo>
                  <a:lnTo>
                    <a:pt x="402" y="239"/>
                  </a:lnTo>
                  <a:lnTo>
                    <a:pt x="402" y="239"/>
                  </a:lnTo>
                  <a:lnTo>
                    <a:pt x="411" y="239"/>
                  </a:lnTo>
                  <a:lnTo>
                    <a:pt x="411" y="239"/>
                  </a:lnTo>
                  <a:lnTo>
                    <a:pt x="418" y="239"/>
                  </a:lnTo>
                  <a:lnTo>
                    <a:pt x="418" y="237"/>
                  </a:lnTo>
                  <a:lnTo>
                    <a:pt x="424" y="237"/>
                  </a:lnTo>
                  <a:lnTo>
                    <a:pt x="424" y="237"/>
                  </a:lnTo>
                  <a:lnTo>
                    <a:pt x="428" y="237"/>
                  </a:lnTo>
                  <a:lnTo>
                    <a:pt x="428" y="237"/>
                  </a:lnTo>
                  <a:lnTo>
                    <a:pt x="430" y="237"/>
                  </a:lnTo>
                  <a:lnTo>
                    <a:pt x="430" y="235"/>
                  </a:lnTo>
                  <a:lnTo>
                    <a:pt x="431" y="235"/>
                  </a:lnTo>
                  <a:lnTo>
                    <a:pt x="431" y="235"/>
                  </a:lnTo>
                  <a:lnTo>
                    <a:pt x="433" y="235"/>
                  </a:lnTo>
                  <a:lnTo>
                    <a:pt x="433" y="235"/>
                  </a:lnTo>
                  <a:lnTo>
                    <a:pt x="435" y="235"/>
                  </a:lnTo>
                  <a:lnTo>
                    <a:pt x="435" y="233"/>
                  </a:lnTo>
                  <a:lnTo>
                    <a:pt x="439" y="233"/>
                  </a:lnTo>
                  <a:lnTo>
                    <a:pt x="439" y="233"/>
                  </a:lnTo>
                  <a:lnTo>
                    <a:pt x="442" y="233"/>
                  </a:lnTo>
                  <a:lnTo>
                    <a:pt x="442" y="231"/>
                  </a:lnTo>
                  <a:lnTo>
                    <a:pt x="448" y="231"/>
                  </a:lnTo>
                  <a:lnTo>
                    <a:pt x="448" y="231"/>
                  </a:lnTo>
                  <a:lnTo>
                    <a:pt x="452" y="231"/>
                  </a:lnTo>
                  <a:lnTo>
                    <a:pt x="452" y="229"/>
                  </a:lnTo>
                  <a:lnTo>
                    <a:pt x="455" y="229"/>
                  </a:lnTo>
                  <a:lnTo>
                    <a:pt x="455" y="228"/>
                  </a:lnTo>
                  <a:lnTo>
                    <a:pt x="457" y="228"/>
                  </a:lnTo>
                  <a:lnTo>
                    <a:pt x="457" y="226"/>
                  </a:lnTo>
                  <a:lnTo>
                    <a:pt x="459" y="226"/>
                  </a:lnTo>
                  <a:lnTo>
                    <a:pt x="459" y="226"/>
                  </a:lnTo>
                  <a:lnTo>
                    <a:pt x="465" y="226"/>
                  </a:lnTo>
                  <a:lnTo>
                    <a:pt x="465" y="226"/>
                  </a:lnTo>
                  <a:lnTo>
                    <a:pt x="467" y="226"/>
                  </a:lnTo>
                  <a:lnTo>
                    <a:pt x="467" y="224"/>
                  </a:lnTo>
                  <a:lnTo>
                    <a:pt x="468" y="224"/>
                  </a:lnTo>
                  <a:lnTo>
                    <a:pt x="468" y="224"/>
                  </a:lnTo>
                  <a:lnTo>
                    <a:pt x="472" y="224"/>
                  </a:lnTo>
                  <a:lnTo>
                    <a:pt x="472" y="222"/>
                  </a:lnTo>
                  <a:lnTo>
                    <a:pt x="474" y="222"/>
                  </a:lnTo>
                  <a:lnTo>
                    <a:pt x="474" y="222"/>
                  </a:lnTo>
                  <a:lnTo>
                    <a:pt x="476" y="222"/>
                  </a:lnTo>
                  <a:lnTo>
                    <a:pt x="476" y="222"/>
                  </a:lnTo>
                  <a:lnTo>
                    <a:pt x="480" y="222"/>
                  </a:lnTo>
                  <a:lnTo>
                    <a:pt x="480" y="220"/>
                  </a:lnTo>
                  <a:lnTo>
                    <a:pt x="481" y="220"/>
                  </a:lnTo>
                  <a:lnTo>
                    <a:pt x="481" y="220"/>
                  </a:lnTo>
                  <a:lnTo>
                    <a:pt x="485" y="220"/>
                  </a:lnTo>
                  <a:lnTo>
                    <a:pt x="485" y="218"/>
                  </a:lnTo>
                  <a:lnTo>
                    <a:pt x="487" y="218"/>
                  </a:lnTo>
                  <a:lnTo>
                    <a:pt x="487" y="218"/>
                  </a:lnTo>
                  <a:lnTo>
                    <a:pt x="489" y="218"/>
                  </a:lnTo>
                  <a:lnTo>
                    <a:pt x="489" y="218"/>
                  </a:lnTo>
                  <a:lnTo>
                    <a:pt x="492" y="218"/>
                  </a:lnTo>
                  <a:lnTo>
                    <a:pt x="492" y="216"/>
                  </a:lnTo>
                  <a:lnTo>
                    <a:pt x="492" y="216"/>
                  </a:lnTo>
                  <a:lnTo>
                    <a:pt x="492" y="216"/>
                  </a:lnTo>
                  <a:lnTo>
                    <a:pt x="498" y="216"/>
                  </a:lnTo>
                  <a:lnTo>
                    <a:pt x="498" y="216"/>
                  </a:lnTo>
                  <a:lnTo>
                    <a:pt x="505" y="216"/>
                  </a:lnTo>
                  <a:lnTo>
                    <a:pt x="505" y="215"/>
                  </a:lnTo>
                  <a:lnTo>
                    <a:pt x="509" y="215"/>
                  </a:lnTo>
                  <a:lnTo>
                    <a:pt x="509" y="215"/>
                  </a:lnTo>
                  <a:lnTo>
                    <a:pt x="513" y="215"/>
                  </a:lnTo>
                  <a:lnTo>
                    <a:pt x="513" y="215"/>
                  </a:lnTo>
                  <a:lnTo>
                    <a:pt x="515" y="215"/>
                  </a:lnTo>
                  <a:lnTo>
                    <a:pt x="515" y="213"/>
                  </a:lnTo>
                  <a:lnTo>
                    <a:pt x="518" y="213"/>
                  </a:lnTo>
                  <a:lnTo>
                    <a:pt x="518" y="213"/>
                  </a:lnTo>
                  <a:lnTo>
                    <a:pt x="522" y="213"/>
                  </a:lnTo>
                  <a:lnTo>
                    <a:pt x="522" y="213"/>
                  </a:lnTo>
                  <a:lnTo>
                    <a:pt x="524" y="213"/>
                  </a:lnTo>
                  <a:lnTo>
                    <a:pt x="524" y="211"/>
                  </a:lnTo>
                  <a:lnTo>
                    <a:pt x="531" y="211"/>
                  </a:lnTo>
                  <a:lnTo>
                    <a:pt x="531" y="211"/>
                  </a:lnTo>
                  <a:lnTo>
                    <a:pt x="531" y="211"/>
                  </a:lnTo>
                  <a:lnTo>
                    <a:pt x="531" y="211"/>
                  </a:lnTo>
                  <a:lnTo>
                    <a:pt x="535" y="211"/>
                  </a:lnTo>
                  <a:lnTo>
                    <a:pt x="535" y="209"/>
                  </a:lnTo>
                  <a:lnTo>
                    <a:pt x="539" y="209"/>
                  </a:lnTo>
                  <a:lnTo>
                    <a:pt x="539" y="209"/>
                  </a:lnTo>
                  <a:lnTo>
                    <a:pt x="544" y="209"/>
                  </a:lnTo>
                  <a:lnTo>
                    <a:pt x="544" y="209"/>
                  </a:lnTo>
                  <a:lnTo>
                    <a:pt x="546" y="209"/>
                  </a:lnTo>
                  <a:lnTo>
                    <a:pt x="546" y="207"/>
                  </a:lnTo>
                  <a:lnTo>
                    <a:pt x="548" y="207"/>
                  </a:lnTo>
                  <a:lnTo>
                    <a:pt x="548" y="207"/>
                  </a:lnTo>
                  <a:lnTo>
                    <a:pt x="554" y="207"/>
                  </a:lnTo>
                  <a:lnTo>
                    <a:pt x="554" y="207"/>
                  </a:lnTo>
                  <a:lnTo>
                    <a:pt x="557" y="207"/>
                  </a:lnTo>
                  <a:lnTo>
                    <a:pt x="557" y="205"/>
                  </a:lnTo>
                  <a:lnTo>
                    <a:pt x="559" y="205"/>
                  </a:lnTo>
                  <a:lnTo>
                    <a:pt x="559" y="205"/>
                  </a:lnTo>
                  <a:lnTo>
                    <a:pt x="561" y="205"/>
                  </a:lnTo>
                  <a:lnTo>
                    <a:pt x="561" y="203"/>
                  </a:lnTo>
                  <a:lnTo>
                    <a:pt x="561" y="203"/>
                  </a:lnTo>
                  <a:lnTo>
                    <a:pt x="561" y="203"/>
                  </a:lnTo>
                  <a:lnTo>
                    <a:pt x="563" y="203"/>
                  </a:lnTo>
                  <a:lnTo>
                    <a:pt x="563" y="203"/>
                  </a:lnTo>
                  <a:lnTo>
                    <a:pt x="570" y="203"/>
                  </a:lnTo>
                  <a:lnTo>
                    <a:pt x="570" y="202"/>
                  </a:lnTo>
                  <a:lnTo>
                    <a:pt x="578" y="202"/>
                  </a:lnTo>
                  <a:lnTo>
                    <a:pt x="578" y="202"/>
                  </a:lnTo>
                  <a:lnTo>
                    <a:pt x="578" y="202"/>
                  </a:lnTo>
                  <a:lnTo>
                    <a:pt x="578" y="202"/>
                  </a:lnTo>
                  <a:lnTo>
                    <a:pt x="587" y="202"/>
                  </a:lnTo>
                  <a:lnTo>
                    <a:pt x="587" y="200"/>
                  </a:lnTo>
                  <a:lnTo>
                    <a:pt x="587" y="200"/>
                  </a:lnTo>
                  <a:lnTo>
                    <a:pt x="587" y="198"/>
                  </a:lnTo>
                  <a:lnTo>
                    <a:pt x="589" y="198"/>
                  </a:lnTo>
                  <a:lnTo>
                    <a:pt x="589" y="198"/>
                  </a:lnTo>
                  <a:lnTo>
                    <a:pt x="592" y="198"/>
                  </a:lnTo>
                  <a:lnTo>
                    <a:pt x="592" y="198"/>
                  </a:lnTo>
                  <a:lnTo>
                    <a:pt x="592" y="198"/>
                  </a:lnTo>
                  <a:lnTo>
                    <a:pt x="592" y="196"/>
                  </a:lnTo>
                  <a:lnTo>
                    <a:pt x="598" y="196"/>
                  </a:lnTo>
                  <a:lnTo>
                    <a:pt x="598" y="196"/>
                  </a:lnTo>
                  <a:lnTo>
                    <a:pt x="600" y="196"/>
                  </a:lnTo>
                  <a:lnTo>
                    <a:pt x="600" y="196"/>
                  </a:lnTo>
                  <a:lnTo>
                    <a:pt x="605" y="196"/>
                  </a:lnTo>
                  <a:lnTo>
                    <a:pt x="605" y="194"/>
                  </a:lnTo>
                  <a:lnTo>
                    <a:pt x="605" y="194"/>
                  </a:lnTo>
                  <a:lnTo>
                    <a:pt x="605" y="194"/>
                  </a:lnTo>
                  <a:lnTo>
                    <a:pt x="609" y="194"/>
                  </a:lnTo>
                  <a:lnTo>
                    <a:pt x="609" y="194"/>
                  </a:lnTo>
                  <a:lnTo>
                    <a:pt x="622" y="194"/>
                  </a:lnTo>
                  <a:lnTo>
                    <a:pt x="622" y="192"/>
                  </a:lnTo>
                  <a:lnTo>
                    <a:pt x="624" y="192"/>
                  </a:lnTo>
                  <a:lnTo>
                    <a:pt x="624" y="191"/>
                  </a:lnTo>
                  <a:lnTo>
                    <a:pt x="633" y="191"/>
                  </a:lnTo>
                  <a:lnTo>
                    <a:pt x="633" y="191"/>
                  </a:lnTo>
                  <a:lnTo>
                    <a:pt x="637" y="191"/>
                  </a:lnTo>
                  <a:lnTo>
                    <a:pt x="637" y="191"/>
                  </a:lnTo>
                  <a:lnTo>
                    <a:pt x="639" y="191"/>
                  </a:lnTo>
                  <a:lnTo>
                    <a:pt x="639" y="189"/>
                  </a:lnTo>
                  <a:lnTo>
                    <a:pt x="642" y="189"/>
                  </a:lnTo>
                  <a:lnTo>
                    <a:pt x="642" y="189"/>
                  </a:lnTo>
                  <a:lnTo>
                    <a:pt x="650" y="189"/>
                  </a:lnTo>
                  <a:lnTo>
                    <a:pt x="650" y="189"/>
                  </a:lnTo>
                  <a:lnTo>
                    <a:pt x="659" y="189"/>
                  </a:lnTo>
                  <a:lnTo>
                    <a:pt x="659" y="187"/>
                  </a:lnTo>
                  <a:lnTo>
                    <a:pt x="663" y="187"/>
                  </a:lnTo>
                  <a:lnTo>
                    <a:pt x="663" y="187"/>
                  </a:lnTo>
                  <a:lnTo>
                    <a:pt x="668" y="187"/>
                  </a:lnTo>
                  <a:lnTo>
                    <a:pt x="668" y="185"/>
                  </a:lnTo>
                  <a:lnTo>
                    <a:pt x="679" y="185"/>
                  </a:lnTo>
                  <a:lnTo>
                    <a:pt x="679" y="185"/>
                  </a:lnTo>
                  <a:lnTo>
                    <a:pt x="692" y="185"/>
                  </a:lnTo>
                  <a:lnTo>
                    <a:pt x="692" y="183"/>
                  </a:lnTo>
                  <a:lnTo>
                    <a:pt x="696" y="183"/>
                  </a:lnTo>
                  <a:lnTo>
                    <a:pt x="696" y="183"/>
                  </a:lnTo>
                  <a:lnTo>
                    <a:pt x="696" y="183"/>
                  </a:lnTo>
                  <a:lnTo>
                    <a:pt x="696" y="181"/>
                  </a:lnTo>
                  <a:lnTo>
                    <a:pt x="698" y="181"/>
                  </a:lnTo>
                  <a:lnTo>
                    <a:pt x="698" y="181"/>
                  </a:lnTo>
                  <a:lnTo>
                    <a:pt x="700" y="181"/>
                  </a:lnTo>
                  <a:lnTo>
                    <a:pt x="700" y="181"/>
                  </a:lnTo>
                  <a:lnTo>
                    <a:pt x="702" y="181"/>
                  </a:lnTo>
                  <a:lnTo>
                    <a:pt x="702" y="179"/>
                  </a:lnTo>
                  <a:lnTo>
                    <a:pt x="704" y="179"/>
                  </a:lnTo>
                  <a:lnTo>
                    <a:pt x="704" y="179"/>
                  </a:lnTo>
                  <a:lnTo>
                    <a:pt x="715" y="179"/>
                  </a:lnTo>
                  <a:lnTo>
                    <a:pt x="715" y="179"/>
                  </a:lnTo>
                  <a:lnTo>
                    <a:pt x="718" y="179"/>
                  </a:lnTo>
                  <a:lnTo>
                    <a:pt x="718" y="178"/>
                  </a:lnTo>
                  <a:lnTo>
                    <a:pt x="720" y="178"/>
                  </a:lnTo>
                  <a:lnTo>
                    <a:pt x="720" y="178"/>
                  </a:lnTo>
                  <a:lnTo>
                    <a:pt x="724" y="178"/>
                  </a:lnTo>
                  <a:lnTo>
                    <a:pt x="724" y="178"/>
                  </a:lnTo>
                  <a:lnTo>
                    <a:pt x="729" y="178"/>
                  </a:lnTo>
                  <a:lnTo>
                    <a:pt x="729" y="176"/>
                  </a:lnTo>
                  <a:lnTo>
                    <a:pt x="733" y="176"/>
                  </a:lnTo>
                  <a:lnTo>
                    <a:pt x="733" y="176"/>
                  </a:lnTo>
                  <a:lnTo>
                    <a:pt x="737" y="176"/>
                  </a:lnTo>
                  <a:lnTo>
                    <a:pt x="737" y="174"/>
                  </a:lnTo>
                  <a:lnTo>
                    <a:pt x="741" y="174"/>
                  </a:lnTo>
                  <a:lnTo>
                    <a:pt x="741" y="174"/>
                  </a:lnTo>
                  <a:lnTo>
                    <a:pt x="748" y="174"/>
                  </a:lnTo>
                  <a:lnTo>
                    <a:pt x="748" y="174"/>
                  </a:lnTo>
                  <a:lnTo>
                    <a:pt x="750" y="174"/>
                  </a:lnTo>
                  <a:lnTo>
                    <a:pt x="750" y="172"/>
                  </a:lnTo>
                  <a:lnTo>
                    <a:pt x="752" y="172"/>
                  </a:lnTo>
                  <a:lnTo>
                    <a:pt x="752" y="172"/>
                  </a:lnTo>
                  <a:lnTo>
                    <a:pt x="754" y="172"/>
                  </a:lnTo>
                  <a:lnTo>
                    <a:pt x="754" y="172"/>
                  </a:lnTo>
                  <a:lnTo>
                    <a:pt x="755" y="172"/>
                  </a:lnTo>
                  <a:lnTo>
                    <a:pt x="755" y="170"/>
                  </a:lnTo>
                  <a:lnTo>
                    <a:pt x="757" y="170"/>
                  </a:lnTo>
                  <a:lnTo>
                    <a:pt x="757" y="170"/>
                  </a:lnTo>
                  <a:lnTo>
                    <a:pt x="770" y="170"/>
                  </a:lnTo>
                  <a:lnTo>
                    <a:pt x="770" y="170"/>
                  </a:lnTo>
                  <a:lnTo>
                    <a:pt x="774" y="170"/>
                  </a:lnTo>
                  <a:lnTo>
                    <a:pt x="774" y="168"/>
                  </a:lnTo>
                  <a:lnTo>
                    <a:pt x="781" y="168"/>
                  </a:lnTo>
                  <a:lnTo>
                    <a:pt x="781" y="168"/>
                  </a:lnTo>
                  <a:lnTo>
                    <a:pt x="783" y="168"/>
                  </a:lnTo>
                  <a:lnTo>
                    <a:pt x="783" y="166"/>
                  </a:lnTo>
                  <a:lnTo>
                    <a:pt x="787" y="166"/>
                  </a:lnTo>
                  <a:lnTo>
                    <a:pt x="787" y="166"/>
                  </a:lnTo>
                  <a:lnTo>
                    <a:pt x="789" y="166"/>
                  </a:lnTo>
                  <a:lnTo>
                    <a:pt x="789" y="165"/>
                  </a:lnTo>
                  <a:lnTo>
                    <a:pt x="798" y="165"/>
                  </a:lnTo>
                  <a:lnTo>
                    <a:pt x="798" y="165"/>
                  </a:lnTo>
                  <a:lnTo>
                    <a:pt x="800" y="165"/>
                  </a:lnTo>
                  <a:lnTo>
                    <a:pt x="800" y="165"/>
                  </a:lnTo>
                  <a:lnTo>
                    <a:pt x="815" y="165"/>
                  </a:lnTo>
                  <a:lnTo>
                    <a:pt x="815" y="163"/>
                  </a:lnTo>
                  <a:lnTo>
                    <a:pt x="831" y="163"/>
                  </a:lnTo>
                  <a:lnTo>
                    <a:pt x="831" y="163"/>
                  </a:lnTo>
                  <a:lnTo>
                    <a:pt x="833" y="163"/>
                  </a:lnTo>
                  <a:lnTo>
                    <a:pt x="833" y="159"/>
                  </a:lnTo>
                  <a:lnTo>
                    <a:pt x="835" y="159"/>
                  </a:lnTo>
                  <a:lnTo>
                    <a:pt x="835" y="159"/>
                  </a:lnTo>
                  <a:lnTo>
                    <a:pt x="837" y="159"/>
                  </a:lnTo>
                  <a:lnTo>
                    <a:pt x="837" y="157"/>
                  </a:lnTo>
                  <a:lnTo>
                    <a:pt x="842" y="157"/>
                  </a:lnTo>
                  <a:lnTo>
                    <a:pt x="842" y="157"/>
                  </a:lnTo>
                  <a:lnTo>
                    <a:pt x="846" y="157"/>
                  </a:lnTo>
                  <a:lnTo>
                    <a:pt x="846" y="157"/>
                  </a:lnTo>
                  <a:lnTo>
                    <a:pt x="848" y="157"/>
                  </a:lnTo>
                  <a:lnTo>
                    <a:pt x="848" y="155"/>
                  </a:lnTo>
                  <a:lnTo>
                    <a:pt x="857" y="155"/>
                  </a:lnTo>
                  <a:lnTo>
                    <a:pt x="857" y="155"/>
                  </a:lnTo>
                  <a:lnTo>
                    <a:pt x="859" y="155"/>
                  </a:lnTo>
                  <a:lnTo>
                    <a:pt x="859" y="155"/>
                  </a:lnTo>
                  <a:lnTo>
                    <a:pt x="859" y="155"/>
                  </a:lnTo>
                  <a:lnTo>
                    <a:pt x="859" y="152"/>
                  </a:lnTo>
                  <a:lnTo>
                    <a:pt x="865" y="152"/>
                  </a:lnTo>
                  <a:lnTo>
                    <a:pt x="865" y="152"/>
                  </a:lnTo>
                  <a:lnTo>
                    <a:pt x="866" y="152"/>
                  </a:lnTo>
                  <a:lnTo>
                    <a:pt x="866" y="152"/>
                  </a:lnTo>
                  <a:lnTo>
                    <a:pt x="868" y="152"/>
                  </a:lnTo>
                  <a:lnTo>
                    <a:pt x="868" y="150"/>
                  </a:lnTo>
                  <a:lnTo>
                    <a:pt x="870" y="150"/>
                  </a:lnTo>
                  <a:lnTo>
                    <a:pt x="870" y="150"/>
                  </a:lnTo>
                  <a:lnTo>
                    <a:pt x="876" y="150"/>
                  </a:lnTo>
                  <a:lnTo>
                    <a:pt x="876" y="148"/>
                  </a:lnTo>
                  <a:lnTo>
                    <a:pt x="879" y="148"/>
                  </a:lnTo>
                  <a:lnTo>
                    <a:pt x="879" y="148"/>
                  </a:lnTo>
                  <a:lnTo>
                    <a:pt x="879" y="148"/>
                  </a:lnTo>
                  <a:lnTo>
                    <a:pt x="879" y="148"/>
                  </a:lnTo>
                  <a:lnTo>
                    <a:pt x="881" y="148"/>
                  </a:lnTo>
                  <a:lnTo>
                    <a:pt x="881" y="146"/>
                  </a:lnTo>
                  <a:lnTo>
                    <a:pt x="883" y="146"/>
                  </a:lnTo>
                  <a:lnTo>
                    <a:pt x="883" y="146"/>
                  </a:lnTo>
                  <a:lnTo>
                    <a:pt x="885" y="146"/>
                  </a:lnTo>
                  <a:lnTo>
                    <a:pt x="885" y="144"/>
                  </a:lnTo>
                  <a:lnTo>
                    <a:pt x="889" y="144"/>
                  </a:lnTo>
                  <a:lnTo>
                    <a:pt x="889" y="144"/>
                  </a:lnTo>
                  <a:lnTo>
                    <a:pt x="891" y="144"/>
                  </a:lnTo>
                  <a:lnTo>
                    <a:pt x="891" y="142"/>
                  </a:lnTo>
                  <a:lnTo>
                    <a:pt x="892" y="142"/>
                  </a:lnTo>
                  <a:lnTo>
                    <a:pt x="892" y="142"/>
                  </a:lnTo>
                  <a:lnTo>
                    <a:pt x="894" y="142"/>
                  </a:lnTo>
                  <a:lnTo>
                    <a:pt x="894" y="141"/>
                  </a:lnTo>
                  <a:lnTo>
                    <a:pt x="900" y="141"/>
                  </a:lnTo>
                  <a:lnTo>
                    <a:pt x="900" y="141"/>
                  </a:lnTo>
                  <a:lnTo>
                    <a:pt x="904" y="141"/>
                  </a:lnTo>
                  <a:lnTo>
                    <a:pt x="904" y="139"/>
                  </a:lnTo>
                  <a:lnTo>
                    <a:pt x="913" y="139"/>
                  </a:lnTo>
                  <a:lnTo>
                    <a:pt x="913" y="139"/>
                  </a:lnTo>
                  <a:lnTo>
                    <a:pt x="915" y="139"/>
                  </a:lnTo>
                  <a:lnTo>
                    <a:pt x="915" y="137"/>
                  </a:lnTo>
                  <a:lnTo>
                    <a:pt x="922" y="137"/>
                  </a:lnTo>
                  <a:lnTo>
                    <a:pt x="922" y="137"/>
                  </a:lnTo>
                  <a:lnTo>
                    <a:pt x="928" y="137"/>
                  </a:lnTo>
                  <a:lnTo>
                    <a:pt x="928" y="137"/>
                  </a:lnTo>
                  <a:lnTo>
                    <a:pt x="933" y="137"/>
                  </a:lnTo>
                  <a:lnTo>
                    <a:pt x="933" y="135"/>
                  </a:lnTo>
                  <a:lnTo>
                    <a:pt x="937" y="135"/>
                  </a:lnTo>
                  <a:lnTo>
                    <a:pt x="937" y="135"/>
                  </a:lnTo>
                  <a:lnTo>
                    <a:pt x="948" y="135"/>
                  </a:lnTo>
                  <a:lnTo>
                    <a:pt x="948" y="133"/>
                  </a:lnTo>
                  <a:lnTo>
                    <a:pt x="950" y="133"/>
                  </a:lnTo>
                  <a:lnTo>
                    <a:pt x="950" y="133"/>
                  </a:lnTo>
                  <a:lnTo>
                    <a:pt x="963" y="133"/>
                  </a:lnTo>
                  <a:lnTo>
                    <a:pt x="963" y="133"/>
                  </a:lnTo>
                  <a:lnTo>
                    <a:pt x="963" y="133"/>
                  </a:lnTo>
                  <a:lnTo>
                    <a:pt x="963" y="131"/>
                  </a:lnTo>
                  <a:lnTo>
                    <a:pt x="972" y="131"/>
                  </a:lnTo>
                  <a:lnTo>
                    <a:pt x="972" y="131"/>
                  </a:lnTo>
                  <a:lnTo>
                    <a:pt x="974" y="131"/>
                  </a:lnTo>
                  <a:lnTo>
                    <a:pt x="974" y="129"/>
                  </a:lnTo>
                  <a:lnTo>
                    <a:pt x="976" y="129"/>
                  </a:lnTo>
                  <a:lnTo>
                    <a:pt x="976" y="129"/>
                  </a:lnTo>
                  <a:lnTo>
                    <a:pt x="985" y="129"/>
                  </a:lnTo>
                  <a:lnTo>
                    <a:pt x="985" y="129"/>
                  </a:lnTo>
                  <a:lnTo>
                    <a:pt x="991" y="129"/>
                  </a:lnTo>
                  <a:lnTo>
                    <a:pt x="991" y="128"/>
                  </a:lnTo>
                  <a:lnTo>
                    <a:pt x="1004" y="128"/>
                  </a:lnTo>
                  <a:lnTo>
                    <a:pt x="1004" y="128"/>
                  </a:lnTo>
                  <a:lnTo>
                    <a:pt x="1009" y="128"/>
                  </a:lnTo>
                  <a:lnTo>
                    <a:pt x="1009" y="126"/>
                  </a:lnTo>
                  <a:lnTo>
                    <a:pt x="1035" y="126"/>
                  </a:lnTo>
                  <a:lnTo>
                    <a:pt x="1035" y="126"/>
                  </a:lnTo>
                  <a:lnTo>
                    <a:pt x="1041" y="126"/>
                  </a:lnTo>
                  <a:lnTo>
                    <a:pt x="1041" y="126"/>
                  </a:lnTo>
                  <a:lnTo>
                    <a:pt x="1046" y="126"/>
                  </a:lnTo>
                  <a:lnTo>
                    <a:pt x="1046" y="124"/>
                  </a:lnTo>
                  <a:lnTo>
                    <a:pt x="1048" y="124"/>
                  </a:lnTo>
                  <a:lnTo>
                    <a:pt x="1048" y="124"/>
                  </a:lnTo>
                  <a:lnTo>
                    <a:pt x="1050" y="124"/>
                  </a:lnTo>
                  <a:lnTo>
                    <a:pt x="1050" y="122"/>
                  </a:lnTo>
                  <a:lnTo>
                    <a:pt x="1052" y="122"/>
                  </a:lnTo>
                  <a:lnTo>
                    <a:pt x="1052" y="122"/>
                  </a:lnTo>
                  <a:lnTo>
                    <a:pt x="1055" y="122"/>
                  </a:lnTo>
                  <a:lnTo>
                    <a:pt x="1055" y="120"/>
                  </a:lnTo>
                  <a:lnTo>
                    <a:pt x="1059" y="120"/>
                  </a:lnTo>
                  <a:lnTo>
                    <a:pt x="1059" y="120"/>
                  </a:lnTo>
                  <a:lnTo>
                    <a:pt x="1061" y="120"/>
                  </a:lnTo>
                  <a:lnTo>
                    <a:pt x="1061" y="120"/>
                  </a:lnTo>
                  <a:lnTo>
                    <a:pt x="1066" y="120"/>
                  </a:lnTo>
                  <a:lnTo>
                    <a:pt x="1066" y="118"/>
                  </a:lnTo>
                  <a:lnTo>
                    <a:pt x="1068" y="118"/>
                  </a:lnTo>
                  <a:lnTo>
                    <a:pt x="1068" y="118"/>
                  </a:lnTo>
                  <a:lnTo>
                    <a:pt x="1070" y="118"/>
                  </a:lnTo>
                  <a:lnTo>
                    <a:pt x="1070" y="116"/>
                  </a:lnTo>
                  <a:lnTo>
                    <a:pt x="1076" y="116"/>
                  </a:lnTo>
                  <a:lnTo>
                    <a:pt x="1076" y="116"/>
                  </a:lnTo>
                  <a:lnTo>
                    <a:pt x="1078" y="116"/>
                  </a:lnTo>
                  <a:lnTo>
                    <a:pt x="1078" y="115"/>
                  </a:lnTo>
                  <a:lnTo>
                    <a:pt x="1081" y="115"/>
                  </a:lnTo>
                  <a:lnTo>
                    <a:pt x="1081" y="115"/>
                  </a:lnTo>
                  <a:lnTo>
                    <a:pt x="1083" y="115"/>
                  </a:lnTo>
                  <a:lnTo>
                    <a:pt x="1083" y="115"/>
                  </a:lnTo>
                  <a:lnTo>
                    <a:pt x="1091" y="115"/>
                  </a:lnTo>
                  <a:lnTo>
                    <a:pt x="1091" y="113"/>
                  </a:lnTo>
                  <a:lnTo>
                    <a:pt x="1098" y="113"/>
                  </a:lnTo>
                  <a:lnTo>
                    <a:pt x="1098" y="113"/>
                  </a:lnTo>
                  <a:lnTo>
                    <a:pt x="1100" y="113"/>
                  </a:lnTo>
                  <a:lnTo>
                    <a:pt x="1100" y="111"/>
                  </a:lnTo>
                  <a:lnTo>
                    <a:pt x="1104" y="111"/>
                  </a:lnTo>
                  <a:lnTo>
                    <a:pt x="1104" y="109"/>
                  </a:lnTo>
                  <a:lnTo>
                    <a:pt x="1107" y="109"/>
                  </a:lnTo>
                  <a:lnTo>
                    <a:pt x="1107" y="109"/>
                  </a:lnTo>
                  <a:lnTo>
                    <a:pt x="1111" y="109"/>
                  </a:lnTo>
                  <a:lnTo>
                    <a:pt x="1111" y="109"/>
                  </a:lnTo>
                  <a:lnTo>
                    <a:pt x="1113" y="109"/>
                  </a:lnTo>
                  <a:lnTo>
                    <a:pt x="1113" y="107"/>
                  </a:lnTo>
                  <a:lnTo>
                    <a:pt x="1120" y="107"/>
                  </a:lnTo>
                  <a:lnTo>
                    <a:pt x="1120" y="107"/>
                  </a:lnTo>
                  <a:lnTo>
                    <a:pt x="1120" y="107"/>
                  </a:lnTo>
                  <a:lnTo>
                    <a:pt x="1120" y="105"/>
                  </a:lnTo>
                  <a:lnTo>
                    <a:pt x="1129" y="105"/>
                  </a:lnTo>
                  <a:lnTo>
                    <a:pt x="1129" y="105"/>
                  </a:lnTo>
                  <a:lnTo>
                    <a:pt x="1146" y="105"/>
                  </a:lnTo>
                  <a:lnTo>
                    <a:pt x="1146" y="103"/>
                  </a:lnTo>
                  <a:lnTo>
                    <a:pt x="1148" y="103"/>
                  </a:lnTo>
                  <a:lnTo>
                    <a:pt x="1148" y="103"/>
                  </a:lnTo>
                  <a:lnTo>
                    <a:pt x="1150" y="103"/>
                  </a:lnTo>
                  <a:lnTo>
                    <a:pt x="1150" y="102"/>
                  </a:lnTo>
                  <a:lnTo>
                    <a:pt x="1157" y="102"/>
                  </a:lnTo>
                  <a:lnTo>
                    <a:pt x="1157" y="102"/>
                  </a:lnTo>
                  <a:lnTo>
                    <a:pt x="1159" y="102"/>
                  </a:lnTo>
                  <a:lnTo>
                    <a:pt x="1159" y="102"/>
                  </a:lnTo>
                  <a:lnTo>
                    <a:pt x="1166" y="102"/>
                  </a:lnTo>
                  <a:lnTo>
                    <a:pt x="1166" y="100"/>
                  </a:lnTo>
                  <a:lnTo>
                    <a:pt x="1174" y="100"/>
                  </a:lnTo>
                  <a:lnTo>
                    <a:pt x="1174" y="100"/>
                  </a:lnTo>
                  <a:lnTo>
                    <a:pt x="1179" y="100"/>
                  </a:lnTo>
                  <a:lnTo>
                    <a:pt x="1179" y="98"/>
                  </a:lnTo>
                  <a:lnTo>
                    <a:pt x="1181" y="98"/>
                  </a:lnTo>
                  <a:lnTo>
                    <a:pt x="1181" y="98"/>
                  </a:lnTo>
                  <a:lnTo>
                    <a:pt x="1187" y="98"/>
                  </a:lnTo>
                  <a:lnTo>
                    <a:pt x="1187" y="96"/>
                  </a:lnTo>
                  <a:lnTo>
                    <a:pt x="1192" y="96"/>
                  </a:lnTo>
                  <a:lnTo>
                    <a:pt x="1192" y="96"/>
                  </a:lnTo>
                  <a:lnTo>
                    <a:pt x="1196" y="96"/>
                  </a:lnTo>
                  <a:lnTo>
                    <a:pt x="1196" y="94"/>
                  </a:lnTo>
                  <a:lnTo>
                    <a:pt x="1211" y="94"/>
                  </a:lnTo>
                  <a:lnTo>
                    <a:pt x="1211" y="94"/>
                  </a:lnTo>
                  <a:lnTo>
                    <a:pt x="1215" y="94"/>
                  </a:lnTo>
                  <a:lnTo>
                    <a:pt x="1215" y="92"/>
                  </a:lnTo>
                  <a:lnTo>
                    <a:pt x="1224" y="92"/>
                  </a:lnTo>
                  <a:lnTo>
                    <a:pt x="1224" y="92"/>
                  </a:lnTo>
                  <a:lnTo>
                    <a:pt x="1233" y="92"/>
                  </a:lnTo>
                  <a:lnTo>
                    <a:pt x="1233" y="92"/>
                  </a:lnTo>
                  <a:lnTo>
                    <a:pt x="1237" y="92"/>
                  </a:lnTo>
                  <a:lnTo>
                    <a:pt x="1237" y="91"/>
                  </a:lnTo>
                  <a:lnTo>
                    <a:pt x="1255" y="91"/>
                  </a:lnTo>
                  <a:lnTo>
                    <a:pt x="1255" y="91"/>
                  </a:lnTo>
                  <a:lnTo>
                    <a:pt x="1270" y="91"/>
                  </a:lnTo>
                  <a:lnTo>
                    <a:pt x="1270" y="89"/>
                  </a:lnTo>
                  <a:lnTo>
                    <a:pt x="1272" y="89"/>
                  </a:lnTo>
                  <a:lnTo>
                    <a:pt x="1272" y="89"/>
                  </a:lnTo>
                  <a:lnTo>
                    <a:pt x="1279" y="89"/>
                  </a:lnTo>
                  <a:lnTo>
                    <a:pt x="1279" y="87"/>
                  </a:lnTo>
                  <a:lnTo>
                    <a:pt x="1281" y="87"/>
                  </a:lnTo>
                  <a:lnTo>
                    <a:pt x="1281" y="85"/>
                  </a:lnTo>
                  <a:lnTo>
                    <a:pt x="1289" y="85"/>
                  </a:lnTo>
                  <a:lnTo>
                    <a:pt x="1289" y="85"/>
                  </a:lnTo>
                  <a:lnTo>
                    <a:pt x="1296" y="85"/>
                  </a:lnTo>
                  <a:lnTo>
                    <a:pt x="1296" y="83"/>
                  </a:lnTo>
                  <a:lnTo>
                    <a:pt x="1298" y="83"/>
                  </a:lnTo>
                  <a:lnTo>
                    <a:pt x="1298" y="81"/>
                  </a:lnTo>
                  <a:lnTo>
                    <a:pt x="1303" y="81"/>
                  </a:lnTo>
                  <a:lnTo>
                    <a:pt x="1303" y="81"/>
                  </a:lnTo>
                  <a:lnTo>
                    <a:pt x="1309" y="81"/>
                  </a:lnTo>
                  <a:lnTo>
                    <a:pt x="1309" y="79"/>
                  </a:lnTo>
                  <a:lnTo>
                    <a:pt x="1313" y="79"/>
                  </a:lnTo>
                  <a:lnTo>
                    <a:pt x="1313" y="79"/>
                  </a:lnTo>
                  <a:lnTo>
                    <a:pt x="1322" y="79"/>
                  </a:lnTo>
                  <a:lnTo>
                    <a:pt x="1322" y="76"/>
                  </a:lnTo>
                  <a:lnTo>
                    <a:pt x="1326" y="76"/>
                  </a:lnTo>
                  <a:lnTo>
                    <a:pt x="1326" y="76"/>
                  </a:lnTo>
                  <a:lnTo>
                    <a:pt x="1329" y="76"/>
                  </a:lnTo>
                  <a:lnTo>
                    <a:pt x="1329" y="74"/>
                  </a:lnTo>
                  <a:lnTo>
                    <a:pt x="1329" y="74"/>
                  </a:lnTo>
                  <a:lnTo>
                    <a:pt x="1329" y="74"/>
                  </a:lnTo>
                  <a:lnTo>
                    <a:pt x="1331" y="74"/>
                  </a:lnTo>
                  <a:lnTo>
                    <a:pt x="1331" y="72"/>
                  </a:lnTo>
                  <a:lnTo>
                    <a:pt x="1342" y="72"/>
                  </a:lnTo>
                  <a:lnTo>
                    <a:pt x="1342" y="72"/>
                  </a:lnTo>
                  <a:lnTo>
                    <a:pt x="1353" y="72"/>
                  </a:lnTo>
                  <a:lnTo>
                    <a:pt x="1353" y="70"/>
                  </a:lnTo>
                  <a:lnTo>
                    <a:pt x="1374" y="70"/>
                  </a:lnTo>
                  <a:lnTo>
                    <a:pt x="1374" y="70"/>
                  </a:lnTo>
                  <a:lnTo>
                    <a:pt x="1383" y="70"/>
                  </a:lnTo>
                  <a:lnTo>
                    <a:pt x="1383" y="68"/>
                  </a:lnTo>
                  <a:lnTo>
                    <a:pt x="1389" y="68"/>
                  </a:lnTo>
                  <a:lnTo>
                    <a:pt x="1389" y="68"/>
                  </a:lnTo>
                  <a:lnTo>
                    <a:pt x="1392" y="68"/>
                  </a:lnTo>
                  <a:lnTo>
                    <a:pt x="1392" y="66"/>
                  </a:lnTo>
                  <a:lnTo>
                    <a:pt x="1396" y="66"/>
                  </a:lnTo>
                  <a:lnTo>
                    <a:pt x="1396" y="65"/>
                  </a:lnTo>
                  <a:lnTo>
                    <a:pt x="1396" y="65"/>
                  </a:lnTo>
                  <a:lnTo>
                    <a:pt x="1396" y="65"/>
                  </a:lnTo>
                  <a:lnTo>
                    <a:pt x="1400" y="65"/>
                  </a:lnTo>
                  <a:lnTo>
                    <a:pt x="1400" y="63"/>
                  </a:lnTo>
                  <a:lnTo>
                    <a:pt x="1400" y="63"/>
                  </a:lnTo>
                  <a:lnTo>
                    <a:pt x="1400" y="63"/>
                  </a:lnTo>
                  <a:lnTo>
                    <a:pt x="1407" y="63"/>
                  </a:lnTo>
                  <a:lnTo>
                    <a:pt x="1407" y="61"/>
                  </a:lnTo>
                  <a:lnTo>
                    <a:pt x="1413" y="61"/>
                  </a:lnTo>
                  <a:lnTo>
                    <a:pt x="1413" y="59"/>
                  </a:lnTo>
                  <a:lnTo>
                    <a:pt x="1416" y="59"/>
                  </a:lnTo>
                  <a:lnTo>
                    <a:pt x="1416" y="57"/>
                  </a:lnTo>
                  <a:lnTo>
                    <a:pt x="1424" y="57"/>
                  </a:lnTo>
                  <a:lnTo>
                    <a:pt x="1424" y="57"/>
                  </a:lnTo>
                  <a:lnTo>
                    <a:pt x="1426" y="57"/>
                  </a:lnTo>
                  <a:lnTo>
                    <a:pt x="1426" y="55"/>
                  </a:lnTo>
                  <a:lnTo>
                    <a:pt x="1437" y="55"/>
                  </a:lnTo>
                  <a:lnTo>
                    <a:pt x="1437" y="54"/>
                  </a:lnTo>
                  <a:lnTo>
                    <a:pt x="1442" y="54"/>
                  </a:lnTo>
                  <a:lnTo>
                    <a:pt x="1442" y="54"/>
                  </a:lnTo>
                  <a:lnTo>
                    <a:pt x="1463" y="54"/>
                  </a:lnTo>
                  <a:lnTo>
                    <a:pt x="1463" y="52"/>
                  </a:lnTo>
                  <a:lnTo>
                    <a:pt x="1470" y="52"/>
                  </a:lnTo>
                  <a:lnTo>
                    <a:pt x="1470" y="48"/>
                  </a:lnTo>
                  <a:lnTo>
                    <a:pt x="1474" y="48"/>
                  </a:lnTo>
                  <a:lnTo>
                    <a:pt x="1474" y="46"/>
                  </a:lnTo>
                  <a:lnTo>
                    <a:pt x="1483" y="46"/>
                  </a:lnTo>
                  <a:lnTo>
                    <a:pt x="1483" y="44"/>
                  </a:lnTo>
                  <a:lnTo>
                    <a:pt x="1496" y="44"/>
                  </a:lnTo>
                  <a:lnTo>
                    <a:pt x="1496" y="42"/>
                  </a:lnTo>
                  <a:lnTo>
                    <a:pt x="1507" y="42"/>
                  </a:lnTo>
                  <a:lnTo>
                    <a:pt x="1507" y="41"/>
                  </a:lnTo>
                  <a:lnTo>
                    <a:pt x="1511" y="41"/>
                  </a:lnTo>
                  <a:lnTo>
                    <a:pt x="1511" y="41"/>
                  </a:lnTo>
                  <a:lnTo>
                    <a:pt x="1516" y="41"/>
                  </a:lnTo>
                  <a:lnTo>
                    <a:pt x="1516" y="39"/>
                  </a:lnTo>
                  <a:lnTo>
                    <a:pt x="1524" y="39"/>
                  </a:lnTo>
                  <a:lnTo>
                    <a:pt x="1524" y="37"/>
                  </a:lnTo>
                  <a:lnTo>
                    <a:pt x="1529" y="37"/>
                  </a:lnTo>
                  <a:lnTo>
                    <a:pt x="1529" y="35"/>
                  </a:lnTo>
                  <a:lnTo>
                    <a:pt x="1537" y="35"/>
                  </a:lnTo>
                  <a:lnTo>
                    <a:pt x="1537" y="33"/>
                  </a:lnTo>
                  <a:lnTo>
                    <a:pt x="1552" y="33"/>
                  </a:lnTo>
                  <a:lnTo>
                    <a:pt x="1552" y="31"/>
                  </a:lnTo>
                  <a:lnTo>
                    <a:pt x="1559" y="31"/>
                  </a:lnTo>
                  <a:lnTo>
                    <a:pt x="1559" y="28"/>
                  </a:lnTo>
                  <a:lnTo>
                    <a:pt x="1566" y="28"/>
                  </a:lnTo>
                  <a:lnTo>
                    <a:pt x="1566" y="26"/>
                  </a:lnTo>
                  <a:lnTo>
                    <a:pt x="1572" y="26"/>
                  </a:lnTo>
                  <a:lnTo>
                    <a:pt x="1572" y="24"/>
                  </a:lnTo>
                  <a:lnTo>
                    <a:pt x="1587" y="24"/>
                  </a:lnTo>
                  <a:lnTo>
                    <a:pt x="1587" y="22"/>
                  </a:lnTo>
                  <a:lnTo>
                    <a:pt x="1589" y="22"/>
                  </a:lnTo>
                  <a:lnTo>
                    <a:pt x="1589" y="18"/>
                  </a:lnTo>
                  <a:lnTo>
                    <a:pt x="1589" y="18"/>
                  </a:lnTo>
                  <a:lnTo>
                    <a:pt x="1589" y="16"/>
                  </a:lnTo>
                  <a:lnTo>
                    <a:pt x="1633" y="16"/>
                  </a:lnTo>
                  <a:lnTo>
                    <a:pt x="1633" y="13"/>
                  </a:lnTo>
                  <a:lnTo>
                    <a:pt x="1635" y="13"/>
                  </a:lnTo>
                  <a:lnTo>
                    <a:pt x="1635" y="7"/>
                  </a:lnTo>
                  <a:lnTo>
                    <a:pt x="1674" y="7"/>
                  </a:lnTo>
                  <a:lnTo>
                    <a:pt x="1674" y="0"/>
                  </a:lnTo>
                  <a:lnTo>
                    <a:pt x="1679" y="0"/>
                  </a:lnTo>
                </a:path>
              </a:pathLst>
            </a:custGeom>
            <a:noFill/>
            <a:ln w="1111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70" name="Freeform 88"/>
            <p:cNvSpPr>
              <a:spLocks/>
            </p:cNvSpPr>
            <p:nvPr/>
          </p:nvSpPr>
          <p:spPr bwMode="auto">
            <a:xfrm>
              <a:off x="1325761" y="4690946"/>
              <a:ext cx="3296190" cy="806871"/>
            </a:xfrm>
            <a:custGeom>
              <a:avLst/>
              <a:gdLst>
                <a:gd name="T0" fmla="*/ 22 w 1679"/>
                <a:gd name="T1" fmla="*/ 407 h 411"/>
                <a:gd name="T2" fmla="*/ 39 w 1679"/>
                <a:gd name="T3" fmla="*/ 401 h 411"/>
                <a:gd name="T4" fmla="*/ 57 w 1679"/>
                <a:gd name="T5" fmla="*/ 396 h 411"/>
                <a:gd name="T6" fmla="*/ 89 w 1679"/>
                <a:gd name="T7" fmla="*/ 390 h 411"/>
                <a:gd name="T8" fmla="*/ 109 w 1679"/>
                <a:gd name="T9" fmla="*/ 385 h 411"/>
                <a:gd name="T10" fmla="*/ 126 w 1679"/>
                <a:gd name="T11" fmla="*/ 379 h 411"/>
                <a:gd name="T12" fmla="*/ 143 w 1679"/>
                <a:gd name="T13" fmla="*/ 374 h 411"/>
                <a:gd name="T14" fmla="*/ 161 w 1679"/>
                <a:gd name="T15" fmla="*/ 368 h 411"/>
                <a:gd name="T16" fmla="*/ 198 w 1679"/>
                <a:gd name="T17" fmla="*/ 364 h 411"/>
                <a:gd name="T18" fmla="*/ 218 w 1679"/>
                <a:gd name="T19" fmla="*/ 359 h 411"/>
                <a:gd name="T20" fmla="*/ 252 w 1679"/>
                <a:gd name="T21" fmla="*/ 353 h 411"/>
                <a:gd name="T22" fmla="*/ 265 w 1679"/>
                <a:gd name="T23" fmla="*/ 346 h 411"/>
                <a:gd name="T24" fmla="*/ 283 w 1679"/>
                <a:gd name="T25" fmla="*/ 342 h 411"/>
                <a:gd name="T26" fmla="*/ 300 w 1679"/>
                <a:gd name="T27" fmla="*/ 335 h 411"/>
                <a:gd name="T28" fmla="*/ 318 w 1679"/>
                <a:gd name="T29" fmla="*/ 329 h 411"/>
                <a:gd name="T30" fmla="*/ 331 w 1679"/>
                <a:gd name="T31" fmla="*/ 324 h 411"/>
                <a:gd name="T32" fmla="*/ 361 w 1679"/>
                <a:gd name="T33" fmla="*/ 318 h 411"/>
                <a:gd name="T34" fmla="*/ 380 w 1679"/>
                <a:gd name="T35" fmla="*/ 312 h 411"/>
                <a:gd name="T36" fmla="*/ 405 w 1679"/>
                <a:gd name="T37" fmla="*/ 307 h 411"/>
                <a:gd name="T38" fmla="*/ 426 w 1679"/>
                <a:gd name="T39" fmla="*/ 299 h 411"/>
                <a:gd name="T40" fmla="*/ 448 w 1679"/>
                <a:gd name="T41" fmla="*/ 296 h 411"/>
                <a:gd name="T42" fmla="*/ 470 w 1679"/>
                <a:gd name="T43" fmla="*/ 290 h 411"/>
                <a:gd name="T44" fmla="*/ 496 w 1679"/>
                <a:gd name="T45" fmla="*/ 285 h 411"/>
                <a:gd name="T46" fmla="*/ 513 w 1679"/>
                <a:gd name="T47" fmla="*/ 277 h 411"/>
                <a:gd name="T48" fmla="*/ 533 w 1679"/>
                <a:gd name="T49" fmla="*/ 270 h 411"/>
                <a:gd name="T50" fmla="*/ 546 w 1679"/>
                <a:gd name="T51" fmla="*/ 264 h 411"/>
                <a:gd name="T52" fmla="*/ 572 w 1679"/>
                <a:gd name="T53" fmla="*/ 259 h 411"/>
                <a:gd name="T54" fmla="*/ 587 w 1679"/>
                <a:gd name="T55" fmla="*/ 251 h 411"/>
                <a:gd name="T56" fmla="*/ 604 w 1679"/>
                <a:gd name="T57" fmla="*/ 244 h 411"/>
                <a:gd name="T58" fmla="*/ 631 w 1679"/>
                <a:gd name="T59" fmla="*/ 238 h 411"/>
                <a:gd name="T60" fmla="*/ 654 w 1679"/>
                <a:gd name="T61" fmla="*/ 231 h 411"/>
                <a:gd name="T62" fmla="*/ 679 w 1679"/>
                <a:gd name="T63" fmla="*/ 225 h 411"/>
                <a:gd name="T64" fmla="*/ 705 w 1679"/>
                <a:gd name="T65" fmla="*/ 222 h 411"/>
                <a:gd name="T66" fmla="*/ 729 w 1679"/>
                <a:gd name="T67" fmla="*/ 216 h 411"/>
                <a:gd name="T68" fmla="*/ 744 w 1679"/>
                <a:gd name="T69" fmla="*/ 211 h 411"/>
                <a:gd name="T70" fmla="*/ 761 w 1679"/>
                <a:gd name="T71" fmla="*/ 205 h 411"/>
                <a:gd name="T72" fmla="*/ 783 w 1679"/>
                <a:gd name="T73" fmla="*/ 199 h 411"/>
                <a:gd name="T74" fmla="*/ 811 w 1679"/>
                <a:gd name="T75" fmla="*/ 192 h 411"/>
                <a:gd name="T76" fmla="*/ 833 w 1679"/>
                <a:gd name="T77" fmla="*/ 187 h 411"/>
                <a:gd name="T78" fmla="*/ 854 w 1679"/>
                <a:gd name="T79" fmla="*/ 181 h 411"/>
                <a:gd name="T80" fmla="*/ 879 w 1679"/>
                <a:gd name="T81" fmla="*/ 175 h 411"/>
                <a:gd name="T82" fmla="*/ 911 w 1679"/>
                <a:gd name="T83" fmla="*/ 168 h 411"/>
                <a:gd name="T84" fmla="*/ 942 w 1679"/>
                <a:gd name="T85" fmla="*/ 162 h 411"/>
                <a:gd name="T86" fmla="*/ 966 w 1679"/>
                <a:gd name="T87" fmla="*/ 155 h 411"/>
                <a:gd name="T88" fmla="*/ 992 w 1679"/>
                <a:gd name="T89" fmla="*/ 150 h 411"/>
                <a:gd name="T90" fmla="*/ 1018 w 1679"/>
                <a:gd name="T91" fmla="*/ 144 h 411"/>
                <a:gd name="T92" fmla="*/ 1059 w 1679"/>
                <a:gd name="T93" fmla="*/ 138 h 411"/>
                <a:gd name="T94" fmla="*/ 1085 w 1679"/>
                <a:gd name="T95" fmla="*/ 131 h 411"/>
                <a:gd name="T96" fmla="*/ 1122 w 1679"/>
                <a:gd name="T97" fmla="*/ 125 h 411"/>
                <a:gd name="T98" fmla="*/ 1144 w 1679"/>
                <a:gd name="T99" fmla="*/ 118 h 411"/>
                <a:gd name="T100" fmla="*/ 1179 w 1679"/>
                <a:gd name="T101" fmla="*/ 111 h 411"/>
                <a:gd name="T102" fmla="*/ 1200 w 1679"/>
                <a:gd name="T103" fmla="*/ 103 h 411"/>
                <a:gd name="T104" fmla="*/ 1222 w 1679"/>
                <a:gd name="T105" fmla="*/ 96 h 411"/>
                <a:gd name="T106" fmla="*/ 1242 w 1679"/>
                <a:gd name="T107" fmla="*/ 87 h 411"/>
                <a:gd name="T108" fmla="*/ 1287 w 1679"/>
                <a:gd name="T109" fmla="*/ 81 h 411"/>
                <a:gd name="T110" fmla="*/ 1328 w 1679"/>
                <a:gd name="T111" fmla="*/ 74 h 411"/>
                <a:gd name="T112" fmla="*/ 1374 w 1679"/>
                <a:gd name="T113" fmla="*/ 64 h 411"/>
                <a:gd name="T114" fmla="*/ 1418 w 1679"/>
                <a:gd name="T115" fmla="*/ 57 h 411"/>
                <a:gd name="T116" fmla="*/ 1452 w 1679"/>
                <a:gd name="T117" fmla="*/ 50 h 411"/>
                <a:gd name="T118" fmla="*/ 1522 w 1679"/>
                <a:gd name="T119" fmla="*/ 38 h 411"/>
                <a:gd name="T120" fmla="*/ 1594 w 1679"/>
                <a:gd name="T121" fmla="*/ 25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79" h="411">
                  <a:moveTo>
                    <a:pt x="0" y="411"/>
                  </a:moveTo>
                  <a:lnTo>
                    <a:pt x="0" y="411"/>
                  </a:lnTo>
                  <a:lnTo>
                    <a:pt x="2" y="411"/>
                  </a:lnTo>
                  <a:lnTo>
                    <a:pt x="2" y="411"/>
                  </a:lnTo>
                  <a:lnTo>
                    <a:pt x="4" y="411"/>
                  </a:lnTo>
                  <a:lnTo>
                    <a:pt x="4" y="411"/>
                  </a:lnTo>
                  <a:lnTo>
                    <a:pt x="5" y="411"/>
                  </a:lnTo>
                  <a:lnTo>
                    <a:pt x="5" y="409"/>
                  </a:lnTo>
                  <a:lnTo>
                    <a:pt x="7" y="409"/>
                  </a:lnTo>
                  <a:lnTo>
                    <a:pt x="7" y="409"/>
                  </a:lnTo>
                  <a:lnTo>
                    <a:pt x="9" y="409"/>
                  </a:lnTo>
                  <a:lnTo>
                    <a:pt x="9" y="409"/>
                  </a:lnTo>
                  <a:lnTo>
                    <a:pt x="11" y="409"/>
                  </a:lnTo>
                  <a:lnTo>
                    <a:pt x="11" y="409"/>
                  </a:lnTo>
                  <a:lnTo>
                    <a:pt x="11" y="409"/>
                  </a:lnTo>
                  <a:lnTo>
                    <a:pt x="11" y="409"/>
                  </a:lnTo>
                  <a:lnTo>
                    <a:pt x="13" y="409"/>
                  </a:lnTo>
                  <a:lnTo>
                    <a:pt x="13" y="407"/>
                  </a:lnTo>
                  <a:lnTo>
                    <a:pt x="15" y="407"/>
                  </a:lnTo>
                  <a:lnTo>
                    <a:pt x="15" y="407"/>
                  </a:lnTo>
                  <a:lnTo>
                    <a:pt x="17" y="407"/>
                  </a:lnTo>
                  <a:lnTo>
                    <a:pt x="17" y="407"/>
                  </a:lnTo>
                  <a:lnTo>
                    <a:pt x="22" y="407"/>
                  </a:lnTo>
                  <a:lnTo>
                    <a:pt x="22" y="407"/>
                  </a:lnTo>
                  <a:lnTo>
                    <a:pt x="24" y="407"/>
                  </a:lnTo>
                  <a:lnTo>
                    <a:pt x="24" y="405"/>
                  </a:lnTo>
                  <a:lnTo>
                    <a:pt x="24" y="405"/>
                  </a:lnTo>
                  <a:lnTo>
                    <a:pt x="24" y="405"/>
                  </a:lnTo>
                  <a:lnTo>
                    <a:pt x="26" y="405"/>
                  </a:lnTo>
                  <a:lnTo>
                    <a:pt x="26" y="405"/>
                  </a:lnTo>
                  <a:lnTo>
                    <a:pt x="30" y="405"/>
                  </a:lnTo>
                  <a:lnTo>
                    <a:pt x="30" y="403"/>
                  </a:lnTo>
                  <a:lnTo>
                    <a:pt x="30" y="403"/>
                  </a:lnTo>
                  <a:lnTo>
                    <a:pt x="30" y="403"/>
                  </a:lnTo>
                  <a:lnTo>
                    <a:pt x="31" y="403"/>
                  </a:lnTo>
                  <a:lnTo>
                    <a:pt x="31" y="403"/>
                  </a:lnTo>
                  <a:lnTo>
                    <a:pt x="33" y="403"/>
                  </a:lnTo>
                  <a:lnTo>
                    <a:pt x="33" y="403"/>
                  </a:lnTo>
                  <a:lnTo>
                    <a:pt x="33" y="403"/>
                  </a:lnTo>
                  <a:lnTo>
                    <a:pt x="33" y="401"/>
                  </a:lnTo>
                  <a:lnTo>
                    <a:pt x="35" y="401"/>
                  </a:lnTo>
                  <a:lnTo>
                    <a:pt x="35" y="401"/>
                  </a:lnTo>
                  <a:lnTo>
                    <a:pt x="37" y="401"/>
                  </a:lnTo>
                  <a:lnTo>
                    <a:pt x="37" y="401"/>
                  </a:lnTo>
                  <a:lnTo>
                    <a:pt x="39" y="401"/>
                  </a:lnTo>
                  <a:lnTo>
                    <a:pt x="39" y="401"/>
                  </a:lnTo>
                  <a:lnTo>
                    <a:pt x="41" y="401"/>
                  </a:lnTo>
                  <a:lnTo>
                    <a:pt x="41" y="399"/>
                  </a:lnTo>
                  <a:lnTo>
                    <a:pt x="43" y="399"/>
                  </a:lnTo>
                  <a:lnTo>
                    <a:pt x="43" y="399"/>
                  </a:lnTo>
                  <a:lnTo>
                    <a:pt x="43" y="399"/>
                  </a:lnTo>
                  <a:lnTo>
                    <a:pt x="43" y="399"/>
                  </a:lnTo>
                  <a:lnTo>
                    <a:pt x="44" y="399"/>
                  </a:lnTo>
                  <a:lnTo>
                    <a:pt x="44" y="399"/>
                  </a:lnTo>
                  <a:lnTo>
                    <a:pt x="44" y="399"/>
                  </a:lnTo>
                  <a:lnTo>
                    <a:pt x="44" y="398"/>
                  </a:lnTo>
                  <a:lnTo>
                    <a:pt x="48" y="398"/>
                  </a:lnTo>
                  <a:lnTo>
                    <a:pt x="48" y="398"/>
                  </a:lnTo>
                  <a:lnTo>
                    <a:pt x="48" y="398"/>
                  </a:lnTo>
                  <a:lnTo>
                    <a:pt x="48" y="398"/>
                  </a:lnTo>
                  <a:lnTo>
                    <a:pt x="52" y="398"/>
                  </a:lnTo>
                  <a:lnTo>
                    <a:pt x="52" y="398"/>
                  </a:lnTo>
                  <a:lnTo>
                    <a:pt x="52" y="398"/>
                  </a:lnTo>
                  <a:lnTo>
                    <a:pt x="52" y="398"/>
                  </a:lnTo>
                  <a:lnTo>
                    <a:pt x="55" y="398"/>
                  </a:lnTo>
                  <a:lnTo>
                    <a:pt x="55" y="396"/>
                  </a:lnTo>
                  <a:lnTo>
                    <a:pt x="57" y="396"/>
                  </a:lnTo>
                  <a:lnTo>
                    <a:pt x="57" y="396"/>
                  </a:lnTo>
                  <a:lnTo>
                    <a:pt x="57" y="396"/>
                  </a:lnTo>
                  <a:lnTo>
                    <a:pt x="57" y="396"/>
                  </a:lnTo>
                  <a:lnTo>
                    <a:pt x="59" y="396"/>
                  </a:lnTo>
                  <a:lnTo>
                    <a:pt x="59" y="396"/>
                  </a:lnTo>
                  <a:lnTo>
                    <a:pt x="61" y="396"/>
                  </a:lnTo>
                  <a:lnTo>
                    <a:pt x="61" y="394"/>
                  </a:lnTo>
                  <a:lnTo>
                    <a:pt x="63" y="394"/>
                  </a:lnTo>
                  <a:lnTo>
                    <a:pt x="63" y="394"/>
                  </a:lnTo>
                  <a:lnTo>
                    <a:pt x="65" y="394"/>
                  </a:lnTo>
                  <a:lnTo>
                    <a:pt x="65" y="392"/>
                  </a:lnTo>
                  <a:lnTo>
                    <a:pt x="70" y="392"/>
                  </a:lnTo>
                  <a:lnTo>
                    <a:pt x="70" y="392"/>
                  </a:lnTo>
                  <a:lnTo>
                    <a:pt x="72" y="392"/>
                  </a:lnTo>
                  <a:lnTo>
                    <a:pt x="72" y="392"/>
                  </a:lnTo>
                  <a:lnTo>
                    <a:pt x="76" y="392"/>
                  </a:lnTo>
                  <a:lnTo>
                    <a:pt x="76" y="392"/>
                  </a:lnTo>
                  <a:lnTo>
                    <a:pt x="76" y="392"/>
                  </a:lnTo>
                  <a:lnTo>
                    <a:pt x="76" y="390"/>
                  </a:lnTo>
                  <a:lnTo>
                    <a:pt x="78" y="390"/>
                  </a:lnTo>
                  <a:lnTo>
                    <a:pt x="78" y="390"/>
                  </a:lnTo>
                  <a:lnTo>
                    <a:pt x="89" y="390"/>
                  </a:lnTo>
                  <a:lnTo>
                    <a:pt x="89" y="390"/>
                  </a:lnTo>
                  <a:lnTo>
                    <a:pt x="89" y="390"/>
                  </a:lnTo>
                  <a:lnTo>
                    <a:pt x="89" y="390"/>
                  </a:lnTo>
                  <a:lnTo>
                    <a:pt x="91" y="390"/>
                  </a:lnTo>
                  <a:lnTo>
                    <a:pt x="91" y="390"/>
                  </a:lnTo>
                  <a:lnTo>
                    <a:pt x="91" y="390"/>
                  </a:lnTo>
                  <a:lnTo>
                    <a:pt x="91" y="388"/>
                  </a:lnTo>
                  <a:lnTo>
                    <a:pt x="98" y="388"/>
                  </a:lnTo>
                  <a:lnTo>
                    <a:pt x="98" y="388"/>
                  </a:lnTo>
                  <a:lnTo>
                    <a:pt x="98" y="388"/>
                  </a:lnTo>
                  <a:lnTo>
                    <a:pt x="98" y="388"/>
                  </a:lnTo>
                  <a:lnTo>
                    <a:pt x="98" y="388"/>
                  </a:lnTo>
                  <a:lnTo>
                    <a:pt x="98" y="388"/>
                  </a:lnTo>
                  <a:lnTo>
                    <a:pt x="100" y="388"/>
                  </a:lnTo>
                  <a:lnTo>
                    <a:pt x="100" y="386"/>
                  </a:lnTo>
                  <a:lnTo>
                    <a:pt x="100" y="386"/>
                  </a:lnTo>
                  <a:lnTo>
                    <a:pt x="100" y="386"/>
                  </a:lnTo>
                  <a:lnTo>
                    <a:pt x="104" y="386"/>
                  </a:lnTo>
                  <a:lnTo>
                    <a:pt x="104" y="386"/>
                  </a:lnTo>
                  <a:lnTo>
                    <a:pt x="104" y="386"/>
                  </a:lnTo>
                  <a:lnTo>
                    <a:pt x="104" y="386"/>
                  </a:lnTo>
                  <a:lnTo>
                    <a:pt x="107" y="386"/>
                  </a:lnTo>
                  <a:lnTo>
                    <a:pt x="107" y="386"/>
                  </a:lnTo>
                  <a:lnTo>
                    <a:pt x="107" y="386"/>
                  </a:lnTo>
                  <a:lnTo>
                    <a:pt x="107" y="385"/>
                  </a:lnTo>
                  <a:lnTo>
                    <a:pt x="109" y="385"/>
                  </a:lnTo>
                  <a:lnTo>
                    <a:pt x="109" y="385"/>
                  </a:lnTo>
                  <a:lnTo>
                    <a:pt x="109" y="385"/>
                  </a:lnTo>
                  <a:lnTo>
                    <a:pt x="109" y="385"/>
                  </a:lnTo>
                  <a:lnTo>
                    <a:pt x="113" y="385"/>
                  </a:lnTo>
                  <a:lnTo>
                    <a:pt x="113" y="385"/>
                  </a:lnTo>
                  <a:lnTo>
                    <a:pt x="115" y="385"/>
                  </a:lnTo>
                  <a:lnTo>
                    <a:pt x="115" y="383"/>
                  </a:lnTo>
                  <a:lnTo>
                    <a:pt x="117" y="383"/>
                  </a:lnTo>
                  <a:lnTo>
                    <a:pt x="117" y="383"/>
                  </a:lnTo>
                  <a:lnTo>
                    <a:pt x="117" y="383"/>
                  </a:lnTo>
                  <a:lnTo>
                    <a:pt x="117" y="383"/>
                  </a:lnTo>
                  <a:lnTo>
                    <a:pt x="118" y="383"/>
                  </a:lnTo>
                  <a:lnTo>
                    <a:pt x="118" y="381"/>
                  </a:lnTo>
                  <a:lnTo>
                    <a:pt x="118" y="381"/>
                  </a:lnTo>
                  <a:lnTo>
                    <a:pt x="118" y="381"/>
                  </a:lnTo>
                  <a:lnTo>
                    <a:pt x="122" y="381"/>
                  </a:lnTo>
                  <a:lnTo>
                    <a:pt x="122" y="381"/>
                  </a:lnTo>
                  <a:lnTo>
                    <a:pt x="124" y="381"/>
                  </a:lnTo>
                  <a:lnTo>
                    <a:pt x="124" y="381"/>
                  </a:lnTo>
                  <a:lnTo>
                    <a:pt x="124" y="381"/>
                  </a:lnTo>
                  <a:lnTo>
                    <a:pt x="124" y="379"/>
                  </a:lnTo>
                  <a:lnTo>
                    <a:pt x="126" y="379"/>
                  </a:lnTo>
                  <a:lnTo>
                    <a:pt x="126" y="379"/>
                  </a:lnTo>
                  <a:lnTo>
                    <a:pt x="130" y="379"/>
                  </a:lnTo>
                  <a:lnTo>
                    <a:pt x="130" y="379"/>
                  </a:lnTo>
                  <a:lnTo>
                    <a:pt x="131" y="379"/>
                  </a:lnTo>
                  <a:lnTo>
                    <a:pt x="131" y="379"/>
                  </a:lnTo>
                  <a:lnTo>
                    <a:pt x="131" y="379"/>
                  </a:lnTo>
                  <a:lnTo>
                    <a:pt x="131" y="377"/>
                  </a:lnTo>
                  <a:lnTo>
                    <a:pt x="133" y="377"/>
                  </a:lnTo>
                  <a:lnTo>
                    <a:pt x="133" y="377"/>
                  </a:lnTo>
                  <a:lnTo>
                    <a:pt x="135" y="377"/>
                  </a:lnTo>
                  <a:lnTo>
                    <a:pt x="135" y="377"/>
                  </a:lnTo>
                  <a:lnTo>
                    <a:pt x="137" y="377"/>
                  </a:lnTo>
                  <a:lnTo>
                    <a:pt x="137" y="377"/>
                  </a:lnTo>
                  <a:lnTo>
                    <a:pt x="137" y="377"/>
                  </a:lnTo>
                  <a:lnTo>
                    <a:pt x="137" y="375"/>
                  </a:lnTo>
                  <a:lnTo>
                    <a:pt x="139" y="375"/>
                  </a:lnTo>
                  <a:lnTo>
                    <a:pt x="139" y="375"/>
                  </a:lnTo>
                  <a:lnTo>
                    <a:pt x="139" y="375"/>
                  </a:lnTo>
                  <a:lnTo>
                    <a:pt x="139" y="375"/>
                  </a:lnTo>
                  <a:lnTo>
                    <a:pt x="141" y="375"/>
                  </a:lnTo>
                  <a:lnTo>
                    <a:pt x="141" y="375"/>
                  </a:lnTo>
                  <a:lnTo>
                    <a:pt x="143" y="375"/>
                  </a:lnTo>
                  <a:lnTo>
                    <a:pt x="143" y="374"/>
                  </a:lnTo>
                  <a:lnTo>
                    <a:pt x="143" y="374"/>
                  </a:lnTo>
                  <a:lnTo>
                    <a:pt x="143" y="374"/>
                  </a:lnTo>
                  <a:lnTo>
                    <a:pt x="146" y="374"/>
                  </a:lnTo>
                  <a:lnTo>
                    <a:pt x="146" y="374"/>
                  </a:lnTo>
                  <a:lnTo>
                    <a:pt x="148" y="374"/>
                  </a:lnTo>
                  <a:lnTo>
                    <a:pt x="148" y="374"/>
                  </a:lnTo>
                  <a:lnTo>
                    <a:pt x="152" y="374"/>
                  </a:lnTo>
                  <a:lnTo>
                    <a:pt x="152" y="372"/>
                  </a:lnTo>
                  <a:lnTo>
                    <a:pt x="154" y="372"/>
                  </a:lnTo>
                  <a:lnTo>
                    <a:pt x="154" y="372"/>
                  </a:lnTo>
                  <a:lnTo>
                    <a:pt x="155" y="372"/>
                  </a:lnTo>
                  <a:lnTo>
                    <a:pt x="155" y="372"/>
                  </a:lnTo>
                  <a:lnTo>
                    <a:pt x="155" y="372"/>
                  </a:lnTo>
                  <a:lnTo>
                    <a:pt x="155" y="372"/>
                  </a:lnTo>
                  <a:lnTo>
                    <a:pt x="157" y="372"/>
                  </a:lnTo>
                  <a:lnTo>
                    <a:pt x="157" y="372"/>
                  </a:lnTo>
                  <a:lnTo>
                    <a:pt x="159" y="372"/>
                  </a:lnTo>
                  <a:lnTo>
                    <a:pt x="159" y="370"/>
                  </a:lnTo>
                  <a:lnTo>
                    <a:pt x="159" y="370"/>
                  </a:lnTo>
                  <a:lnTo>
                    <a:pt x="159" y="370"/>
                  </a:lnTo>
                  <a:lnTo>
                    <a:pt x="161" y="370"/>
                  </a:lnTo>
                  <a:lnTo>
                    <a:pt x="161" y="370"/>
                  </a:lnTo>
                  <a:lnTo>
                    <a:pt x="161" y="370"/>
                  </a:lnTo>
                  <a:lnTo>
                    <a:pt x="161" y="368"/>
                  </a:lnTo>
                  <a:lnTo>
                    <a:pt x="163" y="368"/>
                  </a:lnTo>
                  <a:lnTo>
                    <a:pt x="163" y="368"/>
                  </a:lnTo>
                  <a:lnTo>
                    <a:pt x="172" y="368"/>
                  </a:lnTo>
                  <a:lnTo>
                    <a:pt x="172" y="366"/>
                  </a:lnTo>
                  <a:lnTo>
                    <a:pt x="176" y="366"/>
                  </a:lnTo>
                  <a:lnTo>
                    <a:pt x="176" y="366"/>
                  </a:lnTo>
                  <a:lnTo>
                    <a:pt x="178" y="366"/>
                  </a:lnTo>
                  <a:lnTo>
                    <a:pt x="178" y="366"/>
                  </a:lnTo>
                  <a:lnTo>
                    <a:pt x="180" y="366"/>
                  </a:lnTo>
                  <a:lnTo>
                    <a:pt x="180" y="366"/>
                  </a:lnTo>
                  <a:lnTo>
                    <a:pt x="181" y="366"/>
                  </a:lnTo>
                  <a:lnTo>
                    <a:pt x="181" y="366"/>
                  </a:lnTo>
                  <a:lnTo>
                    <a:pt x="185" y="366"/>
                  </a:lnTo>
                  <a:lnTo>
                    <a:pt x="185" y="364"/>
                  </a:lnTo>
                  <a:lnTo>
                    <a:pt x="187" y="364"/>
                  </a:lnTo>
                  <a:lnTo>
                    <a:pt x="187" y="364"/>
                  </a:lnTo>
                  <a:lnTo>
                    <a:pt x="191" y="364"/>
                  </a:lnTo>
                  <a:lnTo>
                    <a:pt x="191" y="364"/>
                  </a:lnTo>
                  <a:lnTo>
                    <a:pt x="191" y="364"/>
                  </a:lnTo>
                  <a:lnTo>
                    <a:pt x="191" y="364"/>
                  </a:lnTo>
                  <a:lnTo>
                    <a:pt x="193" y="364"/>
                  </a:lnTo>
                  <a:lnTo>
                    <a:pt x="193" y="364"/>
                  </a:lnTo>
                  <a:lnTo>
                    <a:pt x="198" y="364"/>
                  </a:lnTo>
                  <a:lnTo>
                    <a:pt x="198" y="362"/>
                  </a:lnTo>
                  <a:lnTo>
                    <a:pt x="198" y="362"/>
                  </a:lnTo>
                  <a:lnTo>
                    <a:pt x="198" y="362"/>
                  </a:lnTo>
                  <a:lnTo>
                    <a:pt x="200" y="362"/>
                  </a:lnTo>
                  <a:lnTo>
                    <a:pt x="200" y="362"/>
                  </a:lnTo>
                  <a:lnTo>
                    <a:pt x="204" y="362"/>
                  </a:lnTo>
                  <a:lnTo>
                    <a:pt x="204" y="362"/>
                  </a:lnTo>
                  <a:lnTo>
                    <a:pt x="207" y="362"/>
                  </a:lnTo>
                  <a:lnTo>
                    <a:pt x="207" y="361"/>
                  </a:lnTo>
                  <a:lnTo>
                    <a:pt x="209" y="361"/>
                  </a:lnTo>
                  <a:lnTo>
                    <a:pt x="209" y="361"/>
                  </a:lnTo>
                  <a:lnTo>
                    <a:pt x="209" y="361"/>
                  </a:lnTo>
                  <a:lnTo>
                    <a:pt x="209" y="361"/>
                  </a:lnTo>
                  <a:lnTo>
                    <a:pt x="211" y="361"/>
                  </a:lnTo>
                  <a:lnTo>
                    <a:pt x="211" y="361"/>
                  </a:lnTo>
                  <a:lnTo>
                    <a:pt x="211" y="361"/>
                  </a:lnTo>
                  <a:lnTo>
                    <a:pt x="211" y="361"/>
                  </a:lnTo>
                  <a:lnTo>
                    <a:pt x="213" y="361"/>
                  </a:lnTo>
                  <a:lnTo>
                    <a:pt x="213" y="359"/>
                  </a:lnTo>
                  <a:lnTo>
                    <a:pt x="217" y="359"/>
                  </a:lnTo>
                  <a:lnTo>
                    <a:pt x="217" y="359"/>
                  </a:lnTo>
                  <a:lnTo>
                    <a:pt x="218" y="359"/>
                  </a:lnTo>
                  <a:lnTo>
                    <a:pt x="218" y="359"/>
                  </a:lnTo>
                  <a:lnTo>
                    <a:pt x="222" y="359"/>
                  </a:lnTo>
                  <a:lnTo>
                    <a:pt x="222" y="359"/>
                  </a:lnTo>
                  <a:lnTo>
                    <a:pt x="222" y="359"/>
                  </a:lnTo>
                  <a:lnTo>
                    <a:pt x="222" y="357"/>
                  </a:lnTo>
                  <a:lnTo>
                    <a:pt x="226" y="357"/>
                  </a:lnTo>
                  <a:lnTo>
                    <a:pt x="226" y="357"/>
                  </a:lnTo>
                  <a:lnTo>
                    <a:pt x="228" y="357"/>
                  </a:lnTo>
                  <a:lnTo>
                    <a:pt x="228" y="357"/>
                  </a:lnTo>
                  <a:lnTo>
                    <a:pt x="233" y="357"/>
                  </a:lnTo>
                  <a:lnTo>
                    <a:pt x="233" y="357"/>
                  </a:lnTo>
                  <a:lnTo>
                    <a:pt x="237" y="357"/>
                  </a:lnTo>
                  <a:lnTo>
                    <a:pt x="237" y="355"/>
                  </a:lnTo>
                  <a:lnTo>
                    <a:pt x="239" y="355"/>
                  </a:lnTo>
                  <a:lnTo>
                    <a:pt x="239" y="355"/>
                  </a:lnTo>
                  <a:lnTo>
                    <a:pt x="241" y="355"/>
                  </a:lnTo>
                  <a:lnTo>
                    <a:pt x="241" y="355"/>
                  </a:lnTo>
                  <a:lnTo>
                    <a:pt x="244" y="355"/>
                  </a:lnTo>
                  <a:lnTo>
                    <a:pt x="244" y="353"/>
                  </a:lnTo>
                  <a:lnTo>
                    <a:pt x="248" y="353"/>
                  </a:lnTo>
                  <a:lnTo>
                    <a:pt x="248" y="353"/>
                  </a:lnTo>
                  <a:lnTo>
                    <a:pt x="250" y="353"/>
                  </a:lnTo>
                  <a:lnTo>
                    <a:pt x="250" y="353"/>
                  </a:lnTo>
                  <a:lnTo>
                    <a:pt x="252" y="353"/>
                  </a:lnTo>
                  <a:lnTo>
                    <a:pt x="252" y="353"/>
                  </a:lnTo>
                  <a:lnTo>
                    <a:pt x="252" y="353"/>
                  </a:lnTo>
                  <a:lnTo>
                    <a:pt x="252" y="351"/>
                  </a:lnTo>
                  <a:lnTo>
                    <a:pt x="254" y="351"/>
                  </a:lnTo>
                  <a:lnTo>
                    <a:pt x="254" y="351"/>
                  </a:lnTo>
                  <a:lnTo>
                    <a:pt x="254" y="351"/>
                  </a:lnTo>
                  <a:lnTo>
                    <a:pt x="254" y="351"/>
                  </a:lnTo>
                  <a:lnTo>
                    <a:pt x="255" y="351"/>
                  </a:lnTo>
                  <a:lnTo>
                    <a:pt x="255" y="351"/>
                  </a:lnTo>
                  <a:lnTo>
                    <a:pt x="257" y="351"/>
                  </a:lnTo>
                  <a:lnTo>
                    <a:pt x="257" y="349"/>
                  </a:lnTo>
                  <a:lnTo>
                    <a:pt x="259" y="349"/>
                  </a:lnTo>
                  <a:lnTo>
                    <a:pt x="259" y="349"/>
                  </a:lnTo>
                  <a:lnTo>
                    <a:pt x="261" y="349"/>
                  </a:lnTo>
                  <a:lnTo>
                    <a:pt x="261" y="349"/>
                  </a:lnTo>
                  <a:lnTo>
                    <a:pt x="261" y="349"/>
                  </a:lnTo>
                  <a:lnTo>
                    <a:pt x="261" y="348"/>
                  </a:lnTo>
                  <a:lnTo>
                    <a:pt x="263" y="348"/>
                  </a:lnTo>
                  <a:lnTo>
                    <a:pt x="263" y="348"/>
                  </a:lnTo>
                  <a:lnTo>
                    <a:pt x="265" y="348"/>
                  </a:lnTo>
                  <a:lnTo>
                    <a:pt x="265" y="346"/>
                  </a:lnTo>
                  <a:lnTo>
                    <a:pt x="265" y="346"/>
                  </a:lnTo>
                  <a:lnTo>
                    <a:pt x="265" y="346"/>
                  </a:lnTo>
                  <a:lnTo>
                    <a:pt x="268" y="346"/>
                  </a:lnTo>
                  <a:lnTo>
                    <a:pt x="268" y="346"/>
                  </a:lnTo>
                  <a:lnTo>
                    <a:pt x="270" y="346"/>
                  </a:lnTo>
                  <a:lnTo>
                    <a:pt x="270" y="346"/>
                  </a:lnTo>
                  <a:lnTo>
                    <a:pt x="272" y="346"/>
                  </a:lnTo>
                  <a:lnTo>
                    <a:pt x="272" y="346"/>
                  </a:lnTo>
                  <a:lnTo>
                    <a:pt x="272" y="346"/>
                  </a:lnTo>
                  <a:lnTo>
                    <a:pt x="272" y="344"/>
                  </a:lnTo>
                  <a:lnTo>
                    <a:pt x="274" y="344"/>
                  </a:lnTo>
                  <a:lnTo>
                    <a:pt x="274" y="344"/>
                  </a:lnTo>
                  <a:lnTo>
                    <a:pt x="274" y="344"/>
                  </a:lnTo>
                  <a:lnTo>
                    <a:pt x="274" y="344"/>
                  </a:lnTo>
                  <a:lnTo>
                    <a:pt x="276" y="344"/>
                  </a:lnTo>
                  <a:lnTo>
                    <a:pt x="276" y="344"/>
                  </a:lnTo>
                  <a:lnTo>
                    <a:pt x="276" y="344"/>
                  </a:lnTo>
                  <a:lnTo>
                    <a:pt x="276" y="344"/>
                  </a:lnTo>
                  <a:lnTo>
                    <a:pt x="278" y="344"/>
                  </a:lnTo>
                  <a:lnTo>
                    <a:pt x="278" y="342"/>
                  </a:lnTo>
                  <a:lnTo>
                    <a:pt x="281" y="342"/>
                  </a:lnTo>
                  <a:lnTo>
                    <a:pt x="281" y="342"/>
                  </a:lnTo>
                  <a:lnTo>
                    <a:pt x="281" y="342"/>
                  </a:lnTo>
                  <a:lnTo>
                    <a:pt x="281" y="342"/>
                  </a:lnTo>
                  <a:lnTo>
                    <a:pt x="283" y="342"/>
                  </a:lnTo>
                  <a:lnTo>
                    <a:pt x="283" y="342"/>
                  </a:lnTo>
                  <a:lnTo>
                    <a:pt x="285" y="342"/>
                  </a:lnTo>
                  <a:lnTo>
                    <a:pt x="285" y="340"/>
                  </a:lnTo>
                  <a:lnTo>
                    <a:pt x="289" y="340"/>
                  </a:lnTo>
                  <a:lnTo>
                    <a:pt x="289" y="340"/>
                  </a:lnTo>
                  <a:lnTo>
                    <a:pt x="291" y="340"/>
                  </a:lnTo>
                  <a:lnTo>
                    <a:pt x="291" y="338"/>
                  </a:lnTo>
                  <a:lnTo>
                    <a:pt x="291" y="338"/>
                  </a:lnTo>
                  <a:lnTo>
                    <a:pt x="291" y="338"/>
                  </a:lnTo>
                  <a:lnTo>
                    <a:pt x="291" y="338"/>
                  </a:lnTo>
                  <a:lnTo>
                    <a:pt x="291" y="338"/>
                  </a:lnTo>
                  <a:lnTo>
                    <a:pt x="294" y="338"/>
                  </a:lnTo>
                  <a:lnTo>
                    <a:pt x="294" y="338"/>
                  </a:lnTo>
                  <a:lnTo>
                    <a:pt x="296" y="338"/>
                  </a:lnTo>
                  <a:lnTo>
                    <a:pt x="296" y="337"/>
                  </a:lnTo>
                  <a:lnTo>
                    <a:pt x="296" y="337"/>
                  </a:lnTo>
                  <a:lnTo>
                    <a:pt x="296" y="337"/>
                  </a:lnTo>
                  <a:lnTo>
                    <a:pt x="298" y="337"/>
                  </a:lnTo>
                  <a:lnTo>
                    <a:pt x="298" y="337"/>
                  </a:lnTo>
                  <a:lnTo>
                    <a:pt x="298" y="337"/>
                  </a:lnTo>
                  <a:lnTo>
                    <a:pt x="298" y="335"/>
                  </a:lnTo>
                  <a:lnTo>
                    <a:pt x="300" y="335"/>
                  </a:lnTo>
                  <a:lnTo>
                    <a:pt x="300" y="335"/>
                  </a:lnTo>
                  <a:lnTo>
                    <a:pt x="302" y="335"/>
                  </a:lnTo>
                  <a:lnTo>
                    <a:pt x="302" y="333"/>
                  </a:lnTo>
                  <a:lnTo>
                    <a:pt x="302" y="333"/>
                  </a:lnTo>
                  <a:lnTo>
                    <a:pt x="302" y="333"/>
                  </a:lnTo>
                  <a:lnTo>
                    <a:pt x="304" y="333"/>
                  </a:lnTo>
                  <a:lnTo>
                    <a:pt x="304" y="333"/>
                  </a:lnTo>
                  <a:lnTo>
                    <a:pt x="305" y="333"/>
                  </a:lnTo>
                  <a:lnTo>
                    <a:pt x="305" y="333"/>
                  </a:lnTo>
                  <a:lnTo>
                    <a:pt x="305" y="333"/>
                  </a:lnTo>
                  <a:lnTo>
                    <a:pt x="305" y="331"/>
                  </a:lnTo>
                  <a:lnTo>
                    <a:pt x="309" y="331"/>
                  </a:lnTo>
                  <a:lnTo>
                    <a:pt x="309" y="331"/>
                  </a:lnTo>
                  <a:lnTo>
                    <a:pt x="311" y="331"/>
                  </a:lnTo>
                  <a:lnTo>
                    <a:pt x="311" y="331"/>
                  </a:lnTo>
                  <a:lnTo>
                    <a:pt x="311" y="331"/>
                  </a:lnTo>
                  <a:lnTo>
                    <a:pt x="311" y="331"/>
                  </a:lnTo>
                  <a:lnTo>
                    <a:pt x="313" y="331"/>
                  </a:lnTo>
                  <a:lnTo>
                    <a:pt x="313" y="329"/>
                  </a:lnTo>
                  <a:lnTo>
                    <a:pt x="315" y="329"/>
                  </a:lnTo>
                  <a:lnTo>
                    <a:pt x="315" y="329"/>
                  </a:lnTo>
                  <a:lnTo>
                    <a:pt x="318" y="329"/>
                  </a:lnTo>
                  <a:lnTo>
                    <a:pt x="318" y="329"/>
                  </a:lnTo>
                  <a:lnTo>
                    <a:pt x="318" y="329"/>
                  </a:lnTo>
                  <a:lnTo>
                    <a:pt x="318" y="329"/>
                  </a:lnTo>
                  <a:lnTo>
                    <a:pt x="320" y="329"/>
                  </a:lnTo>
                  <a:lnTo>
                    <a:pt x="320" y="327"/>
                  </a:lnTo>
                  <a:lnTo>
                    <a:pt x="322" y="327"/>
                  </a:lnTo>
                  <a:lnTo>
                    <a:pt x="322" y="327"/>
                  </a:lnTo>
                  <a:lnTo>
                    <a:pt x="324" y="327"/>
                  </a:lnTo>
                  <a:lnTo>
                    <a:pt x="324" y="327"/>
                  </a:lnTo>
                  <a:lnTo>
                    <a:pt x="324" y="327"/>
                  </a:lnTo>
                  <a:lnTo>
                    <a:pt x="324" y="325"/>
                  </a:lnTo>
                  <a:lnTo>
                    <a:pt x="326" y="325"/>
                  </a:lnTo>
                  <a:lnTo>
                    <a:pt x="326" y="325"/>
                  </a:lnTo>
                  <a:lnTo>
                    <a:pt x="326" y="325"/>
                  </a:lnTo>
                  <a:lnTo>
                    <a:pt x="326" y="325"/>
                  </a:lnTo>
                  <a:lnTo>
                    <a:pt x="328" y="325"/>
                  </a:lnTo>
                  <a:lnTo>
                    <a:pt x="328" y="325"/>
                  </a:lnTo>
                  <a:lnTo>
                    <a:pt x="330" y="325"/>
                  </a:lnTo>
                  <a:lnTo>
                    <a:pt x="330" y="324"/>
                  </a:lnTo>
                  <a:lnTo>
                    <a:pt x="330" y="324"/>
                  </a:lnTo>
                  <a:lnTo>
                    <a:pt x="330" y="324"/>
                  </a:lnTo>
                  <a:lnTo>
                    <a:pt x="331" y="324"/>
                  </a:lnTo>
                  <a:lnTo>
                    <a:pt x="331" y="324"/>
                  </a:lnTo>
                  <a:lnTo>
                    <a:pt x="331" y="324"/>
                  </a:lnTo>
                  <a:lnTo>
                    <a:pt x="331" y="324"/>
                  </a:lnTo>
                  <a:lnTo>
                    <a:pt x="333" y="324"/>
                  </a:lnTo>
                  <a:lnTo>
                    <a:pt x="333" y="324"/>
                  </a:lnTo>
                  <a:lnTo>
                    <a:pt x="337" y="324"/>
                  </a:lnTo>
                  <a:lnTo>
                    <a:pt x="337" y="322"/>
                  </a:lnTo>
                  <a:lnTo>
                    <a:pt x="342" y="322"/>
                  </a:lnTo>
                  <a:lnTo>
                    <a:pt x="342" y="322"/>
                  </a:lnTo>
                  <a:lnTo>
                    <a:pt x="346" y="322"/>
                  </a:lnTo>
                  <a:lnTo>
                    <a:pt x="346" y="322"/>
                  </a:lnTo>
                  <a:lnTo>
                    <a:pt x="348" y="322"/>
                  </a:lnTo>
                  <a:lnTo>
                    <a:pt x="348" y="320"/>
                  </a:lnTo>
                  <a:lnTo>
                    <a:pt x="352" y="320"/>
                  </a:lnTo>
                  <a:lnTo>
                    <a:pt x="352" y="320"/>
                  </a:lnTo>
                  <a:lnTo>
                    <a:pt x="354" y="320"/>
                  </a:lnTo>
                  <a:lnTo>
                    <a:pt x="354" y="320"/>
                  </a:lnTo>
                  <a:lnTo>
                    <a:pt x="355" y="320"/>
                  </a:lnTo>
                  <a:lnTo>
                    <a:pt x="355" y="320"/>
                  </a:lnTo>
                  <a:lnTo>
                    <a:pt x="357" y="320"/>
                  </a:lnTo>
                  <a:lnTo>
                    <a:pt x="357" y="318"/>
                  </a:lnTo>
                  <a:lnTo>
                    <a:pt x="357" y="318"/>
                  </a:lnTo>
                  <a:lnTo>
                    <a:pt x="357" y="318"/>
                  </a:lnTo>
                  <a:lnTo>
                    <a:pt x="359" y="318"/>
                  </a:lnTo>
                  <a:lnTo>
                    <a:pt x="359" y="318"/>
                  </a:lnTo>
                  <a:lnTo>
                    <a:pt x="361" y="318"/>
                  </a:lnTo>
                  <a:lnTo>
                    <a:pt x="361" y="318"/>
                  </a:lnTo>
                  <a:lnTo>
                    <a:pt x="365" y="318"/>
                  </a:lnTo>
                  <a:lnTo>
                    <a:pt x="365" y="316"/>
                  </a:lnTo>
                  <a:lnTo>
                    <a:pt x="365" y="316"/>
                  </a:lnTo>
                  <a:lnTo>
                    <a:pt x="365" y="316"/>
                  </a:lnTo>
                  <a:lnTo>
                    <a:pt x="367" y="316"/>
                  </a:lnTo>
                  <a:lnTo>
                    <a:pt x="367" y="316"/>
                  </a:lnTo>
                  <a:lnTo>
                    <a:pt x="367" y="316"/>
                  </a:lnTo>
                  <a:lnTo>
                    <a:pt x="367" y="316"/>
                  </a:lnTo>
                  <a:lnTo>
                    <a:pt x="368" y="316"/>
                  </a:lnTo>
                  <a:lnTo>
                    <a:pt x="368" y="314"/>
                  </a:lnTo>
                  <a:lnTo>
                    <a:pt x="368" y="314"/>
                  </a:lnTo>
                  <a:lnTo>
                    <a:pt x="368" y="314"/>
                  </a:lnTo>
                  <a:lnTo>
                    <a:pt x="372" y="314"/>
                  </a:lnTo>
                  <a:lnTo>
                    <a:pt x="372" y="314"/>
                  </a:lnTo>
                  <a:lnTo>
                    <a:pt x="372" y="314"/>
                  </a:lnTo>
                  <a:lnTo>
                    <a:pt x="372" y="314"/>
                  </a:lnTo>
                  <a:lnTo>
                    <a:pt x="376" y="314"/>
                  </a:lnTo>
                  <a:lnTo>
                    <a:pt x="376" y="312"/>
                  </a:lnTo>
                  <a:lnTo>
                    <a:pt x="378" y="312"/>
                  </a:lnTo>
                  <a:lnTo>
                    <a:pt x="378" y="312"/>
                  </a:lnTo>
                  <a:lnTo>
                    <a:pt x="380" y="312"/>
                  </a:lnTo>
                  <a:lnTo>
                    <a:pt x="380" y="312"/>
                  </a:lnTo>
                  <a:lnTo>
                    <a:pt x="381" y="312"/>
                  </a:lnTo>
                  <a:lnTo>
                    <a:pt x="381" y="311"/>
                  </a:lnTo>
                  <a:lnTo>
                    <a:pt x="387" y="311"/>
                  </a:lnTo>
                  <a:lnTo>
                    <a:pt x="387" y="311"/>
                  </a:lnTo>
                  <a:lnTo>
                    <a:pt x="391" y="311"/>
                  </a:lnTo>
                  <a:lnTo>
                    <a:pt x="391" y="311"/>
                  </a:lnTo>
                  <a:lnTo>
                    <a:pt x="391" y="311"/>
                  </a:lnTo>
                  <a:lnTo>
                    <a:pt x="391" y="311"/>
                  </a:lnTo>
                  <a:lnTo>
                    <a:pt x="394" y="311"/>
                  </a:lnTo>
                  <a:lnTo>
                    <a:pt x="394" y="309"/>
                  </a:lnTo>
                  <a:lnTo>
                    <a:pt x="396" y="309"/>
                  </a:lnTo>
                  <a:lnTo>
                    <a:pt x="396" y="309"/>
                  </a:lnTo>
                  <a:lnTo>
                    <a:pt x="396" y="309"/>
                  </a:lnTo>
                  <a:lnTo>
                    <a:pt x="396" y="309"/>
                  </a:lnTo>
                  <a:lnTo>
                    <a:pt x="398" y="309"/>
                  </a:lnTo>
                  <a:lnTo>
                    <a:pt x="398" y="307"/>
                  </a:lnTo>
                  <a:lnTo>
                    <a:pt x="402" y="307"/>
                  </a:lnTo>
                  <a:lnTo>
                    <a:pt x="402" y="307"/>
                  </a:lnTo>
                  <a:lnTo>
                    <a:pt x="404" y="307"/>
                  </a:lnTo>
                  <a:lnTo>
                    <a:pt x="404" y="307"/>
                  </a:lnTo>
                  <a:lnTo>
                    <a:pt x="404" y="307"/>
                  </a:lnTo>
                  <a:lnTo>
                    <a:pt x="404" y="307"/>
                  </a:lnTo>
                  <a:lnTo>
                    <a:pt x="405" y="307"/>
                  </a:lnTo>
                  <a:lnTo>
                    <a:pt x="405" y="305"/>
                  </a:lnTo>
                  <a:lnTo>
                    <a:pt x="407" y="305"/>
                  </a:lnTo>
                  <a:lnTo>
                    <a:pt x="407" y="305"/>
                  </a:lnTo>
                  <a:lnTo>
                    <a:pt x="413" y="305"/>
                  </a:lnTo>
                  <a:lnTo>
                    <a:pt x="413" y="305"/>
                  </a:lnTo>
                  <a:lnTo>
                    <a:pt x="415" y="305"/>
                  </a:lnTo>
                  <a:lnTo>
                    <a:pt x="415" y="305"/>
                  </a:lnTo>
                  <a:lnTo>
                    <a:pt x="417" y="305"/>
                  </a:lnTo>
                  <a:lnTo>
                    <a:pt x="417" y="303"/>
                  </a:lnTo>
                  <a:lnTo>
                    <a:pt x="418" y="303"/>
                  </a:lnTo>
                  <a:lnTo>
                    <a:pt x="418" y="303"/>
                  </a:lnTo>
                  <a:lnTo>
                    <a:pt x="420" y="303"/>
                  </a:lnTo>
                  <a:lnTo>
                    <a:pt x="420" y="303"/>
                  </a:lnTo>
                  <a:lnTo>
                    <a:pt x="422" y="303"/>
                  </a:lnTo>
                  <a:lnTo>
                    <a:pt x="422" y="303"/>
                  </a:lnTo>
                  <a:lnTo>
                    <a:pt x="422" y="303"/>
                  </a:lnTo>
                  <a:lnTo>
                    <a:pt x="422" y="301"/>
                  </a:lnTo>
                  <a:lnTo>
                    <a:pt x="424" y="301"/>
                  </a:lnTo>
                  <a:lnTo>
                    <a:pt x="424" y="301"/>
                  </a:lnTo>
                  <a:lnTo>
                    <a:pt x="426" y="301"/>
                  </a:lnTo>
                  <a:lnTo>
                    <a:pt x="426" y="301"/>
                  </a:lnTo>
                  <a:lnTo>
                    <a:pt x="426" y="301"/>
                  </a:lnTo>
                  <a:lnTo>
                    <a:pt x="426" y="299"/>
                  </a:lnTo>
                  <a:lnTo>
                    <a:pt x="431" y="299"/>
                  </a:lnTo>
                  <a:lnTo>
                    <a:pt x="431" y="299"/>
                  </a:lnTo>
                  <a:lnTo>
                    <a:pt x="433" y="299"/>
                  </a:lnTo>
                  <a:lnTo>
                    <a:pt x="433" y="299"/>
                  </a:lnTo>
                  <a:lnTo>
                    <a:pt x="433" y="299"/>
                  </a:lnTo>
                  <a:lnTo>
                    <a:pt x="433" y="299"/>
                  </a:lnTo>
                  <a:lnTo>
                    <a:pt x="435" y="299"/>
                  </a:lnTo>
                  <a:lnTo>
                    <a:pt x="435" y="298"/>
                  </a:lnTo>
                  <a:lnTo>
                    <a:pt x="437" y="298"/>
                  </a:lnTo>
                  <a:lnTo>
                    <a:pt x="437" y="298"/>
                  </a:lnTo>
                  <a:lnTo>
                    <a:pt x="437" y="298"/>
                  </a:lnTo>
                  <a:lnTo>
                    <a:pt x="437" y="298"/>
                  </a:lnTo>
                  <a:lnTo>
                    <a:pt x="439" y="298"/>
                  </a:lnTo>
                  <a:lnTo>
                    <a:pt x="439" y="298"/>
                  </a:lnTo>
                  <a:lnTo>
                    <a:pt x="439" y="298"/>
                  </a:lnTo>
                  <a:lnTo>
                    <a:pt x="439" y="296"/>
                  </a:lnTo>
                  <a:lnTo>
                    <a:pt x="442" y="296"/>
                  </a:lnTo>
                  <a:lnTo>
                    <a:pt x="442" y="296"/>
                  </a:lnTo>
                  <a:lnTo>
                    <a:pt x="446" y="296"/>
                  </a:lnTo>
                  <a:lnTo>
                    <a:pt x="446" y="296"/>
                  </a:lnTo>
                  <a:lnTo>
                    <a:pt x="446" y="296"/>
                  </a:lnTo>
                  <a:lnTo>
                    <a:pt x="446" y="296"/>
                  </a:lnTo>
                  <a:lnTo>
                    <a:pt x="448" y="296"/>
                  </a:lnTo>
                  <a:lnTo>
                    <a:pt x="448" y="294"/>
                  </a:lnTo>
                  <a:lnTo>
                    <a:pt x="450" y="294"/>
                  </a:lnTo>
                  <a:lnTo>
                    <a:pt x="450" y="294"/>
                  </a:lnTo>
                  <a:lnTo>
                    <a:pt x="452" y="294"/>
                  </a:lnTo>
                  <a:lnTo>
                    <a:pt x="452" y="294"/>
                  </a:lnTo>
                  <a:lnTo>
                    <a:pt x="454" y="294"/>
                  </a:lnTo>
                  <a:lnTo>
                    <a:pt x="454" y="294"/>
                  </a:lnTo>
                  <a:lnTo>
                    <a:pt x="455" y="294"/>
                  </a:lnTo>
                  <a:lnTo>
                    <a:pt x="455" y="292"/>
                  </a:lnTo>
                  <a:lnTo>
                    <a:pt x="457" y="292"/>
                  </a:lnTo>
                  <a:lnTo>
                    <a:pt x="457" y="292"/>
                  </a:lnTo>
                  <a:lnTo>
                    <a:pt x="459" y="292"/>
                  </a:lnTo>
                  <a:lnTo>
                    <a:pt x="459" y="292"/>
                  </a:lnTo>
                  <a:lnTo>
                    <a:pt x="463" y="292"/>
                  </a:lnTo>
                  <a:lnTo>
                    <a:pt x="463" y="292"/>
                  </a:lnTo>
                  <a:lnTo>
                    <a:pt x="463" y="292"/>
                  </a:lnTo>
                  <a:lnTo>
                    <a:pt x="463" y="290"/>
                  </a:lnTo>
                  <a:lnTo>
                    <a:pt x="467" y="290"/>
                  </a:lnTo>
                  <a:lnTo>
                    <a:pt x="467" y="290"/>
                  </a:lnTo>
                  <a:lnTo>
                    <a:pt x="467" y="290"/>
                  </a:lnTo>
                  <a:lnTo>
                    <a:pt x="467" y="290"/>
                  </a:lnTo>
                  <a:lnTo>
                    <a:pt x="470" y="290"/>
                  </a:lnTo>
                  <a:lnTo>
                    <a:pt x="470" y="290"/>
                  </a:lnTo>
                  <a:lnTo>
                    <a:pt x="472" y="290"/>
                  </a:lnTo>
                  <a:lnTo>
                    <a:pt x="472" y="288"/>
                  </a:lnTo>
                  <a:lnTo>
                    <a:pt x="474" y="288"/>
                  </a:lnTo>
                  <a:lnTo>
                    <a:pt x="474" y="288"/>
                  </a:lnTo>
                  <a:lnTo>
                    <a:pt x="478" y="288"/>
                  </a:lnTo>
                  <a:lnTo>
                    <a:pt x="478" y="288"/>
                  </a:lnTo>
                  <a:lnTo>
                    <a:pt x="483" y="288"/>
                  </a:lnTo>
                  <a:lnTo>
                    <a:pt x="483" y="287"/>
                  </a:lnTo>
                  <a:lnTo>
                    <a:pt x="485" y="287"/>
                  </a:lnTo>
                  <a:lnTo>
                    <a:pt x="485" y="287"/>
                  </a:lnTo>
                  <a:lnTo>
                    <a:pt x="487" y="287"/>
                  </a:lnTo>
                  <a:lnTo>
                    <a:pt x="487" y="287"/>
                  </a:lnTo>
                  <a:lnTo>
                    <a:pt x="489" y="287"/>
                  </a:lnTo>
                  <a:lnTo>
                    <a:pt x="489" y="287"/>
                  </a:lnTo>
                  <a:lnTo>
                    <a:pt x="492" y="287"/>
                  </a:lnTo>
                  <a:lnTo>
                    <a:pt x="492" y="285"/>
                  </a:lnTo>
                  <a:lnTo>
                    <a:pt x="492" y="285"/>
                  </a:lnTo>
                  <a:lnTo>
                    <a:pt x="492" y="285"/>
                  </a:lnTo>
                  <a:lnTo>
                    <a:pt x="492" y="285"/>
                  </a:lnTo>
                  <a:lnTo>
                    <a:pt x="492" y="285"/>
                  </a:lnTo>
                  <a:lnTo>
                    <a:pt x="496" y="285"/>
                  </a:lnTo>
                  <a:lnTo>
                    <a:pt x="496" y="285"/>
                  </a:lnTo>
                  <a:lnTo>
                    <a:pt x="496" y="285"/>
                  </a:lnTo>
                  <a:lnTo>
                    <a:pt x="496" y="283"/>
                  </a:lnTo>
                  <a:lnTo>
                    <a:pt x="498" y="283"/>
                  </a:lnTo>
                  <a:lnTo>
                    <a:pt x="498" y="283"/>
                  </a:lnTo>
                  <a:lnTo>
                    <a:pt x="498" y="283"/>
                  </a:lnTo>
                  <a:lnTo>
                    <a:pt x="498" y="281"/>
                  </a:lnTo>
                  <a:lnTo>
                    <a:pt x="500" y="281"/>
                  </a:lnTo>
                  <a:lnTo>
                    <a:pt x="500" y="281"/>
                  </a:lnTo>
                  <a:lnTo>
                    <a:pt x="502" y="281"/>
                  </a:lnTo>
                  <a:lnTo>
                    <a:pt x="502" y="281"/>
                  </a:lnTo>
                  <a:lnTo>
                    <a:pt x="505" y="281"/>
                  </a:lnTo>
                  <a:lnTo>
                    <a:pt x="505" y="281"/>
                  </a:lnTo>
                  <a:lnTo>
                    <a:pt x="505" y="281"/>
                  </a:lnTo>
                  <a:lnTo>
                    <a:pt x="505" y="279"/>
                  </a:lnTo>
                  <a:lnTo>
                    <a:pt x="507" y="279"/>
                  </a:lnTo>
                  <a:lnTo>
                    <a:pt x="507" y="279"/>
                  </a:lnTo>
                  <a:lnTo>
                    <a:pt x="507" y="279"/>
                  </a:lnTo>
                  <a:lnTo>
                    <a:pt x="507" y="279"/>
                  </a:lnTo>
                  <a:lnTo>
                    <a:pt x="509" y="279"/>
                  </a:lnTo>
                  <a:lnTo>
                    <a:pt x="509" y="277"/>
                  </a:lnTo>
                  <a:lnTo>
                    <a:pt x="511" y="277"/>
                  </a:lnTo>
                  <a:lnTo>
                    <a:pt x="511" y="277"/>
                  </a:lnTo>
                  <a:lnTo>
                    <a:pt x="513" y="277"/>
                  </a:lnTo>
                  <a:lnTo>
                    <a:pt x="513" y="277"/>
                  </a:lnTo>
                  <a:lnTo>
                    <a:pt x="513" y="277"/>
                  </a:lnTo>
                  <a:lnTo>
                    <a:pt x="513" y="277"/>
                  </a:lnTo>
                  <a:lnTo>
                    <a:pt x="515" y="277"/>
                  </a:lnTo>
                  <a:lnTo>
                    <a:pt x="515" y="275"/>
                  </a:lnTo>
                  <a:lnTo>
                    <a:pt x="517" y="275"/>
                  </a:lnTo>
                  <a:lnTo>
                    <a:pt x="517" y="275"/>
                  </a:lnTo>
                  <a:lnTo>
                    <a:pt x="518" y="275"/>
                  </a:lnTo>
                  <a:lnTo>
                    <a:pt x="518" y="275"/>
                  </a:lnTo>
                  <a:lnTo>
                    <a:pt x="518" y="275"/>
                  </a:lnTo>
                  <a:lnTo>
                    <a:pt x="518" y="275"/>
                  </a:lnTo>
                  <a:lnTo>
                    <a:pt x="526" y="275"/>
                  </a:lnTo>
                  <a:lnTo>
                    <a:pt x="526" y="274"/>
                  </a:lnTo>
                  <a:lnTo>
                    <a:pt x="528" y="274"/>
                  </a:lnTo>
                  <a:lnTo>
                    <a:pt x="528" y="274"/>
                  </a:lnTo>
                  <a:lnTo>
                    <a:pt x="530" y="274"/>
                  </a:lnTo>
                  <a:lnTo>
                    <a:pt x="530" y="274"/>
                  </a:lnTo>
                  <a:lnTo>
                    <a:pt x="531" y="274"/>
                  </a:lnTo>
                  <a:lnTo>
                    <a:pt x="531" y="272"/>
                  </a:lnTo>
                  <a:lnTo>
                    <a:pt x="531" y="272"/>
                  </a:lnTo>
                  <a:lnTo>
                    <a:pt x="531" y="270"/>
                  </a:lnTo>
                  <a:lnTo>
                    <a:pt x="533" y="270"/>
                  </a:lnTo>
                  <a:lnTo>
                    <a:pt x="533" y="270"/>
                  </a:lnTo>
                  <a:lnTo>
                    <a:pt x="533" y="270"/>
                  </a:lnTo>
                  <a:lnTo>
                    <a:pt x="533" y="270"/>
                  </a:lnTo>
                  <a:lnTo>
                    <a:pt x="535" y="270"/>
                  </a:lnTo>
                  <a:lnTo>
                    <a:pt x="535" y="270"/>
                  </a:lnTo>
                  <a:lnTo>
                    <a:pt x="537" y="270"/>
                  </a:lnTo>
                  <a:lnTo>
                    <a:pt x="537" y="268"/>
                  </a:lnTo>
                  <a:lnTo>
                    <a:pt x="539" y="268"/>
                  </a:lnTo>
                  <a:lnTo>
                    <a:pt x="539" y="268"/>
                  </a:lnTo>
                  <a:lnTo>
                    <a:pt x="541" y="268"/>
                  </a:lnTo>
                  <a:lnTo>
                    <a:pt x="541" y="268"/>
                  </a:lnTo>
                  <a:lnTo>
                    <a:pt x="541" y="268"/>
                  </a:lnTo>
                  <a:lnTo>
                    <a:pt x="541" y="268"/>
                  </a:lnTo>
                  <a:lnTo>
                    <a:pt x="542" y="268"/>
                  </a:lnTo>
                  <a:lnTo>
                    <a:pt x="542" y="268"/>
                  </a:lnTo>
                  <a:lnTo>
                    <a:pt x="542" y="268"/>
                  </a:lnTo>
                  <a:lnTo>
                    <a:pt x="542" y="266"/>
                  </a:lnTo>
                  <a:lnTo>
                    <a:pt x="544" y="266"/>
                  </a:lnTo>
                  <a:lnTo>
                    <a:pt x="544" y="266"/>
                  </a:lnTo>
                  <a:lnTo>
                    <a:pt x="544" y="266"/>
                  </a:lnTo>
                  <a:lnTo>
                    <a:pt x="544" y="266"/>
                  </a:lnTo>
                  <a:lnTo>
                    <a:pt x="546" y="266"/>
                  </a:lnTo>
                  <a:lnTo>
                    <a:pt x="546" y="266"/>
                  </a:lnTo>
                  <a:lnTo>
                    <a:pt x="546" y="266"/>
                  </a:lnTo>
                  <a:lnTo>
                    <a:pt x="546" y="264"/>
                  </a:lnTo>
                  <a:lnTo>
                    <a:pt x="546" y="264"/>
                  </a:lnTo>
                  <a:lnTo>
                    <a:pt x="546" y="264"/>
                  </a:lnTo>
                  <a:lnTo>
                    <a:pt x="548" y="264"/>
                  </a:lnTo>
                  <a:lnTo>
                    <a:pt x="548" y="264"/>
                  </a:lnTo>
                  <a:lnTo>
                    <a:pt x="552" y="264"/>
                  </a:lnTo>
                  <a:lnTo>
                    <a:pt x="552" y="264"/>
                  </a:lnTo>
                  <a:lnTo>
                    <a:pt x="555" y="264"/>
                  </a:lnTo>
                  <a:lnTo>
                    <a:pt x="555" y="262"/>
                  </a:lnTo>
                  <a:lnTo>
                    <a:pt x="557" y="262"/>
                  </a:lnTo>
                  <a:lnTo>
                    <a:pt x="557" y="262"/>
                  </a:lnTo>
                  <a:lnTo>
                    <a:pt x="559" y="262"/>
                  </a:lnTo>
                  <a:lnTo>
                    <a:pt x="559" y="262"/>
                  </a:lnTo>
                  <a:lnTo>
                    <a:pt x="559" y="262"/>
                  </a:lnTo>
                  <a:lnTo>
                    <a:pt x="559" y="261"/>
                  </a:lnTo>
                  <a:lnTo>
                    <a:pt x="563" y="261"/>
                  </a:lnTo>
                  <a:lnTo>
                    <a:pt x="563" y="261"/>
                  </a:lnTo>
                  <a:lnTo>
                    <a:pt x="567" y="261"/>
                  </a:lnTo>
                  <a:lnTo>
                    <a:pt x="567" y="261"/>
                  </a:lnTo>
                  <a:lnTo>
                    <a:pt x="567" y="261"/>
                  </a:lnTo>
                  <a:lnTo>
                    <a:pt x="567" y="261"/>
                  </a:lnTo>
                  <a:lnTo>
                    <a:pt x="570" y="261"/>
                  </a:lnTo>
                  <a:lnTo>
                    <a:pt x="570" y="259"/>
                  </a:lnTo>
                  <a:lnTo>
                    <a:pt x="572" y="259"/>
                  </a:lnTo>
                  <a:lnTo>
                    <a:pt x="572" y="259"/>
                  </a:lnTo>
                  <a:lnTo>
                    <a:pt x="574" y="259"/>
                  </a:lnTo>
                  <a:lnTo>
                    <a:pt x="574" y="259"/>
                  </a:lnTo>
                  <a:lnTo>
                    <a:pt x="576" y="259"/>
                  </a:lnTo>
                  <a:lnTo>
                    <a:pt x="576" y="257"/>
                  </a:lnTo>
                  <a:lnTo>
                    <a:pt x="578" y="257"/>
                  </a:lnTo>
                  <a:lnTo>
                    <a:pt x="578" y="257"/>
                  </a:lnTo>
                  <a:lnTo>
                    <a:pt x="579" y="257"/>
                  </a:lnTo>
                  <a:lnTo>
                    <a:pt x="579" y="257"/>
                  </a:lnTo>
                  <a:lnTo>
                    <a:pt x="579" y="257"/>
                  </a:lnTo>
                  <a:lnTo>
                    <a:pt x="579" y="255"/>
                  </a:lnTo>
                  <a:lnTo>
                    <a:pt x="581" y="255"/>
                  </a:lnTo>
                  <a:lnTo>
                    <a:pt x="581" y="255"/>
                  </a:lnTo>
                  <a:lnTo>
                    <a:pt x="583" y="255"/>
                  </a:lnTo>
                  <a:lnTo>
                    <a:pt x="583" y="255"/>
                  </a:lnTo>
                  <a:lnTo>
                    <a:pt x="583" y="255"/>
                  </a:lnTo>
                  <a:lnTo>
                    <a:pt x="583" y="255"/>
                  </a:lnTo>
                  <a:lnTo>
                    <a:pt x="585" y="255"/>
                  </a:lnTo>
                  <a:lnTo>
                    <a:pt x="585" y="253"/>
                  </a:lnTo>
                  <a:lnTo>
                    <a:pt x="587" y="253"/>
                  </a:lnTo>
                  <a:lnTo>
                    <a:pt x="587" y="253"/>
                  </a:lnTo>
                  <a:lnTo>
                    <a:pt x="587" y="253"/>
                  </a:lnTo>
                  <a:lnTo>
                    <a:pt x="587" y="251"/>
                  </a:lnTo>
                  <a:lnTo>
                    <a:pt x="589" y="251"/>
                  </a:lnTo>
                  <a:lnTo>
                    <a:pt x="589" y="251"/>
                  </a:lnTo>
                  <a:lnTo>
                    <a:pt x="589" y="251"/>
                  </a:lnTo>
                  <a:lnTo>
                    <a:pt x="589" y="251"/>
                  </a:lnTo>
                  <a:lnTo>
                    <a:pt x="591" y="251"/>
                  </a:lnTo>
                  <a:lnTo>
                    <a:pt x="591" y="251"/>
                  </a:lnTo>
                  <a:lnTo>
                    <a:pt x="592" y="251"/>
                  </a:lnTo>
                  <a:lnTo>
                    <a:pt x="592" y="249"/>
                  </a:lnTo>
                  <a:lnTo>
                    <a:pt x="594" y="249"/>
                  </a:lnTo>
                  <a:lnTo>
                    <a:pt x="594" y="248"/>
                  </a:lnTo>
                  <a:lnTo>
                    <a:pt x="594" y="248"/>
                  </a:lnTo>
                  <a:lnTo>
                    <a:pt x="594" y="248"/>
                  </a:lnTo>
                  <a:lnTo>
                    <a:pt x="596" y="248"/>
                  </a:lnTo>
                  <a:lnTo>
                    <a:pt x="596" y="248"/>
                  </a:lnTo>
                  <a:lnTo>
                    <a:pt x="596" y="248"/>
                  </a:lnTo>
                  <a:lnTo>
                    <a:pt x="596" y="246"/>
                  </a:lnTo>
                  <a:lnTo>
                    <a:pt x="600" y="246"/>
                  </a:lnTo>
                  <a:lnTo>
                    <a:pt x="600" y="246"/>
                  </a:lnTo>
                  <a:lnTo>
                    <a:pt x="600" y="246"/>
                  </a:lnTo>
                  <a:lnTo>
                    <a:pt x="600" y="246"/>
                  </a:lnTo>
                  <a:lnTo>
                    <a:pt x="602" y="246"/>
                  </a:lnTo>
                  <a:lnTo>
                    <a:pt x="602" y="244"/>
                  </a:lnTo>
                  <a:lnTo>
                    <a:pt x="604" y="244"/>
                  </a:lnTo>
                  <a:lnTo>
                    <a:pt x="604" y="244"/>
                  </a:lnTo>
                  <a:lnTo>
                    <a:pt x="604" y="244"/>
                  </a:lnTo>
                  <a:lnTo>
                    <a:pt x="604" y="244"/>
                  </a:lnTo>
                  <a:lnTo>
                    <a:pt x="605" y="244"/>
                  </a:lnTo>
                  <a:lnTo>
                    <a:pt x="605" y="242"/>
                  </a:lnTo>
                  <a:lnTo>
                    <a:pt x="609" y="242"/>
                  </a:lnTo>
                  <a:lnTo>
                    <a:pt x="609" y="242"/>
                  </a:lnTo>
                  <a:lnTo>
                    <a:pt x="615" y="242"/>
                  </a:lnTo>
                  <a:lnTo>
                    <a:pt x="615" y="242"/>
                  </a:lnTo>
                  <a:lnTo>
                    <a:pt x="617" y="242"/>
                  </a:lnTo>
                  <a:lnTo>
                    <a:pt x="617" y="242"/>
                  </a:lnTo>
                  <a:lnTo>
                    <a:pt x="618" y="242"/>
                  </a:lnTo>
                  <a:lnTo>
                    <a:pt x="618" y="240"/>
                  </a:lnTo>
                  <a:lnTo>
                    <a:pt x="620" y="240"/>
                  </a:lnTo>
                  <a:lnTo>
                    <a:pt x="620" y="240"/>
                  </a:lnTo>
                  <a:lnTo>
                    <a:pt x="622" y="240"/>
                  </a:lnTo>
                  <a:lnTo>
                    <a:pt x="622" y="240"/>
                  </a:lnTo>
                  <a:lnTo>
                    <a:pt x="626" y="240"/>
                  </a:lnTo>
                  <a:lnTo>
                    <a:pt x="626" y="240"/>
                  </a:lnTo>
                  <a:lnTo>
                    <a:pt x="631" y="240"/>
                  </a:lnTo>
                  <a:lnTo>
                    <a:pt x="631" y="238"/>
                  </a:lnTo>
                  <a:lnTo>
                    <a:pt x="631" y="238"/>
                  </a:lnTo>
                  <a:lnTo>
                    <a:pt x="631" y="238"/>
                  </a:lnTo>
                  <a:lnTo>
                    <a:pt x="633" y="238"/>
                  </a:lnTo>
                  <a:lnTo>
                    <a:pt x="633" y="238"/>
                  </a:lnTo>
                  <a:lnTo>
                    <a:pt x="633" y="238"/>
                  </a:lnTo>
                  <a:lnTo>
                    <a:pt x="633" y="237"/>
                  </a:lnTo>
                  <a:lnTo>
                    <a:pt x="635" y="237"/>
                  </a:lnTo>
                  <a:lnTo>
                    <a:pt x="635" y="237"/>
                  </a:lnTo>
                  <a:lnTo>
                    <a:pt x="639" y="237"/>
                  </a:lnTo>
                  <a:lnTo>
                    <a:pt x="639" y="237"/>
                  </a:lnTo>
                  <a:lnTo>
                    <a:pt x="642" y="237"/>
                  </a:lnTo>
                  <a:lnTo>
                    <a:pt x="642" y="235"/>
                  </a:lnTo>
                  <a:lnTo>
                    <a:pt x="642" y="235"/>
                  </a:lnTo>
                  <a:lnTo>
                    <a:pt x="642" y="235"/>
                  </a:lnTo>
                  <a:lnTo>
                    <a:pt x="646" y="235"/>
                  </a:lnTo>
                  <a:lnTo>
                    <a:pt x="646" y="235"/>
                  </a:lnTo>
                  <a:lnTo>
                    <a:pt x="646" y="235"/>
                  </a:lnTo>
                  <a:lnTo>
                    <a:pt x="646" y="235"/>
                  </a:lnTo>
                  <a:lnTo>
                    <a:pt x="650" y="235"/>
                  </a:lnTo>
                  <a:lnTo>
                    <a:pt x="650" y="233"/>
                  </a:lnTo>
                  <a:lnTo>
                    <a:pt x="652" y="233"/>
                  </a:lnTo>
                  <a:lnTo>
                    <a:pt x="652" y="233"/>
                  </a:lnTo>
                  <a:lnTo>
                    <a:pt x="654" y="233"/>
                  </a:lnTo>
                  <a:lnTo>
                    <a:pt x="654" y="231"/>
                  </a:lnTo>
                  <a:lnTo>
                    <a:pt x="654" y="231"/>
                  </a:lnTo>
                  <a:lnTo>
                    <a:pt x="654" y="231"/>
                  </a:lnTo>
                  <a:lnTo>
                    <a:pt x="655" y="231"/>
                  </a:lnTo>
                  <a:lnTo>
                    <a:pt x="655" y="231"/>
                  </a:lnTo>
                  <a:lnTo>
                    <a:pt x="657" y="231"/>
                  </a:lnTo>
                  <a:lnTo>
                    <a:pt x="657" y="231"/>
                  </a:lnTo>
                  <a:lnTo>
                    <a:pt x="659" y="231"/>
                  </a:lnTo>
                  <a:lnTo>
                    <a:pt x="659" y="231"/>
                  </a:lnTo>
                  <a:lnTo>
                    <a:pt x="659" y="231"/>
                  </a:lnTo>
                  <a:lnTo>
                    <a:pt x="659" y="229"/>
                  </a:lnTo>
                  <a:lnTo>
                    <a:pt x="661" y="229"/>
                  </a:lnTo>
                  <a:lnTo>
                    <a:pt x="661" y="229"/>
                  </a:lnTo>
                  <a:lnTo>
                    <a:pt x="665" y="229"/>
                  </a:lnTo>
                  <a:lnTo>
                    <a:pt x="665" y="229"/>
                  </a:lnTo>
                  <a:lnTo>
                    <a:pt x="665" y="229"/>
                  </a:lnTo>
                  <a:lnTo>
                    <a:pt x="665" y="229"/>
                  </a:lnTo>
                  <a:lnTo>
                    <a:pt x="667" y="229"/>
                  </a:lnTo>
                  <a:lnTo>
                    <a:pt x="667" y="227"/>
                  </a:lnTo>
                  <a:lnTo>
                    <a:pt x="668" y="227"/>
                  </a:lnTo>
                  <a:lnTo>
                    <a:pt x="668" y="227"/>
                  </a:lnTo>
                  <a:lnTo>
                    <a:pt x="668" y="227"/>
                  </a:lnTo>
                  <a:lnTo>
                    <a:pt x="668" y="225"/>
                  </a:lnTo>
                  <a:lnTo>
                    <a:pt x="679" y="225"/>
                  </a:lnTo>
                  <a:lnTo>
                    <a:pt x="679" y="225"/>
                  </a:lnTo>
                  <a:lnTo>
                    <a:pt x="679" y="225"/>
                  </a:lnTo>
                  <a:lnTo>
                    <a:pt x="679" y="225"/>
                  </a:lnTo>
                  <a:lnTo>
                    <a:pt x="683" y="225"/>
                  </a:lnTo>
                  <a:lnTo>
                    <a:pt x="683" y="225"/>
                  </a:lnTo>
                  <a:lnTo>
                    <a:pt x="685" y="225"/>
                  </a:lnTo>
                  <a:lnTo>
                    <a:pt x="685" y="224"/>
                  </a:lnTo>
                  <a:lnTo>
                    <a:pt x="687" y="224"/>
                  </a:lnTo>
                  <a:lnTo>
                    <a:pt x="687" y="224"/>
                  </a:lnTo>
                  <a:lnTo>
                    <a:pt x="687" y="224"/>
                  </a:lnTo>
                  <a:lnTo>
                    <a:pt x="687" y="224"/>
                  </a:lnTo>
                  <a:lnTo>
                    <a:pt x="692" y="224"/>
                  </a:lnTo>
                  <a:lnTo>
                    <a:pt x="692" y="224"/>
                  </a:lnTo>
                  <a:lnTo>
                    <a:pt x="696" y="224"/>
                  </a:lnTo>
                  <a:lnTo>
                    <a:pt x="696" y="222"/>
                  </a:lnTo>
                  <a:lnTo>
                    <a:pt x="698" y="222"/>
                  </a:lnTo>
                  <a:lnTo>
                    <a:pt x="698" y="222"/>
                  </a:lnTo>
                  <a:lnTo>
                    <a:pt x="700" y="222"/>
                  </a:lnTo>
                  <a:lnTo>
                    <a:pt x="700" y="222"/>
                  </a:lnTo>
                  <a:lnTo>
                    <a:pt x="702" y="222"/>
                  </a:lnTo>
                  <a:lnTo>
                    <a:pt x="702" y="222"/>
                  </a:lnTo>
                  <a:lnTo>
                    <a:pt x="704" y="222"/>
                  </a:lnTo>
                  <a:lnTo>
                    <a:pt x="704" y="222"/>
                  </a:lnTo>
                  <a:lnTo>
                    <a:pt x="705" y="222"/>
                  </a:lnTo>
                  <a:lnTo>
                    <a:pt x="705" y="220"/>
                  </a:lnTo>
                  <a:lnTo>
                    <a:pt x="705" y="220"/>
                  </a:lnTo>
                  <a:lnTo>
                    <a:pt x="705" y="220"/>
                  </a:lnTo>
                  <a:lnTo>
                    <a:pt x="715" y="220"/>
                  </a:lnTo>
                  <a:lnTo>
                    <a:pt x="715" y="220"/>
                  </a:lnTo>
                  <a:lnTo>
                    <a:pt x="717" y="220"/>
                  </a:lnTo>
                  <a:lnTo>
                    <a:pt x="717" y="220"/>
                  </a:lnTo>
                  <a:lnTo>
                    <a:pt x="718" y="220"/>
                  </a:lnTo>
                  <a:lnTo>
                    <a:pt x="718" y="218"/>
                  </a:lnTo>
                  <a:lnTo>
                    <a:pt x="720" y="218"/>
                  </a:lnTo>
                  <a:lnTo>
                    <a:pt x="720" y="218"/>
                  </a:lnTo>
                  <a:lnTo>
                    <a:pt x="720" y="218"/>
                  </a:lnTo>
                  <a:lnTo>
                    <a:pt x="720" y="218"/>
                  </a:lnTo>
                  <a:lnTo>
                    <a:pt x="722" y="218"/>
                  </a:lnTo>
                  <a:lnTo>
                    <a:pt x="722" y="218"/>
                  </a:lnTo>
                  <a:lnTo>
                    <a:pt x="722" y="218"/>
                  </a:lnTo>
                  <a:lnTo>
                    <a:pt x="722" y="218"/>
                  </a:lnTo>
                  <a:lnTo>
                    <a:pt x="726" y="218"/>
                  </a:lnTo>
                  <a:lnTo>
                    <a:pt x="726" y="216"/>
                  </a:lnTo>
                  <a:lnTo>
                    <a:pt x="726" y="216"/>
                  </a:lnTo>
                  <a:lnTo>
                    <a:pt x="726" y="216"/>
                  </a:lnTo>
                  <a:lnTo>
                    <a:pt x="729" y="216"/>
                  </a:lnTo>
                  <a:lnTo>
                    <a:pt x="729" y="216"/>
                  </a:lnTo>
                  <a:lnTo>
                    <a:pt x="729" y="216"/>
                  </a:lnTo>
                  <a:lnTo>
                    <a:pt x="729" y="214"/>
                  </a:lnTo>
                  <a:lnTo>
                    <a:pt x="731" y="214"/>
                  </a:lnTo>
                  <a:lnTo>
                    <a:pt x="731" y="214"/>
                  </a:lnTo>
                  <a:lnTo>
                    <a:pt x="733" y="214"/>
                  </a:lnTo>
                  <a:lnTo>
                    <a:pt x="733" y="214"/>
                  </a:lnTo>
                  <a:lnTo>
                    <a:pt x="735" y="214"/>
                  </a:lnTo>
                  <a:lnTo>
                    <a:pt x="735" y="214"/>
                  </a:lnTo>
                  <a:lnTo>
                    <a:pt x="735" y="214"/>
                  </a:lnTo>
                  <a:lnTo>
                    <a:pt x="735" y="212"/>
                  </a:lnTo>
                  <a:lnTo>
                    <a:pt x="737" y="212"/>
                  </a:lnTo>
                  <a:lnTo>
                    <a:pt x="737" y="212"/>
                  </a:lnTo>
                  <a:lnTo>
                    <a:pt x="739" y="212"/>
                  </a:lnTo>
                  <a:lnTo>
                    <a:pt x="739" y="212"/>
                  </a:lnTo>
                  <a:lnTo>
                    <a:pt x="741" y="212"/>
                  </a:lnTo>
                  <a:lnTo>
                    <a:pt x="741" y="212"/>
                  </a:lnTo>
                  <a:lnTo>
                    <a:pt x="741" y="212"/>
                  </a:lnTo>
                  <a:lnTo>
                    <a:pt x="741" y="211"/>
                  </a:lnTo>
                  <a:lnTo>
                    <a:pt x="741" y="211"/>
                  </a:lnTo>
                  <a:lnTo>
                    <a:pt x="741" y="211"/>
                  </a:lnTo>
                  <a:lnTo>
                    <a:pt x="742" y="211"/>
                  </a:lnTo>
                  <a:lnTo>
                    <a:pt x="742" y="211"/>
                  </a:lnTo>
                  <a:lnTo>
                    <a:pt x="744" y="211"/>
                  </a:lnTo>
                  <a:lnTo>
                    <a:pt x="744" y="209"/>
                  </a:lnTo>
                  <a:lnTo>
                    <a:pt x="746" y="209"/>
                  </a:lnTo>
                  <a:lnTo>
                    <a:pt x="746" y="209"/>
                  </a:lnTo>
                  <a:lnTo>
                    <a:pt x="746" y="209"/>
                  </a:lnTo>
                  <a:lnTo>
                    <a:pt x="746" y="209"/>
                  </a:lnTo>
                  <a:lnTo>
                    <a:pt x="748" y="209"/>
                  </a:lnTo>
                  <a:lnTo>
                    <a:pt x="748" y="209"/>
                  </a:lnTo>
                  <a:lnTo>
                    <a:pt x="748" y="209"/>
                  </a:lnTo>
                  <a:lnTo>
                    <a:pt x="748" y="207"/>
                  </a:lnTo>
                  <a:lnTo>
                    <a:pt x="750" y="207"/>
                  </a:lnTo>
                  <a:lnTo>
                    <a:pt x="750" y="207"/>
                  </a:lnTo>
                  <a:lnTo>
                    <a:pt x="752" y="207"/>
                  </a:lnTo>
                  <a:lnTo>
                    <a:pt x="752" y="207"/>
                  </a:lnTo>
                  <a:lnTo>
                    <a:pt x="754" y="207"/>
                  </a:lnTo>
                  <a:lnTo>
                    <a:pt x="754" y="207"/>
                  </a:lnTo>
                  <a:lnTo>
                    <a:pt x="755" y="207"/>
                  </a:lnTo>
                  <a:lnTo>
                    <a:pt x="755" y="207"/>
                  </a:lnTo>
                  <a:lnTo>
                    <a:pt x="759" y="207"/>
                  </a:lnTo>
                  <a:lnTo>
                    <a:pt x="759" y="205"/>
                  </a:lnTo>
                  <a:lnTo>
                    <a:pt x="761" y="205"/>
                  </a:lnTo>
                  <a:lnTo>
                    <a:pt x="761" y="205"/>
                  </a:lnTo>
                  <a:lnTo>
                    <a:pt x="761" y="205"/>
                  </a:lnTo>
                  <a:lnTo>
                    <a:pt x="761" y="205"/>
                  </a:lnTo>
                  <a:lnTo>
                    <a:pt x="763" y="205"/>
                  </a:lnTo>
                  <a:lnTo>
                    <a:pt x="763" y="203"/>
                  </a:lnTo>
                  <a:lnTo>
                    <a:pt x="765" y="203"/>
                  </a:lnTo>
                  <a:lnTo>
                    <a:pt x="765" y="203"/>
                  </a:lnTo>
                  <a:lnTo>
                    <a:pt x="765" y="203"/>
                  </a:lnTo>
                  <a:lnTo>
                    <a:pt x="765" y="203"/>
                  </a:lnTo>
                  <a:lnTo>
                    <a:pt x="767" y="203"/>
                  </a:lnTo>
                  <a:lnTo>
                    <a:pt x="767" y="201"/>
                  </a:lnTo>
                  <a:lnTo>
                    <a:pt x="770" y="201"/>
                  </a:lnTo>
                  <a:lnTo>
                    <a:pt x="770" y="201"/>
                  </a:lnTo>
                  <a:lnTo>
                    <a:pt x="772" y="201"/>
                  </a:lnTo>
                  <a:lnTo>
                    <a:pt x="772" y="201"/>
                  </a:lnTo>
                  <a:lnTo>
                    <a:pt x="774" y="201"/>
                  </a:lnTo>
                  <a:lnTo>
                    <a:pt x="774" y="201"/>
                  </a:lnTo>
                  <a:lnTo>
                    <a:pt x="774" y="201"/>
                  </a:lnTo>
                  <a:lnTo>
                    <a:pt x="774" y="199"/>
                  </a:lnTo>
                  <a:lnTo>
                    <a:pt x="776" y="199"/>
                  </a:lnTo>
                  <a:lnTo>
                    <a:pt x="776" y="199"/>
                  </a:lnTo>
                  <a:lnTo>
                    <a:pt x="779" y="199"/>
                  </a:lnTo>
                  <a:lnTo>
                    <a:pt x="779" y="199"/>
                  </a:lnTo>
                  <a:lnTo>
                    <a:pt x="779" y="199"/>
                  </a:lnTo>
                  <a:lnTo>
                    <a:pt x="779" y="199"/>
                  </a:lnTo>
                  <a:lnTo>
                    <a:pt x="783" y="199"/>
                  </a:lnTo>
                  <a:lnTo>
                    <a:pt x="783" y="198"/>
                  </a:lnTo>
                  <a:lnTo>
                    <a:pt x="785" y="198"/>
                  </a:lnTo>
                  <a:lnTo>
                    <a:pt x="785" y="198"/>
                  </a:lnTo>
                  <a:lnTo>
                    <a:pt x="785" y="198"/>
                  </a:lnTo>
                  <a:lnTo>
                    <a:pt x="785" y="198"/>
                  </a:lnTo>
                  <a:lnTo>
                    <a:pt x="789" y="198"/>
                  </a:lnTo>
                  <a:lnTo>
                    <a:pt x="789" y="196"/>
                  </a:lnTo>
                  <a:lnTo>
                    <a:pt x="791" y="196"/>
                  </a:lnTo>
                  <a:lnTo>
                    <a:pt x="791" y="196"/>
                  </a:lnTo>
                  <a:lnTo>
                    <a:pt x="794" y="196"/>
                  </a:lnTo>
                  <a:lnTo>
                    <a:pt x="794" y="196"/>
                  </a:lnTo>
                  <a:lnTo>
                    <a:pt x="805" y="196"/>
                  </a:lnTo>
                  <a:lnTo>
                    <a:pt x="805" y="196"/>
                  </a:lnTo>
                  <a:lnTo>
                    <a:pt x="807" y="196"/>
                  </a:lnTo>
                  <a:lnTo>
                    <a:pt x="807" y="194"/>
                  </a:lnTo>
                  <a:lnTo>
                    <a:pt x="807" y="194"/>
                  </a:lnTo>
                  <a:lnTo>
                    <a:pt x="807" y="194"/>
                  </a:lnTo>
                  <a:lnTo>
                    <a:pt x="807" y="194"/>
                  </a:lnTo>
                  <a:lnTo>
                    <a:pt x="807" y="194"/>
                  </a:lnTo>
                  <a:lnTo>
                    <a:pt x="809" y="194"/>
                  </a:lnTo>
                  <a:lnTo>
                    <a:pt x="809" y="194"/>
                  </a:lnTo>
                  <a:lnTo>
                    <a:pt x="811" y="194"/>
                  </a:lnTo>
                  <a:lnTo>
                    <a:pt x="811" y="192"/>
                  </a:lnTo>
                  <a:lnTo>
                    <a:pt x="813" y="192"/>
                  </a:lnTo>
                  <a:lnTo>
                    <a:pt x="813" y="192"/>
                  </a:lnTo>
                  <a:lnTo>
                    <a:pt x="815" y="192"/>
                  </a:lnTo>
                  <a:lnTo>
                    <a:pt x="815" y="192"/>
                  </a:lnTo>
                  <a:lnTo>
                    <a:pt x="817" y="192"/>
                  </a:lnTo>
                  <a:lnTo>
                    <a:pt x="817" y="192"/>
                  </a:lnTo>
                  <a:lnTo>
                    <a:pt x="820" y="192"/>
                  </a:lnTo>
                  <a:lnTo>
                    <a:pt x="820" y="190"/>
                  </a:lnTo>
                  <a:lnTo>
                    <a:pt x="820" y="190"/>
                  </a:lnTo>
                  <a:lnTo>
                    <a:pt x="820" y="190"/>
                  </a:lnTo>
                  <a:lnTo>
                    <a:pt x="822" y="190"/>
                  </a:lnTo>
                  <a:lnTo>
                    <a:pt x="822" y="190"/>
                  </a:lnTo>
                  <a:lnTo>
                    <a:pt x="822" y="190"/>
                  </a:lnTo>
                  <a:lnTo>
                    <a:pt x="822" y="188"/>
                  </a:lnTo>
                  <a:lnTo>
                    <a:pt x="826" y="188"/>
                  </a:lnTo>
                  <a:lnTo>
                    <a:pt x="826" y="188"/>
                  </a:lnTo>
                  <a:lnTo>
                    <a:pt x="829" y="188"/>
                  </a:lnTo>
                  <a:lnTo>
                    <a:pt x="829" y="188"/>
                  </a:lnTo>
                  <a:lnTo>
                    <a:pt x="831" y="188"/>
                  </a:lnTo>
                  <a:lnTo>
                    <a:pt x="831" y="187"/>
                  </a:lnTo>
                  <a:lnTo>
                    <a:pt x="833" y="187"/>
                  </a:lnTo>
                  <a:lnTo>
                    <a:pt x="833" y="187"/>
                  </a:lnTo>
                  <a:lnTo>
                    <a:pt x="833" y="187"/>
                  </a:lnTo>
                  <a:lnTo>
                    <a:pt x="833" y="187"/>
                  </a:lnTo>
                  <a:lnTo>
                    <a:pt x="835" y="187"/>
                  </a:lnTo>
                  <a:lnTo>
                    <a:pt x="835" y="185"/>
                  </a:lnTo>
                  <a:lnTo>
                    <a:pt x="837" y="185"/>
                  </a:lnTo>
                  <a:lnTo>
                    <a:pt x="837" y="185"/>
                  </a:lnTo>
                  <a:lnTo>
                    <a:pt x="839" y="185"/>
                  </a:lnTo>
                  <a:lnTo>
                    <a:pt x="839" y="185"/>
                  </a:lnTo>
                  <a:lnTo>
                    <a:pt x="842" y="185"/>
                  </a:lnTo>
                  <a:lnTo>
                    <a:pt x="842" y="185"/>
                  </a:lnTo>
                  <a:lnTo>
                    <a:pt x="844" y="185"/>
                  </a:lnTo>
                  <a:lnTo>
                    <a:pt x="844" y="185"/>
                  </a:lnTo>
                  <a:lnTo>
                    <a:pt x="848" y="185"/>
                  </a:lnTo>
                  <a:lnTo>
                    <a:pt x="848" y="183"/>
                  </a:lnTo>
                  <a:lnTo>
                    <a:pt x="848" y="183"/>
                  </a:lnTo>
                  <a:lnTo>
                    <a:pt x="848" y="183"/>
                  </a:lnTo>
                  <a:lnTo>
                    <a:pt x="852" y="183"/>
                  </a:lnTo>
                  <a:lnTo>
                    <a:pt x="852" y="181"/>
                  </a:lnTo>
                  <a:lnTo>
                    <a:pt x="852" y="181"/>
                  </a:lnTo>
                  <a:lnTo>
                    <a:pt x="852" y="181"/>
                  </a:lnTo>
                  <a:lnTo>
                    <a:pt x="854" y="181"/>
                  </a:lnTo>
                  <a:lnTo>
                    <a:pt x="854" y="181"/>
                  </a:lnTo>
                  <a:lnTo>
                    <a:pt x="854" y="181"/>
                  </a:lnTo>
                  <a:lnTo>
                    <a:pt x="854" y="181"/>
                  </a:lnTo>
                  <a:lnTo>
                    <a:pt x="857" y="181"/>
                  </a:lnTo>
                  <a:lnTo>
                    <a:pt x="857" y="179"/>
                  </a:lnTo>
                  <a:lnTo>
                    <a:pt x="861" y="179"/>
                  </a:lnTo>
                  <a:lnTo>
                    <a:pt x="861" y="179"/>
                  </a:lnTo>
                  <a:lnTo>
                    <a:pt x="861" y="179"/>
                  </a:lnTo>
                  <a:lnTo>
                    <a:pt x="861" y="179"/>
                  </a:lnTo>
                  <a:lnTo>
                    <a:pt x="865" y="179"/>
                  </a:lnTo>
                  <a:lnTo>
                    <a:pt x="865" y="179"/>
                  </a:lnTo>
                  <a:lnTo>
                    <a:pt x="866" y="179"/>
                  </a:lnTo>
                  <a:lnTo>
                    <a:pt x="866" y="179"/>
                  </a:lnTo>
                  <a:lnTo>
                    <a:pt x="868" y="179"/>
                  </a:lnTo>
                  <a:lnTo>
                    <a:pt x="868" y="177"/>
                  </a:lnTo>
                  <a:lnTo>
                    <a:pt x="870" y="177"/>
                  </a:lnTo>
                  <a:lnTo>
                    <a:pt x="870" y="177"/>
                  </a:lnTo>
                  <a:lnTo>
                    <a:pt x="872" y="177"/>
                  </a:lnTo>
                  <a:lnTo>
                    <a:pt x="872" y="175"/>
                  </a:lnTo>
                  <a:lnTo>
                    <a:pt x="874" y="175"/>
                  </a:lnTo>
                  <a:lnTo>
                    <a:pt x="874" y="175"/>
                  </a:lnTo>
                  <a:lnTo>
                    <a:pt x="874" y="175"/>
                  </a:lnTo>
                  <a:lnTo>
                    <a:pt x="874" y="175"/>
                  </a:lnTo>
                  <a:lnTo>
                    <a:pt x="879" y="175"/>
                  </a:lnTo>
                  <a:lnTo>
                    <a:pt x="879" y="175"/>
                  </a:lnTo>
                  <a:lnTo>
                    <a:pt x="879" y="175"/>
                  </a:lnTo>
                  <a:lnTo>
                    <a:pt x="879" y="174"/>
                  </a:lnTo>
                  <a:lnTo>
                    <a:pt x="881" y="174"/>
                  </a:lnTo>
                  <a:lnTo>
                    <a:pt x="881" y="174"/>
                  </a:lnTo>
                  <a:lnTo>
                    <a:pt x="883" y="174"/>
                  </a:lnTo>
                  <a:lnTo>
                    <a:pt x="883" y="174"/>
                  </a:lnTo>
                  <a:lnTo>
                    <a:pt x="887" y="174"/>
                  </a:lnTo>
                  <a:lnTo>
                    <a:pt x="887" y="172"/>
                  </a:lnTo>
                  <a:lnTo>
                    <a:pt x="889" y="172"/>
                  </a:lnTo>
                  <a:lnTo>
                    <a:pt x="889" y="172"/>
                  </a:lnTo>
                  <a:lnTo>
                    <a:pt x="891" y="172"/>
                  </a:lnTo>
                  <a:lnTo>
                    <a:pt x="891" y="172"/>
                  </a:lnTo>
                  <a:lnTo>
                    <a:pt x="891" y="172"/>
                  </a:lnTo>
                  <a:lnTo>
                    <a:pt x="891" y="172"/>
                  </a:lnTo>
                  <a:lnTo>
                    <a:pt x="894" y="172"/>
                  </a:lnTo>
                  <a:lnTo>
                    <a:pt x="894" y="170"/>
                  </a:lnTo>
                  <a:lnTo>
                    <a:pt x="898" y="170"/>
                  </a:lnTo>
                  <a:lnTo>
                    <a:pt x="898" y="170"/>
                  </a:lnTo>
                  <a:lnTo>
                    <a:pt x="900" y="170"/>
                  </a:lnTo>
                  <a:lnTo>
                    <a:pt x="900" y="170"/>
                  </a:lnTo>
                  <a:lnTo>
                    <a:pt x="902" y="170"/>
                  </a:lnTo>
                  <a:lnTo>
                    <a:pt x="902" y="170"/>
                  </a:lnTo>
                  <a:lnTo>
                    <a:pt x="911" y="170"/>
                  </a:lnTo>
                  <a:lnTo>
                    <a:pt x="911" y="168"/>
                  </a:lnTo>
                  <a:lnTo>
                    <a:pt x="913" y="168"/>
                  </a:lnTo>
                  <a:lnTo>
                    <a:pt x="913" y="168"/>
                  </a:lnTo>
                  <a:lnTo>
                    <a:pt x="915" y="168"/>
                  </a:lnTo>
                  <a:lnTo>
                    <a:pt x="915" y="168"/>
                  </a:lnTo>
                  <a:lnTo>
                    <a:pt x="916" y="168"/>
                  </a:lnTo>
                  <a:lnTo>
                    <a:pt x="916" y="166"/>
                  </a:lnTo>
                  <a:lnTo>
                    <a:pt x="918" y="166"/>
                  </a:lnTo>
                  <a:lnTo>
                    <a:pt x="918" y="166"/>
                  </a:lnTo>
                  <a:lnTo>
                    <a:pt x="920" y="166"/>
                  </a:lnTo>
                  <a:lnTo>
                    <a:pt x="920" y="166"/>
                  </a:lnTo>
                  <a:lnTo>
                    <a:pt x="926" y="166"/>
                  </a:lnTo>
                  <a:lnTo>
                    <a:pt x="926" y="164"/>
                  </a:lnTo>
                  <a:lnTo>
                    <a:pt x="928" y="164"/>
                  </a:lnTo>
                  <a:lnTo>
                    <a:pt x="928" y="164"/>
                  </a:lnTo>
                  <a:lnTo>
                    <a:pt x="928" y="164"/>
                  </a:lnTo>
                  <a:lnTo>
                    <a:pt x="928" y="164"/>
                  </a:lnTo>
                  <a:lnTo>
                    <a:pt x="929" y="164"/>
                  </a:lnTo>
                  <a:lnTo>
                    <a:pt x="929" y="162"/>
                  </a:lnTo>
                  <a:lnTo>
                    <a:pt x="931" y="162"/>
                  </a:lnTo>
                  <a:lnTo>
                    <a:pt x="931" y="162"/>
                  </a:lnTo>
                  <a:lnTo>
                    <a:pt x="933" y="162"/>
                  </a:lnTo>
                  <a:lnTo>
                    <a:pt x="933" y="162"/>
                  </a:lnTo>
                  <a:lnTo>
                    <a:pt x="942" y="162"/>
                  </a:lnTo>
                  <a:lnTo>
                    <a:pt x="942" y="162"/>
                  </a:lnTo>
                  <a:lnTo>
                    <a:pt x="946" y="162"/>
                  </a:lnTo>
                  <a:lnTo>
                    <a:pt x="946" y="161"/>
                  </a:lnTo>
                  <a:lnTo>
                    <a:pt x="950" y="161"/>
                  </a:lnTo>
                  <a:lnTo>
                    <a:pt x="950" y="161"/>
                  </a:lnTo>
                  <a:lnTo>
                    <a:pt x="952" y="161"/>
                  </a:lnTo>
                  <a:lnTo>
                    <a:pt x="952" y="161"/>
                  </a:lnTo>
                  <a:lnTo>
                    <a:pt x="954" y="161"/>
                  </a:lnTo>
                  <a:lnTo>
                    <a:pt x="954" y="159"/>
                  </a:lnTo>
                  <a:lnTo>
                    <a:pt x="955" y="159"/>
                  </a:lnTo>
                  <a:lnTo>
                    <a:pt x="955" y="159"/>
                  </a:lnTo>
                  <a:lnTo>
                    <a:pt x="955" y="159"/>
                  </a:lnTo>
                  <a:lnTo>
                    <a:pt x="955" y="159"/>
                  </a:lnTo>
                  <a:lnTo>
                    <a:pt x="957" y="159"/>
                  </a:lnTo>
                  <a:lnTo>
                    <a:pt x="957" y="159"/>
                  </a:lnTo>
                  <a:lnTo>
                    <a:pt x="961" y="159"/>
                  </a:lnTo>
                  <a:lnTo>
                    <a:pt x="961" y="157"/>
                  </a:lnTo>
                  <a:lnTo>
                    <a:pt x="961" y="157"/>
                  </a:lnTo>
                  <a:lnTo>
                    <a:pt x="961" y="157"/>
                  </a:lnTo>
                  <a:lnTo>
                    <a:pt x="966" y="157"/>
                  </a:lnTo>
                  <a:lnTo>
                    <a:pt x="966" y="157"/>
                  </a:lnTo>
                  <a:lnTo>
                    <a:pt x="966" y="157"/>
                  </a:lnTo>
                  <a:lnTo>
                    <a:pt x="966" y="155"/>
                  </a:lnTo>
                  <a:lnTo>
                    <a:pt x="968" y="155"/>
                  </a:lnTo>
                  <a:lnTo>
                    <a:pt x="968" y="155"/>
                  </a:lnTo>
                  <a:lnTo>
                    <a:pt x="968" y="155"/>
                  </a:lnTo>
                  <a:lnTo>
                    <a:pt x="968" y="155"/>
                  </a:lnTo>
                  <a:lnTo>
                    <a:pt x="970" y="155"/>
                  </a:lnTo>
                  <a:lnTo>
                    <a:pt x="970" y="155"/>
                  </a:lnTo>
                  <a:lnTo>
                    <a:pt x="974" y="155"/>
                  </a:lnTo>
                  <a:lnTo>
                    <a:pt x="974" y="153"/>
                  </a:lnTo>
                  <a:lnTo>
                    <a:pt x="976" y="153"/>
                  </a:lnTo>
                  <a:lnTo>
                    <a:pt x="976" y="153"/>
                  </a:lnTo>
                  <a:lnTo>
                    <a:pt x="978" y="153"/>
                  </a:lnTo>
                  <a:lnTo>
                    <a:pt x="978" y="151"/>
                  </a:lnTo>
                  <a:lnTo>
                    <a:pt x="985" y="151"/>
                  </a:lnTo>
                  <a:lnTo>
                    <a:pt x="985" y="151"/>
                  </a:lnTo>
                  <a:lnTo>
                    <a:pt x="987" y="151"/>
                  </a:lnTo>
                  <a:lnTo>
                    <a:pt x="987" y="151"/>
                  </a:lnTo>
                  <a:lnTo>
                    <a:pt x="989" y="151"/>
                  </a:lnTo>
                  <a:lnTo>
                    <a:pt x="989" y="151"/>
                  </a:lnTo>
                  <a:lnTo>
                    <a:pt x="989" y="151"/>
                  </a:lnTo>
                  <a:lnTo>
                    <a:pt x="989" y="150"/>
                  </a:lnTo>
                  <a:lnTo>
                    <a:pt x="991" y="150"/>
                  </a:lnTo>
                  <a:lnTo>
                    <a:pt x="991" y="150"/>
                  </a:lnTo>
                  <a:lnTo>
                    <a:pt x="992" y="150"/>
                  </a:lnTo>
                  <a:lnTo>
                    <a:pt x="992" y="150"/>
                  </a:lnTo>
                  <a:lnTo>
                    <a:pt x="994" y="150"/>
                  </a:lnTo>
                  <a:lnTo>
                    <a:pt x="994" y="148"/>
                  </a:lnTo>
                  <a:lnTo>
                    <a:pt x="994" y="148"/>
                  </a:lnTo>
                  <a:lnTo>
                    <a:pt x="994" y="148"/>
                  </a:lnTo>
                  <a:lnTo>
                    <a:pt x="1000" y="148"/>
                  </a:lnTo>
                  <a:lnTo>
                    <a:pt x="1000" y="148"/>
                  </a:lnTo>
                  <a:lnTo>
                    <a:pt x="1002" y="148"/>
                  </a:lnTo>
                  <a:lnTo>
                    <a:pt x="1002" y="148"/>
                  </a:lnTo>
                  <a:lnTo>
                    <a:pt x="1002" y="148"/>
                  </a:lnTo>
                  <a:lnTo>
                    <a:pt x="1002" y="146"/>
                  </a:lnTo>
                  <a:lnTo>
                    <a:pt x="1005" y="146"/>
                  </a:lnTo>
                  <a:lnTo>
                    <a:pt x="1005" y="146"/>
                  </a:lnTo>
                  <a:lnTo>
                    <a:pt x="1009" y="146"/>
                  </a:lnTo>
                  <a:lnTo>
                    <a:pt x="1009" y="146"/>
                  </a:lnTo>
                  <a:lnTo>
                    <a:pt x="1015" y="146"/>
                  </a:lnTo>
                  <a:lnTo>
                    <a:pt x="1015" y="146"/>
                  </a:lnTo>
                  <a:lnTo>
                    <a:pt x="1015" y="146"/>
                  </a:lnTo>
                  <a:lnTo>
                    <a:pt x="1015" y="144"/>
                  </a:lnTo>
                  <a:lnTo>
                    <a:pt x="1016" y="144"/>
                  </a:lnTo>
                  <a:lnTo>
                    <a:pt x="1016" y="144"/>
                  </a:lnTo>
                  <a:lnTo>
                    <a:pt x="1018" y="144"/>
                  </a:lnTo>
                  <a:lnTo>
                    <a:pt x="1018" y="144"/>
                  </a:lnTo>
                  <a:lnTo>
                    <a:pt x="1024" y="144"/>
                  </a:lnTo>
                  <a:lnTo>
                    <a:pt x="1024" y="142"/>
                  </a:lnTo>
                  <a:lnTo>
                    <a:pt x="1028" y="142"/>
                  </a:lnTo>
                  <a:lnTo>
                    <a:pt x="1028" y="142"/>
                  </a:lnTo>
                  <a:lnTo>
                    <a:pt x="1029" y="142"/>
                  </a:lnTo>
                  <a:lnTo>
                    <a:pt x="1029" y="142"/>
                  </a:lnTo>
                  <a:lnTo>
                    <a:pt x="1031" y="142"/>
                  </a:lnTo>
                  <a:lnTo>
                    <a:pt x="1031" y="142"/>
                  </a:lnTo>
                  <a:lnTo>
                    <a:pt x="1035" y="142"/>
                  </a:lnTo>
                  <a:lnTo>
                    <a:pt x="1035" y="140"/>
                  </a:lnTo>
                  <a:lnTo>
                    <a:pt x="1039" y="140"/>
                  </a:lnTo>
                  <a:lnTo>
                    <a:pt x="1039" y="140"/>
                  </a:lnTo>
                  <a:lnTo>
                    <a:pt x="1042" y="140"/>
                  </a:lnTo>
                  <a:lnTo>
                    <a:pt x="1042" y="140"/>
                  </a:lnTo>
                  <a:lnTo>
                    <a:pt x="1044" y="140"/>
                  </a:lnTo>
                  <a:lnTo>
                    <a:pt x="1044" y="138"/>
                  </a:lnTo>
                  <a:lnTo>
                    <a:pt x="1046" y="138"/>
                  </a:lnTo>
                  <a:lnTo>
                    <a:pt x="1046" y="138"/>
                  </a:lnTo>
                  <a:lnTo>
                    <a:pt x="1046" y="138"/>
                  </a:lnTo>
                  <a:lnTo>
                    <a:pt x="1046" y="138"/>
                  </a:lnTo>
                  <a:lnTo>
                    <a:pt x="1055" y="138"/>
                  </a:lnTo>
                  <a:lnTo>
                    <a:pt x="1055" y="138"/>
                  </a:lnTo>
                  <a:lnTo>
                    <a:pt x="1059" y="138"/>
                  </a:lnTo>
                  <a:lnTo>
                    <a:pt x="1059" y="137"/>
                  </a:lnTo>
                  <a:lnTo>
                    <a:pt x="1061" y="137"/>
                  </a:lnTo>
                  <a:lnTo>
                    <a:pt x="1061" y="137"/>
                  </a:lnTo>
                  <a:lnTo>
                    <a:pt x="1063" y="137"/>
                  </a:lnTo>
                  <a:lnTo>
                    <a:pt x="1063" y="137"/>
                  </a:lnTo>
                  <a:lnTo>
                    <a:pt x="1068" y="137"/>
                  </a:lnTo>
                  <a:lnTo>
                    <a:pt x="1068" y="135"/>
                  </a:lnTo>
                  <a:lnTo>
                    <a:pt x="1068" y="135"/>
                  </a:lnTo>
                  <a:lnTo>
                    <a:pt x="1068" y="135"/>
                  </a:lnTo>
                  <a:lnTo>
                    <a:pt x="1072" y="135"/>
                  </a:lnTo>
                  <a:lnTo>
                    <a:pt x="1072" y="135"/>
                  </a:lnTo>
                  <a:lnTo>
                    <a:pt x="1072" y="135"/>
                  </a:lnTo>
                  <a:lnTo>
                    <a:pt x="1072" y="135"/>
                  </a:lnTo>
                  <a:lnTo>
                    <a:pt x="1076" y="135"/>
                  </a:lnTo>
                  <a:lnTo>
                    <a:pt x="1076" y="133"/>
                  </a:lnTo>
                  <a:lnTo>
                    <a:pt x="1078" y="133"/>
                  </a:lnTo>
                  <a:lnTo>
                    <a:pt x="1078" y="133"/>
                  </a:lnTo>
                  <a:lnTo>
                    <a:pt x="1078" y="133"/>
                  </a:lnTo>
                  <a:lnTo>
                    <a:pt x="1078" y="133"/>
                  </a:lnTo>
                  <a:lnTo>
                    <a:pt x="1079" y="133"/>
                  </a:lnTo>
                  <a:lnTo>
                    <a:pt x="1079" y="131"/>
                  </a:lnTo>
                  <a:lnTo>
                    <a:pt x="1085" y="131"/>
                  </a:lnTo>
                  <a:lnTo>
                    <a:pt x="1085" y="131"/>
                  </a:lnTo>
                  <a:lnTo>
                    <a:pt x="1087" y="131"/>
                  </a:lnTo>
                  <a:lnTo>
                    <a:pt x="1087" y="131"/>
                  </a:lnTo>
                  <a:lnTo>
                    <a:pt x="1091" y="131"/>
                  </a:lnTo>
                  <a:lnTo>
                    <a:pt x="1091" y="131"/>
                  </a:lnTo>
                  <a:lnTo>
                    <a:pt x="1092" y="131"/>
                  </a:lnTo>
                  <a:lnTo>
                    <a:pt x="1092" y="129"/>
                  </a:lnTo>
                  <a:lnTo>
                    <a:pt x="1098" y="129"/>
                  </a:lnTo>
                  <a:lnTo>
                    <a:pt x="1098" y="129"/>
                  </a:lnTo>
                  <a:lnTo>
                    <a:pt x="1102" y="129"/>
                  </a:lnTo>
                  <a:lnTo>
                    <a:pt x="1102" y="129"/>
                  </a:lnTo>
                  <a:lnTo>
                    <a:pt x="1102" y="129"/>
                  </a:lnTo>
                  <a:lnTo>
                    <a:pt x="1102" y="127"/>
                  </a:lnTo>
                  <a:lnTo>
                    <a:pt x="1105" y="127"/>
                  </a:lnTo>
                  <a:lnTo>
                    <a:pt x="1105" y="127"/>
                  </a:lnTo>
                  <a:lnTo>
                    <a:pt x="1105" y="127"/>
                  </a:lnTo>
                  <a:lnTo>
                    <a:pt x="1105" y="127"/>
                  </a:lnTo>
                  <a:lnTo>
                    <a:pt x="1107" y="127"/>
                  </a:lnTo>
                  <a:lnTo>
                    <a:pt x="1107" y="125"/>
                  </a:lnTo>
                  <a:lnTo>
                    <a:pt x="1113" y="125"/>
                  </a:lnTo>
                  <a:lnTo>
                    <a:pt x="1113" y="125"/>
                  </a:lnTo>
                  <a:lnTo>
                    <a:pt x="1122" y="125"/>
                  </a:lnTo>
                  <a:lnTo>
                    <a:pt x="1122" y="125"/>
                  </a:lnTo>
                  <a:lnTo>
                    <a:pt x="1122" y="125"/>
                  </a:lnTo>
                  <a:lnTo>
                    <a:pt x="1122" y="125"/>
                  </a:lnTo>
                  <a:lnTo>
                    <a:pt x="1126" y="125"/>
                  </a:lnTo>
                  <a:lnTo>
                    <a:pt x="1126" y="124"/>
                  </a:lnTo>
                  <a:lnTo>
                    <a:pt x="1126" y="124"/>
                  </a:lnTo>
                  <a:lnTo>
                    <a:pt x="1126" y="124"/>
                  </a:lnTo>
                  <a:lnTo>
                    <a:pt x="1128" y="124"/>
                  </a:lnTo>
                  <a:lnTo>
                    <a:pt x="1128" y="124"/>
                  </a:lnTo>
                  <a:lnTo>
                    <a:pt x="1128" y="124"/>
                  </a:lnTo>
                  <a:lnTo>
                    <a:pt x="1128" y="124"/>
                  </a:lnTo>
                  <a:lnTo>
                    <a:pt x="1128" y="124"/>
                  </a:lnTo>
                  <a:lnTo>
                    <a:pt x="1128" y="122"/>
                  </a:lnTo>
                  <a:lnTo>
                    <a:pt x="1131" y="122"/>
                  </a:lnTo>
                  <a:lnTo>
                    <a:pt x="1131" y="122"/>
                  </a:lnTo>
                  <a:lnTo>
                    <a:pt x="1131" y="122"/>
                  </a:lnTo>
                  <a:lnTo>
                    <a:pt x="1131" y="122"/>
                  </a:lnTo>
                  <a:lnTo>
                    <a:pt x="1139" y="122"/>
                  </a:lnTo>
                  <a:lnTo>
                    <a:pt x="1139" y="120"/>
                  </a:lnTo>
                  <a:lnTo>
                    <a:pt x="1141" y="120"/>
                  </a:lnTo>
                  <a:lnTo>
                    <a:pt x="1141" y="120"/>
                  </a:lnTo>
                  <a:lnTo>
                    <a:pt x="1142" y="120"/>
                  </a:lnTo>
                  <a:lnTo>
                    <a:pt x="1142" y="118"/>
                  </a:lnTo>
                  <a:lnTo>
                    <a:pt x="1144" y="118"/>
                  </a:lnTo>
                  <a:lnTo>
                    <a:pt x="1144" y="118"/>
                  </a:lnTo>
                  <a:lnTo>
                    <a:pt x="1150" y="118"/>
                  </a:lnTo>
                  <a:lnTo>
                    <a:pt x="1150" y="118"/>
                  </a:lnTo>
                  <a:lnTo>
                    <a:pt x="1152" y="118"/>
                  </a:lnTo>
                  <a:lnTo>
                    <a:pt x="1152" y="116"/>
                  </a:lnTo>
                  <a:lnTo>
                    <a:pt x="1155" y="116"/>
                  </a:lnTo>
                  <a:lnTo>
                    <a:pt x="1155" y="116"/>
                  </a:lnTo>
                  <a:lnTo>
                    <a:pt x="1157" y="116"/>
                  </a:lnTo>
                  <a:lnTo>
                    <a:pt x="1157" y="116"/>
                  </a:lnTo>
                  <a:lnTo>
                    <a:pt x="1161" y="116"/>
                  </a:lnTo>
                  <a:lnTo>
                    <a:pt x="1161" y="116"/>
                  </a:lnTo>
                  <a:lnTo>
                    <a:pt x="1165" y="116"/>
                  </a:lnTo>
                  <a:lnTo>
                    <a:pt x="1165" y="114"/>
                  </a:lnTo>
                  <a:lnTo>
                    <a:pt x="1166" y="114"/>
                  </a:lnTo>
                  <a:lnTo>
                    <a:pt x="1166" y="114"/>
                  </a:lnTo>
                  <a:lnTo>
                    <a:pt x="1168" y="114"/>
                  </a:lnTo>
                  <a:lnTo>
                    <a:pt x="1168" y="112"/>
                  </a:lnTo>
                  <a:lnTo>
                    <a:pt x="1172" y="112"/>
                  </a:lnTo>
                  <a:lnTo>
                    <a:pt x="1172" y="112"/>
                  </a:lnTo>
                  <a:lnTo>
                    <a:pt x="1174" y="112"/>
                  </a:lnTo>
                  <a:lnTo>
                    <a:pt x="1174" y="112"/>
                  </a:lnTo>
                  <a:lnTo>
                    <a:pt x="1178" y="112"/>
                  </a:lnTo>
                  <a:lnTo>
                    <a:pt x="1178" y="111"/>
                  </a:lnTo>
                  <a:lnTo>
                    <a:pt x="1179" y="111"/>
                  </a:lnTo>
                  <a:lnTo>
                    <a:pt x="1179" y="111"/>
                  </a:lnTo>
                  <a:lnTo>
                    <a:pt x="1181" y="111"/>
                  </a:lnTo>
                  <a:lnTo>
                    <a:pt x="1181" y="111"/>
                  </a:lnTo>
                  <a:lnTo>
                    <a:pt x="1181" y="111"/>
                  </a:lnTo>
                  <a:lnTo>
                    <a:pt x="1181" y="111"/>
                  </a:lnTo>
                  <a:lnTo>
                    <a:pt x="1183" y="111"/>
                  </a:lnTo>
                  <a:lnTo>
                    <a:pt x="1183" y="109"/>
                  </a:lnTo>
                  <a:lnTo>
                    <a:pt x="1185" y="109"/>
                  </a:lnTo>
                  <a:lnTo>
                    <a:pt x="1185" y="107"/>
                  </a:lnTo>
                  <a:lnTo>
                    <a:pt x="1189" y="107"/>
                  </a:lnTo>
                  <a:lnTo>
                    <a:pt x="1189" y="107"/>
                  </a:lnTo>
                  <a:lnTo>
                    <a:pt x="1192" y="107"/>
                  </a:lnTo>
                  <a:lnTo>
                    <a:pt x="1192" y="107"/>
                  </a:lnTo>
                  <a:lnTo>
                    <a:pt x="1194" y="107"/>
                  </a:lnTo>
                  <a:lnTo>
                    <a:pt x="1194" y="105"/>
                  </a:lnTo>
                  <a:lnTo>
                    <a:pt x="1194" y="105"/>
                  </a:lnTo>
                  <a:lnTo>
                    <a:pt x="1194" y="105"/>
                  </a:lnTo>
                  <a:lnTo>
                    <a:pt x="1196" y="105"/>
                  </a:lnTo>
                  <a:lnTo>
                    <a:pt x="1196" y="105"/>
                  </a:lnTo>
                  <a:lnTo>
                    <a:pt x="1198" y="105"/>
                  </a:lnTo>
                  <a:lnTo>
                    <a:pt x="1198" y="103"/>
                  </a:lnTo>
                  <a:lnTo>
                    <a:pt x="1200" y="103"/>
                  </a:lnTo>
                  <a:lnTo>
                    <a:pt x="1200" y="103"/>
                  </a:lnTo>
                  <a:lnTo>
                    <a:pt x="1202" y="103"/>
                  </a:lnTo>
                  <a:lnTo>
                    <a:pt x="1202" y="103"/>
                  </a:lnTo>
                  <a:lnTo>
                    <a:pt x="1202" y="103"/>
                  </a:lnTo>
                  <a:lnTo>
                    <a:pt x="1202" y="101"/>
                  </a:lnTo>
                  <a:lnTo>
                    <a:pt x="1205" y="101"/>
                  </a:lnTo>
                  <a:lnTo>
                    <a:pt x="1205" y="101"/>
                  </a:lnTo>
                  <a:lnTo>
                    <a:pt x="1207" y="101"/>
                  </a:lnTo>
                  <a:lnTo>
                    <a:pt x="1207" y="101"/>
                  </a:lnTo>
                  <a:lnTo>
                    <a:pt x="1209" y="101"/>
                  </a:lnTo>
                  <a:lnTo>
                    <a:pt x="1209" y="100"/>
                  </a:lnTo>
                  <a:lnTo>
                    <a:pt x="1209" y="100"/>
                  </a:lnTo>
                  <a:lnTo>
                    <a:pt x="1209" y="100"/>
                  </a:lnTo>
                  <a:lnTo>
                    <a:pt x="1215" y="100"/>
                  </a:lnTo>
                  <a:lnTo>
                    <a:pt x="1215" y="98"/>
                  </a:lnTo>
                  <a:lnTo>
                    <a:pt x="1215" y="98"/>
                  </a:lnTo>
                  <a:lnTo>
                    <a:pt x="1215" y="98"/>
                  </a:lnTo>
                  <a:lnTo>
                    <a:pt x="1218" y="98"/>
                  </a:lnTo>
                  <a:lnTo>
                    <a:pt x="1218" y="98"/>
                  </a:lnTo>
                  <a:lnTo>
                    <a:pt x="1220" y="98"/>
                  </a:lnTo>
                  <a:lnTo>
                    <a:pt x="1220" y="96"/>
                  </a:lnTo>
                  <a:lnTo>
                    <a:pt x="1220" y="96"/>
                  </a:lnTo>
                  <a:lnTo>
                    <a:pt x="1220" y="96"/>
                  </a:lnTo>
                  <a:lnTo>
                    <a:pt x="1222" y="96"/>
                  </a:lnTo>
                  <a:lnTo>
                    <a:pt x="1222" y="96"/>
                  </a:lnTo>
                  <a:lnTo>
                    <a:pt x="1222" y="96"/>
                  </a:lnTo>
                  <a:lnTo>
                    <a:pt x="1222" y="96"/>
                  </a:lnTo>
                  <a:lnTo>
                    <a:pt x="1224" y="96"/>
                  </a:lnTo>
                  <a:lnTo>
                    <a:pt x="1224" y="94"/>
                  </a:lnTo>
                  <a:lnTo>
                    <a:pt x="1224" y="94"/>
                  </a:lnTo>
                  <a:lnTo>
                    <a:pt x="1224" y="94"/>
                  </a:lnTo>
                  <a:lnTo>
                    <a:pt x="1226" y="94"/>
                  </a:lnTo>
                  <a:lnTo>
                    <a:pt x="1226" y="94"/>
                  </a:lnTo>
                  <a:lnTo>
                    <a:pt x="1229" y="94"/>
                  </a:lnTo>
                  <a:lnTo>
                    <a:pt x="1229" y="92"/>
                  </a:lnTo>
                  <a:lnTo>
                    <a:pt x="1231" y="92"/>
                  </a:lnTo>
                  <a:lnTo>
                    <a:pt x="1231" y="92"/>
                  </a:lnTo>
                  <a:lnTo>
                    <a:pt x="1233" y="92"/>
                  </a:lnTo>
                  <a:lnTo>
                    <a:pt x="1233" y="90"/>
                  </a:lnTo>
                  <a:lnTo>
                    <a:pt x="1235" y="90"/>
                  </a:lnTo>
                  <a:lnTo>
                    <a:pt x="1235" y="90"/>
                  </a:lnTo>
                  <a:lnTo>
                    <a:pt x="1237" y="90"/>
                  </a:lnTo>
                  <a:lnTo>
                    <a:pt x="1237" y="90"/>
                  </a:lnTo>
                  <a:lnTo>
                    <a:pt x="1239" y="90"/>
                  </a:lnTo>
                  <a:lnTo>
                    <a:pt x="1239" y="90"/>
                  </a:lnTo>
                  <a:lnTo>
                    <a:pt x="1242" y="90"/>
                  </a:lnTo>
                  <a:lnTo>
                    <a:pt x="1242" y="87"/>
                  </a:lnTo>
                  <a:lnTo>
                    <a:pt x="1253" y="87"/>
                  </a:lnTo>
                  <a:lnTo>
                    <a:pt x="1253" y="87"/>
                  </a:lnTo>
                  <a:lnTo>
                    <a:pt x="1257" y="87"/>
                  </a:lnTo>
                  <a:lnTo>
                    <a:pt x="1257" y="87"/>
                  </a:lnTo>
                  <a:lnTo>
                    <a:pt x="1261" y="87"/>
                  </a:lnTo>
                  <a:lnTo>
                    <a:pt x="1261" y="85"/>
                  </a:lnTo>
                  <a:lnTo>
                    <a:pt x="1265" y="85"/>
                  </a:lnTo>
                  <a:lnTo>
                    <a:pt x="1265" y="85"/>
                  </a:lnTo>
                  <a:lnTo>
                    <a:pt x="1265" y="85"/>
                  </a:lnTo>
                  <a:lnTo>
                    <a:pt x="1265" y="83"/>
                  </a:lnTo>
                  <a:lnTo>
                    <a:pt x="1266" y="83"/>
                  </a:lnTo>
                  <a:lnTo>
                    <a:pt x="1266" y="83"/>
                  </a:lnTo>
                  <a:lnTo>
                    <a:pt x="1266" y="83"/>
                  </a:lnTo>
                  <a:lnTo>
                    <a:pt x="1266" y="83"/>
                  </a:lnTo>
                  <a:lnTo>
                    <a:pt x="1270" y="83"/>
                  </a:lnTo>
                  <a:lnTo>
                    <a:pt x="1270" y="83"/>
                  </a:lnTo>
                  <a:lnTo>
                    <a:pt x="1278" y="83"/>
                  </a:lnTo>
                  <a:lnTo>
                    <a:pt x="1278" y="81"/>
                  </a:lnTo>
                  <a:lnTo>
                    <a:pt x="1279" y="81"/>
                  </a:lnTo>
                  <a:lnTo>
                    <a:pt x="1279" y="81"/>
                  </a:lnTo>
                  <a:lnTo>
                    <a:pt x="1281" y="81"/>
                  </a:lnTo>
                  <a:lnTo>
                    <a:pt x="1281" y="81"/>
                  </a:lnTo>
                  <a:lnTo>
                    <a:pt x="1287" y="81"/>
                  </a:lnTo>
                  <a:lnTo>
                    <a:pt x="1287" y="79"/>
                  </a:lnTo>
                  <a:lnTo>
                    <a:pt x="1291" y="79"/>
                  </a:lnTo>
                  <a:lnTo>
                    <a:pt x="1291" y="79"/>
                  </a:lnTo>
                  <a:lnTo>
                    <a:pt x="1300" y="79"/>
                  </a:lnTo>
                  <a:lnTo>
                    <a:pt x="1300" y="79"/>
                  </a:lnTo>
                  <a:lnTo>
                    <a:pt x="1302" y="79"/>
                  </a:lnTo>
                  <a:lnTo>
                    <a:pt x="1302" y="79"/>
                  </a:lnTo>
                  <a:lnTo>
                    <a:pt x="1303" y="79"/>
                  </a:lnTo>
                  <a:lnTo>
                    <a:pt x="1303" y="77"/>
                  </a:lnTo>
                  <a:lnTo>
                    <a:pt x="1309" y="77"/>
                  </a:lnTo>
                  <a:lnTo>
                    <a:pt x="1309" y="77"/>
                  </a:lnTo>
                  <a:lnTo>
                    <a:pt x="1315" y="77"/>
                  </a:lnTo>
                  <a:lnTo>
                    <a:pt x="1315" y="75"/>
                  </a:lnTo>
                  <a:lnTo>
                    <a:pt x="1315" y="75"/>
                  </a:lnTo>
                  <a:lnTo>
                    <a:pt x="1315" y="75"/>
                  </a:lnTo>
                  <a:lnTo>
                    <a:pt x="1318" y="75"/>
                  </a:lnTo>
                  <a:lnTo>
                    <a:pt x="1318" y="75"/>
                  </a:lnTo>
                  <a:lnTo>
                    <a:pt x="1322" y="75"/>
                  </a:lnTo>
                  <a:lnTo>
                    <a:pt x="1322" y="75"/>
                  </a:lnTo>
                  <a:lnTo>
                    <a:pt x="1322" y="75"/>
                  </a:lnTo>
                  <a:lnTo>
                    <a:pt x="1322" y="74"/>
                  </a:lnTo>
                  <a:lnTo>
                    <a:pt x="1328" y="74"/>
                  </a:lnTo>
                  <a:lnTo>
                    <a:pt x="1328" y="74"/>
                  </a:lnTo>
                  <a:lnTo>
                    <a:pt x="1335" y="74"/>
                  </a:lnTo>
                  <a:lnTo>
                    <a:pt x="1335" y="72"/>
                  </a:lnTo>
                  <a:lnTo>
                    <a:pt x="1337" y="72"/>
                  </a:lnTo>
                  <a:lnTo>
                    <a:pt x="1337" y="72"/>
                  </a:lnTo>
                  <a:lnTo>
                    <a:pt x="1339" y="72"/>
                  </a:lnTo>
                  <a:lnTo>
                    <a:pt x="1339" y="70"/>
                  </a:lnTo>
                  <a:lnTo>
                    <a:pt x="1339" y="70"/>
                  </a:lnTo>
                  <a:lnTo>
                    <a:pt x="1339" y="70"/>
                  </a:lnTo>
                  <a:lnTo>
                    <a:pt x="1348" y="70"/>
                  </a:lnTo>
                  <a:lnTo>
                    <a:pt x="1348" y="70"/>
                  </a:lnTo>
                  <a:lnTo>
                    <a:pt x="1350" y="70"/>
                  </a:lnTo>
                  <a:lnTo>
                    <a:pt x="1350" y="70"/>
                  </a:lnTo>
                  <a:lnTo>
                    <a:pt x="1355" y="70"/>
                  </a:lnTo>
                  <a:lnTo>
                    <a:pt x="1355" y="68"/>
                  </a:lnTo>
                  <a:lnTo>
                    <a:pt x="1361" y="68"/>
                  </a:lnTo>
                  <a:lnTo>
                    <a:pt x="1361" y="68"/>
                  </a:lnTo>
                  <a:lnTo>
                    <a:pt x="1366" y="68"/>
                  </a:lnTo>
                  <a:lnTo>
                    <a:pt x="1366" y="66"/>
                  </a:lnTo>
                  <a:lnTo>
                    <a:pt x="1370" y="66"/>
                  </a:lnTo>
                  <a:lnTo>
                    <a:pt x="1370" y="66"/>
                  </a:lnTo>
                  <a:lnTo>
                    <a:pt x="1372" y="66"/>
                  </a:lnTo>
                  <a:lnTo>
                    <a:pt x="1372" y="64"/>
                  </a:lnTo>
                  <a:lnTo>
                    <a:pt x="1374" y="64"/>
                  </a:lnTo>
                  <a:lnTo>
                    <a:pt x="1374" y="64"/>
                  </a:lnTo>
                  <a:lnTo>
                    <a:pt x="1381" y="64"/>
                  </a:lnTo>
                  <a:lnTo>
                    <a:pt x="1381" y="64"/>
                  </a:lnTo>
                  <a:lnTo>
                    <a:pt x="1381" y="64"/>
                  </a:lnTo>
                  <a:lnTo>
                    <a:pt x="1381" y="62"/>
                  </a:lnTo>
                  <a:lnTo>
                    <a:pt x="1381" y="62"/>
                  </a:lnTo>
                  <a:lnTo>
                    <a:pt x="1381" y="62"/>
                  </a:lnTo>
                  <a:lnTo>
                    <a:pt x="1383" y="62"/>
                  </a:lnTo>
                  <a:lnTo>
                    <a:pt x="1383" y="62"/>
                  </a:lnTo>
                  <a:lnTo>
                    <a:pt x="1385" y="62"/>
                  </a:lnTo>
                  <a:lnTo>
                    <a:pt x="1385" y="61"/>
                  </a:lnTo>
                  <a:lnTo>
                    <a:pt x="1392" y="61"/>
                  </a:lnTo>
                  <a:lnTo>
                    <a:pt x="1392" y="61"/>
                  </a:lnTo>
                  <a:lnTo>
                    <a:pt x="1396" y="61"/>
                  </a:lnTo>
                  <a:lnTo>
                    <a:pt x="1396" y="61"/>
                  </a:lnTo>
                  <a:lnTo>
                    <a:pt x="1400" y="61"/>
                  </a:lnTo>
                  <a:lnTo>
                    <a:pt x="1400" y="59"/>
                  </a:lnTo>
                  <a:lnTo>
                    <a:pt x="1405" y="59"/>
                  </a:lnTo>
                  <a:lnTo>
                    <a:pt x="1405" y="59"/>
                  </a:lnTo>
                  <a:lnTo>
                    <a:pt x="1407" y="59"/>
                  </a:lnTo>
                  <a:lnTo>
                    <a:pt x="1407" y="57"/>
                  </a:lnTo>
                  <a:lnTo>
                    <a:pt x="1418" y="57"/>
                  </a:lnTo>
                  <a:lnTo>
                    <a:pt x="1418" y="57"/>
                  </a:lnTo>
                  <a:lnTo>
                    <a:pt x="1420" y="57"/>
                  </a:lnTo>
                  <a:lnTo>
                    <a:pt x="1420" y="57"/>
                  </a:lnTo>
                  <a:lnTo>
                    <a:pt x="1426" y="57"/>
                  </a:lnTo>
                  <a:lnTo>
                    <a:pt x="1426" y="55"/>
                  </a:lnTo>
                  <a:lnTo>
                    <a:pt x="1429" y="55"/>
                  </a:lnTo>
                  <a:lnTo>
                    <a:pt x="1429" y="55"/>
                  </a:lnTo>
                  <a:lnTo>
                    <a:pt x="1433" y="55"/>
                  </a:lnTo>
                  <a:lnTo>
                    <a:pt x="1433" y="55"/>
                  </a:lnTo>
                  <a:lnTo>
                    <a:pt x="1437" y="55"/>
                  </a:lnTo>
                  <a:lnTo>
                    <a:pt x="1437" y="53"/>
                  </a:lnTo>
                  <a:lnTo>
                    <a:pt x="1439" y="53"/>
                  </a:lnTo>
                  <a:lnTo>
                    <a:pt x="1439" y="53"/>
                  </a:lnTo>
                  <a:lnTo>
                    <a:pt x="1440" y="53"/>
                  </a:lnTo>
                  <a:lnTo>
                    <a:pt x="1440" y="51"/>
                  </a:lnTo>
                  <a:lnTo>
                    <a:pt x="1440" y="51"/>
                  </a:lnTo>
                  <a:lnTo>
                    <a:pt x="1440" y="51"/>
                  </a:lnTo>
                  <a:lnTo>
                    <a:pt x="1444" y="51"/>
                  </a:lnTo>
                  <a:lnTo>
                    <a:pt x="1444" y="51"/>
                  </a:lnTo>
                  <a:lnTo>
                    <a:pt x="1450" y="51"/>
                  </a:lnTo>
                  <a:lnTo>
                    <a:pt x="1450" y="50"/>
                  </a:lnTo>
                  <a:lnTo>
                    <a:pt x="1450" y="50"/>
                  </a:lnTo>
                  <a:lnTo>
                    <a:pt x="1450" y="50"/>
                  </a:lnTo>
                  <a:lnTo>
                    <a:pt x="1452" y="50"/>
                  </a:lnTo>
                  <a:lnTo>
                    <a:pt x="1452" y="50"/>
                  </a:lnTo>
                  <a:lnTo>
                    <a:pt x="1468" y="50"/>
                  </a:lnTo>
                  <a:lnTo>
                    <a:pt x="1468" y="48"/>
                  </a:lnTo>
                  <a:lnTo>
                    <a:pt x="1476" y="48"/>
                  </a:lnTo>
                  <a:lnTo>
                    <a:pt x="1476" y="46"/>
                  </a:lnTo>
                  <a:lnTo>
                    <a:pt x="1479" y="46"/>
                  </a:lnTo>
                  <a:lnTo>
                    <a:pt x="1479" y="46"/>
                  </a:lnTo>
                  <a:lnTo>
                    <a:pt x="1481" y="46"/>
                  </a:lnTo>
                  <a:lnTo>
                    <a:pt x="1481" y="44"/>
                  </a:lnTo>
                  <a:lnTo>
                    <a:pt x="1483" y="44"/>
                  </a:lnTo>
                  <a:lnTo>
                    <a:pt x="1483" y="44"/>
                  </a:lnTo>
                  <a:lnTo>
                    <a:pt x="1487" y="44"/>
                  </a:lnTo>
                  <a:lnTo>
                    <a:pt x="1487" y="44"/>
                  </a:lnTo>
                  <a:lnTo>
                    <a:pt x="1489" y="44"/>
                  </a:lnTo>
                  <a:lnTo>
                    <a:pt x="1489" y="42"/>
                  </a:lnTo>
                  <a:lnTo>
                    <a:pt x="1503" y="42"/>
                  </a:lnTo>
                  <a:lnTo>
                    <a:pt x="1503" y="42"/>
                  </a:lnTo>
                  <a:lnTo>
                    <a:pt x="1507" y="42"/>
                  </a:lnTo>
                  <a:lnTo>
                    <a:pt x="1507" y="40"/>
                  </a:lnTo>
                  <a:lnTo>
                    <a:pt x="1520" y="40"/>
                  </a:lnTo>
                  <a:lnTo>
                    <a:pt x="1520" y="40"/>
                  </a:lnTo>
                  <a:lnTo>
                    <a:pt x="1522" y="40"/>
                  </a:lnTo>
                  <a:lnTo>
                    <a:pt x="1522" y="38"/>
                  </a:lnTo>
                  <a:lnTo>
                    <a:pt x="1535" y="38"/>
                  </a:lnTo>
                  <a:lnTo>
                    <a:pt x="1535" y="38"/>
                  </a:lnTo>
                  <a:lnTo>
                    <a:pt x="1548" y="38"/>
                  </a:lnTo>
                  <a:lnTo>
                    <a:pt x="1548" y="37"/>
                  </a:lnTo>
                  <a:lnTo>
                    <a:pt x="1550" y="37"/>
                  </a:lnTo>
                  <a:lnTo>
                    <a:pt x="1550" y="35"/>
                  </a:lnTo>
                  <a:lnTo>
                    <a:pt x="1552" y="35"/>
                  </a:lnTo>
                  <a:lnTo>
                    <a:pt x="1552" y="35"/>
                  </a:lnTo>
                  <a:lnTo>
                    <a:pt x="1553" y="35"/>
                  </a:lnTo>
                  <a:lnTo>
                    <a:pt x="1553" y="33"/>
                  </a:lnTo>
                  <a:lnTo>
                    <a:pt x="1555" y="33"/>
                  </a:lnTo>
                  <a:lnTo>
                    <a:pt x="1555" y="31"/>
                  </a:lnTo>
                  <a:lnTo>
                    <a:pt x="1559" y="31"/>
                  </a:lnTo>
                  <a:lnTo>
                    <a:pt x="1559" y="31"/>
                  </a:lnTo>
                  <a:lnTo>
                    <a:pt x="1570" y="31"/>
                  </a:lnTo>
                  <a:lnTo>
                    <a:pt x="1570" y="29"/>
                  </a:lnTo>
                  <a:lnTo>
                    <a:pt x="1578" y="29"/>
                  </a:lnTo>
                  <a:lnTo>
                    <a:pt x="1578" y="27"/>
                  </a:lnTo>
                  <a:lnTo>
                    <a:pt x="1578" y="27"/>
                  </a:lnTo>
                  <a:lnTo>
                    <a:pt x="1578" y="27"/>
                  </a:lnTo>
                  <a:lnTo>
                    <a:pt x="1592" y="27"/>
                  </a:lnTo>
                  <a:lnTo>
                    <a:pt x="1592" y="25"/>
                  </a:lnTo>
                  <a:lnTo>
                    <a:pt x="1594" y="25"/>
                  </a:lnTo>
                  <a:lnTo>
                    <a:pt x="1594" y="24"/>
                  </a:lnTo>
                  <a:lnTo>
                    <a:pt x="1596" y="24"/>
                  </a:lnTo>
                  <a:lnTo>
                    <a:pt x="1596" y="22"/>
                  </a:lnTo>
                  <a:lnTo>
                    <a:pt x="1600" y="22"/>
                  </a:lnTo>
                  <a:lnTo>
                    <a:pt x="1600" y="20"/>
                  </a:lnTo>
                  <a:lnTo>
                    <a:pt x="1607" y="20"/>
                  </a:lnTo>
                  <a:lnTo>
                    <a:pt x="1607" y="18"/>
                  </a:lnTo>
                  <a:lnTo>
                    <a:pt x="1615" y="18"/>
                  </a:lnTo>
                  <a:lnTo>
                    <a:pt x="1615" y="16"/>
                  </a:lnTo>
                  <a:lnTo>
                    <a:pt x="1628" y="16"/>
                  </a:lnTo>
                  <a:lnTo>
                    <a:pt x="1628" y="12"/>
                  </a:lnTo>
                  <a:lnTo>
                    <a:pt x="1629" y="12"/>
                  </a:lnTo>
                  <a:lnTo>
                    <a:pt x="1629" y="9"/>
                  </a:lnTo>
                  <a:lnTo>
                    <a:pt x="1637" y="9"/>
                  </a:lnTo>
                  <a:lnTo>
                    <a:pt x="1637" y="7"/>
                  </a:lnTo>
                  <a:lnTo>
                    <a:pt x="1637" y="7"/>
                  </a:lnTo>
                  <a:lnTo>
                    <a:pt x="1637" y="5"/>
                  </a:lnTo>
                  <a:lnTo>
                    <a:pt x="1640" y="5"/>
                  </a:lnTo>
                  <a:lnTo>
                    <a:pt x="1640" y="1"/>
                  </a:lnTo>
                  <a:lnTo>
                    <a:pt x="1642" y="1"/>
                  </a:lnTo>
                  <a:lnTo>
                    <a:pt x="1642" y="0"/>
                  </a:lnTo>
                  <a:lnTo>
                    <a:pt x="1679" y="0"/>
                  </a:lnTo>
                </a:path>
              </a:pathLst>
            </a:custGeom>
            <a:noFill/>
            <a:ln w="1111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71" name="Rectangle 89"/>
            <p:cNvSpPr>
              <a:spLocks noChangeArrowheads="1"/>
            </p:cNvSpPr>
            <p:nvPr/>
          </p:nvSpPr>
          <p:spPr bwMode="auto">
            <a:xfrm>
              <a:off x="1162312" y="5410531"/>
              <a:ext cx="705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0</a:t>
              </a:r>
              <a:endParaRPr kumimoji="0" lang="en-US" altLang="en-US" sz="1000" b="0" i="0" u="none" strike="noStrike" cap="none" normalizeH="0" baseline="0">
                <a:ln>
                  <a:noFill/>
                </a:ln>
                <a:solidFill>
                  <a:schemeClr val="tx1"/>
                </a:solidFill>
                <a:effectLst/>
              </a:endParaRPr>
            </a:p>
          </p:txBody>
        </p:sp>
        <p:sp>
          <p:nvSpPr>
            <p:cNvPr id="72" name="Rectangle 90"/>
            <p:cNvSpPr>
              <a:spLocks noChangeArrowheads="1"/>
            </p:cNvSpPr>
            <p:nvPr/>
          </p:nvSpPr>
          <p:spPr bwMode="auto">
            <a:xfrm>
              <a:off x="1085891" y="483335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20</a:t>
              </a:r>
              <a:endParaRPr kumimoji="0" lang="en-US" altLang="en-US" sz="1000" b="0" i="0" u="none" strike="noStrike" cap="none" normalizeH="0" baseline="0">
                <a:ln>
                  <a:noFill/>
                </a:ln>
                <a:solidFill>
                  <a:schemeClr val="tx1"/>
                </a:solidFill>
                <a:effectLst/>
              </a:endParaRPr>
            </a:p>
          </p:txBody>
        </p:sp>
        <p:sp>
          <p:nvSpPr>
            <p:cNvPr id="73" name="Rectangle 91"/>
            <p:cNvSpPr>
              <a:spLocks noChangeArrowheads="1"/>
            </p:cNvSpPr>
            <p:nvPr/>
          </p:nvSpPr>
          <p:spPr bwMode="auto">
            <a:xfrm>
              <a:off x="1085891" y="4252252"/>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40</a:t>
              </a:r>
              <a:endParaRPr kumimoji="0" lang="en-US" altLang="en-US" sz="1000" b="0" i="0" u="none" strike="noStrike" cap="none" normalizeH="0" baseline="0">
                <a:ln>
                  <a:noFill/>
                </a:ln>
                <a:solidFill>
                  <a:schemeClr val="tx1"/>
                </a:solidFill>
                <a:effectLst/>
              </a:endParaRPr>
            </a:p>
          </p:txBody>
        </p:sp>
        <p:sp>
          <p:nvSpPr>
            <p:cNvPr id="74" name="Rectangle 92"/>
            <p:cNvSpPr>
              <a:spLocks noChangeArrowheads="1"/>
            </p:cNvSpPr>
            <p:nvPr/>
          </p:nvSpPr>
          <p:spPr bwMode="auto">
            <a:xfrm>
              <a:off x="1085891" y="36731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rPr>
                <a:t>60</a:t>
              </a:r>
              <a:endParaRPr kumimoji="0" lang="en-US" altLang="en-US" sz="1000" b="0" i="0" u="none" strike="noStrike" cap="none" normalizeH="0" baseline="0" dirty="0">
                <a:ln>
                  <a:noFill/>
                </a:ln>
                <a:solidFill>
                  <a:schemeClr val="tx1"/>
                </a:solidFill>
                <a:effectLst/>
              </a:endParaRPr>
            </a:p>
          </p:txBody>
        </p:sp>
        <p:sp>
          <p:nvSpPr>
            <p:cNvPr id="75" name="Rectangle 93"/>
            <p:cNvSpPr>
              <a:spLocks noChangeArrowheads="1"/>
            </p:cNvSpPr>
            <p:nvPr/>
          </p:nvSpPr>
          <p:spPr bwMode="auto">
            <a:xfrm>
              <a:off x="1085891" y="309593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80</a:t>
              </a:r>
              <a:endParaRPr kumimoji="0" lang="en-US" altLang="en-US" sz="1000" b="0" i="0" u="none" strike="noStrike" cap="none" normalizeH="0" baseline="0">
                <a:ln>
                  <a:noFill/>
                </a:ln>
                <a:solidFill>
                  <a:schemeClr val="tx1"/>
                </a:solidFill>
                <a:effectLst/>
              </a:endParaRPr>
            </a:p>
          </p:txBody>
        </p:sp>
        <p:sp>
          <p:nvSpPr>
            <p:cNvPr id="76" name="Rectangle 94"/>
            <p:cNvSpPr>
              <a:spLocks noChangeArrowheads="1"/>
            </p:cNvSpPr>
            <p:nvPr/>
          </p:nvSpPr>
          <p:spPr bwMode="auto">
            <a:xfrm>
              <a:off x="1085891" y="2805384"/>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rPr>
                <a:t>90</a:t>
              </a:r>
              <a:endParaRPr kumimoji="0" lang="en-US" altLang="en-US" sz="1000" b="0" i="0" u="none" strike="noStrike" cap="none" normalizeH="0" baseline="0" dirty="0">
                <a:ln>
                  <a:noFill/>
                </a:ln>
                <a:solidFill>
                  <a:schemeClr val="tx1"/>
                </a:solidFill>
                <a:effectLst/>
              </a:endParaRPr>
            </a:p>
          </p:txBody>
        </p:sp>
        <p:sp>
          <p:nvSpPr>
            <p:cNvPr id="77" name="Rectangle 95"/>
            <p:cNvSpPr>
              <a:spLocks noChangeArrowheads="1"/>
            </p:cNvSpPr>
            <p:nvPr/>
          </p:nvSpPr>
          <p:spPr bwMode="auto">
            <a:xfrm>
              <a:off x="1085891" y="338256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70</a:t>
              </a:r>
              <a:endParaRPr kumimoji="0" lang="en-US" altLang="en-US" sz="1000" b="0" i="0" u="none" strike="noStrike" cap="none" normalizeH="0" baseline="0">
                <a:ln>
                  <a:noFill/>
                </a:ln>
                <a:solidFill>
                  <a:schemeClr val="tx1"/>
                </a:solidFill>
                <a:effectLst/>
              </a:endParaRPr>
            </a:p>
          </p:txBody>
        </p:sp>
        <p:sp>
          <p:nvSpPr>
            <p:cNvPr id="78" name="Rectangle 96"/>
            <p:cNvSpPr>
              <a:spLocks noChangeArrowheads="1"/>
            </p:cNvSpPr>
            <p:nvPr/>
          </p:nvSpPr>
          <p:spPr bwMode="auto">
            <a:xfrm>
              <a:off x="1085891" y="3965627"/>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50</a:t>
              </a:r>
              <a:endParaRPr kumimoji="0" lang="en-US" altLang="en-US" sz="1000" b="0" i="0" u="none" strike="noStrike" cap="none" normalizeH="0" baseline="0">
                <a:ln>
                  <a:noFill/>
                </a:ln>
                <a:solidFill>
                  <a:schemeClr val="tx1"/>
                </a:solidFill>
                <a:effectLst/>
              </a:endParaRPr>
            </a:p>
          </p:txBody>
        </p:sp>
        <p:sp>
          <p:nvSpPr>
            <p:cNvPr id="79" name="Rectangle 97"/>
            <p:cNvSpPr>
              <a:spLocks noChangeArrowheads="1"/>
            </p:cNvSpPr>
            <p:nvPr/>
          </p:nvSpPr>
          <p:spPr bwMode="auto">
            <a:xfrm>
              <a:off x="1085891" y="454280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30</a:t>
              </a:r>
              <a:endParaRPr kumimoji="0" lang="en-US" altLang="en-US" sz="1000" b="0" i="0" u="none" strike="noStrike" cap="none" normalizeH="0" baseline="0">
                <a:ln>
                  <a:noFill/>
                </a:ln>
                <a:solidFill>
                  <a:schemeClr val="tx1"/>
                </a:solidFill>
                <a:effectLst/>
              </a:endParaRPr>
            </a:p>
          </p:txBody>
        </p:sp>
        <p:sp>
          <p:nvSpPr>
            <p:cNvPr id="80" name="Rectangle 98"/>
            <p:cNvSpPr>
              <a:spLocks noChangeArrowheads="1"/>
            </p:cNvSpPr>
            <p:nvPr/>
          </p:nvSpPr>
          <p:spPr bwMode="auto">
            <a:xfrm>
              <a:off x="1085891" y="5123907"/>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10</a:t>
              </a:r>
              <a:endParaRPr kumimoji="0" lang="en-US" altLang="en-US" sz="1000" b="0" i="0" u="none" strike="noStrike" cap="none" normalizeH="0" baseline="0">
                <a:ln>
                  <a:noFill/>
                </a:ln>
                <a:solidFill>
                  <a:schemeClr val="tx1"/>
                </a:solidFill>
                <a:effectLst/>
              </a:endParaRPr>
            </a:p>
          </p:txBody>
        </p:sp>
        <p:sp>
          <p:nvSpPr>
            <p:cNvPr id="81" name="Rectangle 100"/>
            <p:cNvSpPr>
              <a:spLocks noChangeArrowheads="1"/>
            </p:cNvSpPr>
            <p:nvPr/>
          </p:nvSpPr>
          <p:spPr bwMode="auto">
            <a:xfrm>
              <a:off x="1015359" y="2517843"/>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rPr>
                <a:t>100</a:t>
              </a:r>
              <a:endParaRPr kumimoji="0" lang="en-US" altLang="en-US" sz="1000" b="0" i="0" u="none" strike="noStrike" cap="none" normalizeH="0" baseline="0" dirty="0">
                <a:ln>
                  <a:noFill/>
                </a:ln>
                <a:solidFill>
                  <a:schemeClr val="tx1"/>
                </a:solidFill>
                <a:effectLst/>
              </a:endParaRPr>
            </a:p>
          </p:txBody>
        </p:sp>
        <p:sp>
          <p:nvSpPr>
            <p:cNvPr id="82" name="Line 101"/>
            <p:cNvSpPr>
              <a:spLocks noChangeShapeType="1"/>
            </p:cNvSpPr>
            <p:nvPr/>
          </p:nvSpPr>
          <p:spPr bwMode="auto">
            <a:xfrm flipH="1">
              <a:off x="1829173" y="3872376"/>
              <a:ext cx="223803" cy="0"/>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83" name="Line 102"/>
            <p:cNvSpPr>
              <a:spLocks noChangeShapeType="1"/>
            </p:cNvSpPr>
            <p:nvPr/>
          </p:nvSpPr>
          <p:spPr bwMode="auto">
            <a:xfrm flipH="1">
              <a:off x="1829173" y="4060624"/>
              <a:ext cx="223803" cy="0"/>
            </a:xfrm>
            <a:prstGeom prst="line">
              <a:avLst/>
            </a:prstGeom>
            <a:noFill/>
            <a:ln w="11113" cap="flat">
              <a:solidFill>
                <a:srgbClr val="00DE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84" name="Line 103"/>
            <p:cNvSpPr>
              <a:spLocks noChangeShapeType="1"/>
            </p:cNvSpPr>
            <p:nvPr/>
          </p:nvSpPr>
          <p:spPr bwMode="auto">
            <a:xfrm flipH="1">
              <a:off x="1829173" y="3693728"/>
              <a:ext cx="223803" cy="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89" name="Rectangle 88"/>
            <p:cNvSpPr/>
            <p:nvPr/>
          </p:nvSpPr>
          <p:spPr>
            <a:xfrm>
              <a:off x="336868" y="1661947"/>
              <a:ext cx="5742430" cy="45468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grpSp>
          <p:nvGrpSpPr>
            <p:cNvPr id="90" name="Group 89"/>
            <p:cNvGrpSpPr/>
            <p:nvPr/>
          </p:nvGrpSpPr>
          <p:grpSpPr>
            <a:xfrm>
              <a:off x="6418038" y="1778985"/>
              <a:ext cx="5490161" cy="276998"/>
              <a:chOff x="6815582" y="1936242"/>
              <a:chExt cx="4439535" cy="223991"/>
            </a:xfrm>
          </p:grpSpPr>
          <p:sp>
            <p:nvSpPr>
              <p:cNvPr id="91" name="Rectangle 37"/>
              <p:cNvSpPr>
                <a:spLocks noChangeArrowheads="1"/>
              </p:cNvSpPr>
              <p:nvPr/>
            </p:nvSpPr>
            <p:spPr bwMode="auto">
              <a:xfrm>
                <a:off x="6815582" y="1936242"/>
                <a:ext cx="134809" cy="22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rPr>
                  <a:t>B</a:t>
                </a:r>
                <a:endParaRPr kumimoji="0" lang="en-US" altLang="en-US" sz="2400" b="0" i="0" u="none" strike="noStrike" cap="none" normalizeH="0" baseline="0" dirty="0">
                  <a:ln>
                    <a:noFill/>
                  </a:ln>
                  <a:solidFill>
                    <a:schemeClr val="tx1"/>
                  </a:solidFill>
                  <a:effectLst/>
                </a:endParaRPr>
              </a:p>
            </p:txBody>
          </p:sp>
          <p:sp>
            <p:nvSpPr>
              <p:cNvPr id="92" name="Rectangle 38"/>
              <p:cNvSpPr>
                <a:spLocks noChangeArrowheads="1"/>
              </p:cNvSpPr>
              <p:nvPr/>
            </p:nvSpPr>
            <p:spPr bwMode="auto">
              <a:xfrm>
                <a:off x="7004319" y="1967992"/>
                <a:ext cx="4250798" cy="17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1400" dirty="0">
                    <a:solidFill>
                      <a:srgbClr val="000000"/>
                    </a:solidFill>
                  </a:rPr>
                  <a:t>Key Secondary End Point by Achieved Triglyceride Level at 1 Year</a:t>
                </a:r>
              </a:p>
            </p:txBody>
          </p:sp>
        </p:grpSp>
        <p:sp>
          <p:nvSpPr>
            <p:cNvPr id="93" name="Rectangle 43"/>
            <p:cNvSpPr>
              <a:spLocks noChangeArrowheads="1"/>
            </p:cNvSpPr>
            <p:nvPr/>
          </p:nvSpPr>
          <p:spPr bwMode="auto">
            <a:xfrm>
              <a:off x="10635415" y="2994833"/>
              <a:ext cx="9329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000" dirty="0">
                  <a:solidFill>
                    <a:srgbClr val="000000"/>
                  </a:solidFill>
                </a:rPr>
                <a:t>0.66 (0.57–0.77)</a:t>
              </a:r>
            </a:p>
          </p:txBody>
        </p:sp>
        <p:sp>
          <p:nvSpPr>
            <p:cNvPr id="94" name="Rectangle 45"/>
            <p:cNvSpPr>
              <a:spLocks noChangeArrowheads="1"/>
            </p:cNvSpPr>
            <p:nvPr/>
          </p:nvSpPr>
          <p:spPr bwMode="auto">
            <a:xfrm>
              <a:off x="10635415" y="2776918"/>
              <a:ext cx="9329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000" dirty="0">
                  <a:solidFill>
                    <a:srgbClr val="000000"/>
                  </a:solidFill>
                </a:rPr>
                <a:t>0.67 (0.56–0.80)</a:t>
              </a:r>
            </a:p>
          </p:txBody>
        </p:sp>
        <p:sp>
          <p:nvSpPr>
            <p:cNvPr id="95" name="Rectangle 46"/>
            <p:cNvSpPr>
              <a:spLocks noChangeArrowheads="1"/>
            </p:cNvSpPr>
            <p:nvPr/>
          </p:nvSpPr>
          <p:spPr bwMode="auto">
            <a:xfrm>
              <a:off x="10635415" y="2555080"/>
              <a:ext cx="9329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ctr"/>
              <a:r>
                <a:rPr lang="en-US" altLang="en-US" sz="1000" dirty="0">
                  <a:solidFill>
                    <a:srgbClr val="000000"/>
                  </a:solidFill>
                </a:rPr>
                <a:t>1.00 (0.82–1.23)</a:t>
              </a:r>
            </a:p>
          </p:txBody>
        </p:sp>
        <p:sp>
          <p:nvSpPr>
            <p:cNvPr id="96" name="Rectangle 48"/>
            <p:cNvSpPr>
              <a:spLocks noChangeArrowheads="1"/>
            </p:cNvSpPr>
            <p:nvPr/>
          </p:nvSpPr>
          <p:spPr bwMode="auto">
            <a:xfrm>
              <a:off x="10441452" y="2345017"/>
              <a:ext cx="132087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rPr>
                <a:t>Hazard Ratio (95% CI):</a:t>
              </a:r>
              <a:endParaRPr kumimoji="0" lang="en-US" altLang="en-US" sz="1000" b="0" i="0" u="none" strike="noStrike" cap="none" normalizeH="0" baseline="0" dirty="0">
                <a:ln>
                  <a:noFill/>
                </a:ln>
                <a:solidFill>
                  <a:schemeClr val="tx1"/>
                </a:solidFill>
                <a:effectLst/>
              </a:endParaRPr>
            </a:p>
          </p:txBody>
        </p:sp>
        <p:sp>
          <p:nvSpPr>
            <p:cNvPr id="101" name="Rectangle 27"/>
            <p:cNvSpPr>
              <a:spLocks noChangeArrowheads="1"/>
            </p:cNvSpPr>
            <p:nvPr/>
          </p:nvSpPr>
          <p:spPr bwMode="auto">
            <a:xfrm>
              <a:off x="8160017" y="5838660"/>
              <a:ext cx="166071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rPr>
                <a:t>Years since Randomization</a:t>
              </a:r>
              <a:endParaRPr kumimoji="0" lang="en-US" altLang="en-US" sz="1000" b="0" i="0" u="none" strike="noStrike" kern="1200" cap="none" spc="0" normalizeH="0" baseline="0" noProof="0" dirty="0">
                <a:ln>
                  <a:noFill/>
                </a:ln>
                <a:solidFill>
                  <a:prstClr val="black"/>
                </a:solidFill>
                <a:effectLst/>
                <a:uLnTx/>
                <a:uFillTx/>
              </a:endParaRPr>
            </a:p>
          </p:txBody>
        </p:sp>
        <p:sp>
          <p:nvSpPr>
            <p:cNvPr id="102" name="Rectangle 39"/>
            <p:cNvSpPr>
              <a:spLocks noChangeArrowheads="1"/>
            </p:cNvSpPr>
            <p:nvPr/>
          </p:nvSpPr>
          <p:spPr bwMode="auto">
            <a:xfrm rot="16200000">
              <a:off x="5928781" y="3969176"/>
              <a:ext cx="159178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rPr>
                <a:t>Patients with an Event (%)</a:t>
              </a:r>
              <a:endParaRPr kumimoji="0" lang="en-US" altLang="en-US" sz="1000" b="0" i="0" u="none" strike="noStrike" kern="1200" cap="none" spc="0" normalizeH="0" baseline="0" noProof="0" dirty="0">
                <a:ln>
                  <a:noFill/>
                </a:ln>
                <a:solidFill>
                  <a:prstClr val="black"/>
                </a:solidFill>
                <a:effectLst/>
                <a:uLnTx/>
                <a:uFillTx/>
              </a:endParaRPr>
            </a:p>
          </p:txBody>
        </p:sp>
        <p:sp>
          <p:nvSpPr>
            <p:cNvPr id="121" name="Rectangle 39"/>
            <p:cNvSpPr>
              <a:spLocks noChangeArrowheads="1"/>
            </p:cNvSpPr>
            <p:nvPr/>
          </p:nvSpPr>
          <p:spPr bwMode="auto">
            <a:xfrm>
              <a:off x="8017743" y="3613236"/>
              <a:ext cx="4600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Placebo</a:t>
              </a:r>
              <a:endParaRPr kumimoji="0" lang="en-US" altLang="en-US" sz="1000" b="0" i="0" u="none" strike="noStrike" cap="none" normalizeH="0" baseline="0">
                <a:ln>
                  <a:noFill/>
                </a:ln>
                <a:solidFill>
                  <a:schemeClr val="tx1"/>
                </a:solidFill>
                <a:effectLst/>
              </a:endParaRPr>
            </a:p>
          </p:txBody>
        </p:sp>
        <p:sp>
          <p:nvSpPr>
            <p:cNvPr id="122" name="Rectangle 40"/>
            <p:cNvSpPr>
              <a:spLocks noChangeArrowheads="1"/>
            </p:cNvSpPr>
            <p:nvPr/>
          </p:nvSpPr>
          <p:spPr bwMode="auto">
            <a:xfrm>
              <a:off x="8017743" y="3791886"/>
              <a:ext cx="22746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000000"/>
                  </a:solidFill>
                  <a:effectLst/>
                </a:rPr>
                <a:t>Icosapent</a:t>
              </a:r>
              <a:r>
                <a:rPr kumimoji="0" lang="en-US" altLang="en-US" sz="1000" b="0" i="0" u="none" strike="noStrike" cap="none" normalizeH="0" baseline="0" dirty="0">
                  <a:ln>
                    <a:noFill/>
                  </a:ln>
                  <a:solidFill>
                    <a:srgbClr val="000000"/>
                  </a:solidFill>
                  <a:effectLst/>
                </a:rPr>
                <a:t> Ethyl Triglyceride ≥150 mg/</a:t>
              </a:r>
              <a:r>
                <a:rPr kumimoji="0" lang="en-US" altLang="en-US" sz="1000" b="0" i="0" u="none" strike="noStrike" cap="none" normalizeH="0" baseline="0" dirty="0" err="1">
                  <a:ln>
                    <a:noFill/>
                  </a:ln>
                  <a:solidFill>
                    <a:srgbClr val="000000"/>
                  </a:solidFill>
                  <a:effectLst/>
                </a:rPr>
                <a:t>dL</a:t>
              </a:r>
              <a:endParaRPr kumimoji="0" lang="en-US" altLang="en-US" sz="1000" b="0" i="0" u="none" strike="noStrike" cap="none" normalizeH="0" baseline="0" dirty="0">
                <a:ln>
                  <a:noFill/>
                </a:ln>
                <a:solidFill>
                  <a:schemeClr val="tx1"/>
                </a:solidFill>
                <a:effectLst/>
              </a:endParaRPr>
            </a:p>
          </p:txBody>
        </p:sp>
        <p:sp>
          <p:nvSpPr>
            <p:cNvPr id="123" name="Rectangle 41"/>
            <p:cNvSpPr>
              <a:spLocks noChangeArrowheads="1"/>
            </p:cNvSpPr>
            <p:nvPr/>
          </p:nvSpPr>
          <p:spPr bwMode="auto">
            <a:xfrm>
              <a:off x="8017743" y="3972499"/>
              <a:ext cx="22794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Icosapent Ethyl Triglyceride &lt;150 mg/dL</a:t>
              </a:r>
              <a:endParaRPr kumimoji="0" lang="en-US" altLang="en-US" sz="1000" b="0" i="0" u="none" strike="noStrike" cap="none" normalizeH="0" baseline="0">
                <a:ln>
                  <a:noFill/>
                </a:ln>
                <a:solidFill>
                  <a:schemeClr val="tx1"/>
                </a:solidFill>
                <a:effectLst/>
              </a:endParaRPr>
            </a:p>
          </p:txBody>
        </p:sp>
        <p:sp>
          <p:nvSpPr>
            <p:cNvPr id="124" name="Rectangle 42"/>
            <p:cNvSpPr>
              <a:spLocks noChangeArrowheads="1"/>
            </p:cNvSpPr>
            <p:nvPr/>
          </p:nvSpPr>
          <p:spPr bwMode="auto">
            <a:xfrm>
              <a:off x="7365965" y="3006612"/>
              <a:ext cx="293830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Icosapent Ethyl Triglyceride &lt;150 mg/dL vs Placebo</a:t>
              </a:r>
              <a:endParaRPr kumimoji="0" lang="en-US" altLang="en-US" sz="1000" b="0" i="0" u="none" strike="noStrike" cap="none" normalizeH="0" baseline="0">
                <a:ln>
                  <a:noFill/>
                </a:ln>
                <a:solidFill>
                  <a:schemeClr val="tx1"/>
                </a:solidFill>
                <a:effectLst/>
              </a:endParaRPr>
            </a:p>
          </p:txBody>
        </p:sp>
        <p:sp>
          <p:nvSpPr>
            <p:cNvPr id="125" name="Rectangle 44"/>
            <p:cNvSpPr>
              <a:spLocks noChangeArrowheads="1"/>
            </p:cNvSpPr>
            <p:nvPr/>
          </p:nvSpPr>
          <p:spPr bwMode="auto">
            <a:xfrm>
              <a:off x="7365965" y="2784771"/>
              <a:ext cx="293349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000000"/>
                  </a:solidFill>
                  <a:effectLst/>
                </a:rPr>
                <a:t>Icosapent</a:t>
              </a:r>
              <a:r>
                <a:rPr kumimoji="0" lang="en-US" altLang="en-US" sz="1000" b="0" i="0" u="none" strike="noStrike" cap="none" normalizeH="0" baseline="0" dirty="0">
                  <a:ln>
                    <a:noFill/>
                  </a:ln>
                  <a:solidFill>
                    <a:srgbClr val="000000"/>
                  </a:solidFill>
                  <a:effectLst/>
                </a:rPr>
                <a:t> Ethyl Triglyceride ≥150 mg/</a:t>
              </a:r>
              <a:r>
                <a:rPr kumimoji="0" lang="en-US" altLang="en-US" sz="1000" b="0" i="0" u="none" strike="noStrike" cap="none" normalizeH="0" baseline="0" dirty="0" err="1">
                  <a:ln>
                    <a:noFill/>
                  </a:ln>
                  <a:solidFill>
                    <a:srgbClr val="000000"/>
                  </a:solidFill>
                  <a:effectLst/>
                </a:rPr>
                <a:t>dL</a:t>
              </a:r>
              <a:r>
                <a:rPr kumimoji="0" lang="en-US" altLang="en-US" sz="1000" b="0" i="0" u="none" strike="noStrike" cap="none" normalizeH="0" baseline="0" dirty="0">
                  <a:ln>
                    <a:noFill/>
                  </a:ln>
                  <a:solidFill>
                    <a:srgbClr val="000000"/>
                  </a:solidFill>
                  <a:effectLst/>
                </a:rPr>
                <a:t> vs Placebo</a:t>
              </a:r>
              <a:endParaRPr kumimoji="0" lang="en-US" altLang="en-US" sz="1000" b="0" i="0" u="none" strike="noStrike" cap="none" normalizeH="0" baseline="0" dirty="0">
                <a:ln>
                  <a:noFill/>
                </a:ln>
                <a:solidFill>
                  <a:schemeClr val="tx1"/>
                </a:solidFill>
                <a:effectLst/>
              </a:endParaRPr>
            </a:p>
          </p:txBody>
        </p:sp>
        <p:sp>
          <p:nvSpPr>
            <p:cNvPr id="126" name="Rectangle 47"/>
            <p:cNvSpPr>
              <a:spLocks noChangeArrowheads="1"/>
            </p:cNvSpPr>
            <p:nvPr/>
          </p:nvSpPr>
          <p:spPr bwMode="auto">
            <a:xfrm>
              <a:off x="7365965" y="2566858"/>
              <a:ext cx="27603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000000"/>
                  </a:solidFill>
                  <a:effectLst/>
                </a:rPr>
                <a:t>Icosapent</a:t>
              </a:r>
              <a:r>
                <a:rPr kumimoji="0" lang="en-US" altLang="en-US" sz="1000" b="0" i="0" u="none" strike="noStrike" cap="none" normalizeH="0" baseline="0" dirty="0">
                  <a:ln>
                    <a:noFill/>
                  </a:ln>
                  <a:solidFill>
                    <a:srgbClr val="000000"/>
                  </a:solidFill>
                  <a:effectLst/>
                </a:rPr>
                <a:t> Ethyl Triglyceride &lt;150 vs ≥150 mg/</a:t>
              </a:r>
              <a:r>
                <a:rPr kumimoji="0" lang="en-US" altLang="en-US" sz="1000" b="0" i="0" u="none" strike="noStrike" cap="none" normalizeH="0" baseline="0" dirty="0" err="1">
                  <a:ln>
                    <a:noFill/>
                  </a:ln>
                  <a:solidFill>
                    <a:srgbClr val="000000"/>
                  </a:solidFill>
                  <a:effectLst/>
                </a:rPr>
                <a:t>dL</a:t>
              </a:r>
              <a:endParaRPr kumimoji="0" lang="en-US" altLang="en-US" sz="1000" b="0" i="0" u="none" strike="noStrike" cap="none" normalizeH="0" baseline="0" dirty="0">
                <a:ln>
                  <a:noFill/>
                </a:ln>
                <a:solidFill>
                  <a:schemeClr val="tx1"/>
                </a:solidFill>
                <a:effectLst/>
              </a:endParaRPr>
            </a:p>
          </p:txBody>
        </p:sp>
        <p:sp>
          <p:nvSpPr>
            <p:cNvPr id="127" name="Line 62"/>
            <p:cNvSpPr>
              <a:spLocks noChangeShapeType="1"/>
            </p:cNvSpPr>
            <p:nvPr/>
          </p:nvSpPr>
          <p:spPr bwMode="auto">
            <a:xfrm>
              <a:off x="7220691" y="5505747"/>
              <a:ext cx="0" cy="51043"/>
            </a:xfrm>
            <a:prstGeom prst="line">
              <a:avLst/>
            </a:prstGeom>
            <a:noFill/>
            <a:ln w="9525" cap="flat">
              <a:solidFill>
                <a:srgbClr val="01010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28" name="Line 63"/>
            <p:cNvSpPr>
              <a:spLocks noChangeShapeType="1"/>
            </p:cNvSpPr>
            <p:nvPr/>
          </p:nvSpPr>
          <p:spPr bwMode="auto">
            <a:xfrm>
              <a:off x="7801793" y="5505747"/>
              <a:ext cx="0" cy="51043"/>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29" name="Line 64"/>
            <p:cNvSpPr>
              <a:spLocks noChangeShapeType="1"/>
            </p:cNvSpPr>
            <p:nvPr/>
          </p:nvSpPr>
          <p:spPr bwMode="auto">
            <a:xfrm>
              <a:off x="8384859" y="5505747"/>
              <a:ext cx="0" cy="51043"/>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30" name="Line 65"/>
            <p:cNvSpPr>
              <a:spLocks noChangeShapeType="1"/>
            </p:cNvSpPr>
            <p:nvPr/>
          </p:nvSpPr>
          <p:spPr bwMode="auto">
            <a:xfrm>
              <a:off x="8973817" y="5505747"/>
              <a:ext cx="0" cy="51043"/>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31" name="Line 66"/>
            <p:cNvSpPr>
              <a:spLocks noChangeShapeType="1"/>
            </p:cNvSpPr>
            <p:nvPr/>
          </p:nvSpPr>
          <p:spPr bwMode="auto">
            <a:xfrm>
              <a:off x="9550993" y="5505747"/>
              <a:ext cx="0" cy="51043"/>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32" name="Line 67"/>
            <p:cNvSpPr>
              <a:spLocks noChangeShapeType="1"/>
            </p:cNvSpPr>
            <p:nvPr/>
          </p:nvSpPr>
          <p:spPr bwMode="auto">
            <a:xfrm>
              <a:off x="10132097" y="5505747"/>
              <a:ext cx="0" cy="51043"/>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33" name="Rectangle 68"/>
            <p:cNvSpPr>
              <a:spLocks noChangeArrowheads="1"/>
            </p:cNvSpPr>
            <p:nvPr/>
          </p:nvSpPr>
          <p:spPr bwMode="auto">
            <a:xfrm>
              <a:off x="7184444" y="5590244"/>
              <a:ext cx="705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0</a:t>
              </a:r>
              <a:endParaRPr kumimoji="0" lang="en-US" altLang="en-US" sz="1000" b="0" i="0" u="none" strike="noStrike" cap="none" normalizeH="0" baseline="0">
                <a:ln>
                  <a:noFill/>
                </a:ln>
                <a:solidFill>
                  <a:schemeClr val="tx1"/>
                </a:solidFill>
                <a:effectLst/>
              </a:endParaRPr>
            </a:p>
          </p:txBody>
        </p:sp>
        <p:sp>
          <p:nvSpPr>
            <p:cNvPr id="134" name="Rectangle 69"/>
            <p:cNvSpPr>
              <a:spLocks noChangeArrowheads="1"/>
            </p:cNvSpPr>
            <p:nvPr/>
          </p:nvSpPr>
          <p:spPr bwMode="auto">
            <a:xfrm>
              <a:off x="7769475" y="5590244"/>
              <a:ext cx="705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1</a:t>
              </a:r>
              <a:endParaRPr kumimoji="0" lang="en-US" altLang="en-US" sz="1000" b="0" i="0" u="none" strike="noStrike" cap="none" normalizeH="0" baseline="0">
                <a:ln>
                  <a:noFill/>
                </a:ln>
                <a:solidFill>
                  <a:schemeClr val="tx1"/>
                </a:solidFill>
                <a:effectLst/>
              </a:endParaRPr>
            </a:p>
          </p:txBody>
        </p:sp>
        <p:sp>
          <p:nvSpPr>
            <p:cNvPr id="135" name="Rectangle 70"/>
            <p:cNvSpPr>
              <a:spLocks noChangeArrowheads="1"/>
            </p:cNvSpPr>
            <p:nvPr/>
          </p:nvSpPr>
          <p:spPr bwMode="auto">
            <a:xfrm>
              <a:off x="8350577" y="5590244"/>
              <a:ext cx="705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2</a:t>
              </a:r>
              <a:endParaRPr kumimoji="0" lang="en-US" altLang="en-US" sz="1000" b="0" i="0" u="none" strike="noStrike" cap="none" normalizeH="0" baseline="0">
                <a:ln>
                  <a:noFill/>
                </a:ln>
                <a:solidFill>
                  <a:schemeClr val="tx1"/>
                </a:solidFill>
                <a:effectLst/>
              </a:endParaRPr>
            </a:p>
          </p:txBody>
        </p:sp>
        <p:sp>
          <p:nvSpPr>
            <p:cNvPr id="136" name="Rectangle 71"/>
            <p:cNvSpPr>
              <a:spLocks noChangeArrowheads="1"/>
            </p:cNvSpPr>
            <p:nvPr/>
          </p:nvSpPr>
          <p:spPr bwMode="auto">
            <a:xfrm>
              <a:off x="8939534" y="5590244"/>
              <a:ext cx="705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3</a:t>
              </a:r>
              <a:endParaRPr kumimoji="0" lang="en-US" altLang="en-US" sz="1000" b="0" i="0" u="none" strike="noStrike" cap="none" normalizeH="0" baseline="0">
                <a:ln>
                  <a:noFill/>
                </a:ln>
                <a:solidFill>
                  <a:schemeClr val="tx1"/>
                </a:solidFill>
                <a:effectLst/>
              </a:endParaRPr>
            </a:p>
          </p:txBody>
        </p:sp>
        <p:sp>
          <p:nvSpPr>
            <p:cNvPr id="137" name="Rectangle 72"/>
            <p:cNvSpPr>
              <a:spLocks noChangeArrowheads="1"/>
            </p:cNvSpPr>
            <p:nvPr/>
          </p:nvSpPr>
          <p:spPr bwMode="auto">
            <a:xfrm>
              <a:off x="9514749" y="5590244"/>
              <a:ext cx="705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4</a:t>
              </a:r>
              <a:endParaRPr kumimoji="0" lang="en-US" altLang="en-US" sz="1000" b="0" i="0" u="none" strike="noStrike" cap="none" normalizeH="0" baseline="0">
                <a:ln>
                  <a:noFill/>
                </a:ln>
                <a:solidFill>
                  <a:schemeClr val="tx1"/>
                </a:solidFill>
                <a:effectLst/>
              </a:endParaRPr>
            </a:p>
          </p:txBody>
        </p:sp>
        <p:sp>
          <p:nvSpPr>
            <p:cNvPr id="138" name="Rectangle 73"/>
            <p:cNvSpPr>
              <a:spLocks noChangeArrowheads="1"/>
            </p:cNvSpPr>
            <p:nvPr/>
          </p:nvSpPr>
          <p:spPr bwMode="auto">
            <a:xfrm>
              <a:off x="10099777" y="5590244"/>
              <a:ext cx="705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5</a:t>
              </a:r>
              <a:endParaRPr kumimoji="0" lang="en-US" altLang="en-US" sz="1000" b="0" i="0" u="none" strike="noStrike" cap="none" normalizeH="0" baseline="0">
                <a:ln>
                  <a:noFill/>
                </a:ln>
                <a:solidFill>
                  <a:schemeClr val="tx1"/>
                </a:solidFill>
                <a:effectLst/>
              </a:endParaRPr>
            </a:p>
          </p:txBody>
        </p:sp>
        <p:sp>
          <p:nvSpPr>
            <p:cNvPr id="139" name="Line 74"/>
            <p:cNvSpPr>
              <a:spLocks noChangeShapeType="1"/>
            </p:cNvSpPr>
            <p:nvPr/>
          </p:nvSpPr>
          <p:spPr bwMode="auto">
            <a:xfrm flipH="1">
              <a:off x="7163759" y="5499857"/>
              <a:ext cx="5497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40" name="Line 75"/>
            <p:cNvSpPr>
              <a:spLocks noChangeShapeType="1"/>
            </p:cNvSpPr>
            <p:nvPr/>
          </p:nvSpPr>
          <p:spPr bwMode="auto">
            <a:xfrm flipH="1">
              <a:off x="7163759" y="4922681"/>
              <a:ext cx="5497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41" name="Line 76"/>
            <p:cNvSpPr>
              <a:spLocks noChangeShapeType="1"/>
            </p:cNvSpPr>
            <p:nvPr/>
          </p:nvSpPr>
          <p:spPr bwMode="auto">
            <a:xfrm flipH="1">
              <a:off x="7163759" y="4339614"/>
              <a:ext cx="5497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42" name="Line 77"/>
            <p:cNvSpPr>
              <a:spLocks noChangeShapeType="1"/>
            </p:cNvSpPr>
            <p:nvPr/>
          </p:nvSpPr>
          <p:spPr bwMode="auto">
            <a:xfrm flipH="1">
              <a:off x="7163759" y="3762437"/>
              <a:ext cx="5497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43" name="Line 78"/>
            <p:cNvSpPr>
              <a:spLocks noChangeShapeType="1"/>
            </p:cNvSpPr>
            <p:nvPr/>
          </p:nvSpPr>
          <p:spPr bwMode="auto">
            <a:xfrm flipH="1">
              <a:off x="7163759" y="3185262"/>
              <a:ext cx="5497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44" name="Line 79"/>
            <p:cNvSpPr>
              <a:spLocks noChangeShapeType="1"/>
            </p:cNvSpPr>
            <p:nvPr/>
          </p:nvSpPr>
          <p:spPr bwMode="auto">
            <a:xfrm flipH="1">
              <a:off x="7163759" y="2596372"/>
              <a:ext cx="5497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45" name="Line 80"/>
            <p:cNvSpPr>
              <a:spLocks noChangeShapeType="1"/>
            </p:cNvSpPr>
            <p:nvPr/>
          </p:nvSpPr>
          <p:spPr bwMode="auto">
            <a:xfrm flipH="1">
              <a:off x="7163759" y="2894710"/>
              <a:ext cx="5497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46" name="Line 81"/>
            <p:cNvSpPr>
              <a:spLocks noChangeShapeType="1"/>
            </p:cNvSpPr>
            <p:nvPr/>
          </p:nvSpPr>
          <p:spPr bwMode="auto">
            <a:xfrm flipH="1">
              <a:off x="7163759" y="3471887"/>
              <a:ext cx="5497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47" name="Line 82"/>
            <p:cNvSpPr>
              <a:spLocks noChangeShapeType="1"/>
            </p:cNvSpPr>
            <p:nvPr/>
          </p:nvSpPr>
          <p:spPr bwMode="auto">
            <a:xfrm flipH="1">
              <a:off x="7163759" y="4052989"/>
              <a:ext cx="5497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48" name="Line 83"/>
            <p:cNvSpPr>
              <a:spLocks noChangeShapeType="1"/>
            </p:cNvSpPr>
            <p:nvPr/>
          </p:nvSpPr>
          <p:spPr bwMode="auto">
            <a:xfrm flipH="1">
              <a:off x="7163759" y="4632131"/>
              <a:ext cx="5497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49" name="Line 84"/>
            <p:cNvSpPr>
              <a:spLocks noChangeShapeType="1"/>
            </p:cNvSpPr>
            <p:nvPr/>
          </p:nvSpPr>
          <p:spPr bwMode="auto">
            <a:xfrm flipH="1">
              <a:off x="7163759" y="5209306"/>
              <a:ext cx="54970" cy="0"/>
            </a:xfrm>
            <a:prstGeom prst="line">
              <a:avLst/>
            </a:prstGeom>
            <a:noFill/>
            <a:ln w="952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50" name="Freeform 85"/>
            <p:cNvSpPr>
              <a:spLocks/>
            </p:cNvSpPr>
            <p:nvPr/>
          </p:nvSpPr>
          <p:spPr bwMode="auto">
            <a:xfrm>
              <a:off x="7220691" y="2592380"/>
              <a:ext cx="3304044" cy="2907480"/>
            </a:xfrm>
            <a:custGeom>
              <a:avLst/>
              <a:gdLst>
                <a:gd name="T0" fmla="*/ 0 w 1683"/>
                <a:gd name="T1" fmla="*/ 0 h 1481"/>
                <a:gd name="T2" fmla="*/ 0 w 1683"/>
                <a:gd name="T3" fmla="*/ 1481 h 1481"/>
                <a:gd name="T4" fmla="*/ 1683 w 1683"/>
                <a:gd name="T5" fmla="*/ 1481 h 1481"/>
              </a:gdLst>
              <a:ahLst/>
              <a:cxnLst>
                <a:cxn ang="0">
                  <a:pos x="T0" y="T1"/>
                </a:cxn>
                <a:cxn ang="0">
                  <a:pos x="T2" y="T3"/>
                </a:cxn>
                <a:cxn ang="0">
                  <a:pos x="T4" y="T5"/>
                </a:cxn>
              </a:cxnLst>
              <a:rect l="0" t="0" r="r" b="b"/>
              <a:pathLst>
                <a:path w="1683" h="1481">
                  <a:moveTo>
                    <a:pt x="0" y="0"/>
                  </a:moveTo>
                  <a:lnTo>
                    <a:pt x="0" y="1481"/>
                  </a:lnTo>
                  <a:lnTo>
                    <a:pt x="1683" y="1481"/>
                  </a:lnTo>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51" name="Rectangle 89"/>
            <p:cNvSpPr>
              <a:spLocks noChangeArrowheads="1"/>
            </p:cNvSpPr>
            <p:nvPr/>
          </p:nvSpPr>
          <p:spPr bwMode="auto">
            <a:xfrm>
              <a:off x="7060330" y="5410531"/>
              <a:ext cx="705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0</a:t>
              </a:r>
              <a:endParaRPr kumimoji="0" lang="en-US" altLang="en-US" sz="1000" b="0" i="0" u="none" strike="noStrike" cap="none" normalizeH="0" baseline="0">
                <a:ln>
                  <a:noFill/>
                </a:ln>
                <a:solidFill>
                  <a:schemeClr val="tx1"/>
                </a:solidFill>
                <a:effectLst/>
              </a:endParaRPr>
            </a:p>
          </p:txBody>
        </p:sp>
        <p:sp>
          <p:nvSpPr>
            <p:cNvPr id="152" name="Rectangle 90"/>
            <p:cNvSpPr>
              <a:spLocks noChangeArrowheads="1"/>
            </p:cNvSpPr>
            <p:nvPr/>
          </p:nvSpPr>
          <p:spPr bwMode="auto">
            <a:xfrm>
              <a:off x="6983911" y="483335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20</a:t>
              </a:r>
              <a:endParaRPr kumimoji="0" lang="en-US" altLang="en-US" sz="1000" b="0" i="0" u="none" strike="noStrike" cap="none" normalizeH="0" baseline="0">
                <a:ln>
                  <a:noFill/>
                </a:ln>
                <a:solidFill>
                  <a:schemeClr val="tx1"/>
                </a:solidFill>
                <a:effectLst/>
              </a:endParaRPr>
            </a:p>
          </p:txBody>
        </p:sp>
        <p:sp>
          <p:nvSpPr>
            <p:cNvPr id="153" name="Rectangle 91"/>
            <p:cNvSpPr>
              <a:spLocks noChangeArrowheads="1"/>
            </p:cNvSpPr>
            <p:nvPr/>
          </p:nvSpPr>
          <p:spPr bwMode="auto">
            <a:xfrm>
              <a:off x="6983911" y="4252252"/>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40</a:t>
              </a:r>
              <a:endParaRPr kumimoji="0" lang="en-US" altLang="en-US" sz="1000" b="0" i="0" u="none" strike="noStrike" cap="none" normalizeH="0" baseline="0">
                <a:ln>
                  <a:noFill/>
                </a:ln>
                <a:solidFill>
                  <a:schemeClr val="tx1"/>
                </a:solidFill>
                <a:effectLst/>
              </a:endParaRPr>
            </a:p>
          </p:txBody>
        </p:sp>
        <p:sp>
          <p:nvSpPr>
            <p:cNvPr id="154" name="Rectangle 92"/>
            <p:cNvSpPr>
              <a:spLocks noChangeArrowheads="1"/>
            </p:cNvSpPr>
            <p:nvPr/>
          </p:nvSpPr>
          <p:spPr bwMode="auto">
            <a:xfrm>
              <a:off x="6983911" y="367311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rPr>
                <a:t>60</a:t>
              </a:r>
              <a:endParaRPr kumimoji="0" lang="en-US" altLang="en-US" sz="1000" b="0" i="0" u="none" strike="noStrike" cap="none" normalizeH="0" baseline="0" dirty="0">
                <a:ln>
                  <a:noFill/>
                </a:ln>
                <a:solidFill>
                  <a:schemeClr val="tx1"/>
                </a:solidFill>
                <a:effectLst/>
              </a:endParaRPr>
            </a:p>
          </p:txBody>
        </p:sp>
        <p:sp>
          <p:nvSpPr>
            <p:cNvPr id="155" name="Rectangle 93"/>
            <p:cNvSpPr>
              <a:spLocks noChangeArrowheads="1"/>
            </p:cNvSpPr>
            <p:nvPr/>
          </p:nvSpPr>
          <p:spPr bwMode="auto">
            <a:xfrm>
              <a:off x="6983911" y="3095936"/>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80</a:t>
              </a:r>
              <a:endParaRPr kumimoji="0" lang="en-US" altLang="en-US" sz="1000" b="0" i="0" u="none" strike="noStrike" cap="none" normalizeH="0" baseline="0">
                <a:ln>
                  <a:noFill/>
                </a:ln>
                <a:solidFill>
                  <a:schemeClr val="tx1"/>
                </a:solidFill>
                <a:effectLst/>
              </a:endParaRPr>
            </a:p>
          </p:txBody>
        </p:sp>
        <p:sp>
          <p:nvSpPr>
            <p:cNvPr id="156" name="Rectangle 94"/>
            <p:cNvSpPr>
              <a:spLocks noChangeArrowheads="1"/>
            </p:cNvSpPr>
            <p:nvPr/>
          </p:nvSpPr>
          <p:spPr bwMode="auto">
            <a:xfrm>
              <a:off x="6983911" y="2805384"/>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rPr>
                <a:t>90</a:t>
              </a:r>
              <a:endParaRPr kumimoji="0" lang="en-US" altLang="en-US" sz="1000" b="0" i="0" u="none" strike="noStrike" cap="none" normalizeH="0" baseline="0" dirty="0">
                <a:ln>
                  <a:noFill/>
                </a:ln>
                <a:solidFill>
                  <a:schemeClr val="tx1"/>
                </a:solidFill>
                <a:effectLst/>
              </a:endParaRPr>
            </a:p>
          </p:txBody>
        </p:sp>
        <p:sp>
          <p:nvSpPr>
            <p:cNvPr id="157" name="Rectangle 95"/>
            <p:cNvSpPr>
              <a:spLocks noChangeArrowheads="1"/>
            </p:cNvSpPr>
            <p:nvPr/>
          </p:nvSpPr>
          <p:spPr bwMode="auto">
            <a:xfrm>
              <a:off x="6983911" y="3382561"/>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70</a:t>
              </a:r>
              <a:endParaRPr kumimoji="0" lang="en-US" altLang="en-US" sz="1000" b="0" i="0" u="none" strike="noStrike" cap="none" normalizeH="0" baseline="0">
                <a:ln>
                  <a:noFill/>
                </a:ln>
                <a:solidFill>
                  <a:schemeClr val="tx1"/>
                </a:solidFill>
                <a:effectLst/>
              </a:endParaRPr>
            </a:p>
          </p:txBody>
        </p:sp>
        <p:sp>
          <p:nvSpPr>
            <p:cNvPr id="158" name="Rectangle 96"/>
            <p:cNvSpPr>
              <a:spLocks noChangeArrowheads="1"/>
            </p:cNvSpPr>
            <p:nvPr/>
          </p:nvSpPr>
          <p:spPr bwMode="auto">
            <a:xfrm>
              <a:off x="6983911" y="3965627"/>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50</a:t>
              </a:r>
              <a:endParaRPr kumimoji="0" lang="en-US" altLang="en-US" sz="1000" b="0" i="0" u="none" strike="noStrike" cap="none" normalizeH="0" baseline="0">
                <a:ln>
                  <a:noFill/>
                </a:ln>
                <a:solidFill>
                  <a:schemeClr val="tx1"/>
                </a:solidFill>
                <a:effectLst/>
              </a:endParaRPr>
            </a:p>
          </p:txBody>
        </p:sp>
        <p:sp>
          <p:nvSpPr>
            <p:cNvPr id="159" name="Rectangle 97"/>
            <p:cNvSpPr>
              <a:spLocks noChangeArrowheads="1"/>
            </p:cNvSpPr>
            <p:nvPr/>
          </p:nvSpPr>
          <p:spPr bwMode="auto">
            <a:xfrm>
              <a:off x="6983911" y="4542803"/>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30</a:t>
              </a:r>
              <a:endParaRPr kumimoji="0" lang="en-US" altLang="en-US" sz="1000" b="0" i="0" u="none" strike="noStrike" cap="none" normalizeH="0" baseline="0">
                <a:ln>
                  <a:noFill/>
                </a:ln>
                <a:solidFill>
                  <a:schemeClr val="tx1"/>
                </a:solidFill>
                <a:effectLst/>
              </a:endParaRPr>
            </a:p>
          </p:txBody>
        </p:sp>
        <p:sp>
          <p:nvSpPr>
            <p:cNvPr id="160" name="Rectangle 98"/>
            <p:cNvSpPr>
              <a:spLocks noChangeArrowheads="1"/>
            </p:cNvSpPr>
            <p:nvPr/>
          </p:nvSpPr>
          <p:spPr bwMode="auto">
            <a:xfrm>
              <a:off x="6983911" y="5123907"/>
              <a:ext cx="14106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rPr>
                <a:t>10</a:t>
              </a:r>
              <a:endParaRPr kumimoji="0" lang="en-US" altLang="en-US" sz="1000" b="0" i="0" u="none" strike="noStrike" cap="none" normalizeH="0" baseline="0">
                <a:ln>
                  <a:noFill/>
                </a:ln>
                <a:solidFill>
                  <a:schemeClr val="tx1"/>
                </a:solidFill>
                <a:effectLst/>
              </a:endParaRPr>
            </a:p>
          </p:txBody>
        </p:sp>
        <p:sp>
          <p:nvSpPr>
            <p:cNvPr id="161" name="Rectangle 100"/>
            <p:cNvSpPr>
              <a:spLocks noChangeArrowheads="1"/>
            </p:cNvSpPr>
            <p:nvPr/>
          </p:nvSpPr>
          <p:spPr bwMode="auto">
            <a:xfrm>
              <a:off x="6913379" y="2517843"/>
              <a:ext cx="211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rPr>
                <a:t>100</a:t>
              </a:r>
              <a:endParaRPr kumimoji="0" lang="en-US" altLang="en-US" sz="1000" b="0" i="0" u="none" strike="noStrike" cap="none" normalizeH="0" baseline="0" dirty="0">
                <a:ln>
                  <a:noFill/>
                </a:ln>
                <a:solidFill>
                  <a:schemeClr val="tx1"/>
                </a:solidFill>
                <a:effectLst/>
              </a:endParaRPr>
            </a:p>
          </p:txBody>
        </p:sp>
        <p:sp>
          <p:nvSpPr>
            <p:cNvPr id="162" name="Line 101"/>
            <p:cNvSpPr>
              <a:spLocks noChangeShapeType="1"/>
            </p:cNvSpPr>
            <p:nvPr/>
          </p:nvSpPr>
          <p:spPr bwMode="auto">
            <a:xfrm flipH="1">
              <a:off x="7727192" y="3872376"/>
              <a:ext cx="223803" cy="0"/>
            </a:xfrm>
            <a:prstGeom prst="line">
              <a:avLst/>
            </a:prstGeom>
            <a:noFill/>
            <a:ln w="11113"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63" name="Line 102"/>
            <p:cNvSpPr>
              <a:spLocks noChangeShapeType="1"/>
            </p:cNvSpPr>
            <p:nvPr/>
          </p:nvSpPr>
          <p:spPr bwMode="auto">
            <a:xfrm flipH="1">
              <a:off x="7727192" y="4060624"/>
              <a:ext cx="223803" cy="0"/>
            </a:xfrm>
            <a:prstGeom prst="line">
              <a:avLst/>
            </a:prstGeom>
            <a:noFill/>
            <a:ln w="11113" cap="flat">
              <a:solidFill>
                <a:srgbClr val="00DE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64" name="Line 103"/>
            <p:cNvSpPr>
              <a:spLocks noChangeShapeType="1"/>
            </p:cNvSpPr>
            <p:nvPr/>
          </p:nvSpPr>
          <p:spPr bwMode="auto">
            <a:xfrm flipH="1">
              <a:off x="7727192" y="3693728"/>
              <a:ext cx="223803" cy="0"/>
            </a:xfrm>
            <a:prstGeom prst="line">
              <a:avLst/>
            </a:prstGeom>
            <a:noFill/>
            <a:ln w="11113"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65" name="Freeform 35"/>
            <p:cNvSpPr>
              <a:spLocks/>
            </p:cNvSpPr>
            <p:nvPr/>
          </p:nvSpPr>
          <p:spPr bwMode="auto">
            <a:xfrm>
              <a:off x="7223781" y="5124495"/>
              <a:ext cx="3279612" cy="373322"/>
            </a:xfrm>
            <a:custGeom>
              <a:avLst/>
              <a:gdLst>
                <a:gd name="T0" fmla="*/ 11 w 1634"/>
                <a:gd name="T1" fmla="*/ 184 h 186"/>
                <a:gd name="T2" fmla="*/ 56 w 1634"/>
                <a:gd name="T3" fmla="*/ 180 h 186"/>
                <a:gd name="T4" fmla="*/ 96 w 1634"/>
                <a:gd name="T5" fmla="*/ 179 h 186"/>
                <a:gd name="T6" fmla="*/ 124 w 1634"/>
                <a:gd name="T7" fmla="*/ 175 h 186"/>
                <a:gd name="T8" fmla="*/ 152 w 1634"/>
                <a:gd name="T9" fmla="*/ 173 h 186"/>
                <a:gd name="T10" fmla="*/ 166 w 1634"/>
                <a:gd name="T11" fmla="*/ 170 h 186"/>
                <a:gd name="T12" fmla="*/ 195 w 1634"/>
                <a:gd name="T13" fmla="*/ 166 h 186"/>
                <a:gd name="T14" fmla="*/ 231 w 1634"/>
                <a:gd name="T15" fmla="*/ 164 h 186"/>
                <a:gd name="T16" fmla="*/ 282 w 1634"/>
                <a:gd name="T17" fmla="*/ 161 h 186"/>
                <a:gd name="T18" fmla="*/ 289 w 1634"/>
                <a:gd name="T19" fmla="*/ 159 h 186"/>
                <a:gd name="T20" fmla="*/ 305 w 1634"/>
                <a:gd name="T21" fmla="*/ 155 h 186"/>
                <a:gd name="T22" fmla="*/ 310 w 1634"/>
                <a:gd name="T23" fmla="*/ 153 h 186"/>
                <a:gd name="T24" fmla="*/ 341 w 1634"/>
                <a:gd name="T25" fmla="*/ 150 h 186"/>
                <a:gd name="T26" fmla="*/ 347 w 1634"/>
                <a:gd name="T27" fmla="*/ 148 h 186"/>
                <a:gd name="T28" fmla="*/ 374 w 1634"/>
                <a:gd name="T29" fmla="*/ 144 h 186"/>
                <a:gd name="T30" fmla="*/ 395 w 1634"/>
                <a:gd name="T31" fmla="*/ 143 h 186"/>
                <a:gd name="T32" fmla="*/ 426 w 1634"/>
                <a:gd name="T33" fmla="*/ 139 h 186"/>
                <a:gd name="T34" fmla="*/ 439 w 1634"/>
                <a:gd name="T35" fmla="*/ 137 h 186"/>
                <a:gd name="T36" fmla="*/ 477 w 1634"/>
                <a:gd name="T37" fmla="*/ 134 h 186"/>
                <a:gd name="T38" fmla="*/ 487 w 1634"/>
                <a:gd name="T39" fmla="*/ 130 h 186"/>
                <a:gd name="T40" fmla="*/ 529 w 1634"/>
                <a:gd name="T41" fmla="*/ 128 h 186"/>
                <a:gd name="T42" fmla="*/ 556 w 1634"/>
                <a:gd name="T43" fmla="*/ 125 h 186"/>
                <a:gd name="T44" fmla="*/ 569 w 1634"/>
                <a:gd name="T45" fmla="*/ 121 h 186"/>
                <a:gd name="T46" fmla="*/ 572 w 1634"/>
                <a:gd name="T47" fmla="*/ 117 h 186"/>
                <a:gd name="T48" fmla="*/ 617 w 1634"/>
                <a:gd name="T49" fmla="*/ 115 h 186"/>
                <a:gd name="T50" fmla="*/ 635 w 1634"/>
                <a:gd name="T51" fmla="*/ 110 h 186"/>
                <a:gd name="T52" fmla="*/ 653 w 1634"/>
                <a:gd name="T53" fmla="*/ 108 h 186"/>
                <a:gd name="T54" fmla="*/ 682 w 1634"/>
                <a:gd name="T55" fmla="*/ 105 h 186"/>
                <a:gd name="T56" fmla="*/ 733 w 1634"/>
                <a:gd name="T57" fmla="*/ 103 h 186"/>
                <a:gd name="T58" fmla="*/ 738 w 1634"/>
                <a:gd name="T59" fmla="*/ 99 h 186"/>
                <a:gd name="T60" fmla="*/ 780 w 1634"/>
                <a:gd name="T61" fmla="*/ 97 h 186"/>
                <a:gd name="T62" fmla="*/ 798 w 1634"/>
                <a:gd name="T63" fmla="*/ 94 h 186"/>
                <a:gd name="T64" fmla="*/ 848 w 1634"/>
                <a:gd name="T65" fmla="*/ 90 h 186"/>
                <a:gd name="T66" fmla="*/ 872 w 1634"/>
                <a:gd name="T67" fmla="*/ 87 h 186"/>
                <a:gd name="T68" fmla="*/ 955 w 1634"/>
                <a:gd name="T69" fmla="*/ 85 h 186"/>
                <a:gd name="T70" fmla="*/ 971 w 1634"/>
                <a:gd name="T71" fmla="*/ 81 h 186"/>
                <a:gd name="T72" fmla="*/ 987 w 1634"/>
                <a:gd name="T73" fmla="*/ 79 h 186"/>
                <a:gd name="T74" fmla="*/ 1002 w 1634"/>
                <a:gd name="T75" fmla="*/ 74 h 186"/>
                <a:gd name="T76" fmla="*/ 1038 w 1634"/>
                <a:gd name="T77" fmla="*/ 72 h 186"/>
                <a:gd name="T78" fmla="*/ 1043 w 1634"/>
                <a:gd name="T79" fmla="*/ 69 h 186"/>
                <a:gd name="T80" fmla="*/ 1078 w 1634"/>
                <a:gd name="T81" fmla="*/ 67 h 186"/>
                <a:gd name="T82" fmla="*/ 1090 w 1634"/>
                <a:gd name="T83" fmla="*/ 61 h 186"/>
                <a:gd name="T84" fmla="*/ 1134 w 1634"/>
                <a:gd name="T85" fmla="*/ 59 h 186"/>
                <a:gd name="T86" fmla="*/ 1143 w 1634"/>
                <a:gd name="T87" fmla="*/ 54 h 186"/>
                <a:gd name="T88" fmla="*/ 1177 w 1634"/>
                <a:gd name="T89" fmla="*/ 52 h 186"/>
                <a:gd name="T90" fmla="*/ 1199 w 1634"/>
                <a:gd name="T91" fmla="*/ 47 h 186"/>
                <a:gd name="T92" fmla="*/ 1251 w 1634"/>
                <a:gd name="T93" fmla="*/ 45 h 186"/>
                <a:gd name="T94" fmla="*/ 1276 w 1634"/>
                <a:gd name="T95" fmla="*/ 41 h 186"/>
                <a:gd name="T96" fmla="*/ 1303 w 1634"/>
                <a:gd name="T97" fmla="*/ 38 h 186"/>
                <a:gd name="T98" fmla="*/ 1325 w 1634"/>
                <a:gd name="T99" fmla="*/ 34 h 186"/>
                <a:gd name="T100" fmla="*/ 1354 w 1634"/>
                <a:gd name="T101" fmla="*/ 31 h 186"/>
                <a:gd name="T102" fmla="*/ 1394 w 1634"/>
                <a:gd name="T103" fmla="*/ 25 h 186"/>
                <a:gd name="T104" fmla="*/ 1419 w 1634"/>
                <a:gd name="T105" fmla="*/ 22 h 186"/>
                <a:gd name="T106" fmla="*/ 1459 w 1634"/>
                <a:gd name="T107" fmla="*/ 16 h 186"/>
                <a:gd name="T108" fmla="*/ 1507 w 1634"/>
                <a:gd name="T109" fmla="*/ 11 h 186"/>
                <a:gd name="T110" fmla="*/ 1562 w 1634"/>
                <a:gd name="T11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34" h="186">
                  <a:moveTo>
                    <a:pt x="0" y="186"/>
                  </a:moveTo>
                  <a:lnTo>
                    <a:pt x="0" y="186"/>
                  </a:lnTo>
                  <a:lnTo>
                    <a:pt x="7" y="186"/>
                  </a:lnTo>
                  <a:lnTo>
                    <a:pt x="7" y="184"/>
                  </a:lnTo>
                  <a:lnTo>
                    <a:pt x="11" y="184"/>
                  </a:lnTo>
                  <a:lnTo>
                    <a:pt x="11" y="182"/>
                  </a:lnTo>
                  <a:lnTo>
                    <a:pt x="45" y="182"/>
                  </a:lnTo>
                  <a:lnTo>
                    <a:pt x="45" y="182"/>
                  </a:lnTo>
                  <a:lnTo>
                    <a:pt x="56" y="182"/>
                  </a:lnTo>
                  <a:lnTo>
                    <a:pt x="56" y="180"/>
                  </a:lnTo>
                  <a:lnTo>
                    <a:pt x="63" y="180"/>
                  </a:lnTo>
                  <a:lnTo>
                    <a:pt x="63" y="180"/>
                  </a:lnTo>
                  <a:lnTo>
                    <a:pt x="72" y="180"/>
                  </a:lnTo>
                  <a:lnTo>
                    <a:pt x="72" y="179"/>
                  </a:lnTo>
                  <a:lnTo>
                    <a:pt x="96" y="179"/>
                  </a:lnTo>
                  <a:lnTo>
                    <a:pt x="96" y="177"/>
                  </a:lnTo>
                  <a:lnTo>
                    <a:pt x="112" y="177"/>
                  </a:lnTo>
                  <a:lnTo>
                    <a:pt x="112" y="177"/>
                  </a:lnTo>
                  <a:lnTo>
                    <a:pt x="124" y="177"/>
                  </a:lnTo>
                  <a:lnTo>
                    <a:pt x="124" y="175"/>
                  </a:lnTo>
                  <a:lnTo>
                    <a:pt x="128" y="175"/>
                  </a:lnTo>
                  <a:lnTo>
                    <a:pt x="128" y="175"/>
                  </a:lnTo>
                  <a:lnTo>
                    <a:pt x="137" y="175"/>
                  </a:lnTo>
                  <a:lnTo>
                    <a:pt x="137" y="173"/>
                  </a:lnTo>
                  <a:lnTo>
                    <a:pt x="152" y="173"/>
                  </a:lnTo>
                  <a:lnTo>
                    <a:pt x="152" y="171"/>
                  </a:lnTo>
                  <a:lnTo>
                    <a:pt x="157" y="171"/>
                  </a:lnTo>
                  <a:lnTo>
                    <a:pt x="157" y="171"/>
                  </a:lnTo>
                  <a:lnTo>
                    <a:pt x="166" y="171"/>
                  </a:lnTo>
                  <a:lnTo>
                    <a:pt x="166" y="170"/>
                  </a:lnTo>
                  <a:lnTo>
                    <a:pt x="173" y="170"/>
                  </a:lnTo>
                  <a:lnTo>
                    <a:pt x="173" y="170"/>
                  </a:lnTo>
                  <a:lnTo>
                    <a:pt x="182" y="170"/>
                  </a:lnTo>
                  <a:lnTo>
                    <a:pt x="182" y="166"/>
                  </a:lnTo>
                  <a:lnTo>
                    <a:pt x="195" y="166"/>
                  </a:lnTo>
                  <a:lnTo>
                    <a:pt x="195" y="166"/>
                  </a:lnTo>
                  <a:lnTo>
                    <a:pt x="195" y="166"/>
                  </a:lnTo>
                  <a:lnTo>
                    <a:pt x="195" y="164"/>
                  </a:lnTo>
                  <a:lnTo>
                    <a:pt x="231" y="164"/>
                  </a:lnTo>
                  <a:lnTo>
                    <a:pt x="231" y="164"/>
                  </a:lnTo>
                  <a:lnTo>
                    <a:pt x="238" y="164"/>
                  </a:lnTo>
                  <a:lnTo>
                    <a:pt x="238" y="162"/>
                  </a:lnTo>
                  <a:lnTo>
                    <a:pt x="267" y="162"/>
                  </a:lnTo>
                  <a:lnTo>
                    <a:pt x="267" y="161"/>
                  </a:lnTo>
                  <a:lnTo>
                    <a:pt x="282" y="161"/>
                  </a:lnTo>
                  <a:lnTo>
                    <a:pt x="282" y="161"/>
                  </a:lnTo>
                  <a:lnTo>
                    <a:pt x="283" y="161"/>
                  </a:lnTo>
                  <a:lnTo>
                    <a:pt x="283" y="159"/>
                  </a:lnTo>
                  <a:lnTo>
                    <a:pt x="289" y="159"/>
                  </a:lnTo>
                  <a:lnTo>
                    <a:pt x="289" y="159"/>
                  </a:lnTo>
                  <a:lnTo>
                    <a:pt x="289" y="159"/>
                  </a:lnTo>
                  <a:lnTo>
                    <a:pt x="289" y="157"/>
                  </a:lnTo>
                  <a:lnTo>
                    <a:pt x="296" y="157"/>
                  </a:lnTo>
                  <a:lnTo>
                    <a:pt x="296" y="155"/>
                  </a:lnTo>
                  <a:lnTo>
                    <a:pt x="305" y="155"/>
                  </a:lnTo>
                  <a:lnTo>
                    <a:pt x="305" y="155"/>
                  </a:lnTo>
                  <a:lnTo>
                    <a:pt x="310" y="155"/>
                  </a:lnTo>
                  <a:lnTo>
                    <a:pt x="310" y="153"/>
                  </a:lnTo>
                  <a:lnTo>
                    <a:pt x="310" y="153"/>
                  </a:lnTo>
                  <a:lnTo>
                    <a:pt x="310" y="153"/>
                  </a:lnTo>
                  <a:lnTo>
                    <a:pt x="336" y="153"/>
                  </a:lnTo>
                  <a:lnTo>
                    <a:pt x="336" y="152"/>
                  </a:lnTo>
                  <a:lnTo>
                    <a:pt x="336" y="152"/>
                  </a:lnTo>
                  <a:lnTo>
                    <a:pt x="336" y="150"/>
                  </a:lnTo>
                  <a:lnTo>
                    <a:pt x="341" y="150"/>
                  </a:lnTo>
                  <a:lnTo>
                    <a:pt x="341" y="150"/>
                  </a:lnTo>
                  <a:lnTo>
                    <a:pt x="343" y="150"/>
                  </a:lnTo>
                  <a:lnTo>
                    <a:pt x="343" y="148"/>
                  </a:lnTo>
                  <a:lnTo>
                    <a:pt x="347" y="148"/>
                  </a:lnTo>
                  <a:lnTo>
                    <a:pt x="347" y="148"/>
                  </a:lnTo>
                  <a:lnTo>
                    <a:pt x="363" y="148"/>
                  </a:lnTo>
                  <a:lnTo>
                    <a:pt x="363" y="146"/>
                  </a:lnTo>
                  <a:lnTo>
                    <a:pt x="366" y="146"/>
                  </a:lnTo>
                  <a:lnTo>
                    <a:pt x="366" y="144"/>
                  </a:lnTo>
                  <a:lnTo>
                    <a:pt x="374" y="144"/>
                  </a:lnTo>
                  <a:lnTo>
                    <a:pt x="374" y="144"/>
                  </a:lnTo>
                  <a:lnTo>
                    <a:pt x="383" y="144"/>
                  </a:lnTo>
                  <a:lnTo>
                    <a:pt x="383" y="143"/>
                  </a:lnTo>
                  <a:lnTo>
                    <a:pt x="395" y="143"/>
                  </a:lnTo>
                  <a:lnTo>
                    <a:pt x="395" y="143"/>
                  </a:lnTo>
                  <a:lnTo>
                    <a:pt x="401" y="143"/>
                  </a:lnTo>
                  <a:lnTo>
                    <a:pt x="401" y="141"/>
                  </a:lnTo>
                  <a:lnTo>
                    <a:pt x="402" y="141"/>
                  </a:lnTo>
                  <a:lnTo>
                    <a:pt x="402" y="139"/>
                  </a:lnTo>
                  <a:lnTo>
                    <a:pt x="426" y="139"/>
                  </a:lnTo>
                  <a:lnTo>
                    <a:pt x="426" y="139"/>
                  </a:lnTo>
                  <a:lnTo>
                    <a:pt x="435" y="139"/>
                  </a:lnTo>
                  <a:lnTo>
                    <a:pt x="435" y="137"/>
                  </a:lnTo>
                  <a:lnTo>
                    <a:pt x="439" y="137"/>
                  </a:lnTo>
                  <a:lnTo>
                    <a:pt x="439" y="137"/>
                  </a:lnTo>
                  <a:lnTo>
                    <a:pt x="467" y="137"/>
                  </a:lnTo>
                  <a:lnTo>
                    <a:pt x="467" y="135"/>
                  </a:lnTo>
                  <a:lnTo>
                    <a:pt x="469" y="135"/>
                  </a:lnTo>
                  <a:lnTo>
                    <a:pt x="469" y="134"/>
                  </a:lnTo>
                  <a:lnTo>
                    <a:pt x="477" y="134"/>
                  </a:lnTo>
                  <a:lnTo>
                    <a:pt x="477" y="134"/>
                  </a:lnTo>
                  <a:lnTo>
                    <a:pt x="477" y="134"/>
                  </a:lnTo>
                  <a:lnTo>
                    <a:pt x="477" y="132"/>
                  </a:lnTo>
                  <a:lnTo>
                    <a:pt x="487" y="132"/>
                  </a:lnTo>
                  <a:lnTo>
                    <a:pt x="487" y="130"/>
                  </a:lnTo>
                  <a:lnTo>
                    <a:pt x="498" y="130"/>
                  </a:lnTo>
                  <a:lnTo>
                    <a:pt x="498" y="130"/>
                  </a:lnTo>
                  <a:lnTo>
                    <a:pt x="514" y="130"/>
                  </a:lnTo>
                  <a:lnTo>
                    <a:pt x="514" y="128"/>
                  </a:lnTo>
                  <a:lnTo>
                    <a:pt x="529" y="128"/>
                  </a:lnTo>
                  <a:lnTo>
                    <a:pt x="529" y="126"/>
                  </a:lnTo>
                  <a:lnTo>
                    <a:pt x="540" y="126"/>
                  </a:lnTo>
                  <a:lnTo>
                    <a:pt x="540" y="125"/>
                  </a:lnTo>
                  <a:lnTo>
                    <a:pt x="556" y="125"/>
                  </a:lnTo>
                  <a:lnTo>
                    <a:pt x="556" y="125"/>
                  </a:lnTo>
                  <a:lnTo>
                    <a:pt x="563" y="125"/>
                  </a:lnTo>
                  <a:lnTo>
                    <a:pt x="563" y="123"/>
                  </a:lnTo>
                  <a:lnTo>
                    <a:pt x="565" y="123"/>
                  </a:lnTo>
                  <a:lnTo>
                    <a:pt x="565" y="121"/>
                  </a:lnTo>
                  <a:lnTo>
                    <a:pt x="569" y="121"/>
                  </a:lnTo>
                  <a:lnTo>
                    <a:pt x="569" y="119"/>
                  </a:lnTo>
                  <a:lnTo>
                    <a:pt x="570" y="119"/>
                  </a:lnTo>
                  <a:lnTo>
                    <a:pt x="570" y="119"/>
                  </a:lnTo>
                  <a:lnTo>
                    <a:pt x="572" y="119"/>
                  </a:lnTo>
                  <a:lnTo>
                    <a:pt x="572" y="117"/>
                  </a:lnTo>
                  <a:lnTo>
                    <a:pt x="578" y="117"/>
                  </a:lnTo>
                  <a:lnTo>
                    <a:pt x="578" y="117"/>
                  </a:lnTo>
                  <a:lnTo>
                    <a:pt x="603" y="117"/>
                  </a:lnTo>
                  <a:lnTo>
                    <a:pt x="603" y="115"/>
                  </a:lnTo>
                  <a:lnTo>
                    <a:pt x="617" y="115"/>
                  </a:lnTo>
                  <a:lnTo>
                    <a:pt x="617" y="114"/>
                  </a:lnTo>
                  <a:lnTo>
                    <a:pt x="619" y="114"/>
                  </a:lnTo>
                  <a:lnTo>
                    <a:pt x="619" y="112"/>
                  </a:lnTo>
                  <a:lnTo>
                    <a:pt x="635" y="112"/>
                  </a:lnTo>
                  <a:lnTo>
                    <a:pt x="635" y="110"/>
                  </a:lnTo>
                  <a:lnTo>
                    <a:pt x="639" y="110"/>
                  </a:lnTo>
                  <a:lnTo>
                    <a:pt x="639" y="110"/>
                  </a:lnTo>
                  <a:lnTo>
                    <a:pt x="644" y="110"/>
                  </a:lnTo>
                  <a:lnTo>
                    <a:pt x="644" y="108"/>
                  </a:lnTo>
                  <a:lnTo>
                    <a:pt x="653" y="108"/>
                  </a:lnTo>
                  <a:lnTo>
                    <a:pt x="653" y="106"/>
                  </a:lnTo>
                  <a:lnTo>
                    <a:pt x="681" y="106"/>
                  </a:lnTo>
                  <a:lnTo>
                    <a:pt x="681" y="106"/>
                  </a:lnTo>
                  <a:lnTo>
                    <a:pt x="682" y="106"/>
                  </a:lnTo>
                  <a:lnTo>
                    <a:pt x="682" y="105"/>
                  </a:lnTo>
                  <a:lnTo>
                    <a:pt x="713" y="105"/>
                  </a:lnTo>
                  <a:lnTo>
                    <a:pt x="713" y="105"/>
                  </a:lnTo>
                  <a:lnTo>
                    <a:pt x="718" y="105"/>
                  </a:lnTo>
                  <a:lnTo>
                    <a:pt x="718" y="103"/>
                  </a:lnTo>
                  <a:lnTo>
                    <a:pt x="733" y="103"/>
                  </a:lnTo>
                  <a:lnTo>
                    <a:pt x="733" y="101"/>
                  </a:lnTo>
                  <a:lnTo>
                    <a:pt x="736" y="101"/>
                  </a:lnTo>
                  <a:lnTo>
                    <a:pt x="736" y="101"/>
                  </a:lnTo>
                  <a:lnTo>
                    <a:pt x="738" y="101"/>
                  </a:lnTo>
                  <a:lnTo>
                    <a:pt x="738" y="99"/>
                  </a:lnTo>
                  <a:lnTo>
                    <a:pt x="756" y="99"/>
                  </a:lnTo>
                  <a:lnTo>
                    <a:pt x="756" y="97"/>
                  </a:lnTo>
                  <a:lnTo>
                    <a:pt x="764" y="97"/>
                  </a:lnTo>
                  <a:lnTo>
                    <a:pt x="764" y="97"/>
                  </a:lnTo>
                  <a:lnTo>
                    <a:pt x="780" y="97"/>
                  </a:lnTo>
                  <a:lnTo>
                    <a:pt x="780" y="96"/>
                  </a:lnTo>
                  <a:lnTo>
                    <a:pt x="796" y="96"/>
                  </a:lnTo>
                  <a:lnTo>
                    <a:pt x="796" y="94"/>
                  </a:lnTo>
                  <a:lnTo>
                    <a:pt x="798" y="94"/>
                  </a:lnTo>
                  <a:lnTo>
                    <a:pt x="798" y="94"/>
                  </a:lnTo>
                  <a:lnTo>
                    <a:pt x="827" y="94"/>
                  </a:lnTo>
                  <a:lnTo>
                    <a:pt x="827" y="92"/>
                  </a:lnTo>
                  <a:lnTo>
                    <a:pt x="838" y="92"/>
                  </a:lnTo>
                  <a:lnTo>
                    <a:pt x="838" y="90"/>
                  </a:lnTo>
                  <a:lnTo>
                    <a:pt x="848" y="90"/>
                  </a:lnTo>
                  <a:lnTo>
                    <a:pt x="848" y="90"/>
                  </a:lnTo>
                  <a:lnTo>
                    <a:pt x="857" y="90"/>
                  </a:lnTo>
                  <a:lnTo>
                    <a:pt x="857" y="88"/>
                  </a:lnTo>
                  <a:lnTo>
                    <a:pt x="872" y="88"/>
                  </a:lnTo>
                  <a:lnTo>
                    <a:pt x="872" y="87"/>
                  </a:lnTo>
                  <a:lnTo>
                    <a:pt x="885" y="87"/>
                  </a:lnTo>
                  <a:lnTo>
                    <a:pt x="885" y="87"/>
                  </a:lnTo>
                  <a:lnTo>
                    <a:pt x="942" y="87"/>
                  </a:lnTo>
                  <a:lnTo>
                    <a:pt x="942" y="85"/>
                  </a:lnTo>
                  <a:lnTo>
                    <a:pt x="955" y="85"/>
                  </a:lnTo>
                  <a:lnTo>
                    <a:pt x="955" y="83"/>
                  </a:lnTo>
                  <a:lnTo>
                    <a:pt x="960" y="83"/>
                  </a:lnTo>
                  <a:lnTo>
                    <a:pt x="960" y="83"/>
                  </a:lnTo>
                  <a:lnTo>
                    <a:pt x="971" y="83"/>
                  </a:lnTo>
                  <a:lnTo>
                    <a:pt x="971" y="81"/>
                  </a:lnTo>
                  <a:lnTo>
                    <a:pt x="975" y="81"/>
                  </a:lnTo>
                  <a:lnTo>
                    <a:pt x="975" y="79"/>
                  </a:lnTo>
                  <a:lnTo>
                    <a:pt x="980" y="79"/>
                  </a:lnTo>
                  <a:lnTo>
                    <a:pt x="980" y="79"/>
                  </a:lnTo>
                  <a:lnTo>
                    <a:pt x="987" y="79"/>
                  </a:lnTo>
                  <a:lnTo>
                    <a:pt x="987" y="78"/>
                  </a:lnTo>
                  <a:lnTo>
                    <a:pt x="996" y="78"/>
                  </a:lnTo>
                  <a:lnTo>
                    <a:pt x="996" y="76"/>
                  </a:lnTo>
                  <a:lnTo>
                    <a:pt x="1002" y="76"/>
                  </a:lnTo>
                  <a:lnTo>
                    <a:pt x="1002" y="74"/>
                  </a:lnTo>
                  <a:lnTo>
                    <a:pt x="1004" y="74"/>
                  </a:lnTo>
                  <a:lnTo>
                    <a:pt x="1004" y="74"/>
                  </a:lnTo>
                  <a:lnTo>
                    <a:pt x="1018" y="74"/>
                  </a:lnTo>
                  <a:lnTo>
                    <a:pt x="1018" y="72"/>
                  </a:lnTo>
                  <a:lnTo>
                    <a:pt x="1038" y="72"/>
                  </a:lnTo>
                  <a:lnTo>
                    <a:pt x="1038" y="70"/>
                  </a:lnTo>
                  <a:lnTo>
                    <a:pt x="1040" y="70"/>
                  </a:lnTo>
                  <a:lnTo>
                    <a:pt x="1040" y="70"/>
                  </a:lnTo>
                  <a:lnTo>
                    <a:pt x="1043" y="70"/>
                  </a:lnTo>
                  <a:lnTo>
                    <a:pt x="1043" y="69"/>
                  </a:lnTo>
                  <a:lnTo>
                    <a:pt x="1069" y="69"/>
                  </a:lnTo>
                  <a:lnTo>
                    <a:pt x="1069" y="67"/>
                  </a:lnTo>
                  <a:lnTo>
                    <a:pt x="1070" y="67"/>
                  </a:lnTo>
                  <a:lnTo>
                    <a:pt x="1070" y="67"/>
                  </a:lnTo>
                  <a:lnTo>
                    <a:pt x="1078" y="67"/>
                  </a:lnTo>
                  <a:lnTo>
                    <a:pt x="1078" y="65"/>
                  </a:lnTo>
                  <a:lnTo>
                    <a:pt x="1083" y="65"/>
                  </a:lnTo>
                  <a:lnTo>
                    <a:pt x="1083" y="63"/>
                  </a:lnTo>
                  <a:lnTo>
                    <a:pt x="1090" y="63"/>
                  </a:lnTo>
                  <a:lnTo>
                    <a:pt x="1090" y="61"/>
                  </a:lnTo>
                  <a:lnTo>
                    <a:pt x="1096" y="61"/>
                  </a:lnTo>
                  <a:lnTo>
                    <a:pt x="1096" y="61"/>
                  </a:lnTo>
                  <a:lnTo>
                    <a:pt x="1108" y="61"/>
                  </a:lnTo>
                  <a:lnTo>
                    <a:pt x="1108" y="59"/>
                  </a:lnTo>
                  <a:lnTo>
                    <a:pt x="1134" y="59"/>
                  </a:lnTo>
                  <a:lnTo>
                    <a:pt x="1134" y="58"/>
                  </a:lnTo>
                  <a:lnTo>
                    <a:pt x="1135" y="58"/>
                  </a:lnTo>
                  <a:lnTo>
                    <a:pt x="1135" y="56"/>
                  </a:lnTo>
                  <a:lnTo>
                    <a:pt x="1143" y="56"/>
                  </a:lnTo>
                  <a:lnTo>
                    <a:pt x="1143" y="54"/>
                  </a:lnTo>
                  <a:lnTo>
                    <a:pt x="1144" y="54"/>
                  </a:lnTo>
                  <a:lnTo>
                    <a:pt x="1144" y="52"/>
                  </a:lnTo>
                  <a:lnTo>
                    <a:pt x="1150" y="52"/>
                  </a:lnTo>
                  <a:lnTo>
                    <a:pt x="1150" y="52"/>
                  </a:lnTo>
                  <a:lnTo>
                    <a:pt x="1177" y="52"/>
                  </a:lnTo>
                  <a:lnTo>
                    <a:pt x="1177" y="50"/>
                  </a:lnTo>
                  <a:lnTo>
                    <a:pt x="1195" y="50"/>
                  </a:lnTo>
                  <a:lnTo>
                    <a:pt x="1195" y="49"/>
                  </a:lnTo>
                  <a:lnTo>
                    <a:pt x="1199" y="49"/>
                  </a:lnTo>
                  <a:lnTo>
                    <a:pt x="1199" y="47"/>
                  </a:lnTo>
                  <a:lnTo>
                    <a:pt x="1206" y="47"/>
                  </a:lnTo>
                  <a:lnTo>
                    <a:pt x="1206" y="47"/>
                  </a:lnTo>
                  <a:lnTo>
                    <a:pt x="1240" y="47"/>
                  </a:lnTo>
                  <a:lnTo>
                    <a:pt x="1240" y="45"/>
                  </a:lnTo>
                  <a:lnTo>
                    <a:pt x="1251" y="45"/>
                  </a:lnTo>
                  <a:lnTo>
                    <a:pt x="1251" y="43"/>
                  </a:lnTo>
                  <a:lnTo>
                    <a:pt x="1251" y="43"/>
                  </a:lnTo>
                  <a:lnTo>
                    <a:pt x="1251" y="41"/>
                  </a:lnTo>
                  <a:lnTo>
                    <a:pt x="1276" y="41"/>
                  </a:lnTo>
                  <a:lnTo>
                    <a:pt x="1276" y="41"/>
                  </a:lnTo>
                  <a:lnTo>
                    <a:pt x="1296" y="41"/>
                  </a:lnTo>
                  <a:lnTo>
                    <a:pt x="1296" y="40"/>
                  </a:lnTo>
                  <a:lnTo>
                    <a:pt x="1302" y="40"/>
                  </a:lnTo>
                  <a:lnTo>
                    <a:pt x="1302" y="38"/>
                  </a:lnTo>
                  <a:lnTo>
                    <a:pt x="1303" y="38"/>
                  </a:lnTo>
                  <a:lnTo>
                    <a:pt x="1303" y="36"/>
                  </a:lnTo>
                  <a:lnTo>
                    <a:pt x="1320" y="36"/>
                  </a:lnTo>
                  <a:lnTo>
                    <a:pt x="1320" y="36"/>
                  </a:lnTo>
                  <a:lnTo>
                    <a:pt x="1325" y="36"/>
                  </a:lnTo>
                  <a:lnTo>
                    <a:pt x="1325" y="34"/>
                  </a:lnTo>
                  <a:lnTo>
                    <a:pt x="1334" y="34"/>
                  </a:lnTo>
                  <a:lnTo>
                    <a:pt x="1334" y="32"/>
                  </a:lnTo>
                  <a:lnTo>
                    <a:pt x="1350" y="32"/>
                  </a:lnTo>
                  <a:lnTo>
                    <a:pt x="1350" y="31"/>
                  </a:lnTo>
                  <a:lnTo>
                    <a:pt x="1354" y="31"/>
                  </a:lnTo>
                  <a:lnTo>
                    <a:pt x="1354" y="29"/>
                  </a:lnTo>
                  <a:lnTo>
                    <a:pt x="1370" y="29"/>
                  </a:lnTo>
                  <a:lnTo>
                    <a:pt x="1370" y="27"/>
                  </a:lnTo>
                  <a:lnTo>
                    <a:pt x="1394" y="27"/>
                  </a:lnTo>
                  <a:lnTo>
                    <a:pt x="1394" y="25"/>
                  </a:lnTo>
                  <a:lnTo>
                    <a:pt x="1412" y="25"/>
                  </a:lnTo>
                  <a:lnTo>
                    <a:pt x="1412" y="23"/>
                  </a:lnTo>
                  <a:lnTo>
                    <a:pt x="1415" y="23"/>
                  </a:lnTo>
                  <a:lnTo>
                    <a:pt x="1415" y="22"/>
                  </a:lnTo>
                  <a:lnTo>
                    <a:pt x="1419" y="22"/>
                  </a:lnTo>
                  <a:lnTo>
                    <a:pt x="1419" y="20"/>
                  </a:lnTo>
                  <a:lnTo>
                    <a:pt x="1423" y="20"/>
                  </a:lnTo>
                  <a:lnTo>
                    <a:pt x="1423" y="18"/>
                  </a:lnTo>
                  <a:lnTo>
                    <a:pt x="1459" y="18"/>
                  </a:lnTo>
                  <a:lnTo>
                    <a:pt x="1459" y="16"/>
                  </a:lnTo>
                  <a:lnTo>
                    <a:pt x="1477" y="16"/>
                  </a:lnTo>
                  <a:lnTo>
                    <a:pt x="1477" y="14"/>
                  </a:lnTo>
                  <a:lnTo>
                    <a:pt x="1506" y="14"/>
                  </a:lnTo>
                  <a:lnTo>
                    <a:pt x="1506" y="11"/>
                  </a:lnTo>
                  <a:lnTo>
                    <a:pt x="1507" y="11"/>
                  </a:lnTo>
                  <a:lnTo>
                    <a:pt x="1507" y="7"/>
                  </a:lnTo>
                  <a:lnTo>
                    <a:pt x="1542" y="7"/>
                  </a:lnTo>
                  <a:lnTo>
                    <a:pt x="1542" y="4"/>
                  </a:lnTo>
                  <a:lnTo>
                    <a:pt x="1562" y="4"/>
                  </a:lnTo>
                  <a:lnTo>
                    <a:pt x="1562" y="0"/>
                  </a:lnTo>
                  <a:lnTo>
                    <a:pt x="1634" y="0"/>
                  </a:lnTo>
                </a:path>
              </a:pathLst>
            </a:custGeom>
            <a:noFill/>
            <a:ln w="11113" cap="flat">
              <a:solidFill>
                <a:srgbClr val="00DE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66" name="Freeform 36"/>
            <p:cNvSpPr>
              <a:spLocks/>
            </p:cNvSpPr>
            <p:nvPr/>
          </p:nvSpPr>
          <p:spPr bwMode="auto">
            <a:xfrm>
              <a:off x="7223781" y="5074316"/>
              <a:ext cx="3275598" cy="423500"/>
            </a:xfrm>
            <a:custGeom>
              <a:avLst/>
              <a:gdLst>
                <a:gd name="T0" fmla="*/ 36 w 1632"/>
                <a:gd name="T1" fmla="*/ 209 h 211"/>
                <a:gd name="T2" fmla="*/ 81 w 1632"/>
                <a:gd name="T3" fmla="*/ 205 h 211"/>
                <a:gd name="T4" fmla="*/ 96 w 1632"/>
                <a:gd name="T5" fmla="*/ 204 h 211"/>
                <a:gd name="T6" fmla="*/ 135 w 1632"/>
                <a:gd name="T7" fmla="*/ 200 h 211"/>
                <a:gd name="T8" fmla="*/ 146 w 1632"/>
                <a:gd name="T9" fmla="*/ 198 h 211"/>
                <a:gd name="T10" fmla="*/ 179 w 1632"/>
                <a:gd name="T11" fmla="*/ 196 h 211"/>
                <a:gd name="T12" fmla="*/ 200 w 1632"/>
                <a:gd name="T13" fmla="*/ 193 h 211"/>
                <a:gd name="T14" fmla="*/ 238 w 1632"/>
                <a:gd name="T15" fmla="*/ 191 h 211"/>
                <a:gd name="T16" fmla="*/ 262 w 1632"/>
                <a:gd name="T17" fmla="*/ 189 h 211"/>
                <a:gd name="T18" fmla="*/ 283 w 1632"/>
                <a:gd name="T19" fmla="*/ 186 h 211"/>
                <a:gd name="T20" fmla="*/ 298 w 1632"/>
                <a:gd name="T21" fmla="*/ 184 h 211"/>
                <a:gd name="T22" fmla="*/ 325 w 1632"/>
                <a:gd name="T23" fmla="*/ 182 h 211"/>
                <a:gd name="T24" fmla="*/ 345 w 1632"/>
                <a:gd name="T25" fmla="*/ 178 h 211"/>
                <a:gd name="T26" fmla="*/ 374 w 1632"/>
                <a:gd name="T27" fmla="*/ 177 h 211"/>
                <a:gd name="T28" fmla="*/ 379 w 1632"/>
                <a:gd name="T29" fmla="*/ 173 h 211"/>
                <a:gd name="T30" fmla="*/ 386 w 1632"/>
                <a:gd name="T31" fmla="*/ 171 h 211"/>
                <a:gd name="T32" fmla="*/ 424 w 1632"/>
                <a:gd name="T33" fmla="*/ 168 h 211"/>
                <a:gd name="T34" fmla="*/ 444 w 1632"/>
                <a:gd name="T35" fmla="*/ 166 h 211"/>
                <a:gd name="T36" fmla="*/ 457 w 1632"/>
                <a:gd name="T37" fmla="*/ 162 h 211"/>
                <a:gd name="T38" fmla="*/ 478 w 1632"/>
                <a:gd name="T39" fmla="*/ 160 h 211"/>
                <a:gd name="T40" fmla="*/ 496 w 1632"/>
                <a:gd name="T41" fmla="*/ 157 h 211"/>
                <a:gd name="T42" fmla="*/ 525 w 1632"/>
                <a:gd name="T43" fmla="*/ 155 h 211"/>
                <a:gd name="T44" fmla="*/ 547 w 1632"/>
                <a:gd name="T45" fmla="*/ 151 h 211"/>
                <a:gd name="T46" fmla="*/ 576 w 1632"/>
                <a:gd name="T47" fmla="*/ 150 h 211"/>
                <a:gd name="T48" fmla="*/ 621 w 1632"/>
                <a:gd name="T49" fmla="*/ 146 h 211"/>
                <a:gd name="T50" fmla="*/ 650 w 1632"/>
                <a:gd name="T51" fmla="*/ 144 h 211"/>
                <a:gd name="T52" fmla="*/ 681 w 1632"/>
                <a:gd name="T53" fmla="*/ 140 h 211"/>
                <a:gd name="T54" fmla="*/ 704 w 1632"/>
                <a:gd name="T55" fmla="*/ 139 h 211"/>
                <a:gd name="T56" fmla="*/ 729 w 1632"/>
                <a:gd name="T57" fmla="*/ 135 h 211"/>
                <a:gd name="T58" fmla="*/ 753 w 1632"/>
                <a:gd name="T59" fmla="*/ 133 h 211"/>
                <a:gd name="T60" fmla="*/ 809 w 1632"/>
                <a:gd name="T61" fmla="*/ 130 h 211"/>
                <a:gd name="T62" fmla="*/ 820 w 1632"/>
                <a:gd name="T63" fmla="*/ 128 h 211"/>
                <a:gd name="T64" fmla="*/ 839 w 1632"/>
                <a:gd name="T65" fmla="*/ 124 h 211"/>
                <a:gd name="T66" fmla="*/ 857 w 1632"/>
                <a:gd name="T67" fmla="*/ 121 h 211"/>
                <a:gd name="T68" fmla="*/ 874 w 1632"/>
                <a:gd name="T69" fmla="*/ 117 h 211"/>
                <a:gd name="T70" fmla="*/ 897 w 1632"/>
                <a:gd name="T71" fmla="*/ 113 h 211"/>
                <a:gd name="T72" fmla="*/ 924 w 1632"/>
                <a:gd name="T73" fmla="*/ 110 h 211"/>
                <a:gd name="T74" fmla="*/ 948 w 1632"/>
                <a:gd name="T75" fmla="*/ 108 h 211"/>
                <a:gd name="T76" fmla="*/ 1020 w 1632"/>
                <a:gd name="T77" fmla="*/ 104 h 211"/>
                <a:gd name="T78" fmla="*/ 1031 w 1632"/>
                <a:gd name="T79" fmla="*/ 101 h 211"/>
                <a:gd name="T80" fmla="*/ 1045 w 1632"/>
                <a:gd name="T81" fmla="*/ 99 h 211"/>
                <a:gd name="T82" fmla="*/ 1070 w 1632"/>
                <a:gd name="T83" fmla="*/ 95 h 211"/>
                <a:gd name="T84" fmla="*/ 1114 w 1632"/>
                <a:gd name="T85" fmla="*/ 92 h 211"/>
                <a:gd name="T86" fmla="*/ 1134 w 1632"/>
                <a:gd name="T87" fmla="*/ 88 h 211"/>
                <a:gd name="T88" fmla="*/ 1177 w 1632"/>
                <a:gd name="T89" fmla="*/ 84 h 211"/>
                <a:gd name="T90" fmla="*/ 1220 w 1632"/>
                <a:gd name="T91" fmla="*/ 81 h 211"/>
                <a:gd name="T92" fmla="*/ 1246 w 1632"/>
                <a:gd name="T93" fmla="*/ 77 h 211"/>
                <a:gd name="T94" fmla="*/ 1267 w 1632"/>
                <a:gd name="T95" fmla="*/ 74 h 211"/>
                <a:gd name="T96" fmla="*/ 1289 w 1632"/>
                <a:gd name="T97" fmla="*/ 70 h 211"/>
                <a:gd name="T98" fmla="*/ 1327 w 1632"/>
                <a:gd name="T99" fmla="*/ 66 h 211"/>
                <a:gd name="T100" fmla="*/ 1358 w 1632"/>
                <a:gd name="T101" fmla="*/ 61 h 211"/>
                <a:gd name="T102" fmla="*/ 1376 w 1632"/>
                <a:gd name="T103" fmla="*/ 57 h 211"/>
                <a:gd name="T104" fmla="*/ 1406 w 1632"/>
                <a:gd name="T105" fmla="*/ 54 h 211"/>
                <a:gd name="T106" fmla="*/ 1455 w 1632"/>
                <a:gd name="T107" fmla="*/ 45 h 211"/>
                <a:gd name="T108" fmla="*/ 1484 w 1632"/>
                <a:gd name="T109" fmla="*/ 38 h 211"/>
                <a:gd name="T110" fmla="*/ 1516 w 1632"/>
                <a:gd name="T111" fmla="*/ 30 h 211"/>
                <a:gd name="T112" fmla="*/ 1543 w 1632"/>
                <a:gd name="T113" fmla="*/ 21 h 211"/>
                <a:gd name="T114" fmla="*/ 1589 w 1632"/>
                <a:gd name="T115" fmla="*/ 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2" h="211">
                  <a:moveTo>
                    <a:pt x="0" y="211"/>
                  </a:moveTo>
                  <a:lnTo>
                    <a:pt x="0" y="211"/>
                  </a:lnTo>
                  <a:lnTo>
                    <a:pt x="2" y="211"/>
                  </a:lnTo>
                  <a:lnTo>
                    <a:pt x="2" y="209"/>
                  </a:lnTo>
                  <a:lnTo>
                    <a:pt x="31" y="209"/>
                  </a:lnTo>
                  <a:lnTo>
                    <a:pt x="31" y="209"/>
                  </a:lnTo>
                  <a:lnTo>
                    <a:pt x="36" y="209"/>
                  </a:lnTo>
                  <a:lnTo>
                    <a:pt x="36" y="209"/>
                  </a:lnTo>
                  <a:lnTo>
                    <a:pt x="40" y="209"/>
                  </a:lnTo>
                  <a:lnTo>
                    <a:pt x="40" y="207"/>
                  </a:lnTo>
                  <a:lnTo>
                    <a:pt x="49" y="207"/>
                  </a:lnTo>
                  <a:lnTo>
                    <a:pt x="49" y="207"/>
                  </a:lnTo>
                  <a:lnTo>
                    <a:pt x="49" y="207"/>
                  </a:lnTo>
                  <a:lnTo>
                    <a:pt x="49" y="207"/>
                  </a:lnTo>
                  <a:lnTo>
                    <a:pt x="81" y="207"/>
                  </a:lnTo>
                  <a:lnTo>
                    <a:pt x="81" y="205"/>
                  </a:lnTo>
                  <a:lnTo>
                    <a:pt x="87" y="205"/>
                  </a:lnTo>
                  <a:lnTo>
                    <a:pt x="87" y="205"/>
                  </a:lnTo>
                  <a:lnTo>
                    <a:pt x="87" y="205"/>
                  </a:lnTo>
                  <a:lnTo>
                    <a:pt x="87" y="204"/>
                  </a:lnTo>
                  <a:lnTo>
                    <a:pt x="92" y="204"/>
                  </a:lnTo>
                  <a:lnTo>
                    <a:pt x="92" y="204"/>
                  </a:lnTo>
                  <a:lnTo>
                    <a:pt x="96" y="204"/>
                  </a:lnTo>
                  <a:lnTo>
                    <a:pt x="96" y="204"/>
                  </a:lnTo>
                  <a:lnTo>
                    <a:pt x="99" y="204"/>
                  </a:lnTo>
                  <a:lnTo>
                    <a:pt x="99" y="202"/>
                  </a:lnTo>
                  <a:lnTo>
                    <a:pt x="106" y="202"/>
                  </a:lnTo>
                  <a:lnTo>
                    <a:pt x="106" y="202"/>
                  </a:lnTo>
                  <a:lnTo>
                    <a:pt x="126" y="202"/>
                  </a:lnTo>
                  <a:lnTo>
                    <a:pt x="126" y="202"/>
                  </a:lnTo>
                  <a:lnTo>
                    <a:pt x="135" y="202"/>
                  </a:lnTo>
                  <a:lnTo>
                    <a:pt x="135" y="200"/>
                  </a:lnTo>
                  <a:lnTo>
                    <a:pt x="139" y="200"/>
                  </a:lnTo>
                  <a:lnTo>
                    <a:pt x="139" y="200"/>
                  </a:lnTo>
                  <a:lnTo>
                    <a:pt x="143" y="200"/>
                  </a:lnTo>
                  <a:lnTo>
                    <a:pt x="143" y="200"/>
                  </a:lnTo>
                  <a:lnTo>
                    <a:pt x="146" y="200"/>
                  </a:lnTo>
                  <a:lnTo>
                    <a:pt x="146" y="198"/>
                  </a:lnTo>
                  <a:lnTo>
                    <a:pt x="146" y="198"/>
                  </a:lnTo>
                  <a:lnTo>
                    <a:pt x="146" y="198"/>
                  </a:lnTo>
                  <a:lnTo>
                    <a:pt x="157" y="198"/>
                  </a:lnTo>
                  <a:lnTo>
                    <a:pt x="157" y="198"/>
                  </a:lnTo>
                  <a:lnTo>
                    <a:pt x="166" y="198"/>
                  </a:lnTo>
                  <a:lnTo>
                    <a:pt x="166" y="196"/>
                  </a:lnTo>
                  <a:lnTo>
                    <a:pt x="170" y="196"/>
                  </a:lnTo>
                  <a:lnTo>
                    <a:pt x="170" y="196"/>
                  </a:lnTo>
                  <a:lnTo>
                    <a:pt x="179" y="196"/>
                  </a:lnTo>
                  <a:lnTo>
                    <a:pt x="179" y="196"/>
                  </a:lnTo>
                  <a:lnTo>
                    <a:pt x="180" y="196"/>
                  </a:lnTo>
                  <a:lnTo>
                    <a:pt x="180" y="195"/>
                  </a:lnTo>
                  <a:lnTo>
                    <a:pt x="186" y="195"/>
                  </a:lnTo>
                  <a:lnTo>
                    <a:pt x="186" y="195"/>
                  </a:lnTo>
                  <a:lnTo>
                    <a:pt x="197" y="195"/>
                  </a:lnTo>
                  <a:lnTo>
                    <a:pt x="197" y="195"/>
                  </a:lnTo>
                  <a:lnTo>
                    <a:pt x="200" y="195"/>
                  </a:lnTo>
                  <a:lnTo>
                    <a:pt x="200" y="193"/>
                  </a:lnTo>
                  <a:lnTo>
                    <a:pt x="208" y="193"/>
                  </a:lnTo>
                  <a:lnTo>
                    <a:pt x="208" y="193"/>
                  </a:lnTo>
                  <a:lnTo>
                    <a:pt x="213" y="193"/>
                  </a:lnTo>
                  <a:lnTo>
                    <a:pt x="213" y="193"/>
                  </a:lnTo>
                  <a:lnTo>
                    <a:pt x="231" y="193"/>
                  </a:lnTo>
                  <a:lnTo>
                    <a:pt x="231" y="191"/>
                  </a:lnTo>
                  <a:lnTo>
                    <a:pt x="238" y="191"/>
                  </a:lnTo>
                  <a:lnTo>
                    <a:pt x="238" y="191"/>
                  </a:lnTo>
                  <a:lnTo>
                    <a:pt x="253" y="191"/>
                  </a:lnTo>
                  <a:lnTo>
                    <a:pt x="253" y="191"/>
                  </a:lnTo>
                  <a:lnTo>
                    <a:pt x="254" y="191"/>
                  </a:lnTo>
                  <a:lnTo>
                    <a:pt x="254" y="189"/>
                  </a:lnTo>
                  <a:lnTo>
                    <a:pt x="256" y="189"/>
                  </a:lnTo>
                  <a:lnTo>
                    <a:pt x="256" y="189"/>
                  </a:lnTo>
                  <a:lnTo>
                    <a:pt x="262" y="189"/>
                  </a:lnTo>
                  <a:lnTo>
                    <a:pt x="262" y="189"/>
                  </a:lnTo>
                  <a:lnTo>
                    <a:pt x="273" y="189"/>
                  </a:lnTo>
                  <a:lnTo>
                    <a:pt x="273" y="187"/>
                  </a:lnTo>
                  <a:lnTo>
                    <a:pt x="274" y="187"/>
                  </a:lnTo>
                  <a:lnTo>
                    <a:pt x="274" y="187"/>
                  </a:lnTo>
                  <a:lnTo>
                    <a:pt x="282" y="187"/>
                  </a:lnTo>
                  <a:lnTo>
                    <a:pt x="282" y="187"/>
                  </a:lnTo>
                  <a:lnTo>
                    <a:pt x="283" y="187"/>
                  </a:lnTo>
                  <a:lnTo>
                    <a:pt x="283" y="186"/>
                  </a:lnTo>
                  <a:lnTo>
                    <a:pt x="285" y="186"/>
                  </a:lnTo>
                  <a:lnTo>
                    <a:pt x="285" y="186"/>
                  </a:lnTo>
                  <a:lnTo>
                    <a:pt x="287" y="186"/>
                  </a:lnTo>
                  <a:lnTo>
                    <a:pt x="287" y="186"/>
                  </a:lnTo>
                  <a:lnTo>
                    <a:pt x="289" y="186"/>
                  </a:lnTo>
                  <a:lnTo>
                    <a:pt x="289" y="184"/>
                  </a:lnTo>
                  <a:lnTo>
                    <a:pt x="298" y="184"/>
                  </a:lnTo>
                  <a:lnTo>
                    <a:pt x="298" y="184"/>
                  </a:lnTo>
                  <a:lnTo>
                    <a:pt x="303" y="184"/>
                  </a:lnTo>
                  <a:lnTo>
                    <a:pt x="303" y="184"/>
                  </a:lnTo>
                  <a:lnTo>
                    <a:pt x="314" y="184"/>
                  </a:lnTo>
                  <a:lnTo>
                    <a:pt x="314" y="182"/>
                  </a:lnTo>
                  <a:lnTo>
                    <a:pt x="319" y="182"/>
                  </a:lnTo>
                  <a:lnTo>
                    <a:pt x="319" y="182"/>
                  </a:lnTo>
                  <a:lnTo>
                    <a:pt x="325" y="182"/>
                  </a:lnTo>
                  <a:lnTo>
                    <a:pt x="325" y="182"/>
                  </a:lnTo>
                  <a:lnTo>
                    <a:pt x="336" y="182"/>
                  </a:lnTo>
                  <a:lnTo>
                    <a:pt x="336" y="180"/>
                  </a:lnTo>
                  <a:lnTo>
                    <a:pt x="337" y="180"/>
                  </a:lnTo>
                  <a:lnTo>
                    <a:pt x="337" y="180"/>
                  </a:lnTo>
                  <a:lnTo>
                    <a:pt x="339" y="180"/>
                  </a:lnTo>
                  <a:lnTo>
                    <a:pt x="339" y="180"/>
                  </a:lnTo>
                  <a:lnTo>
                    <a:pt x="345" y="180"/>
                  </a:lnTo>
                  <a:lnTo>
                    <a:pt x="345" y="178"/>
                  </a:lnTo>
                  <a:lnTo>
                    <a:pt x="350" y="178"/>
                  </a:lnTo>
                  <a:lnTo>
                    <a:pt x="350" y="178"/>
                  </a:lnTo>
                  <a:lnTo>
                    <a:pt x="370" y="178"/>
                  </a:lnTo>
                  <a:lnTo>
                    <a:pt x="370" y="178"/>
                  </a:lnTo>
                  <a:lnTo>
                    <a:pt x="372" y="178"/>
                  </a:lnTo>
                  <a:lnTo>
                    <a:pt x="372" y="177"/>
                  </a:lnTo>
                  <a:lnTo>
                    <a:pt x="374" y="177"/>
                  </a:lnTo>
                  <a:lnTo>
                    <a:pt x="374" y="177"/>
                  </a:lnTo>
                  <a:lnTo>
                    <a:pt x="375" y="177"/>
                  </a:lnTo>
                  <a:lnTo>
                    <a:pt x="375" y="175"/>
                  </a:lnTo>
                  <a:lnTo>
                    <a:pt x="377" y="175"/>
                  </a:lnTo>
                  <a:lnTo>
                    <a:pt x="377" y="175"/>
                  </a:lnTo>
                  <a:lnTo>
                    <a:pt x="377" y="175"/>
                  </a:lnTo>
                  <a:lnTo>
                    <a:pt x="377" y="173"/>
                  </a:lnTo>
                  <a:lnTo>
                    <a:pt x="379" y="173"/>
                  </a:lnTo>
                  <a:lnTo>
                    <a:pt x="379" y="173"/>
                  </a:lnTo>
                  <a:lnTo>
                    <a:pt x="381" y="173"/>
                  </a:lnTo>
                  <a:lnTo>
                    <a:pt x="381" y="173"/>
                  </a:lnTo>
                  <a:lnTo>
                    <a:pt x="383" y="173"/>
                  </a:lnTo>
                  <a:lnTo>
                    <a:pt x="383" y="171"/>
                  </a:lnTo>
                  <a:lnTo>
                    <a:pt x="384" y="171"/>
                  </a:lnTo>
                  <a:lnTo>
                    <a:pt x="384" y="171"/>
                  </a:lnTo>
                  <a:lnTo>
                    <a:pt x="386" y="171"/>
                  </a:lnTo>
                  <a:lnTo>
                    <a:pt x="386" y="171"/>
                  </a:lnTo>
                  <a:lnTo>
                    <a:pt x="399" y="171"/>
                  </a:lnTo>
                  <a:lnTo>
                    <a:pt x="399" y="169"/>
                  </a:lnTo>
                  <a:lnTo>
                    <a:pt x="412" y="169"/>
                  </a:lnTo>
                  <a:lnTo>
                    <a:pt x="412" y="169"/>
                  </a:lnTo>
                  <a:lnTo>
                    <a:pt x="419" y="169"/>
                  </a:lnTo>
                  <a:lnTo>
                    <a:pt x="419" y="169"/>
                  </a:lnTo>
                  <a:lnTo>
                    <a:pt x="424" y="169"/>
                  </a:lnTo>
                  <a:lnTo>
                    <a:pt x="424" y="168"/>
                  </a:lnTo>
                  <a:lnTo>
                    <a:pt x="431" y="168"/>
                  </a:lnTo>
                  <a:lnTo>
                    <a:pt x="431" y="168"/>
                  </a:lnTo>
                  <a:lnTo>
                    <a:pt x="437" y="168"/>
                  </a:lnTo>
                  <a:lnTo>
                    <a:pt x="437" y="168"/>
                  </a:lnTo>
                  <a:lnTo>
                    <a:pt x="439" y="168"/>
                  </a:lnTo>
                  <a:lnTo>
                    <a:pt x="439" y="166"/>
                  </a:lnTo>
                  <a:lnTo>
                    <a:pt x="444" y="166"/>
                  </a:lnTo>
                  <a:lnTo>
                    <a:pt x="444" y="166"/>
                  </a:lnTo>
                  <a:lnTo>
                    <a:pt x="444" y="166"/>
                  </a:lnTo>
                  <a:lnTo>
                    <a:pt x="444" y="164"/>
                  </a:lnTo>
                  <a:lnTo>
                    <a:pt x="451" y="164"/>
                  </a:lnTo>
                  <a:lnTo>
                    <a:pt x="451" y="164"/>
                  </a:lnTo>
                  <a:lnTo>
                    <a:pt x="455" y="164"/>
                  </a:lnTo>
                  <a:lnTo>
                    <a:pt x="455" y="164"/>
                  </a:lnTo>
                  <a:lnTo>
                    <a:pt x="457" y="164"/>
                  </a:lnTo>
                  <a:lnTo>
                    <a:pt x="457" y="162"/>
                  </a:lnTo>
                  <a:lnTo>
                    <a:pt x="464" y="162"/>
                  </a:lnTo>
                  <a:lnTo>
                    <a:pt x="464" y="162"/>
                  </a:lnTo>
                  <a:lnTo>
                    <a:pt x="469" y="162"/>
                  </a:lnTo>
                  <a:lnTo>
                    <a:pt x="469" y="160"/>
                  </a:lnTo>
                  <a:lnTo>
                    <a:pt x="477" y="160"/>
                  </a:lnTo>
                  <a:lnTo>
                    <a:pt x="477" y="160"/>
                  </a:lnTo>
                  <a:lnTo>
                    <a:pt x="478" y="160"/>
                  </a:lnTo>
                  <a:lnTo>
                    <a:pt x="478" y="160"/>
                  </a:lnTo>
                  <a:lnTo>
                    <a:pt x="478" y="160"/>
                  </a:lnTo>
                  <a:lnTo>
                    <a:pt x="478" y="159"/>
                  </a:lnTo>
                  <a:lnTo>
                    <a:pt x="484" y="159"/>
                  </a:lnTo>
                  <a:lnTo>
                    <a:pt x="484" y="159"/>
                  </a:lnTo>
                  <a:lnTo>
                    <a:pt x="495" y="159"/>
                  </a:lnTo>
                  <a:lnTo>
                    <a:pt x="495" y="157"/>
                  </a:lnTo>
                  <a:lnTo>
                    <a:pt x="496" y="157"/>
                  </a:lnTo>
                  <a:lnTo>
                    <a:pt x="496" y="157"/>
                  </a:lnTo>
                  <a:lnTo>
                    <a:pt x="504" y="157"/>
                  </a:lnTo>
                  <a:lnTo>
                    <a:pt x="504" y="157"/>
                  </a:lnTo>
                  <a:lnTo>
                    <a:pt x="516" y="157"/>
                  </a:lnTo>
                  <a:lnTo>
                    <a:pt x="516" y="155"/>
                  </a:lnTo>
                  <a:lnTo>
                    <a:pt x="518" y="155"/>
                  </a:lnTo>
                  <a:lnTo>
                    <a:pt x="518" y="155"/>
                  </a:lnTo>
                  <a:lnTo>
                    <a:pt x="525" y="155"/>
                  </a:lnTo>
                  <a:lnTo>
                    <a:pt x="525" y="155"/>
                  </a:lnTo>
                  <a:lnTo>
                    <a:pt x="540" y="155"/>
                  </a:lnTo>
                  <a:lnTo>
                    <a:pt x="540" y="153"/>
                  </a:lnTo>
                  <a:lnTo>
                    <a:pt x="545" y="153"/>
                  </a:lnTo>
                  <a:lnTo>
                    <a:pt x="545" y="153"/>
                  </a:lnTo>
                  <a:lnTo>
                    <a:pt x="547" y="153"/>
                  </a:lnTo>
                  <a:lnTo>
                    <a:pt x="547" y="153"/>
                  </a:lnTo>
                  <a:lnTo>
                    <a:pt x="547" y="153"/>
                  </a:lnTo>
                  <a:lnTo>
                    <a:pt x="547" y="151"/>
                  </a:lnTo>
                  <a:lnTo>
                    <a:pt x="561" y="151"/>
                  </a:lnTo>
                  <a:lnTo>
                    <a:pt x="561" y="151"/>
                  </a:lnTo>
                  <a:lnTo>
                    <a:pt x="561" y="151"/>
                  </a:lnTo>
                  <a:lnTo>
                    <a:pt x="561" y="151"/>
                  </a:lnTo>
                  <a:lnTo>
                    <a:pt x="572" y="151"/>
                  </a:lnTo>
                  <a:lnTo>
                    <a:pt x="572" y="150"/>
                  </a:lnTo>
                  <a:lnTo>
                    <a:pt x="576" y="150"/>
                  </a:lnTo>
                  <a:lnTo>
                    <a:pt x="576" y="150"/>
                  </a:lnTo>
                  <a:lnTo>
                    <a:pt x="588" y="150"/>
                  </a:lnTo>
                  <a:lnTo>
                    <a:pt x="588" y="148"/>
                  </a:lnTo>
                  <a:lnTo>
                    <a:pt x="592" y="148"/>
                  </a:lnTo>
                  <a:lnTo>
                    <a:pt x="592" y="148"/>
                  </a:lnTo>
                  <a:lnTo>
                    <a:pt x="605" y="148"/>
                  </a:lnTo>
                  <a:lnTo>
                    <a:pt x="605" y="148"/>
                  </a:lnTo>
                  <a:lnTo>
                    <a:pt x="621" y="148"/>
                  </a:lnTo>
                  <a:lnTo>
                    <a:pt x="621" y="146"/>
                  </a:lnTo>
                  <a:lnTo>
                    <a:pt x="625" y="146"/>
                  </a:lnTo>
                  <a:lnTo>
                    <a:pt x="625" y="146"/>
                  </a:lnTo>
                  <a:lnTo>
                    <a:pt x="639" y="146"/>
                  </a:lnTo>
                  <a:lnTo>
                    <a:pt x="639" y="146"/>
                  </a:lnTo>
                  <a:lnTo>
                    <a:pt x="644" y="146"/>
                  </a:lnTo>
                  <a:lnTo>
                    <a:pt x="644" y="144"/>
                  </a:lnTo>
                  <a:lnTo>
                    <a:pt x="650" y="144"/>
                  </a:lnTo>
                  <a:lnTo>
                    <a:pt x="650" y="144"/>
                  </a:lnTo>
                  <a:lnTo>
                    <a:pt x="653" y="144"/>
                  </a:lnTo>
                  <a:lnTo>
                    <a:pt x="653" y="142"/>
                  </a:lnTo>
                  <a:lnTo>
                    <a:pt x="673" y="142"/>
                  </a:lnTo>
                  <a:lnTo>
                    <a:pt x="673" y="142"/>
                  </a:lnTo>
                  <a:lnTo>
                    <a:pt x="679" y="142"/>
                  </a:lnTo>
                  <a:lnTo>
                    <a:pt x="679" y="142"/>
                  </a:lnTo>
                  <a:lnTo>
                    <a:pt x="681" y="142"/>
                  </a:lnTo>
                  <a:lnTo>
                    <a:pt x="681" y="140"/>
                  </a:lnTo>
                  <a:lnTo>
                    <a:pt x="684" y="140"/>
                  </a:lnTo>
                  <a:lnTo>
                    <a:pt x="684" y="140"/>
                  </a:lnTo>
                  <a:lnTo>
                    <a:pt x="695" y="140"/>
                  </a:lnTo>
                  <a:lnTo>
                    <a:pt x="695" y="140"/>
                  </a:lnTo>
                  <a:lnTo>
                    <a:pt x="699" y="140"/>
                  </a:lnTo>
                  <a:lnTo>
                    <a:pt x="699" y="139"/>
                  </a:lnTo>
                  <a:lnTo>
                    <a:pt x="704" y="139"/>
                  </a:lnTo>
                  <a:lnTo>
                    <a:pt x="704" y="139"/>
                  </a:lnTo>
                  <a:lnTo>
                    <a:pt x="709" y="139"/>
                  </a:lnTo>
                  <a:lnTo>
                    <a:pt x="709" y="139"/>
                  </a:lnTo>
                  <a:lnTo>
                    <a:pt x="713" y="139"/>
                  </a:lnTo>
                  <a:lnTo>
                    <a:pt x="713" y="137"/>
                  </a:lnTo>
                  <a:lnTo>
                    <a:pt x="727" y="137"/>
                  </a:lnTo>
                  <a:lnTo>
                    <a:pt x="727" y="137"/>
                  </a:lnTo>
                  <a:lnTo>
                    <a:pt x="729" y="137"/>
                  </a:lnTo>
                  <a:lnTo>
                    <a:pt x="729" y="135"/>
                  </a:lnTo>
                  <a:lnTo>
                    <a:pt x="733" y="135"/>
                  </a:lnTo>
                  <a:lnTo>
                    <a:pt x="733" y="135"/>
                  </a:lnTo>
                  <a:lnTo>
                    <a:pt x="736" y="135"/>
                  </a:lnTo>
                  <a:lnTo>
                    <a:pt x="736" y="135"/>
                  </a:lnTo>
                  <a:lnTo>
                    <a:pt x="749" y="135"/>
                  </a:lnTo>
                  <a:lnTo>
                    <a:pt x="749" y="133"/>
                  </a:lnTo>
                  <a:lnTo>
                    <a:pt x="753" y="133"/>
                  </a:lnTo>
                  <a:lnTo>
                    <a:pt x="753" y="133"/>
                  </a:lnTo>
                  <a:lnTo>
                    <a:pt x="776" y="133"/>
                  </a:lnTo>
                  <a:lnTo>
                    <a:pt x="776" y="131"/>
                  </a:lnTo>
                  <a:lnTo>
                    <a:pt x="776" y="131"/>
                  </a:lnTo>
                  <a:lnTo>
                    <a:pt x="776" y="131"/>
                  </a:lnTo>
                  <a:lnTo>
                    <a:pt x="792" y="131"/>
                  </a:lnTo>
                  <a:lnTo>
                    <a:pt x="792" y="130"/>
                  </a:lnTo>
                  <a:lnTo>
                    <a:pt x="809" y="130"/>
                  </a:lnTo>
                  <a:lnTo>
                    <a:pt x="809" y="130"/>
                  </a:lnTo>
                  <a:lnTo>
                    <a:pt x="809" y="130"/>
                  </a:lnTo>
                  <a:lnTo>
                    <a:pt x="809" y="130"/>
                  </a:lnTo>
                  <a:lnTo>
                    <a:pt x="812" y="130"/>
                  </a:lnTo>
                  <a:lnTo>
                    <a:pt x="812" y="128"/>
                  </a:lnTo>
                  <a:lnTo>
                    <a:pt x="814" y="128"/>
                  </a:lnTo>
                  <a:lnTo>
                    <a:pt x="814" y="128"/>
                  </a:lnTo>
                  <a:lnTo>
                    <a:pt x="820" y="128"/>
                  </a:lnTo>
                  <a:lnTo>
                    <a:pt x="820" y="128"/>
                  </a:lnTo>
                  <a:lnTo>
                    <a:pt x="823" y="128"/>
                  </a:lnTo>
                  <a:lnTo>
                    <a:pt x="823" y="126"/>
                  </a:lnTo>
                  <a:lnTo>
                    <a:pt x="834" y="126"/>
                  </a:lnTo>
                  <a:lnTo>
                    <a:pt x="834" y="126"/>
                  </a:lnTo>
                  <a:lnTo>
                    <a:pt x="836" y="126"/>
                  </a:lnTo>
                  <a:lnTo>
                    <a:pt x="836" y="124"/>
                  </a:lnTo>
                  <a:lnTo>
                    <a:pt x="839" y="124"/>
                  </a:lnTo>
                  <a:lnTo>
                    <a:pt x="839" y="124"/>
                  </a:lnTo>
                  <a:lnTo>
                    <a:pt x="845" y="124"/>
                  </a:lnTo>
                  <a:lnTo>
                    <a:pt x="845" y="122"/>
                  </a:lnTo>
                  <a:lnTo>
                    <a:pt x="852" y="122"/>
                  </a:lnTo>
                  <a:lnTo>
                    <a:pt x="852" y="122"/>
                  </a:lnTo>
                  <a:lnTo>
                    <a:pt x="854" y="122"/>
                  </a:lnTo>
                  <a:lnTo>
                    <a:pt x="854" y="121"/>
                  </a:lnTo>
                  <a:lnTo>
                    <a:pt x="857" y="121"/>
                  </a:lnTo>
                  <a:lnTo>
                    <a:pt x="857" y="121"/>
                  </a:lnTo>
                  <a:lnTo>
                    <a:pt x="859" y="121"/>
                  </a:lnTo>
                  <a:lnTo>
                    <a:pt x="859" y="121"/>
                  </a:lnTo>
                  <a:lnTo>
                    <a:pt x="859" y="121"/>
                  </a:lnTo>
                  <a:lnTo>
                    <a:pt x="859" y="119"/>
                  </a:lnTo>
                  <a:lnTo>
                    <a:pt x="870" y="119"/>
                  </a:lnTo>
                  <a:lnTo>
                    <a:pt x="870" y="117"/>
                  </a:lnTo>
                  <a:lnTo>
                    <a:pt x="874" y="117"/>
                  </a:lnTo>
                  <a:lnTo>
                    <a:pt x="874" y="117"/>
                  </a:lnTo>
                  <a:lnTo>
                    <a:pt x="888" y="117"/>
                  </a:lnTo>
                  <a:lnTo>
                    <a:pt x="888" y="115"/>
                  </a:lnTo>
                  <a:lnTo>
                    <a:pt x="890" y="115"/>
                  </a:lnTo>
                  <a:lnTo>
                    <a:pt x="890" y="115"/>
                  </a:lnTo>
                  <a:lnTo>
                    <a:pt x="892" y="115"/>
                  </a:lnTo>
                  <a:lnTo>
                    <a:pt x="892" y="113"/>
                  </a:lnTo>
                  <a:lnTo>
                    <a:pt x="897" y="113"/>
                  </a:lnTo>
                  <a:lnTo>
                    <a:pt x="897" y="113"/>
                  </a:lnTo>
                  <a:lnTo>
                    <a:pt x="906" y="113"/>
                  </a:lnTo>
                  <a:lnTo>
                    <a:pt x="906" y="113"/>
                  </a:lnTo>
                  <a:lnTo>
                    <a:pt x="910" y="113"/>
                  </a:lnTo>
                  <a:lnTo>
                    <a:pt x="910" y="112"/>
                  </a:lnTo>
                  <a:lnTo>
                    <a:pt x="922" y="112"/>
                  </a:lnTo>
                  <a:lnTo>
                    <a:pt x="922" y="112"/>
                  </a:lnTo>
                  <a:lnTo>
                    <a:pt x="924" y="112"/>
                  </a:lnTo>
                  <a:lnTo>
                    <a:pt x="924" y="110"/>
                  </a:lnTo>
                  <a:lnTo>
                    <a:pt x="935" y="110"/>
                  </a:lnTo>
                  <a:lnTo>
                    <a:pt x="935" y="110"/>
                  </a:lnTo>
                  <a:lnTo>
                    <a:pt x="944" y="110"/>
                  </a:lnTo>
                  <a:lnTo>
                    <a:pt x="944" y="110"/>
                  </a:lnTo>
                  <a:lnTo>
                    <a:pt x="948" y="110"/>
                  </a:lnTo>
                  <a:lnTo>
                    <a:pt x="948" y="108"/>
                  </a:lnTo>
                  <a:lnTo>
                    <a:pt x="948" y="108"/>
                  </a:lnTo>
                  <a:lnTo>
                    <a:pt x="948" y="108"/>
                  </a:lnTo>
                  <a:lnTo>
                    <a:pt x="957" y="108"/>
                  </a:lnTo>
                  <a:lnTo>
                    <a:pt x="957" y="106"/>
                  </a:lnTo>
                  <a:lnTo>
                    <a:pt x="962" y="106"/>
                  </a:lnTo>
                  <a:lnTo>
                    <a:pt x="962" y="106"/>
                  </a:lnTo>
                  <a:lnTo>
                    <a:pt x="1005" y="106"/>
                  </a:lnTo>
                  <a:lnTo>
                    <a:pt x="1005" y="106"/>
                  </a:lnTo>
                  <a:lnTo>
                    <a:pt x="1020" y="106"/>
                  </a:lnTo>
                  <a:lnTo>
                    <a:pt x="1020" y="104"/>
                  </a:lnTo>
                  <a:lnTo>
                    <a:pt x="1020" y="104"/>
                  </a:lnTo>
                  <a:lnTo>
                    <a:pt x="1020" y="104"/>
                  </a:lnTo>
                  <a:lnTo>
                    <a:pt x="1024" y="104"/>
                  </a:lnTo>
                  <a:lnTo>
                    <a:pt x="1024" y="103"/>
                  </a:lnTo>
                  <a:lnTo>
                    <a:pt x="1025" y="103"/>
                  </a:lnTo>
                  <a:lnTo>
                    <a:pt x="1025" y="103"/>
                  </a:lnTo>
                  <a:lnTo>
                    <a:pt x="1031" y="103"/>
                  </a:lnTo>
                  <a:lnTo>
                    <a:pt x="1031" y="101"/>
                  </a:lnTo>
                  <a:lnTo>
                    <a:pt x="1038" y="101"/>
                  </a:lnTo>
                  <a:lnTo>
                    <a:pt x="1038" y="101"/>
                  </a:lnTo>
                  <a:lnTo>
                    <a:pt x="1038" y="101"/>
                  </a:lnTo>
                  <a:lnTo>
                    <a:pt x="1038" y="101"/>
                  </a:lnTo>
                  <a:lnTo>
                    <a:pt x="1042" y="101"/>
                  </a:lnTo>
                  <a:lnTo>
                    <a:pt x="1042" y="99"/>
                  </a:lnTo>
                  <a:lnTo>
                    <a:pt x="1045" y="99"/>
                  </a:lnTo>
                  <a:lnTo>
                    <a:pt x="1045" y="99"/>
                  </a:lnTo>
                  <a:lnTo>
                    <a:pt x="1049" y="99"/>
                  </a:lnTo>
                  <a:lnTo>
                    <a:pt x="1049" y="97"/>
                  </a:lnTo>
                  <a:lnTo>
                    <a:pt x="1051" y="97"/>
                  </a:lnTo>
                  <a:lnTo>
                    <a:pt x="1051" y="97"/>
                  </a:lnTo>
                  <a:lnTo>
                    <a:pt x="1069" y="97"/>
                  </a:lnTo>
                  <a:lnTo>
                    <a:pt x="1069" y="97"/>
                  </a:lnTo>
                  <a:lnTo>
                    <a:pt x="1070" y="97"/>
                  </a:lnTo>
                  <a:lnTo>
                    <a:pt x="1070" y="95"/>
                  </a:lnTo>
                  <a:lnTo>
                    <a:pt x="1078" y="95"/>
                  </a:lnTo>
                  <a:lnTo>
                    <a:pt x="1078" y="94"/>
                  </a:lnTo>
                  <a:lnTo>
                    <a:pt x="1081" y="94"/>
                  </a:lnTo>
                  <a:lnTo>
                    <a:pt x="1081" y="94"/>
                  </a:lnTo>
                  <a:lnTo>
                    <a:pt x="1098" y="94"/>
                  </a:lnTo>
                  <a:lnTo>
                    <a:pt x="1098" y="92"/>
                  </a:lnTo>
                  <a:lnTo>
                    <a:pt x="1114" y="92"/>
                  </a:lnTo>
                  <a:lnTo>
                    <a:pt x="1114" y="92"/>
                  </a:lnTo>
                  <a:lnTo>
                    <a:pt x="1121" y="92"/>
                  </a:lnTo>
                  <a:lnTo>
                    <a:pt x="1121" y="90"/>
                  </a:lnTo>
                  <a:lnTo>
                    <a:pt x="1125" y="90"/>
                  </a:lnTo>
                  <a:lnTo>
                    <a:pt x="1125" y="90"/>
                  </a:lnTo>
                  <a:lnTo>
                    <a:pt x="1126" y="90"/>
                  </a:lnTo>
                  <a:lnTo>
                    <a:pt x="1126" y="90"/>
                  </a:lnTo>
                  <a:lnTo>
                    <a:pt x="1134" y="90"/>
                  </a:lnTo>
                  <a:lnTo>
                    <a:pt x="1134" y="88"/>
                  </a:lnTo>
                  <a:lnTo>
                    <a:pt x="1143" y="88"/>
                  </a:lnTo>
                  <a:lnTo>
                    <a:pt x="1143" y="88"/>
                  </a:lnTo>
                  <a:lnTo>
                    <a:pt x="1146" y="88"/>
                  </a:lnTo>
                  <a:lnTo>
                    <a:pt x="1146" y="86"/>
                  </a:lnTo>
                  <a:lnTo>
                    <a:pt x="1164" y="86"/>
                  </a:lnTo>
                  <a:lnTo>
                    <a:pt x="1164" y="86"/>
                  </a:lnTo>
                  <a:lnTo>
                    <a:pt x="1177" y="86"/>
                  </a:lnTo>
                  <a:lnTo>
                    <a:pt x="1177" y="84"/>
                  </a:lnTo>
                  <a:lnTo>
                    <a:pt x="1181" y="84"/>
                  </a:lnTo>
                  <a:lnTo>
                    <a:pt x="1181" y="84"/>
                  </a:lnTo>
                  <a:lnTo>
                    <a:pt x="1191" y="84"/>
                  </a:lnTo>
                  <a:lnTo>
                    <a:pt x="1191" y="83"/>
                  </a:lnTo>
                  <a:lnTo>
                    <a:pt x="1199" y="83"/>
                  </a:lnTo>
                  <a:lnTo>
                    <a:pt x="1199" y="83"/>
                  </a:lnTo>
                  <a:lnTo>
                    <a:pt x="1220" y="83"/>
                  </a:lnTo>
                  <a:lnTo>
                    <a:pt x="1220" y="81"/>
                  </a:lnTo>
                  <a:lnTo>
                    <a:pt x="1237" y="81"/>
                  </a:lnTo>
                  <a:lnTo>
                    <a:pt x="1237" y="81"/>
                  </a:lnTo>
                  <a:lnTo>
                    <a:pt x="1237" y="81"/>
                  </a:lnTo>
                  <a:lnTo>
                    <a:pt x="1237" y="79"/>
                  </a:lnTo>
                  <a:lnTo>
                    <a:pt x="1244" y="79"/>
                  </a:lnTo>
                  <a:lnTo>
                    <a:pt x="1244" y="79"/>
                  </a:lnTo>
                  <a:lnTo>
                    <a:pt x="1246" y="79"/>
                  </a:lnTo>
                  <a:lnTo>
                    <a:pt x="1246" y="77"/>
                  </a:lnTo>
                  <a:lnTo>
                    <a:pt x="1255" y="77"/>
                  </a:lnTo>
                  <a:lnTo>
                    <a:pt x="1255" y="77"/>
                  </a:lnTo>
                  <a:lnTo>
                    <a:pt x="1260" y="77"/>
                  </a:lnTo>
                  <a:lnTo>
                    <a:pt x="1260" y="75"/>
                  </a:lnTo>
                  <a:lnTo>
                    <a:pt x="1262" y="75"/>
                  </a:lnTo>
                  <a:lnTo>
                    <a:pt x="1262" y="74"/>
                  </a:lnTo>
                  <a:lnTo>
                    <a:pt x="1267" y="74"/>
                  </a:lnTo>
                  <a:lnTo>
                    <a:pt x="1267" y="74"/>
                  </a:lnTo>
                  <a:lnTo>
                    <a:pt x="1274" y="74"/>
                  </a:lnTo>
                  <a:lnTo>
                    <a:pt x="1274" y="72"/>
                  </a:lnTo>
                  <a:lnTo>
                    <a:pt x="1276" y="72"/>
                  </a:lnTo>
                  <a:lnTo>
                    <a:pt x="1276" y="72"/>
                  </a:lnTo>
                  <a:lnTo>
                    <a:pt x="1285" y="72"/>
                  </a:lnTo>
                  <a:lnTo>
                    <a:pt x="1285" y="70"/>
                  </a:lnTo>
                  <a:lnTo>
                    <a:pt x="1289" y="70"/>
                  </a:lnTo>
                  <a:lnTo>
                    <a:pt x="1289" y="70"/>
                  </a:lnTo>
                  <a:lnTo>
                    <a:pt x="1293" y="70"/>
                  </a:lnTo>
                  <a:lnTo>
                    <a:pt x="1293" y="68"/>
                  </a:lnTo>
                  <a:lnTo>
                    <a:pt x="1294" y="68"/>
                  </a:lnTo>
                  <a:lnTo>
                    <a:pt x="1294" y="68"/>
                  </a:lnTo>
                  <a:lnTo>
                    <a:pt x="1316" y="68"/>
                  </a:lnTo>
                  <a:lnTo>
                    <a:pt x="1316" y="66"/>
                  </a:lnTo>
                  <a:lnTo>
                    <a:pt x="1327" y="66"/>
                  </a:lnTo>
                  <a:lnTo>
                    <a:pt x="1327" y="66"/>
                  </a:lnTo>
                  <a:lnTo>
                    <a:pt x="1345" y="66"/>
                  </a:lnTo>
                  <a:lnTo>
                    <a:pt x="1345" y="65"/>
                  </a:lnTo>
                  <a:lnTo>
                    <a:pt x="1350" y="65"/>
                  </a:lnTo>
                  <a:lnTo>
                    <a:pt x="1350" y="65"/>
                  </a:lnTo>
                  <a:lnTo>
                    <a:pt x="1354" y="65"/>
                  </a:lnTo>
                  <a:lnTo>
                    <a:pt x="1354" y="63"/>
                  </a:lnTo>
                  <a:lnTo>
                    <a:pt x="1358" y="63"/>
                  </a:lnTo>
                  <a:lnTo>
                    <a:pt x="1358" y="61"/>
                  </a:lnTo>
                  <a:lnTo>
                    <a:pt x="1358" y="61"/>
                  </a:lnTo>
                  <a:lnTo>
                    <a:pt x="1358" y="61"/>
                  </a:lnTo>
                  <a:lnTo>
                    <a:pt x="1361" y="61"/>
                  </a:lnTo>
                  <a:lnTo>
                    <a:pt x="1361" y="59"/>
                  </a:lnTo>
                  <a:lnTo>
                    <a:pt x="1372" y="59"/>
                  </a:lnTo>
                  <a:lnTo>
                    <a:pt x="1372" y="59"/>
                  </a:lnTo>
                  <a:lnTo>
                    <a:pt x="1376" y="59"/>
                  </a:lnTo>
                  <a:lnTo>
                    <a:pt x="1376" y="57"/>
                  </a:lnTo>
                  <a:lnTo>
                    <a:pt x="1386" y="57"/>
                  </a:lnTo>
                  <a:lnTo>
                    <a:pt x="1386" y="56"/>
                  </a:lnTo>
                  <a:lnTo>
                    <a:pt x="1397" y="56"/>
                  </a:lnTo>
                  <a:lnTo>
                    <a:pt x="1397" y="56"/>
                  </a:lnTo>
                  <a:lnTo>
                    <a:pt x="1403" y="56"/>
                  </a:lnTo>
                  <a:lnTo>
                    <a:pt x="1403" y="54"/>
                  </a:lnTo>
                  <a:lnTo>
                    <a:pt x="1406" y="54"/>
                  </a:lnTo>
                  <a:lnTo>
                    <a:pt x="1406" y="54"/>
                  </a:lnTo>
                  <a:lnTo>
                    <a:pt x="1430" y="54"/>
                  </a:lnTo>
                  <a:lnTo>
                    <a:pt x="1430" y="48"/>
                  </a:lnTo>
                  <a:lnTo>
                    <a:pt x="1433" y="48"/>
                  </a:lnTo>
                  <a:lnTo>
                    <a:pt x="1433" y="48"/>
                  </a:lnTo>
                  <a:lnTo>
                    <a:pt x="1441" y="48"/>
                  </a:lnTo>
                  <a:lnTo>
                    <a:pt x="1441" y="47"/>
                  </a:lnTo>
                  <a:lnTo>
                    <a:pt x="1455" y="47"/>
                  </a:lnTo>
                  <a:lnTo>
                    <a:pt x="1455" y="45"/>
                  </a:lnTo>
                  <a:lnTo>
                    <a:pt x="1459" y="45"/>
                  </a:lnTo>
                  <a:lnTo>
                    <a:pt x="1459" y="43"/>
                  </a:lnTo>
                  <a:lnTo>
                    <a:pt x="1466" y="43"/>
                  </a:lnTo>
                  <a:lnTo>
                    <a:pt x="1466" y="41"/>
                  </a:lnTo>
                  <a:lnTo>
                    <a:pt x="1482" y="41"/>
                  </a:lnTo>
                  <a:lnTo>
                    <a:pt x="1482" y="39"/>
                  </a:lnTo>
                  <a:lnTo>
                    <a:pt x="1484" y="39"/>
                  </a:lnTo>
                  <a:lnTo>
                    <a:pt x="1484" y="38"/>
                  </a:lnTo>
                  <a:lnTo>
                    <a:pt x="1486" y="38"/>
                  </a:lnTo>
                  <a:lnTo>
                    <a:pt x="1486" y="36"/>
                  </a:lnTo>
                  <a:lnTo>
                    <a:pt x="1495" y="36"/>
                  </a:lnTo>
                  <a:lnTo>
                    <a:pt x="1495" y="34"/>
                  </a:lnTo>
                  <a:lnTo>
                    <a:pt x="1509" y="34"/>
                  </a:lnTo>
                  <a:lnTo>
                    <a:pt x="1509" y="32"/>
                  </a:lnTo>
                  <a:lnTo>
                    <a:pt x="1516" y="32"/>
                  </a:lnTo>
                  <a:lnTo>
                    <a:pt x="1516" y="30"/>
                  </a:lnTo>
                  <a:lnTo>
                    <a:pt x="1524" y="30"/>
                  </a:lnTo>
                  <a:lnTo>
                    <a:pt x="1524" y="29"/>
                  </a:lnTo>
                  <a:lnTo>
                    <a:pt x="1529" y="29"/>
                  </a:lnTo>
                  <a:lnTo>
                    <a:pt x="1529" y="27"/>
                  </a:lnTo>
                  <a:lnTo>
                    <a:pt x="1543" y="27"/>
                  </a:lnTo>
                  <a:lnTo>
                    <a:pt x="1543" y="23"/>
                  </a:lnTo>
                  <a:lnTo>
                    <a:pt x="1543" y="23"/>
                  </a:lnTo>
                  <a:lnTo>
                    <a:pt x="1543" y="21"/>
                  </a:lnTo>
                  <a:lnTo>
                    <a:pt x="1545" y="21"/>
                  </a:lnTo>
                  <a:lnTo>
                    <a:pt x="1545" y="19"/>
                  </a:lnTo>
                  <a:lnTo>
                    <a:pt x="1572" y="19"/>
                  </a:lnTo>
                  <a:lnTo>
                    <a:pt x="1572" y="16"/>
                  </a:lnTo>
                  <a:lnTo>
                    <a:pt x="1589" y="16"/>
                  </a:lnTo>
                  <a:lnTo>
                    <a:pt x="1589" y="10"/>
                  </a:lnTo>
                  <a:lnTo>
                    <a:pt x="1589" y="10"/>
                  </a:lnTo>
                  <a:lnTo>
                    <a:pt x="1589" y="7"/>
                  </a:lnTo>
                  <a:lnTo>
                    <a:pt x="1628" y="7"/>
                  </a:lnTo>
                  <a:lnTo>
                    <a:pt x="1628" y="0"/>
                  </a:lnTo>
                  <a:lnTo>
                    <a:pt x="1632" y="0"/>
                  </a:lnTo>
                </a:path>
              </a:pathLst>
            </a:custGeom>
            <a:noFill/>
            <a:ln w="11113"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67" name="Freeform 37"/>
            <p:cNvSpPr>
              <a:spLocks/>
            </p:cNvSpPr>
            <p:nvPr/>
          </p:nvSpPr>
          <p:spPr bwMode="auto">
            <a:xfrm>
              <a:off x="7223781" y="4931813"/>
              <a:ext cx="3275598" cy="566004"/>
            </a:xfrm>
            <a:custGeom>
              <a:avLst/>
              <a:gdLst>
                <a:gd name="T0" fmla="*/ 29 w 1632"/>
                <a:gd name="T1" fmla="*/ 278 h 282"/>
                <a:gd name="T2" fmla="*/ 50 w 1632"/>
                <a:gd name="T3" fmla="*/ 275 h 282"/>
                <a:gd name="T4" fmla="*/ 74 w 1632"/>
                <a:gd name="T5" fmla="*/ 271 h 282"/>
                <a:gd name="T6" fmla="*/ 106 w 1632"/>
                <a:gd name="T7" fmla="*/ 267 h 282"/>
                <a:gd name="T8" fmla="*/ 135 w 1632"/>
                <a:gd name="T9" fmla="*/ 264 h 282"/>
                <a:gd name="T10" fmla="*/ 155 w 1632"/>
                <a:gd name="T11" fmla="*/ 260 h 282"/>
                <a:gd name="T12" fmla="*/ 195 w 1632"/>
                <a:gd name="T13" fmla="*/ 258 h 282"/>
                <a:gd name="T14" fmla="*/ 220 w 1632"/>
                <a:gd name="T15" fmla="*/ 255 h 282"/>
                <a:gd name="T16" fmla="*/ 253 w 1632"/>
                <a:gd name="T17" fmla="*/ 251 h 282"/>
                <a:gd name="T18" fmla="*/ 271 w 1632"/>
                <a:gd name="T19" fmla="*/ 248 h 282"/>
                <a:gd name="T20" fmla="*/ 292 w 1632"/>
                <a:gd name="T21" fmla="*/ 242 h 282"/>
                <a:gd name="T22" fmla="*/ 305 w 1632"/>
                <a:gd name="T23" fmla="*/ 239 h 282"/>
                <a:gd name="T24" fmla="*/ 328 w 1632"/>
                <a:gd name="T25" fmla="*/ 235 h 282"/>
                <a:gd name="T26" fmla="*/ 359 w 1632"/>
                <a:gd name="T27" fmla="*/ 231 h 282"/>
                <a:gd name="T28" fmla="*/ 386 w 1632"/>
                <a:gd name="T29" fmla="*/ 228 h 282"/>
                <a:gd name="T30" fmla="*/ 412 w 1632"/>
                <a:gd name="T31" fmla="*/ 224 h 282"/>
                <a:gd name="T32" fmla="*/ 439 w 1632"/>
                <a:gd name="T33" fmla="*/ 221 h 282"/>
                <a:gd name="T34" fmla="*/ 455 w 1632"/>
                <a:gd name="T35" fmla="*/ 217 h 282"/>
                <a:gd name="T36" fmla="*/ 478 w 1632"/>
                <a:gd name="T37" fmla="*/ 213 h 282"/>
                <a:gd name="T38" fmla="*/ 495 w 1632"/>
                <a:gd name="T39" fmla="*/ 210 h 282"/>
                <a:gd name="T40" fmla="*/ 516 w 1632"/>
                <a:gd name="T41" fmla="*/ 206 h 282"/>
                <a:gd name="T42" fmla="*/ 532 w 1632"/>
                <a:gd name="T43" fmla="*/ 201 h 282"/>
                <a:gd name="T44" fmla="*/ 560 w 1632"/>
                <a:gd name="T45" fmla="*/ 197 h 282"/>
                <a:gd name="T46" fmla="*/ 572 w 1632"/>
                <a:gd name="T47" fmla="*/ 192 h 282"/>
                <a:gd name="T48" fmla="*/ 583 w 1632"/>
                <a:gd name="T49" fmla="*/ 186 h 282"/>
                <a:gd name="T50" fmla="*/ 605 w 1632"/>
                <a:gd name="T51" fmla="*/ 183 h 282"/>
                <a:gd name="T52" fmla="*/ 632 w 1632"/>
                <a:gd name="T53" fmla="*/ 179 h 282"/>
                <a:gd name="T54" fmla="*/ 650 w 1632"/>
                <a:gd name="T55" fmla="*/ 175 h 282"/>
                <a:gd name="T56" fmla="*/ 681 w 1632"/>
                <a:gd name="T57" fmla="*/ 172 h 282"/>
                <a:gd name="T58" fmla="*/ 700 w 1632"/>
                <a:gd name="T59" fmla="*/ 168 h 282"/>
                <a:gd name="T60" fmla="*/ 715 w 1632"/>
                <a:gd name="T61" fmla="*/ 166 h 282"/>
                <a:gd name="T62" fmla="*/ 727 w 1632"/>
                <a:gd name="T63" fmla="*/ 163 h 282"/>
                <a:gd name="T64" fmla="*/ 744 w 1632"/>
                <a:gd name="T65" fmla="*/ 159 h 282"/>
                <a:gd name="T66" fmla="*/ 767 w 1632"/>
                <a:gd name="T67" fmla="*/ 154 h 282"/>
                <a:gd name="T68" fmla="*/ 792 w 1632"/>
                <a:gd name="T69" fmla="*/ 150 h 282"/>
                <a:gd name="T70" fmla="*/ 809 w 1632"/>
                <a:gd name="T71" fmla="*/ 146 h 282"/>
                <a:gd name="T72" fmla="*/ 834 w 1632"/>
                <a:gd name="T73" fmla="*/ 141 h 282"/>
                <a:gd name="T74" fmla="*/ 857 w 1632"/>
                <a:gd name="T75" fmla="*/ 137 h 282"/>
                <a:gd name="T76" fmla="*/ 886 w 1632"/>
                <a:gd name="T77" fmla="*/ 132 h 282"/>
                <a:gd name="T78" fmla="*/ 904 w 1632"/>
                <a:gd name="T79" fmla="*/ 128 h 282"/>
                <a:gd name="T80" fmla="*/ 942 w 1632"/>
                <a:gd name="T81" fmla="*/ 123 h 282"/>
                <a:gd name="T82" fmla="*/ 964 w 1632"/>
                <a:gd name="T83" fmla="*/ 119 h 282"/>
                <a:gd name="T84" fmla="*/ 987 w 1632"/>
                <a:gd name="T85" fmla="*/ 116 h 282"/>
                <a:gd name="T86" fmla="*/ 1015 w 1632"/>
                <a:gd name="T87" fmla="*/ 110 h 282"/>
                <a:gd name="T88" fmla="*/ 1047 w 1632"/>
                <a:gd name="T89" fmla="*/ 107 h 282"/>
                <a:gd name="T90" fmla="*/ 1072 w 1632"/>
                <a:gd name="T91" fmla="*/ 103 h 282"/>
                <a:gd name="T92" fmla="*/ 1101 w 1632"/>
                <a:gd name="T93" fmla="*/ 100 h 282"/>
                <a:gd name="T94" fmla="*/ 1132 w 1632"/>
                <a:gd name="T95" fmla="*/ 92 h 282"/>
                <a:gd name="T96" fmla="*/ 1154 w 1632"/>
                <a:gd name="T97" fmla="*/ 89 h 282"/>
                <a:gd name="T98" fmla="*/ 1168 w 1632"/>
                <a:gd name="T99" fmla="*/ 85 h 282"/>
                <a:gd name="T100" fmla="*/ 1186 w 1632"/>
                <a:gd name="T101" fmla="*/ 80 h 282"/>
                <a:gd name="T102" fmla="*/ 1206 w 1632"/>
                <a:gd name="T103" fmla="*/ 74 h 282"/>
                <a:gd name="T104" fmla="*/ 1265 w 1632"/>
                <a:gd name="T105" fmla="*/ 69 h 282"/>
                <a:gd name="T106" fmla="*/ 1287 w 1632"/>
                <a:gd name="T107" fmla="*/ 63 h 282"/>
                <a:gd name="T108" fmla="*/ 1332 w 1632"/>
                <a:gd name="T109" fmla="*/ 58 h 282"/>
                <a:gd name="T110" fmla="*/ 1361 w 1632"/>
                <a:gd name="T111" fmla="*/ 53 h 282"/>
                <a:gd name="T112" fmla="*/ 1401 w 1632"/>
                <a:gd name="T113" fmla="*/ 45 h 282"/>
                <a:gd name="T114" fmla="*/ 1441 w 1632"/>
                <a:gd name="T115" fmla="*/ 40 h 282"/>
                <a:gd name="T116" fmla="*/ 1504 w 1632"/>
                <a:gd name="T117" fmla="*/ 31 h 282"/>
                <a:gd name="T118" fmla="*/ 1534 w 1632"/>
                <a:gd name="T119" fmla="*/ 20 h 282"/>
                <a:gd name="T120" fmla="*/ 1592 w 1632"/>
                <a:gd name="T121" fmla="*/ 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32" h="282">
                  <a:moveTo>
                    <a:pt x="0" y="282"/>
                  </a:moveTo>
                  <a:lnTo>
                    <a:pt x="0" y="282"/>
                  </a:lnTo>
                  <a:lnTo>
                    <a:pt x="2" y="282"/>
                  </a:lnTo>
                  <a:lnTo>
                    <a:pt x="2" y="280"/>
                  </a:lnTo>
                  <a:lnTo>
                    <a:pt x="9" y="280"/>
                  </a:lnTo>
                  <a:lnTo>
                    <a:pt x="9" y="280"/>
                  </a:lnTo>
                  <a:lnTo>
                    <a:pt x="11" y="280"/>
                  </a:lnTo>
                  <a:lnTo>
                    <a:pt x="11" y="280"/>
                  </a:lnTo>
                  <a:lnTo>
                    <a:pt x="16" y="280"/>
                  </a:lnTo>
                  <a:lnTo>
                    <a:pt x="16" y="280"/>
                  </a:lnTo>
                  <a:lnTo>
                    <a:pt x="22" y="280"/>
                  </a:lnTo>
                  <a:lnTo>
                    <a:pt x="22" y="280"/>
                  </a:lnTo>
                  <a:lnTo>
                    <a:pt x="25" y="280"/>
                  </a:lnTo>
                  <a:lnTo>
                    <a:pt x="25" y="278"/>
                  </a:lnTo>
                  <a:lnTo>
                    <a:pt x="29" y="278"/>
                  </a:lnTo>
                  <a:lnTo>
                    <a:pt x="29" y="278"/>
                  </a:lnTo>
                  <a:lnTo>
                    <a:pt x="29" y="278"/>
                  </a:lnTo>
                  <a:lnTo>
                    <a:pt x="29" y="278"/>
                  </a:lnTo>
                  <a:lnTo>
                    <a:pt x="32" y="278"/>
                  </a:lnTo>
                  <a:lnTo>
                    <a:pt x="32" y="278"/>
                  </a:lnTo>
                  <a:lnTo>
                    <a:pt x="34" y="278"/>
                  </a:lnTo>
                  <a:lnTo>
                    <a:pt x="34" y="276"/>
                  </a:lnTo>
                  <a:lnTo>
                    <a:pt x="36" y="276"/>
                  </a:lnTo>
                  <a:lnTo>
                    <a:pt x="36" y="276"/>
                  </a:lnTo>
                  <a:lnTo>
                    <a:pt x="38" y="276"/>
                  </a:lnTo>
                  <a:lnTo>
                    <a:pt x="38" y="276"/>
                  </a:lnTo>
                  <a:lnTo>
                    <a:pt x="40" y="276"/>
                  </a:lnTo>
                  <a:lnTo>
                    <a:pt x="40" y="276"/>
                  </a:lnTo>
                  <a:lnTo>
                    <a:pt x="43" y="276"/>
                  </a:lnTo>
                  <a:lnTo>
                    <a:pt x="43" y="275"/>
                  </a:lnTo>
                  <a:lnTo>
                    <a:pt x="47" y="275"/>
                  </a:lnTo>
                  <a:lnTo>
                    <a:pt x="47" y="275"/>
                  </a:lnTo>
                  <a:lnTo>
                    <a:pt x="50" y="275"/>
                  </a:lnTo>
                  <a:lnTo>
                    <a:pt x="50" y="275"/>
                  </a:lnTo>
                  <a:lnTo>
                    <a:pt x="54" y="275"/>
                  </a:lnTo>
                  <a:lnTo>
                    <a:pt x="54" y="275"/>
                  </a:lnTo>
                  <a:lnTo>
                    <a:pt x="54" y="275"/>
                  </a:lnTo>
                  <a:lnTo>
                    <a:pt x="54" y="273"/>
                  </a:lnTo>
                  <a:lnTo>
                    <a:pt x="56" y="273"/>
                  </a:lnTo>
                  <a:lnTo>
                    <a:pt x="56" y="273"/>
                  </a:lnTo>
                  <a:lnTo>
                    <a:pt x="59" y="273"/>
                  </a:lnTo>
                  <a:lnTo>
                    <a:pt x="59" y="273"/>
                  </a:lnTo>
                  <a:lnTo>
                    <a:pt x="61" y="273"/>
                  </a:lnTo>
                  <a:lnTo>
                    <a:pt x="61" y="273"/>
                  </a:lnTo>
                  <a:lnTo>
                    <a:pt x="61" y="273"/>
                  </a:lnTo>
                  <a:lnTo>
                    <a:pt x="61" y="273"/>
                  </a:lnTo>
                  <a:lnTo>
                    <a:pt x="67" y="273"/>
                  </a:lnTo>
                  <a:lnTo>
                    <a:pt x="67" y="271"/>
                  </a:lnTo>
                  <a:lnTo>
                    <a:pt x="70" y="271"/>
                  </a:lnTo>
                  <a:lnTo>
                    <a:pt x="70" y="271"/>
                  </a:lnTo>
                  <a:lnTo>
                    <a:pt x="74" y="271"/>
                  </a:lnTo>
                  <a:lnTo>
                    <a:pt x="74" y="271"/>
                  </a:lnTo>
                  <a:lnTo>
                    <a:pt x="74" y="271"/>
                  </a:lnTo>
                  <a:lnTo>
                    <a:pt x="74" y="271"/>
                  </a:lnTo>
                  <a:lnTo>
                    <a:pt x="76" y="271"/>
                  </a:lnTo>
                  <a:lnTo>
                    <a:pt x="76" y="269"/>
                  </a:lnTo>
                  <a:lnTo>
                    <a:pt x="87" y="269"/>
                  </a:lnTo>
                  <a:lnTo>
                    <a:pt x="87" y="269"/>
                  </a:lnTo>
                  <a:lnTo>
                    <a:pt x="96" y="269"/>
                  </a:lnTo>
                  <a:lnTo>
                    <a:pt x="96" y="269"/>
                  </a:lnTo>
                  <a:lnTo>
                    <a:pt x="96" y="269"/>
                  </a:lnTo>
                  <a:lnTo>
                    <a:pt x="96" y="269"/>
                  </a:lnTo>
                  <a:lnTo>
                    <a:pt x="101" y="269"/>
                  </a:lnTo>
                  <a:lnTo>
                    <a:pt x="101" y="269"/>
                  </a:lnTo>
                  <a:lnTo>
                    <a:pt x="106" y="269"/>
                  </a:lnTo>
                  <a:lnTo>
                    <a:pt x="106" y="267"/>
                  </a:lnTo>
                  <a:lnTo>
                    <a:pt x="106" y="267"/>
                  </a:lnTo>
                  <a:lnTo>
                    <a:pt x="106" y="267"/>
                  </a:lnTo>
                  <a:lnTo>
                    <a:pt x="114" y="267"/>
                  </a:lnTo>
                  <a:lnTo>
                    <a:pt x="114" y="267"/>
                  </a:lnTo>
                  <a:lnTo>
                    <a:pt x="115" y="267"/>
                  </a:lnTo>
                  <a:lnTo>
                    <a:pt x="115" y="266"/>
                  </a:lnTo>
                  <a:lnTo>
                    <a:pt x="121" y="266"/>
                  </a:lnTo>
                  <a:lnTo>
                    <a:pt x="121" y="266"/>
                  </a:lnTo>
                  <a:lnTo>
                    <a:pt x="126" y="266"/>
                  </a:lnTo>
                  <a:lnTo>
                    <a:pt x="126" y="266"/>
                  </a:lnTo>
                  <a:lnTo>
                    <a:pt x="128" y="266"/>
                  </a:lnTo>
                  <a:lnTo>
                    <a:pt x="128" y="264"/>
                  </a:lnTo>
                  <a:lnTo>
                    <a:pt x="130" y="264"/>
                  </a:lnTo>
                  <a:lnTo>
                    <a:pt x="130" y="264"/>
                  </a:lnTo>
                  <a:lnTo>
                    <a:pt x="132" y="264"/>
                  </a:lnTo>
                  <a:lnTo>
                    <a:pt x="132" y="264"/>
                  </a:lnTo>
                  <a:lnTo>
                    <a:pt x="133" y="264"/>
                  </a:lnTo>
                  <a:lnTo>
                    <a:pt x="133" y="264"/>
                  </a:lnTo>
                  <a:lnTo>
                    <a:pt x="135" y="264"/>
                  </a:lnTo>
                  <a:lnTo>
                    <a:pt x="135" y="264"/>
                  </a:lnTo>
                  <a:lnTo>
                    <a:pt x="135" y="264"/>
                  </a:lnTo>
                  <a:lnTo>
                    <a:pt x="135" y="264"/>
                  </a:lnTo>
                  <a:lnTo>
                    <a:pt x="137" y="264"/>
                  </a:lnTo>
                  <a:lnTo>
                    <a:pt x="137" y="262"/>
                  </a:lnTo>
                  <a:lnTo>
                    <a:pt x="144" y="262"/>
                  </a:lnTo>
                  <a:lnTo>
                    <a:pt x="144" y="262"/>
                  </a:lnTo>
                  <a:lnTo>
                    <a:pt x="146" y="262"/>
                  </a:lnTo>
                  <a:lnTo>
                    <a:pt x="146" y="262"/>
                  </a:lnTo>
                  <a:lnTo>
                    <a:pt x="150" y="262"/>
                  </a:lnTo>
                  <a:lnTo>
                    <a:pt x="150" y="262"/>
                  </a:lnTo>
                  <a:lnTo>
                    <a:pt x="152" y="262"/>
                  </a:lnTo>
                  <a:lnTo>
                    <a:pt x="152" y="262"/>
                  </a:lnTo>
                  <a:lnTo>
                    <a:pt x="153" y="262"/>
                  </a:lnTo>
                  <a:lnTo>
                    <a:pt x="153" y="260"/>
                  </a:lnTo>
                  <a:lnTo>
                    <a:pt x="155" y="260"/>
                  </a:lnTo>
                  <a:lnTo>
                    <a:pt x="155" y="260"/>
                  </a:lnTo>
                  <a:lnTo>
                    <a:pt x="155" y="260"/>
                  </a:lnTo>
                  <a:lnTo>
                    <a:pt x="155" y="260"/>
                  </a:lnTo>
                  <a:lnTo>
                    <a:pt x="159" y="260"/>
                  </a:lnTo>
                  <a:lnTo>
                    <a:pt x="159" y="260"/>
                  </a:lnTo>
                  <a:lnTo>
                    <a:pt x="168" y="260"/>
                  </a:lnTo>
                  <a:lnTo>
                    <a:pt x="168" y="260"/>
                  </a:lnTo>
                  <a:lnTo>
                    <a:pt x="180" y="260"/>
                  </a:lnTo>
                  <a:lnTo>
                    <a:pt x="180" y="258"/>
                  </a:lnTo>
                  <a:lnTo>
                    <a:pt x="182" y="258"/>
                  </a:lnTo>
                  <a:lnTo>
                    <a:pt x="182" y="258"/>
                  </a:lnTo>
                  <a:lnTo>
                    <a:pt x="184" y="258"/>
                  </a:lnTo>
                  <a:lnTo>
                    <a:pt x="184" y="258"/>
                  </a:lnTo>
                  <a:lnTo>
                    <a:pt x="188" y="258"/>
                  </a:lnTo>
                  <a:lnTo>
                    <a:pt x="188" y="258"/>
                  </a:lnTo>
                  <a:lnTo>
                    <a:pt x="193" y="258"/>
                  </a:lnTo>
                  <a:lnTo>
                    <a:pt x="193" y="258"/>
                  </a:lnTo>
                  <a:lnTo>
                    <a:pt x="195" y="258"/>
                  </a:lnTo>
                  <a:lnTo>
                    <a:pt x="195" y="257"/>
                  </a:lnTo>
                  <a:lnTo>
                    <a:pt x="198" y="257"/>
                  </a:lnTo>
                  <a:lnTo>
                    <a:pt x="198" y="257"/>
                  </a:lnTo>
                  <a:lnTo>
                    <a:pt x="202" y="257"/>
                  </a:lnTo>
                  <a:lnTo>
                    <a:pt x="202" y="257"/>
                  </a:lnTo>
                  <a:lnTo>
                    <a:pt x="204" y="257"/>
                  </a:lnTo>
                  <a:lnTo>
                    <a:pt x="204" y="257"/>
                  </a:lnTo>
                  <a:lnTo>
                    <a:pt x="208" y="257"/>
                  </a:lnTo>
                  <a:lnTo>
                    <a:pt x="208" y="255"/>
                  </a:lnTo>
                  <a:lnTo>
                    <a:pt x="213" y="255"/>
                  </a:lnTo>
                  <a:lnTo>
                    <a:pt x="213" y="255"/>
                  </a:lnTo>
                  <a:lnTo>
                    <a:pt x="215" y="255"/>
                  </a:lnTo>
                  <a:lnTo>
                    <a:pt x="215" y="255"/>
                  </a:lnTo>
                  <a:lnTo>
                    <a:pt x="217" y="255"/>
                  </a:lnTo>
                  <a:lnTo>
                    <a:pt x="217" y="255"/>
                  </a:lnTo>
                  <a:lnTo>
                    <a:pt x="220" y="255"/>
                  </a:lnTo>
                  <a:lnTo>
                    <a:pt x="220" y="255"/>
                  </a:lnTo>
                  <a:lnTo>
                    <a:pt x="231" y="255"/>
                  </a:lnTo>
                  <a:lnTo>
                    <a:pt x="231" y="253"/>
                  </a:lnTo>
                  <a:lnTo>
                    <a:pt x="235" y="253"/>
                  </a:lnTo>
                  <a:lnTo>
                    <a:pt x="235" y="253"/>
                  </a:lnTo>
                  <a:lnTo>
                    <a:pt x="238" y="253"/>
                  </a:lnTo>
                  <a:lnTo>
                    <a:pt x="238" y="253"/>
                  </a:lnTo>
                  <a:lnTo>
                    <a:pt x="245" y="253"/>
                  </a:lnTo>
                  <a:lnTo>
                    <a:pt x="245" y="253"/>
                  </a:lnTo>
                  <a:lnTo>
                    <a:pt x="245" y="253"/>
                  </a:lnTo>
                  <a:lnTo>
                    <a:pt x="245" y="251"/>
                  </a:lnTo>
                  <a:lnTo>
                    <a:pt x="247" y="251"/>
                  </a:lnTo>
                  <a:lnTo>
                    <a:pt x="247" y="251"/>
                  </a:lnTo>
                  <a:lnTo>
                    <a:pt x="251" y="251"/>
                  </a:lnTo>
                  <a:lnTo>
                    <a:pt x="251" y="251"/>
                  </a:lnTo>
                  <a:lnTo>
                    <a:pt x="253" y="251"/>
                  </a:lnTo>
                  <a:lnTo>
                    <a:pt x="253" y="251"/>
                  </a:lnTo>
                  <a:lnTo>
                    <a:pt x="253" y="251"/>
                  </a:lnTo>
                  <a:lnTo>
                    <a:pt x="253" y="251"/>
                  </a:lnTo>
                  <a:lnTo>
                    <a:pt x="254" y="251"/>
                  </a:lnTo>
                  <a:lnTo>
                    <a:pt x="254" y="249"/>
                  </a:lnTo>
                  <a:lnTo>
                    <a:pt x="256" y="249"/>
                  </a:lnTo>
                  <a:lnTo>
                    <a:pt x="256" y="249"/>
                  </a:lnTo>
                  <a:lnTo>
                    <a:pt x="263" y="249"/>
                  </a:lnTo>
                  <a:lnTo>
                    <a:pt x="263" y="249"/>
                  </a:lnTo>
                  <a:lnTo>
                    <a:pt x="265" y="249"/>
                  </a:lnTo>
                  <a:lnTo>
                    <a:pt x="265" y="249"/>
                  </a:lnTo>
                  <a:lnTo>
                    <a:pt x="265" y="249"/>
                  </a:lnTo>
                  <a:lnTo>
                    <a:pt x="265" y="248"/>
                  </a:lnTo>
                  <a:lnTo>
                    <a:pt x="267" y="248"/>
                  </a:lnTo>
                  <a:lnTo>
                    <a:pt x="267" y="248"/>
                  </a:lnTo>
                  <a:lnTo>
                    <a:pt x="269" y="248"/>
                  </a:lnTo>
                  <a:lnTo>
                    <a:pt x="269" y="248"/>
                  </a:lnTo>
                  <a:lnTo>
                    <a:pt x="271" y="248"/>
                  </a:lnTo>
                  <a:lnTo>
                    <a:pt x="271" y="248"/>
                  </a:lnTo>
                  <a:lnTo>
                    <a:pt x="276" y="248"/>
                  </a:lnTo>
                  <a:lnTo>
                    <a:pt x="276" y="248"/>
                  </a:lnTo>
                  <a:lnTo>
                    <a:pt x="278" y="248"/>
                  </a:lnTo>
                  <a:lnTo>
                    <a:pt x="278" y="246"/>
                  </a:lnTo>
                  <a:lnTo>
                    <a:pt x="282" y="246"/>
                  </a:lnTo>
                  <a:lnTo>
                    <a:pt x="282" y="246"/>
                  </a:lnTo>
                  <a:lnTo>
                    <a:pt x="283" y="246"/>
                  </a:lnTo>
                  <a:lnTo>
                    <a:pt x="283" y="246"/>
                  </a:lnTo>
                  <a:lnTo>
                    <a:pt x="283" y="246"/>
                  </a:lnTo>
                  <a:lnTo>
                    <a:pt x="283" y="244"/>
                  </a:lnTo>
                  <a:lnTo>
                    <a:pt x="285" y="244"/>
                  </a:lnTo>
                  <a:lnTo>
                    <a:pt x="285" y="244"/>
                  </a:lnTo>
                  <a:lnTo>
                    <a:pt x="287" y="244"/>
                  </a:lnTo>
                  <a:lnTo>
                    <a:pt x="287" y="244"/>
                  </a:lnTo>
                  <a:lnTo>
                    <a:pt x="291" y="244"/>
                  </a:lnTo>
                  <a:lnTo>
                    <a:pt x="291" y="242"/>
                  </a:lnTo>
                  <a:lnTo>
                    <a:pt x="292" y="242"/>
                  </a:lnTo>
                  <a:lnTo>
                    <a:pt x="292" y="242"/>
                  </a:lnTo>
                  <a:lnTo>
                    <a:pt x="292" y="242"/>
                  </a:lnTo>
                  <a:lnTo>
                    <a:pt x="292" y="242"/>
                  </a:lnTo>
                  <a:lnTo>
                    <a:pt x="294" y="242"/>
                  </a:lnTo>
                  <a:lnTo>
                    <a:pt x="294" y="242"/>
                  </a:lnTo>
                  <a:lnTo>
                    <a:pt x="294" y="242"/>
                  </a:lnTo>
                  <a:lnTo>
                    <a:pt x="294" y="240"/>
                  </a:lnTo>
                  <a:lnTo>
                    <a:pt x="298" y="240"/>
                  </a:lnTo>
                  <a:lnTo>
                    <a:pt x="298" y="240"/>
                  </a:lnTo>
                  <a:lnTo>
                    <a:pt x="301" y="240"/>
                  </a:lnTo>
                  <a:lnTo>
                    <a:pt x="301" y="240"/>
                  </a:lnTo>
                  <a:lnTo>
                    <a:pt x="301" y="240"/>
                  </a:lnTo>
                  <a:lnTo>
                    <a:pt x="301" y="239"/>
                  </a:lnTo>
                  <a:lnTo>
                    <a:pt x="303" y="239"/>
                  </a:lnTo>
                  <a:lnTo>
                    <a:pt x="303" y="239"/>
                  </a:lnTo>
                  <a:lnTo>
                    <a:pt x="305" y="239"/>
                  </a:lnTo>
                  <a:lnTo>
                    <a:pt x="305" y="239"/>
                  </a:lnTo>
                  <a:lnTo>
                    <a:pt x="305" y="239"/>
                  </a:lnTo>
                  <a:lnTo>
                    <a:pt x="305" y="239"/>
                  </a:lnTo>
                  <a:lnTo>
                    <a:pt x="310" y="239"/>
                  </a:lnTo>
                  <a:lnTo>
                    <a:pt x="310" y="237"/>
                  </a:lnTo>
                  <a:lnTo>
                    <a:pt x="314" y="237"/>
                  </a:lnTo>
                  <a:lnTo>
                    <a:pt x="314" y="237"/>
                  </a:lnTo>
                  <a:lnTo>
                    <a:pt x="316" y="237"/>
                  </a:lnTo>
                  <a:lnTo>
                    <a:pt x="316" y="237"/>
                  </a:lnTo>
                  <a:lnTo>
                    <a:pt x="318" y="237"/>
                  </a:lnTo>
                  <a:lnTo>
                    <a:pt x="318" y="237"/>
                  </a:lnTo>
                  <a:lnTo>
                    <a:pt x="319" y="237"/>
                  </a:lnTo>
                  <a:lnTo>
                    <a:pt x="319" y="235"/>
                  </a:lnTo>
                  <a:lnTo>
                    <a:pt x="319" y="235"/>
                  </a:lnTo>
                  <a:lnTo>
                    <a:pt x="319" y="235"/>
                  </a:lnTo>
                  <a:lnTo>
                    <a:pt x="323" y="235"/>
                  </a:lnTo>
                  <a:lnTo>
                    <a:pt x="323" y="235"/>
                  </a:lnTo>
                  <a:lnTo>
                    <a:pt x="328" y="235"/>
                  </a:lnTo>
                  <a:lnTo>
                    <a:pt x="328" y="235"/>
                  </a:lnTo>
                  <a:lnTo>
                    <a:pt x="343" y="235"/>
                  </a:lnTo>
                  <a:lnTo>
                    <a:pt x="343" y="233"/>
                  </a:lnTo>
                  <a:lnTo>
                    <a:pt x="347" y="233"/>
                  </a:lnTo>
                  <a:lnTo>
                    <a:pt x="347" y="233"/>
                  </a:lnTo>
                  <a:lnTo>
                    <a:pt x="348" y="233"/>
                  </a:lnTo>
                  <a:lnTo>
                    <a:pt x="348" y="233"/>
                  </a:lnTo>
                  <a:lnTo>
                    <a:pt x="354" y="233"/>
                  </a:lnTo>
                  <a:lnTo>
                    <a:pt x="354" y="233"/>
                  </a:lnTo>
                  <a:lnTo>
                    <a:pt x="356" y="233"/>
                  </a:lnTo>
                  <a:lnTo>
                    <a:pt x="356" y="233"/>
                  </a:lnTo>
                  <a:lnTo>
                    <a:pt x="356" y="233"/>
                  </a:lnTo>
                  <a:lnTo>
                    <a:pt x="356" y="231"/>
                  </a:lnTo>
                  <a:lnTo>
                    <a:pt x="357" y="231"/>
                  </a:lnTo>
                  <a:lnTo>
                    <a:pt x="357" y="231"/>
                  </a:lnTo>
                  <a:lnTo>
                    <a:pt x="359" y="231"/>
                  </a:lnTo>
                  <a:lnTo>
                    <a:pt x="359" y="231"/>
                  </a:lnTo>
                  <a:lnTo>
                    <a:pt x="361" y="231"/>
                  </a:lnTo>
                  <a:lnTo>
                    <a:pt x="361" y="231"/>
                  </a:lnTo>
                  <a:lnTo>
                    <a:pt x="361" y="231"/>
                  </a:lnTo>
                  <a:lnTo>
                    <a:pt x="361" y="231"/>
                  </a:lnTo>
                  <a:lnTo>
                    <a:pt x="368" y="231"/>
                  </a:lnTo>
                  <a:lnTo>
                    <a:pt x="368" y="230"/>
                  </a:lnTo>
                  <a:lnTo>
                    <a:pt x="370" y="230"/>
                  </a:lnTo>
                  <a:lnTo>
                    <a:pt x="370" y="230"/>
                  </a:lnTo>
                  <a:lnTo>
                    <a:pt x="377" y="230"/>
                  </a:lnTo>
                  <a:lnTo>
                    <a:pt x="377" y="230"/>
                  </a:lnTo>
                  <a:lnTo>
                    <a:pt x="381" y="230"/>
                  </a:lnTo>
                  <a:lnTo>
                    <a:pt x="381" y="228"/>
                  </a:lnTo>
                  <a:lnTo>
                    <a:pt x="383" y="228"/>
                  </a:lnTo>
                  <a:lnTo>
                    <a:pt x="383" y="228"/>
                  </a:lnTo>
                  <a:lnTo>
                    <a:pt x="384" y="228"/>
                  </a:lnTo>
                  <a:lnTo>
                    <a:pt x="384" y="228"/>
                  </a:lnTo>
                  <a:lnTo>
                    <a:pt x="386" y="228"/>
                  </a:lnTo>
                  <a:lnTo>
                    <a:pt x="386" y="226"/>
                  </a:lnTo>
                  <a:lnTo>
                    <a:pt x="388" y="226"/>
                  </a:lnTo>
                  <a:lnTo>
                    <a:pt x="388" y="226"/>
                  </a:lnTo>
                  <a:lnTo>
                    <a:pt x="393" y="226"/>
                  </a:lnTo>
                  <a:lnTo>
                    <a:pt x="393" y="226"/>
                  </a:lnTo>
                  <a:lnTo>
                    <a:pt x="395" y="226"/>
                  </a:lnTo>
                  <a:lnTo>
                    <a:pt x="395" y="226"/>
                  </a:lnTo>
                  <a:lnTo>
                    <a:pt x="402" y="226"/>
                  </a:lnTo>
                  <a:lnTo>
                    <a:pt x="402" y="226"/>
                  </a:lnTo>
                  <a:lnTo>
                    <a:pt x="404" y="226"/>
                  </a:lnTo>
                  <a:lnTo>
                    <a:pt x="404" y="224"/>
                  </a:lnTo>
                  <a:lnTo>
                    <a:pt x="406" y="224"/>
                  </a:lnTo>
                  <a:lnTo>
                    <a:pt x="406" y="224"/>
                  </a:lnTo>
                  <a:lnTo>
                    <a:pt x="410" y="224"/>
                  </a:lnTo>
                  <a:lnTo>
                    <a:pt x="410" y="224"/>
                  </a:lnTo>
                  <a:lnTo>
                    <a:pt x="412" y="224"/>
                  </a:lnTo>
                  <a:lnTo>
                    <a:pt x="412" y="224"/>
                  </a:lnTo>
                  <a:lnTo>
                    <a:pt x="412" y="224"/>
                  </a:lnTo>
                  <a:lnTo>
                    <a:pt x="412" y="222"/>
                  </a:lnTo>
                  <a:lnTo>
                    <a:pt x="413" y="222"/>
                  </a:lnTo>
                  <a:lnTo>
                    <a:pt x="413" y="222"/>
                  </a:lnTo>
                  <a:lnTo>
                    <a:pt x="419" y="222"/>
                  </a:lnTo>
                  <a:lnTo>
                    <a:pt x="419" y="222"/>
                  </a:lnTo>
                  <a:lnTo>
                    <a:pt x="422" y="222"/>
                  </a:lnTo>
                  <a:lnTo>
                    <a:pt x="422" y="222"/>
                  </a:lnTo>
                  <a:lnTo>
                    <a:pt x="422" y="222"/>
                  </a:lnTo>
                  <a:lnTo>
                    <a:pt x="422" y="222"/>
                  </a:lnTo>
                  <a:lnTo>
                    <a:pt x="424" y="222"/>
                  </a:lnTo>
                  <a:lnTo>
                    <a:pt x="424" y="221"/>
                  </a:lnTo>
                  <a:lnTo>
                    <a:pt x="428" y="221"/>
                  </a:lnTo>
                  <a:lnTo>
                    <a:pt x="428" y="221"/>
                  </a:lnTo>
                  <a:lnTo>
                    <a:pt x="437" y="221"/>
                  </a:lnTo>
                  <a:lnTo>
                    <a:pt x="437" y="221"/>
                  </a:lnTo>
                  <a:lnTo>
                    <a:pt x="439" y="221"/>
                  </a:lnTo>
                  <a:lnTo>
                    <a:pt x="439" y="221"/>
                  </a:lnTo>
                  <a:lnTo>
                    <a:pt x="439" y="221"/>
                  </a:lnTo>
                  <a:lnTo>
                    <a:pt x="439" y="219"/>
                  </a:lnTo>
                  <a:lnTo>
                    <a:pt x="442" y="219"/>
                  </a:lnTo>
                  <a:lnTo>
                    <a:pt x="442" y="219"/>
                  </a:lnTo>
                  <a:lnTo>
                    <a:pt x="444" y="219"/>
                  </a:lnTo>
                  <a:lnTo>
                    <a:pt x="444" y="219"/>
                  </a:lnTo>
                  <a:lnTo>
                    <a:pt x="448" y="219"/>
                  </a:lnTo>
                  <a:lnTo>
                    <a:pt x="448" y="219"/>
                  </a:lnTo>
                  <a:lnTo>
                    <a:pt x="449" y="219"/>
                  </a:lnTo>
                  <a:lnTo>
                    <a:pt x="449" y="219"/>
                  </a:lnTo>
                  <a:lnTo>
                    <a:pt x="451" y="219"/>
                  </a:lnTo>
                  <a:lnTo>
                    <a:pt x="451" y="217"/>
                  </a:lnTo>
                  <a:lnTo>
                    <a:pt x="451" y="217"/>
                  </a:lnTo>
                  <a:lnTo>
                    <a:pt x="451" y="217"/>
                  </a:lnTo>
                  <a:lnTo>
                    <a:pt x="455" y="217"/>
                  </a:lnTo>
                  <a:lnTo>
                    <a:pt x="455" y="217"/>
                  </a:lnTo>
                  <a:lnTo>
                    <a:pt x="458" y="217"/>
                  </a:lnTo>
                  <a:lnTo>
                    <a:pt x="458" y="217"/>
                  </a:lnTo>
                  <a:lnTo>
                    <a:pt x="460" y="217"/>
                  </a:lnTo>
                  <a:lnTo>
                    <a:pt x="460" y="215"/>
                  </a:lnTo>
                  <a:lnTo>
                    <a:pt x="464" y="215"/>
                  </a:lnTo>
                  <a:lnTo>
                    <a:pt x="464" y="215"/>
                  </a:lnTo>
                  <a:lnTo>
                    <a:pt x="469" y="215"/>
                  </a:lnTo>
                  <a:lnTo>
                    <a:pt x="469" y="215"/>
                  </a:lnTo>
                  <a:lnTo>
                    <a:pt x="471" y="215"/>
                  </a:lnTo>
                  <a:lnTo>
                    <a:pt x="471" y="215"/>
                  </a:lnTo>
                  <a:lnTo>
                    <a:pt x="475" y="215"/>
                  </a:lnTo>
                  <a:lnTo>
                    <a:pt x="475" y="215"/>
                  </a:lnTo>
                  <a:lnTo>
                    <a:pt x="475" y="215"/>
                  </a:lnTo>
                  <a:lnTo>
                    <a:pt x="475" y="213"/>
                  </a:lnTo>
                  <a:lnTo>
                    <a:pt x="478" y="213"/>
                  </a:lnTo>
                  <a:lnTo>
                    <a:pt x="478" y="213"/>
                  </a:lnTo>
                  <a:lnTo>
                    <a:pt x="478" y="213"/>
                  </a:lnTo>
                  <a:lnTo>
                    <a:pt x="478" y="213"/>
                  </a:lnTo>
                  <a:lnTo>
                    <a:pt x="480" y="213"/>
                  </a:lnTo>
                  <a:lnTo>
                    <a:pt x="480" y="213"/>
                  </a:lnTo>
                  <a:lnTo>
                    <a:pt x="482" y="213"/>
                  </a:lnTo>
                  <a:lnTo>
                    <a:pt x="482" y="213"/>
                  </a:lnTo>
                  <a:lnTo>
                    <a:pt x="484" y="213"/>
                  </a:lnTo>
                  <a:lnTo>
                    <a:pt x="484" y="211"/>
                  </a:lnTo>
                  <a:lnTo>
                    <a:pt x="486" y="211"/>
                  </a:lnTo>
                  <a:lnTo>
                    <a:pt x="486" y="210"/>
                  </a:lnTo>
                  <a:lnTo>
                    <a:pt x="487" y="210"/>
                  </a:lnTo>
                  <a:lnTo>
                    <a:pt x="487" y="210"/>
                  </a:lnTo>
                  <a:lnTo>
                    <a:pt x="491" y="210"/>
                  </a:lnTo>
                  <a:lnTo>
                    <a:pt x="491" y="210"/>
                  </a:lnTo>
                  <a:lnTo>
                    <a:pt x="493" y="210"/>
                  </a:lnTo>
                  <a:lnTo>
                    <a:pt x="493" y="210"/>
                  </a:lnTo>
                  <a:lnTo>
                    <a:pt x="495" y="210"/>
                  </a:lnTo>
                  <a:lnTo>
                    <a:pt x="495" y="210"/>
                  </a:lnTo>
                  <a:lnTo>
                    <a:pt x="495" y="210"/>
                  </a:lnTo>
                  <a:lnTo>
                    <a:pt x="495" y="208"/>
                  </a:lnTo>
                  <a:lnTo>
                    <a:pt x="496" y="208"/>
                  </a:lnTo>
                  <a:lnTo>
                    <a:pt x="496" y="208"/>
                  </a:lnTo>
                  <a:lnTo>
                    <a:pt x="502" y="208"/>
                  </a:lnTo>
                  <a:lnTo>
                    <a:pt x="502" y="208"/>
                  </a:lnTo>
                  <a:lnTo>
                    <a:pt x="502" y="208"/>
                  </a:lnTo>
                  <a:lnTo>
                    <a:pt x="502" y="208"/>
                  </a:lnTo>
                  <a:lnTo>
                    <a:pt x="504" y="208"/>
                  </a:lnTo>
                  <a:lnTo>
                    <a:pt x="504" y="208"/>
                  </a:lnTo>
                  <a:lnTo>
                    <a:pt x="505" y="208"/>
                  </a:lnTo>
                  <a:lnTo>
                    <a:pt x="505" y="206"/>
                  </a:lnTo>
                  <a:lnTo>
                    <a:pt x="511" y="206"/>
                  </a:lnTo>
                  <a:lnTo>
                    <a:pt x="511" y="206"/>
                  </a:lnTo>
                  <a:lnTo>
                    <a:pt x="514" y="206"/>
                  </a:lnTo>
                  <a:lnTo>
                    <a:pt x="514" y="206"/>
                  </a:lnTo>
                  <a:lnTo>
                    <a:pt x="516" y="206"/>
                  </a:lnTo>
                  <a:lnTo>
                    <a:pt x="516" y="204"/>
                  </a:lnTo>
                  <a:lnTo>
                    <a:pt x="516" y="204"/>
                  </a:lnTo>
                  <a:lnTo>
                    <a:pt x="516" y="202"/>
                  </a:lnTo>
                  <a:lnTo>
                    <a:pt x="518" y="202"/>
                  </a:lnTo>
                  <a:lnTo>
                    <a:pt x="518" y="202"/>
                  </a:lnTo>
                  <a:lnTo>
                    <a:pt x="520" y="202"/>
                  </a:lnTo>
                  <a:lnTo>
                    <a:pt x="520" y="202"/>
                  </a:lnTo>
                  <a:lnTo>
                    <a:pt x="522" y="202"/>
                  </a:lnTo>
                  <a:lnTo>
                    <a:pt x="522" y="202"/>
                  </a:lnTo>
                  <a:lnTo>
                    <a:pt x="527" y="202"/>
                  </a:lnTo>
                  <a:lnTo>
                    <a:pt x="527" y="202"/>
                  </a:lnTo>
                  <a:lnTo>
                    <a:pt x="527" y="202"/>
                  </a:lnTo>
                  <a:lnTo>
                    <a:pt x="527" y="201"/>
                  </a:lnTo>
                  <a:lnTo>
                    <a:pt x="529" y="201"/>
                  </a:lnTo>
                  <a:lnTo>
                    <a:pt x="529" y="201"/>
                  </a:lnTo>
                  <a:lnTo>
                    <a:pt x="532" y="201"/>
                  </a:lnTo>
                  <a:lnTo>
                    <a:pt x="532" y="201"/>
                  </a:lnTo>
                  <a:lnTo>
                    <a:pt x="536" y="201"/>
                  </a:lnTo>
                  <a:lnTo>
                    <a:pt x="536" y="201"/>
                  </a:lnTo>
                  <a:lnTo>
                    <a:pt x="540" y="201"/>
                  </a:lnTo>
                  <a:lnTo>
                    <a:pt x="540" y="199"/>
                  </a:lnTo>
                  <a:lnTo>
                    <a:pt x="542" y="199"/>
                  </a:lnTo>
                  <a:lnTo>
                    <a:pt x="542" y="199"/>
                  </a:lnTo>
                  <a:lnTo>
                    <a:pt x="545" y="199"/>
                  </a:lnTo>
                  <a:lnTo>
                    <a:pt x="545" y="199"/>
                  </a:lnTo>
                  <a:lnTo>
                    <a:pt x="552" y="199"/>
                  </a:lnTo>
                  <a:lnTo>
                    <a:pt x="552" y="197"/>
                  </a:lnTo>
                  <a:lnTo>
                    <a:pt x="554" y="197"/>
                  </a:lnTo>
                  <a:lnTo>
                    <a:pt x="554" y="197"/>
                  </a:lnTo>
                  <a:lnTo>
                    <a:pt x="556" y="197"/>
                  </a:lnTo>
                  <a:lnTo>
                    <a:pt x="556" y="197"/>
                  </a:lnTo>
                  <a:lnTo>
                    <a:pt x="560" y="197"/>
                  </a:lnTo>
                  <a:lnTo>
                    <a:pt x="560" y="197"/>
                  </a:lnTo>
                  <a:lnTo>
                    <a:pt x="560" y="197"/>
                  </a:lnTo>
                  <a:lnTo>
                    <a:pt x="560" y="195"/>
                  </a:lnTo>
                  <a:lnTo>
                    <a:pt x="563" y="195"/>
                  </a:lnTo>
                  <a:lnTo>
                    <a:pt x="563" y="195"/>
                  </a:lnTo>
                  <a:lnTo>
                    <a:pt x="565" y="195"/>
                  </a:lnTo>
                  <a:lnTo>
                    <a:pt x="565" y="195"/>
                  </a:lnTo>
                  <a:lnTo>
                    <a:pt x="565" y="195"/>
                  </a:lnTo>
                  <a:lnTo>
                    <a:pt x="565" y="193"/>
                  </a:lnTo>
                  <a:lnTo>
                    <a:pt x="565" y="193"/>
                  </a:lnTo>
                  <a:lnTo>
                    <a:pt x="565" y="193"/>
                  </a:lnTo>
                  <a:lnTo>
                    <a:pt x="567" y="193"/>
                  </a:lnTo>
                  <a:lnTo>
                    <a:pt x="567" y="193"/>
                  </a:lnTo>
                  <a:lnTo>
                    <a:pt x="570" y="193"/>
                  </a:lnTo>
                  <a:lnTo>
                    <a:pt x="570" y="193"/>
                  </a:lnTo>
                  <a:lnTo>
                    <a:pt x="570" y="193"/>
                  </a:lnTo>
                  <a:lnTo>
                    <a:pt x="570" y="192"/>
                  </a:lnTo>
                  <a:lnTo>
                    <a:pt x="572" y="192"/>
                  </a:lnTo>
                  <a:lnTo>
                    <a:pt x="572" y="192"/>
                  </a:lnTo>
                  <a:lnTo>
                    <a:pt x="572" y="192"/>
                  </a:lnTo>
                  <a:lnTo>
                    <a:pt x="572" y="192"/>
                  </a:lnTo>
                  <a:lnTo>
                    <a:pt x="572" y="192"/>
                  </a:lnTo>
                  <a:lnTo>
                    <a:pt x="572" y="190"/>
                  </a:lnTo>
                  <a:lnTo>
                    <a:pt x="574" y="190"/>
                  </a:lnTo>
                  <a:lnTo>
                    <a:pt x="574" y="190"/>
                  </a:lnTo>
                  <a:lnTo>
                    <a:pt x="576" y="190"/>
                  </a:lnTo>
                  <a:lnTo>
                    <a:pt x="576" y="190"/>
                  </a:lnTo>
                  <a:lnTo>
                    <a:pt x="578" y="190"/>
                  </a:lnTo>
                  <a:lnTo>
                    <a:pt x="578" y="190"/>
                  </a:lnTo>
                  <a:lnTo>
                    <a:pt x="578" y="190"/>
                  </a:lnTo>
                  <a:lnTo>
                    <a:pt x="578" y="188"/>
                  </a:lnTo>
                  <a:lnTo>
                    <a:pt x="579" y="188"/>
                  </a:lnTo>
                  <a:lnTo>
                    <a:pt x="579" y="188"/>
                  </a:lnTo>
                  <a:lnTo>
                    <a:pt x="579" y="188"/>
                  </a:lnTo>
                  <a:lnTo>
                    <a:pt x="579" y="186"/>
                  </a:lnTo>
                  <a:lnTo>
                    <a:pt x="583" y="186"/>
                  </a:lnTo>
                  <a:lnTo>
                    <a:pt x="583" y="186"/>
                  </a:lnTo>
                  <a:lnTo>
                    <a:pt x="585" y="186"/>
                  </a:lnTo>
                  <a:lnTo>
                    <a:pt x="585" y="186"/>
                  </a:lnTo>
                  <a:lnTo>
                    <a:pt x="587" y="186"/>
                  </a:lnTo>
                  <a:lnTo>
                    <a:pt x="587" y="186"/>
                  </a:lnTo>
                  <a:lnTo>
                    <a:pt x="590" y="186"/>
                  </a:lnTo>
                  <a:lnTo>
                    <a:pt x="590" y="184"/>
                  </a:lnTo>
                  <a:lnTo>
                    <a:pt x="597" y="184"/>
                  </a:lnTo>
                  <a:lnTo>
                    <a:pt x="597" y="184"/>
                  </a:lnTo>
                  <a:lnTo>
                    <a:pt x="601" y="184"/>
                  </a:lnTo>
                  <a:lnTo>
                    <a:pt x="601" y="184"/>
                  </a:lnTo>
                  <a:lnTo>
                    <a:pt x="603" y="184"/>
                  </a:lnTo>
                  <a:lnTo>
                    <a:pt x="603" y="184"/>
                  </a:lnTo>
                  <a:lnTo>
                    <a:pt x="605" y="184"/>
                  </a:lnTo>
                  <a:lnTo>
                    <a:pt x="605" y="183"/>
                  </a:lnTo>
                  <a:lnTo>
                    <a:pt x="605" y="183"/>
                  </a:lnTo>
                  <a:lnTo>
                    <a:pt x="605" y="183"/>
                  </a:lnTo>
                  <a:lnTo>
                    <a:pt x="614" y="183"/>
                  </a:lnTo>
                  <a:lnTo>
                    <a:pt x="614" y="183"/>
                  </a:lnTo>
                  <a:lnTo>
                    <a:pt x="614" y="183"/>
                  </a:lnTo>
                  <a:lnTo>
                    <a:pt x="614" y="183"/>
                  </a:lnTo>
                  <a:lnTo>
                    <a:pt x="616" y="183"/>
                  </a:lnTo>
                  <a:lnTo>
                    <a:pt x="616" y="181"/>
                  </a:lnTo>
                  <a:lnTo>
                    <a:pt x="617" y="181"/>
                  </a:lnTo>
                  <a:lnTo>
                    <a:pt x="617" y="181"/>
                  </a:lnTo>
                  <a:lnTo>
                    <a:pt x="617" y="181"/>
                  </a:lnTo>
                  <a:lnTo>
                    <a:pt x="617" y="181"/>
                  </a:lnTo>
                  <a:lnTo>
                    <a:pt x="623" y="181"/>
                  </a:lnTo>
                  <a:lnTo>
                    <a:pt x="623" y="181"/>
                  </a:lnTo>
                  <a:lnTo>
                    <a:pt x="625" y="181"/>
                  </a:lnTo>
                  <a:lnTo>
                    <a:pt x="625" y="179"/>
                  </a:lnTo>
                  <a:lnTo>
                    <a:pt x="628" y="179"/>
                  </a:lnTo>
                  <a:lnTo>
                    <a:pt x="628" y="179"/>
                  </a:lnTo>
                  <a:lnTo>
                    <a:pt x="632" y="179"/>
                  </a:lnTo>
                  <a:lnTo>
                    <a:pt x="632" y="179"/>
                  </a:lnTo>
                  <a:lnTo>
                    <a:pt x="635" y="179"/>
                  </a:lnTo>
                  <a:lnTo>
                    <a:pt x="635" y="179"/>
                  </a:lnTo>
                  <a:lnTo>
                    <a:pt x="635" y="179"/>
                  </a:lnTo>
                  <a:lnTo>
                    <a:pt x="635" y="177"/>
                  </a:lnTo>
                  <a:lnTo>
                    <a:pt x="641" y="177"/>
                  </a:lnTo>
                  <a:lnTo>
                    <a:pt x="641" y="177"/>
                  </a:lnTo>
                  <a:lnTo>
                    <a:pt x="641" y="177"/>
                  </a:lnTo>
                  <a:lnTo>
                    <a:pt x="641" y="177"/>
                  </a:lnTo>
                  <a:lnTo>
                    <a:pt x="643" y="177"/>
                  </a:lnTo>
                  <a:lnTo>
                    <a:pt x="643" y="177"/>
                  </a:lnTo>
                  <a:lnTo>
                    <a:pt x="646" y="177"/>
                  </a:lnTo>
                  <a:lnTo>
                    <a:pt x="646" y="175"/>
                  </a:lnTo>
                  <a:lnTo>
                    <a:pt x="646" y="175"/>
                  </a:lnTo>
                  <a:lnTo>
                    <a:pt x="646" y="175"/>
                  </a:lnTo>
                  <a:lnTo>
                    <a:pt x="650" y="175"/>
                  </a:lnTo>
                  <a:lnTo>
                    <a:pt x="650" y="175"/>
                  </a:lnTo>
                  <a:lnTo>
                    <a:pt x="650" y="175"/>
                  </a:lnTo>
                  <a:lnTo>
                    <a:pt x="650" y="175"/>
                  </a:lnTo>
                  <a:lnTo>
                    <a:pt x="653" y="175"/>
                  </a:lnTo>
                  <a:lnTo>
                    <a:pt x="653" y="175"/>
                  </a:lnTo>
                  <a:lnTo>
                    <a:pt x="664" y="175"/>
                  </a:lnTo>
                  <a:lnTo>
                    <a:pt x="664" y="174"/>
                  </a:lnTo>
                  <a:lnTo>
                    <a:pt x="666" y="174"/>
                  </a:lnTo>
                  <a:lnTo>
                    <a:pt x="666" y="174"/>
                  </a:lnTo>
                  <a:lnTo>
                    <a:pt x="668" y="174"/>
                  </a:lnTo>
                  <a:lnTo>
                    <a:pt x="668" y="174"/>
                  </a:lnTo>
                  <a:lnTo>
                    <a:pt x="671" y="174"/>
                  </a:lnTo>
                  <a:lnTo>
                    <a:pt x="671" y="174"/>
                  </a:lnTo>
                  <a:lnTo>
                    <a:pt x="673" y="174"/>
                  </a:lnTo>
                  <a:lnTo>
                    <a:pt x="673" y="174"/>
                  </a:lnTo>
                  <a:lnTo>
                    <a:pt x="677" y="174"/>
                  </a:lnTo>
                  <a:lnTo>
                    <a:pt x="677" y="172"/>
                  </a:lnTo>
                  <a:lnTo>
                    <a:pt x="681" y="172"/>
                  </a:lnTo>
                  <a:lnTo>
                    <a:pt x="681" y="172"/>
                  </a:lnTo>
                  <a:lnTo>
                    <a:pt x="681" y="172"/>
                  </a:lnTo>
                  <a:lnTo>
                    <a:pt x="681" y="172"/>
                  </a:lnTo>
                  <a:lnTo>
                    <a:pt x="682" y="172"/>
                  </a:lnTo>
                  <a:lnTo>
                    <a:pt x="682" y="172"/>
                  </a:lnTo>
                  <a:lnTo>
                    <a:pt x="684" y="172"/>
                  </a:lnTo>
                  <a:lnTo>
                    <a:pt x="684" y="170"/>
                  </a:lnTo>
                  <a:lnTo>
                    <a:pt x="686" y="170"/>
                  </a:lnTo>
                  <a:lnTo>
                    <a:pt x="686" y="170"/>
                  </a:lnTo>
                  <a:lnTo>
                    <a:pt x="695" y="170"/>
                  </a:lnTo>
                  <a:lnTo>
                    <a:pt x="695" y="170"/>
                  </a:lnTo>
                  <a:lnTo>
                    <a:pt x="697" y="170"/>
                  </a:lnTo>
                  <a:lnTo>
                    <a:pt x="697" y="170"/>
                  </a:lnTo>
                  <a:lnTo>
                    <a:pt x="699" y="170"/>
                  </a:lnTo>
                  <a:lnTo>
                    <a:pt x="699" y="170"/>
                  </a:lnTo>
                  <a:lnTo>
                    <a:pt x="700" y="170"/>
                  </a:lnTo>
                  <a:lnTo>
                    <a:pt x="700" y="168"/>
                  </a:lnTo>
                  <a:lnTo>
                    <a:pt x="700" y="168"/>
                  </a:lnTo>
                  <a:lnTo>
                    <a:pt x="700" y="168"/>
                  </a:lnTo>
                  <a:lnTo>
                    <a:pt x="702" y="168"/>
                  </a:lnTo>
                  <a:lnTo>
                    <a:pt x="702" y="168"/>
                  </a:lnTo>
                  <a:lnTo>
                    <a:pt x="706" y="168"/>
                  </a:lnTo>
                  <a:lnTo>
                    <a:pt x="706" y="168"/>
                  </a:lnTo>
                  <a:lnTo>
                    <a:pt x="709" y="168"/>
                  </a:lnTo>
                  <a:lnTo>
                    <a:pt x="709" y="166"/>
                  </a:lnTo>
                  <a:lnTo>
                    <a:pt x="709" y="166"/>
                  </a:lnTo>
                  <a:lnTo>
                    <a:pt x="709" y="166"/>
                  </a:lnTo>
                  <a:lnTo>
                    <a:pt x="711" y="166"/>
                  </a:lnTo>
                  <a:lnTo>
                    <a:pt x="711" y="166"/>
                  </a:lnTo>
                  <a:lnTo>
                    <a:pt x="713" y="166"/>
                  </a:lnTo>
                  <a:lnTo>
                    <a:pt x="713" y="166"/>
                  </a:lnTo>
                  <a:lnTo>
                    <a:pt x="715" y="166"/>
                  </a:lnTo>
                  <a:lnTo>
                    <a:pt x="715" y="166"/>
                  </a:lnTo>
                  <a:lnTo>
                    <a:pt x="715" y="166"/>
                  </a:lnTo>
                  <a:lnTo>
                    <a:pt x="715" y="165"/>
                  </a:lnTo>
                  <a:lnTo>
                    <a:pt x="717" y="165"/>
                  </a:lnTo>
                  <a:lnTo>
                    <a:pt x="717" y="165"/>
                  </a:lnTo>
                  <a:lnTo>
                    <a:pt x="718" y="165"/>
                  </a:lnTo>
                  <a:lnTo>
                    <a:pt x="718" y="165"/>
                  </a:lnTo>
                  <a:lnTo>
                    <a:pt x="720" y="165"/>
                  </a:lnTo>
                  <a:lnTo>
                    <a:pt x="720" y="165"/>
                  </a:lnTo>
                  <a:lnTo>
                    <a:pt x="722" y="165"/>
                  </a:lnTo>
                  <a:lnTo>
                    <a:pt x="722" y="163"/>
                  </a:lnTo>
                  <a:lnTo>
                    <a:pt x="724" y="163"/>
                  </a:lnTo>
                  <a:lnTo>
                    <a:pt x="724" y="163"/>
                  </a:lnTo>
                  <a:lnTo>
                    <a:pt x="726" y="163"/>
                  </a:lnTo>
                  <a:lnTo>
                    <a:pt x="726" y="163"/>
                  </a:lnTo>
                  <a:lnTo>
                    <a:pt x="726" y="163"/>
                  </a:lnTo>
                  <a:lnTo>
                    <a:pt x="726" y="163"/>
                  </a:lnTo>
                  <a:lnTo>
                    <a:pt x="727" y="163"/>
                  </a:lnTo>
                  <a:lnTo>
                    <a:pt x="727" y="163"/>
                  </a:lnTo>
                  <a:lnTo>
                    <a:pt x="727" y="163"/>
                  </a:lnTo>
                  <a:lnTo>
                    <a:pt x="727" y="161"/>
                  </a:lnTo>
                  <a:lnTo>
                    <a:pt x="731" y="161"/>
                  </a:lnTo>
                  <a:lnTo>
                    <a:pt x="731" y="161"/>
                  </a:lnTo>
                  <a:lnTo>
                    <a:pt x="735" y="161"/>
                  </a:lnTo>
                  <a:lnTo>
                    <a:pt x="735" y="161"/>
                  </a:lnTo>
                  <a:lnTo>
                    <a:pt x="738" y="161"/>
                  </a:lnTo>
                  <a:lnTo>
                    <a:pt x="738" y="161"/>
                  </a:lnTo>
                  <a:lnTo>
                    <a:pt x="740" y="161"/>
                  </a:lnTo>
                  <a:lnTo>
                    <a:pt x="740" y="159"/>
                  </a:lnTo>
                  <a:lnTo>
                    <a:pt x="740" y="159"/>
                  </a:lnTo>
                  <a:lnTo>
                    <a:pt x="740" y="159"/>
                  </a:lnTo>
                  <a:lnTo>
                    <a:pt x="742" y="159"/>
                  </a:lnTo>
                  <a:lnTo>
                    <a:pt x="742" y="159"/>
                  </a:lnTo>
                  <a:lnTo>
                    <a:pt x="744" y="159"/>
                  </a:lnTo>
                  <a:lnTo>
                    <a:pt x="744" y="159"/>
                  </a:lnTo>
                  <a:lnTo>
                    <a:pt x="744" y="159"/>
                  </a:lnTo>
                  <a:lnTo>
                    <a:pt x="744" y="157"/>
                  </a:lnTo>
                  <a:lnTo>
                    <a:pt x="751" y="157"/>
                  </a:lnTo>
                  <a:lnTo>
                    <a:pt x="751" y="157"/>
                  </a:lnTo>
                  <a:lnTo>
                    <a:pt x="753" y="157"/>
                  </a:lnTo>
                  <a:lnTo>
                    <a:pt x="753" y="157"/>
                  </a:lnTo>
                  <a:lnTo>
                    <a:pt x="755" y="157"/>
                  </a:lnTo>
                  <a:lnTo>
                    <a:pt x="755" y="155"/>
                  </a:lnTo>
                  <a:lnTo>
                    <a:pt x="758" y="155"/>
                  </a:lnTo>
                  <a:lnTo>
                    <a:pt x="758" y="155"/>
                  </a:lnTo>
                  <a:lnTo>
                    <a:pt x="758" y="155"/>
                  </a:lnTo>
                  <a:lnTo>
                    <a:pt x="758" y="155"/>
                  </a:lnTo>
                  <a:lnTo>
                    <a:pt x="762" y="155"/>
                  </a:lnTo>
                  <a:lnTo>
                    <a:pt x="762" y="155"/>
                  </a:lnTo>
                  <a:lnTo>
                    <a:pt x="764" y="155"/>
                  </a:lnTo>
                  <a:lnTo>
                    <a:pt x="764" y="155"/>
                  </a:lnTo>
                  <a:lnTo>
                    <a:pt x="767" y="155"/>
                  </a:lnTo>
                  <a:lnTo>
                    <a:pt x="767" y="154"/>
                  </a:lnTo>
                  <a:lnTo>
                    <a:pt x="769" y="154"/>
                  </a:lnTo>
                  <a:lnTo>
                    <a:pt x="769" y="154"/>
                  </a:lnTo>
                  <a:lnTo>
                    <a:pt x="778" y="154"/>
                  </a:lnTo>
                  <a:lnTo>
                    <a:pt x="778" y="154"/>
                  </a:lnTo>
                  <a:lnTo>
                    <a:pt x="782" y="154"/>
                  </a:lnTo>
                  <a:lnTo>
                    <a:pt x="782" y="154"/>
                  </a:lnTo>
                  <a:lnTo>
                    <a:pt x="783" y="154"/>
                  </a:lnTo>
                  <a:lnTo>
                    <a:pt x="783" y="152"/>
                  </a:lnTo>
                  <a:lnTo>
                    <a:pt x="785" y="152"/>
                  </a:lnTo>
                  <a:lnTo>
                    <a:pt x="785" y="152"/>
                  </a:lnTo>
                  <a:lnTo>
                    <a:pt x="785" y="152"/>
                  </a:lnTo>
                  <a:lnTo>
                    <a:pt x="785" y="152"/>
                  </a:lnTo>
                  <a:lnTo>
                    <a:pt x="789" y="152"/>
                  </a:lnTo>
                  <a:lnTo>
                    <a:pt x="789" y="150"/>
                  </a:lnTo>
                  <a:lnTo>
                    <a:pt x="789" y="150"/>
                  </a:lnTo>
                  <a:lnTo>
                    <a:pt x="789" y="150"/>
                  </a:lnTo>
                  <a:lnTo>
                    <a:pt x="792" y="150"/>
                  </a:lnTo>
                  <a:lnTo>
                    <a:pt x="792" y="150"/>
                  </a:lnTo>
                  <a:lnTo>
                    <a:pt x="794" y="150"/>
                  </a:lnTo>
                  <a:lnTo>
                    <a:pt x="794" y="150"/>
                  </a:lnTo>
                  <a:lnTo>
                    <a:pt x="798" y="150"/>
                  </a:lnTo>
                  <a:lnTo>
                    <a:pt x="798" y="150"/>
                  </a:lnTo>
                  <a:lnTo>
                    <a:pt x="798" y="150"/>
                  </a:lnTo>
                  <a:lnTo>
                    <a:pt x="798" y="148"/>
                  </a:lnTo>
                  <a:lnTo>
                    <a:pt x="800" y="148"/>
                  </a:lnTo>
                  <a:lnTo>
                    <a:pt x="800" y="148"/>
                  </a:lnTo>
                  <a:lnTo>
                    <a:pt x="800" y="148"/>
                  </a:lnTo>
                  <a:lnTo>
                    <a:pt x="800" y="148"/>
                  </a:lnTo>
                  <a:lnTo>
                    <a:pt x="803" y="148"/>
                  </a:lnTo>
                  <a:lnTo>
                    <a:pt x="803" y="146"/>
                  </a:lnTo>
                  <a:lnTo>
                    <a:pt x="807" y="146"/>
                  </a:lnTo>
                  <a:lnTo>
                    <a:pt x="807" y="146"/>
                  </a:lnTo>
                  <a:lnTo>
                    <a:pt x="809" y="146"/>
                  </a:lnTo>
                  <a:lnTo>
                    <a:pt x="809" y="146"/>
                  </a:lnTo>
                  <a:lnTo>
                    <a:pt x="811" y="146"/>
                  </a:lnTo>
                  <a:lnTo>
                    <a:pt x="811" y="145"/>
                  </a:lnTo>
                  <a:lnTo>
                    <a:pt x="812" y="145"/>
                  </a:lnTo>
                  <a:lnTo>
                    <a:pt x="812" y="145"/>
                  </a:lnTo>
                  <a:lnTo>
                    <a:pt x="814" y="145"/>
                  </a:lnTo>
                  <a:lnTo>
                    <a:pt x="814" y="145"/>
                  </a:lnTo>
                  <a:lnTo>
                    <a:pt x="821" y="145"/>
                  </a:lnTo>
                  <a:lnTo>
                    <a:pt x="821" y="145"/>
                  </a:lnTo>
                  <a:lnTo>
                    <a:pt x="825" y="145"/>
                  </a:lnTo>
                  <a:lnTo>
                    <a:pt x="825" y="143"/>
                  </a:lnTo>
                  <a:lnTo>
                    <a:pt x="825" y="143"/>
                  </a:lnTo>
                  <a:lnTo>
                    <a:pt x="825" y="143"/>
                  </a:lnTo>
                  <a:lnTo>
                    <a:pt x="827" y="143"/>
                  </a:lnTo>
                  <a:lnTo>
                    <a:pt x="827" y="143"/>
                  </a:lnTo>
                  <a:lnTo>
                    <a:pt x="829" y="143"/>
                  </a:lnTo>
                  <a:lnTo>
                    <a:pt x="829" y="141"/>
                  </a:lnTo>
                  <a:lnTo>
                    <a:pt x="834" y="141"/>
                  </a:lnTo>
                  <a:lnTo>
                    <a:pt x="834" y="141"/>
                  </a:lnTo>
                  <a:lnTo>
                    <a:pt x="836" y="141"/>
                  </a:lnTo>
                  <a:lnTo>
                    <a:pt x="836" y="141"/>
                  </a:lnTo>
                  <a:lnTo>
                    <a:pt x="838" y="141"/>
                  </a:lnTo>
                  <a:lnTo>
                    <a:pt x="838" y="141"/>
                  </a:lnTo>
                  <a:lnTo>
                    <a:pt x="845" y="141"/>
                  </a:lnTo>
                  <a:lnTo>
                    <a:pt x="845" y="139"/>
                  </a:lnTo>
                  <a:lnTo>
                    <a:pt x="847" y="139"/>
                  </a:lnTo>
                  <a:lnTo>
                    <a:pt x="847" y="139"/>
                  </a:lnTo>
                  <a:lnTo>
                    <a:pt x="848" y="139"/>
                  </a:lnTo>
                  <a:lnTo>
                    <a:pt x="848" y="137"/>
                  </a:lnTo>
                  <a:lnTo>
                    <a:pt x="850" y="137"/>
                  </a:lnTo>
                  <a:lnTo>
                    <a:pt x="850" y="137"/>
                  </a:lnTo>
                  <a:lnTo>
                    <a:pt x="856" y="137"/>
                  </a:lnTo>
                  <a:lnTo>
                    <a:pt x="856" y="137"/>
                  </a:lnTo>
                  <a:lnTo>
                    <a:pt x="857" y="137"/>
                  </a:lnTo>
                  <a:lnTo>
                    <a:pt x="857" y="137"/>
                  </a:lnTo>
                  <a:lnTo>
                    <a:pt x="859" y="137"/>
                  </a:lnTo>
                  <a:lnTo>
                    <a:pt x="859" y="136"/>
                  </a:lnTo>
                  <a:lnTo>
                    <a:pt x="861" y="136"/>
                  </a:lnTo>
                  <a:lnTo>
                    <a:pt x="861" y="136"/>
                  </a:lnTo>
                  <a:lnTo>
                    <a:pt x="865" y="136"/>
                  </a:lnTo>
                  <a:lnTo>
                    <a:pt x="865" y="134"/>
                  </a:lnTo>
                  <a:lnTo>
                    <a:pt x="866" y="134"/>
                  </a:lnTo>
                  <a:lnTo>
                    <a:pt x="866" y="134"/>
                  </a:lnTo>
                  <a:lnTo>
                    <a:pt x="870" y="134"/>
                  </a:lnTo>
                  <a:lnTo>
                    <a:pt x="870" y="134"/>
                  </a:lnTo>
                  <a:lnTo>
                    <a:pt x="872" y="134"/>
                  </a:lnTo>
                  <a:lnTo>
                    <a:pt x="872" y="134"/>
                  </a:lnTo>
                  <a:lnTo>
                    <a:pt x="874" y="134"/>
                  </a:lnTo>
                  <a:lnTo>
                    <a:pt x="874" y="132"/>
                  </a:lnTo>
                  <a:lnTo>
                    <a:pt x="875" y="132"/>
                  </a:lnTo>
                  <a:lnTo>
                    <a:pt x="875" y="132"/>
                  </a:lnTo>
                  <a:lnTo>
                    <a:pt x="886" y="132"/>
                  </a:lnTo>
                  <a:lnTo>
                    <a:pt x="886" y="132"/>
                  </a:lnTo>
                  <a:lnTo>
                    <a:pt x="888" y="132"/>
                  </a:lnTo>
                  <a:lnTo>
                    <a:pt x="888" y="132"/>
                  </a:lnTo>
                  <a:lnTo>
                    <a:pt x="890" y="132"/>
                  </a:lnTo>
                  <a:lnTo>
                    <a:pt x="890" y="132"/>
                  </a:lnTo>
                  <a:lnTo>
                    <a:pt x="892" y="132"/>
                  </a:lnTo>
                  <a:lnTo>
                    <a:pt x="892" y="130"/>
                  </a:lnTo>
                  <a:lnTo>
                    <a:pt x="894" y="130"/>
                  </a:lnTo>
                  <a:lnTo>
                    <a:pt x="894" y="130"/>
                  </a:lnTo>
                  <a:lnTo>
                    <a:pt x="901" y="130"/>
                  </a:lnTo>
                  <a:lnTo>
                    <a:pt x="901" y="130"/>
                  </a:lnTo>
                  <a:lnTo>
                    <a:pt x="903" y="130"/>
                  </a:lnTo>
                  <a:lnTo>
                    <a:pt x="903" y="128"/>
                  </a:lnTo>
                  <a:lnTo>
                    <a:pt x="903" y="128"/>
                  </a:lnTo>
                  <a:lnTo>
                    <a:pt x="903" y="128"/>
                  </a:lnTo>
                  <a:lnTo>
                    <a:pt x="904" y="128"/>
                  </a:lnTo>
                  <a:lnTo>
                    <a:pt x="904" y="128"/>
                  </a:lnTo>
                  <a:lnTo>
                    <a:pt x="921" y="128"/>
                  </a:lnTo>
                  <a:lnTo>
                    <a:pt x="921" y="127"/>
                  </a:lnTo>
                  <a:lnTo>
                    <a:pt x="930" y="127"/>
                  </a:lnTo>
                  <a:lnTo>
                    <a:pt x="930" y="127"/>
                  </a:lnTo>
                  <a:lnTo>
                    <a:pt x="930" y="127"/>
                  </a:lnTo>
                  <a:lnTo>
                    <a:pt x="930" y="127"/>
                  </a:lnTo>
                  <a:lnTo>
                    <a:pt x="930" y="127"/>
                  </a:lnTo>
                  <a:lnTo>
                    <a:pt x="930" y="125"/>
                  </a:lnTo>
                  <a:lnTo>
                    <a:pt x="933" y="125"/>
                  </a:lnTo>
                  <a:lnTo>
                    <a:pt x="933" y="125"/>
                  </a:lnTo>
                  <a:lnTo>
                    <a:pt x="935" y="125"/>
                  </a:lnTo>
                  <a:lnTo>
                    <a:pt x="935" y="125"/>
                  </a:lnTo>
                  <a:lnTo>
                    <a:pt x="939" y="125"/>
                  </a:lnTo>
                  <a:lnTo>
                    <a:pt x="939" y="123"/>
                  </a:lnTo>
                  <a:lnTo>
                    <a:pt x="940" y="123"/>
                  </a:lnTo>
                  <a:lnTo>
                    <a:pt x="940" y="123"/>
                  </a:lnTo>
                  <a:lnTo>
                    <a:pt x="942" y="123"/>
                  </a:lnTo>
                  <a:lnTo>
                    <a:pt x="942" y="123"/>
                  </a:lnTo>
                  <a:lnTo>
                    <a:pt x="944" y="123"/>
                  </a:lnTo>
                  <a:lnTo>
                    <a:pt x="944" y="123"/>
                  </a:lnTo>
                  <a:lnTo>
                    <a:pt x="946" y="123"/>
                  </a:lnTo>
                  <a:lnTo>
                    <a:pt x="946" y="121"/>
                  </a:lnTo>
                  <a:lnTo>
                    <a:pt x="951" y="121"/>
                  </a:lnTo>
                  <a:lnTo>
                    <a:pt x="951" y="121"/>
                  </a:lnTo>
                  <a:lnTo>
                    <a:pt x="951" y="121"/>
                  </a:lnTo>
                  <a:lnTo>
                    <a:pt x="951" y="121"/>
                  </a:lnTo>
                  <a:lnTo>
                    <a:pt x="955" y="121"/>
                  </a:lnTo>
                  <a:lnTo>
                    <a:pt x="955" y="121"/>
                  </a:lnTo>
                  <a:lnTo>
                    <a:pt x="960" y="121"/>
                  </a:lnTo>
                  <a:lnTo>
                    <a:pt x="960" y="119"/>
                  </a:lnTo>
                  <a:lnTo>
                    <a:pt x="962" y="119"/>
                  </a:lnTo>
                  <a:lnTo>
                    <a:pt x="962" y="119"/>
                  </a:lnTo>
                  <a:lnTo>
                    <a:pt x="964" y="119"/>
                  </a:lnTo>
                  <a:lnTo>
                    <a:pt x="964" y="119"/>
                  </a:lnTo>
                  <a:lnTo>
                    <a:pt x="964" y="119"/>
                  </a:lnTo>
                  <a:lnTo>
                    <a:pt x="964" y="119"/>
                  </a:lnTo>
                  <a:lnTo>
                    <a:pt x="966" y="119"/>
                  </a:lnTo>
                  <a:lnTo>
                    <a:pt x="966" y="118"/>
                  </a:lnTo>
                  <a:lnTo>
                    <a:pt x="968" y="118"/>
                  </a:lnTo>
                  <a:lnTo>
                    <a:pt x="968" y="118"/>
                  </a:lnTo>
                  <a:lnTo>
                    <a:pt x="975" y="118"/>
                  </a:lnTo>
                  <a:lnTo>
                    <a:pt x="975" y="118"/>
                  </a:lnTo>
                  <a:lnTo>
                    <a:pt x="977" y="118"/>
                  </a:lnTo>
                  <a:lnTo>
                    <a:pt x="977" y="116"/>
                  </a:lnTo>
                  <a:lnTo>
                    <a:pt x="982" y="116"/>
                  </a:lnTo>
                  <a:lnTo>
                    <a:pt x="982" y="116"/>
                  </a:lnTo>
                  <a:lnTo>
                    <a:pt x="986" y="116"/>
                  </a:lnTo>
                  <a:lnTo>
                    <a:pt x="986" y="116"/>
                  </a:lnTo>
                  <a:lnTo>
                    <a:pt x="987" y="116"/>
                  </a:lnTo>
                  <a:lnTo>
                    <a:pt x="987" y="116"/>
                  </a:lnTo>
                  <a:lnTo>
                    <a:pt x="987" y="116"/>
                  </a:lnTo>
                  <a:lnTo>
                    <a:pt x="987" y="114"/>
                  </a:lnTo>
                  <a:lnTo>
                    <a:pt x="996" y="114"/>
                  </a:lnTo>
                  <a:lnTo>
                    <a:pt x="996" y="114"/>
                  </a:lnTo>
                  <a:lnTo>
                    <a:pt x="996" y="114"/>
                  </a:lnTo>
                  <a:lnTo>
                    <a:pt x="996" y="114"/>
                  </a:lnTo>
                  <a:lnTo>
                    <a:pt x="1000" y="114"/>
                  </a:lnTo>
                  <a:lnTo>
                    <a:pt x="1000" y="114"/>
                  </a:lnTo>
                  <a:lnTo>
                    <a:pt x="1004" y="114"/>
                  </a:lnTo>
                  <a:lnTo>
                    <a:pt x="1004" y="112"/>
                  </a:lnTo>
                  <a:lnTo>
                    <a:pt x="1007" y="112"/>
                  </a:lnTo>
                  <a:lnTo>
                    <a:pt x="1007" y="112"/>
                  </a:lnTo>
                  <a:lnTo>
                    <a:pt x="1011" y="112"/>
                  </a:lnTo>
                  <a:lnTo>
                    <a:pt x="1011" y="112"/>
                  </a:lnTo>
                  <a:lnTo>
                    <a:pt x="1013" y="112"/>
                  </a:lnTo>
                  <a:lnTo>
                    <a:pt x="1013" y="112"/>
                  </a:lnTo>
                  <a:lnTo>
                    <a:pt x="1015" y="112"/>
                  </a:lnTo>
                  <a:lnTo>
                    <a:pt x="1015" y="110"/>
                  </a:lnTo>
                  <a:lnTo>
                    <a:pt x="1015" y="110"/>
                  </a:lnTo>
                  <a:lnTo>
                    <a:pt x="1015" y="110"/>
                  </a:lnTo>
                  <a:lnTo>
                    <a:pt x="1016" y="110"/>
                  </a:lnTo>
                  <a:lnTo>
                    <a:pt x="1016" y="110"/>
                  </a:lnTo>
                  <a:lnTo>
                    <a:pt x="1018" y="110"/>
                  </a:lnTo>
                  <a:lnTo>
                    <a:pt x="1018" y="109"/>
                  </a:lnTo>
                  <a:lnTo>
                    <a:pt x="1025" y="109"/>
                  </a:lnTo>
                  <a:lnTo>
                    <a:pt x="1025" y="109"/>
                  </a:lnTo>
                  <a:lnTo>
                    <a:pt x="1031" y="109"/>
                  </a:lnTo>
                  <a:lnTo>
                    <a:pt x="1031" y="109"/>
                  </a:lnTo>
                  <a:lnTo>
                    <a:pt x="1033" y="109"/>
                  </a:lnTo>
                  <a:lnTo>
                    <a:pt x="1033" y="109"/>
                  </a:lnTo>
                  <a:lnTo>
                    <a:pt x="1038" y="109"/>
                  </a:lnTo>
                  <a:lnTo>
                    <a:pt x="1038" y="107"/>
                  </a:lnTo>
                  <a:lnTo>
                    <a:pt x="1038" y="107"/>
                  </a:lnTo>
                  <a:lnTo>
                    <a:pt x="1038" y="107"/>
                  </a:lnTo>
                  <a:lnTo>
                    <a:pt x="1047" y="107"/>
                  </a:lnTo>
                  <a:lnTo>
                    <a:pt x="1047" y="107"/>
                  </a:lnTo>
                  <a:lnTo>
                    <a:pt x="1049" y="107"/>
                  </a:lnTo>
                  <a:lnTo>
                    <a:pt x="1049" y="105"/>
                  </a:lnTo>
                  <a:lnTo>
                    <a:pt x="1054" y="105"/>
                  </a:lnTo>
                  <a:lnTo>
                    <a:pt x="1054" y="105"/>
                  </a:lnTo>
                  <a:lnTo>
                    <a:pt x="1061" y="105"/>
                  </a:lnTo>
                  <a:lnTo>
                    <a:pt x="1061" y="105"/>
                  </a:lnTo>
                  <a:lnTo>
                    <a:pt x="1063" y="105"/>
                  </a:lnTo>
                  <a:lnTo>
                    <a:pt x="1063" y="105"/>
                  </a:lnTo>
                  <a:lnTo>
                    <a:pt x="1067" y="105"/>
                  </a:lnTo>
                  <a:lnTo>
                    <a:pt x="1067" y="103"/>
                  </a:lnTo>
                  <a:lnTo>
                    <a:pt x="1070" y="103"/>
                  </a:lnTo>
                  <a:lnTo>
                    <a:pt x="1070" y="103"/>
                  </a:lnTo>
                  <a:lnTo>
                    <a:pt x="1070" y="103"/>
                  </a:lnTo>
                  <a:lnTo>
                    <a:pt x="1070" y="103"/>
                  </a:lnTo>
                  <a:lnTo>
                    <a:pt x="1072" y="103"/>
                  </a:lnTo>
                  <a:lnTo>
                    <a:pt x="1072" y="103"/>
                  </a:lnTo>
                  <a:lnTo>
                    <a:pt x="1074" y="103"/>
                  </a:lnTo>
                  <a:lnTo>
                    <a:pt x="1074" y="101"/>
                  </a:lnTo>
                  <a:lnTo>
                    <a:pt x="1076" y="101"/>
                  </a:lnTo>
                  <a:lnTo>
                    <a:pt x="1076" y="101"/>
                  </a:lnTo>
                  <a:lnTo>
                    <a:pt x="1081" y="101"/>
                  </a:lnTo>
                  <a:lnTo>
                    <a:pt x="1081" y="101"/>
                  </a:lnTo>
                  <a:lnTo>
                    <a:pt x="1089" y="101"/>
                  </a:lnTo>
                  <a:lnTo>
                    <a:pt x="1089" y="101"/>
                  </a:lnTo>
                  <a:lnTo>
                    <a:pt x="1090" y="101"/>
                  </a:lnTo>
                  <a:lnTo>
                    <a:pt x="1090" y="100"/>
                  </a:lnTo>
                  <a:lnTo>
                    <a:pt x="1094" y="100"/>
                  </a:lnTo>
                  <a:lnTo>
                    <a:pt x="1094" y="100"/>
                  </a:lnTo>
                  <a:lnTo>
                    <a:pt x="1096" y="100"/>
                  </a:lnTo>
                  <a:lnTo>
                    <a:pt x="1096" y="100"/>
                  </a:lnTo>
                  <a:lnTo>
                    <a:pt x="1098" y="100"/>
                  </a:lnTo>
                  <a:lnTo>
                    <a:pt x="1098" y="100"/>
                  </a:lnTo>
                  <a:lnTo>
                    <a:pt x="1101" y="100"/>
                  </a:lnTo>
                  <a:lnTo>
                    <a:pt x="1101" y="98"/>
                  </a:lnTo>
                  <a:lnTo>
                    <a:pt x="1101" y="98"/>
                  </a:lnTo>
                  <a:lnTo>
                    <a:pt x="1101" y="98"/>
                  </a:lnTo>
                  <a:lnTo>
                    <a:pt x="1108" y="98"/>
                  </a:lnTo>
                  <a:lnTo>
                    <a:pt x="1108" y="98"/>
                  </a:lnTo>
                  <a:lnTo>
                    <a:pt x="1108" y="98"/>
                  </a:lnTo>
                  <a:lnTo>
                    <a:pt x="1108" y="96"/>
                  </a:lnTo>
                  <a:lnTo>
                    <a:pt x="1110" y="96"/>
                  </a:lnTo>
                  <a:lnTo>
                    <a:pt x="1110" y="96"/>
                  </a:lnTo>
                  <a:lnTo>
                    <a:pt x="1117" y="96"/>
                  </a:lnTo>
                  <a:lnTo>
                    <a:pt x="1117" y="96"/>
                  </a:lnTo>
                  <a:lnTo>
                    <a:pt x="1121" y="96"/>
                  </a:lnTo>
                  <a:lnTo>
                    <a:pt x="1121" y="96"/>
                  </a:lnTo>
                  <a:lnTo>
                    <a:pt x="1123" y="96"/>
                  </a:lnTo>
                  <a:lnTo>
                    <a:pt x="1123" y="94"/>
                  </a:lnTo>
                  <a:lnTo>
                    <a:pt x="1132" y="94"/>
                  </a:lnTo>
                  <a:lnTo>
                    <a:pt x="1132" y="92"/>
                  </a:lnTo>
                  <a:lnTo>
                    <a:pt x="1134" y="92"/>
                  </a:lnTo>
                  <a:lnTo>
                    <a:pt x="1134" y="92"/>
                  </a:lnTo>
                  <a:lnTo>
                    <a:pt x="1139" y="92"/>
                  </a:lnTo>
                  <a:lnTo>
                    <a:pt x="1139" y="92"/>
                  </a:lnTo>
                  <a:lnTo>
                    <a:pt x="1139" y="92"/>
                  </a:lnTo>
                  <a:lnTo>
                    <a:pt x="1139" y="92"/>
                  </a:lnTo>
                  <a:lnTo>
                    <a:pt x="1144" y="92"/>
                  </a:lnTo>
                  <a:lnTo>
                    <a:pt x="1144" y="90"/>
                  </a:lnTo>
                  <a:lnTo>
                    <a:pt x="1146" y="90"/>
                  </a:lnTo>
                  <a:lnTo>
                    <a:pt x="1146" y="90"/>
                  </a:lnTo>
                  <a:lnTo>
                    <a:pt x="1150" y="90"/>
                  </a:lnTo>
                  <a:lnTo>
                    <a:pt x="1150" y="90"/>
                  </a:lnTo>
                  <a:lnTo>
                    <a:pt x="1152" y="90"/>
                  </a:lnTo>
                  <a:lnTo>
                    <a:pt x="1152" y="90"/>
                  </a:lnTo>
                  <a:lnTo>
                    <a:pt x="1152" y="90"/>
                  </a:lnTo>
                  <a:lnTo>
                    <a:pt x="1152" y="89"/>
                  </a:lnTo>
                  <a:lnTo>
                    <a:pt x="1154" y="89"/>
                  </a:lnTo>
                  <a:lnTo>
                    <a:pt x="1154" y="89"/>
                  </a:lnTo>
                  <a:lnTo>
                    <a:pt x="1155" y="89"/>
                  </a:lnTo>
                  <a:lnTo>
                    <a:pt x="1155" y="89"/>
                  </a:lnTo>
                  <a:lnTo>
                    <a:pt x="1161" y="89"/>
                  </a:lnTo>
                  <a:lnTo>
                    <a:pt x="1161" y="89"/>
                  </a:lnTo>
                  <a:lnTo>
                    <a:pt x="1163" y="89"/>
                  </a:lnTo>
                  <a:lnTo>
                    <a:pt x="1163" y="87"/>
                  </a:lnTo>
                  <a:lnTo>
                    <a:pt x="1164" y="87"/>
                  </a:lnTo>
                  <a:lnTo>
                    <a:pt x="1164" y="87"/>
                  </a:lnTo>
                  <a:lnTo>
                    <a:pt x="1164" y="87"/>
                  </a:lnTo>
                  <a:lnTo>
                    <a:pt x="1164" y="85"/>
                  </a:lnTo>
                  <a:lnTo>
                    <a:pt x="1166" y="85"/>
                  </a:lnTo>
                  <a:lnTo>
                    <a:pt x="1166" y="85"/>
                  </a:lnTo>
                  <a:lnTo>
                    <a:pt x="1166" y="85"/>
                  </a:lnTo>
                  <a:lnTo>
                    <a:pt x="1166" y="85"/>
                  </a:lnTo>
                  <a:lnTo>
                    <a:pt x="1168" y="85"/>
                  </a:lnTo>
                  <a:lnTo>
                    <a:pt x="1168" y="85"/>
                  </a:lnTo>
                  <a:lnTo>
                    <a:pt x="1170" y="85"/>
                  </a:lnTo>
                  <a:lnTo>
                    <a:pt x="1170" y="83"/>
                  </a:lnTo>
                  <a:lnTo>
                    <a:pt x="1172" y="83"/>
                  </a:lnTo>
                  <a:lnTo>
                    <a:pt x="1172" y="83"/>
                  </a:lnTo>
                  <a:lnTo>
                    <a:pt x="1172" y="83"/>
                  </a:lnTo>
                  <a:lnTo>
                    <a:pt x="1172" y="83"/>
                  </a:lnTo>
                  <a:lnTo>
                    <a:pt x="1175" y="83"/>
                  </a:lnTo>
                  <a:lnTo>
                    <a:pt x="1175" y="81"/>
                  </a:lnTo>
                  <a:lnTo>
                    <a:pt x="1175" y="81"/>
                  </a:lnTo>
                  <a:lnTo>
                    <a:pt x="1175" y="81"/>
                  </a:lnTo>
                  <a:lnTo>
                    <a:pt x="1177" y="81"/>
                  </a:lnTo>
                  <a:lnTo>
                    <a:pt x="1177" y="81"/>
                  </a:lnTo>
                  <a:lnTo>
                    <a:pt x="1181" y="81"/>
                  </a:lnTo>
                  <a:lnTo>
                    <a:pt x="1181" y="80"/>
                  </a:lnTo>
                  <a:lnTo>
                    <a:pt x="1182" y="80"/>
                  </a:lnTo>
                  <a:lnTo>
                    <a:pt x="1182" y="80"/>
                  </a:lnTo>
                  <a:lnTo>
                    <a:pt x="1186" y="80"/>
                  </a:lnTo>
                  <a:lnTo>
                    <a:pt x="1186" y="80"/>
                  </a:lnTo>
                  <a:lnTo>
                    <a:pt x="1190" y="80"/>
                  </a:lnTo>
                  <a:lnTo>
                    <a:pt x="1190" y="78"/>
                  </a:lnTo>
                  <a:lnTo>
                    <a:pt x="1191" y="78"/>
                  </a:lnTo>
                  <a:lnTo>
                    <a:pt x="1191" y="78"/>
                  </a:lnTo>
                  <a:lnTo>
                    <a:pt x="1195" y="78"/>
                  </a:lnTo>
                  <a:lnTo>
                    <a:pt x="1195" y="76"/>
                  </a:lnTo>
                  <a:lnTo>
                    <a:pt x="1199" y="76"/>
                  </a:lnTo>
                  <a:lnTo>
                    <a:pt x="1199" y="76"/>
                  </a:lnTo>
                  <a:lnTo>
                    <a:pt x="1202" y="76"/>
                  </a:lnTo>
                  <a:lnTo>
                    <a:pt x="1202" y="76"/>
                  </a:lnTo>
                  <a:lnTo>
                    <a:pt x="1204" y="76"/>
                  </a:lnTo>
                  <a:lnTo>
                    <a:pt x="1204" y="76"/>
                  </a:lnTo>
                  <a:lnTo>
                    <a:pt x="1204" y="76"/>
                  </a:lnTo>
                  <a:lnTo>
                    <a:pt x="1204" y="74"/>
                  </a:lnTo>
                  <a:lnTo>
                    <a:pt x="1206" y="74"/>
                  </a:lnTo>
                  <a:lnTo>
                    <a:pt x="1206" y="74"/>
                  </a:lnTo>
                  <a:lnTo>
                    <a:pt x="1208" y="74"/>
                  </a:lnTo>
                  <a:lnTo>
                    <a:pt x="1208" y="72"/>
                  </a:lnTo>
                  <a:lnTo>
                    <a:pt x="1219" y="72"/>
                  </a:lnTo>
                  <a:lnTo>
                    <a:pt x="1219" y="72"/>
                  </a:lnTo>
                  <a:lnTo>
                    <a:pt x="1229" y="72"/>
                  </a:lnTo>
                  <a:lnTo>
                    <a:pt x="1229" y="71"/>
                  </a:lnTo>
                  <a:lnTo>
                    <a:pt x="1229" y="71"/>
                  </a:lnTo>
                  <a:lnTo>
                    <a:pt x="1229" y="71"/>
                  </a:lnTo>
                  <a:lnTo>
                    <a:pt x="1242" y="71"/>
                  </a:lnTo>
                  <a:lnTo>
                    <a:pt x="1242" y="71"/>
                  </a:lnTo>
                  <a:lnTo>
                    <a:pt x="1247" y="71"/>
                  </a:lnTo>
                  <a:lnTo>
                    <a:pt x="1247" y="69"/>
                  </a:lnTo>
                  <a:lnTo>
                    <a:pt x="1251" y="69"/>
                  </a:lnTo>
                  <a:lnTo>
                    <a:pt x="1251" y="69"/>
                  </a:lnTo>
                  <a:lnTo>
                    <a:pt x="1255" y="69"/>
                  </a:lnTo>
                  <a:lnTo>
                    <a:pt x="1255" y="69"/>
                  </a:lnTo>
                  <a:lnTo>
                    <a:pt x="1265" y="69"/>
                  </a:lnTo>
                  <a:lnTo>
                    <a:pt x="1265" y="67"/>
                  </a:lnTo>
                  <a:lnTo>
                    <a:pt x="1267" y="67"/>
                  </a:lnTo>
                  <a:lnTo>
                    <a:pt x="1267" y="67"/>
                  </a:lnTo>
                  <a:lnTo>
                    <a:pt x="1273" y="67"/>
                  </a:lnTo>
                  <a:lnTo>
                    <a:pt x="1273" y="67"/>
                  </a:lnTo>
                  <a:lnTo>
                    <a:pt x="1276" y="67"/>
                  </a:lnTo>
                  <a:lnTo>
                    <a:pt x="1276" y="67"/>
                  </a:lnTo>
                  <a:lnTo>
                    <a:pt x="1278" y="67"/>
                  </a:lnTo>
                  <a:lnTo>
                    <a:pt x="1278" y="65"/>
                  </a:lnTo>
                  <a:lnTo>
                    <a:pt x="1280" y="65"/>
                  </a:lnTo>
                  <a:lnTo>
                    <a:pt x="1280" y="65"/>
                  </a:lnTo>
                  <a:lnTo>
                    <a:pt x="1282" y="65"/>
                  </a:lnTo>
                  <a:lnTo>
                    <a:pt x="1282" y="65"/>
                  </a:lnTo>
                  <a:lnTo>
                    <a:pt x="1285" y="65"/>
                  </a:lnTo>
                  <a:lnTo>
                    <a:pt x="1285" y="63"/>
                  </a:lnTo>
                  <a:lnTo>
                    <a:pt x="1287" y="63"/>
                  </a:lnTo>
                  <a:lnTo>
                    <a:pt x="1287" y="63"/>
                  </a:lnTo>
                  <a:lnTo>
                    <a:pt x="1291" y="63"/>
                  </a:lnTo>
                  <a:lnTo>
                    <a:pt x="1291" y="63"/>
                  </a:lnTo>
                  <a:lnTo>
                    <a:pt x="1300" y="63"/>
                  </a:lnTo>
                  <a:lnTo>
                    <a:pt x="1300" y="62"/>
                  </a:lnTo>
                  <a:lnTo>
                    <a:pt x="1300" y="62"/>
                  </a:lnTo>
                  <a:lnTo>
                    <a:pt x="1300" y="62"/>
                  </a:lnTo>
                  <a:lnTo>
                    <a:pt x="1302" y="62"/>
                  </a:lnTo>
                  <a:lnTo>
                    <a:pt x="1302" y="60"/>
                  </a:lnTo>
                  <a:lnTo>
                    <a:pt x="1311" y="60"/>
                  </a:lnTo>
                  <a:lnTo>
                    <a:pt x="1311" y="60"/>
                  </a:lnTo>
                  <a:lnTo>
                    <a:pt x="1318" y="60"/>
                  </a:lnTo>
                  <a:lnTo>
                    <a:pt x="1318" y="60"/>
                  </a:lnTo>
                  <a:lnTo>
                    <a:pt x="1323" y="60"/>
                  </a:lnTo>
                  <a:lnTo>
                    <a:pt x="1323" y="58"/>
                  </a:lnTo>
                  <a:lnTo>
                    <a:pt x="1329" y="58"/>
                  </a:lnTo>
                  <a:lnTo>
                    <a:pt x="1329" y="58"/>
                  </a:lnTo>
                  <a:lnTo>
                    <a:pt x="1332" y="58"/>
                  </a:lnTo>
                  <a:lnTo>
                    <a:pt x="1332" y="58"/>
                  </a:lnTo>
                  <a:lnTo>
                    <a:pt x="1334" y="58"/>
                  </a:lnTo>
                  <a:lnTo>
                    <a:pt x="1334" y="56"/>
                  </a:lnTo>
                  <a:lnTo>
                    <a:pt x="1336" y="56"/>
                  </a:lnTo>
                  <a:lnTo>
                    <a:pt x="1336" y="56"/>
                  </a:lnTo>
                  <a:lnTo>
                    <a:pt x="1343" y="56"/>
                  </a:lnTo>
                  <a:lnTo>
                    <a:pt x="1343" y="56"/>
                  </a:lnTo>
                  <a:lnTo>
                    <a:pt x="1343" y="56"/>
                  </a:lnTo>
                  <a:lnTo>
                    <a:pt x="1343" y="54"/>
                  </a:lnTo>
                  <a:lnTo>
                    <a:pt x="1347" y="54"/>
                  </a:lnTo>
                  <a:lnTo>
                    <a:pt x="1347" y="54"/>
                  </a:lnTo>
                  <a:lnTo>
                    <a:pt x="1354" y="54"/>
                  </a:lnTo>
                  <a:lnTo>
                    <a:pt x="1354" y="54"/>
                  </a:lnTo>
                  <a:lnTo>
                    <a:pt x="1358" y="54"/>
                  </a:lnTo>
                  <a:lnTo>
                    <a:pt x="1358" y="53"/>
                  </a:lnTo>
                  <a:lnTo>
                    <a:pt x="1361" y="53"/>
                  </a:lnTo>
                  <a:lnTo>
                    <a:pt x="1361" y="53"/>
                  </a:lnTo>
                  <a:lnTo>
                    <a:pt x="1368" y="53"/>
                  </a:lnTo>
                  <a:lnTo>
                    <a:pt x="1368" y="51"/>
                  </a:lnTo>
                  <a:lnTo>
                    <a:pt x="1379" y="51"/>
                  </a:lnTo>
                  <a:lnTo>
                    <a:pt x="1379" y="51"/>
                  </a:lnTo>
                  <a:lnTo>
                    <a:pt x="1381" y="51"/>
                  </a:lnTo>
                  <a:lnTo>
                    <a:pt x="1381" y="51"/>
                  </a:lnTo>
                  <a:lnTo>
                    <a:pt x="1386" y="51"/>
                  </a:lnTo>
                  <a:lnTo>
                    <a:pt x="1386" y="49"/>
                  </a:lnTo>
                  <a:lnTo>
                    <a:pt x="1390" y="49"/>
                  </a:lnTo>
                  <a:lnTo>
                    <a:pt x="1390" y="49"/>
                  </a:lnTo>
                  <a:lnTo>
                    <a:pt x="1394" y="49"/>
                  </a:lnTo>
                  <a:lnTo>
                    <a:pt x="1394" y="47"/>
                  </a:lnTo>
                  <a:lnTo>
                    <a:pt x="1397" y="47"/>
                  </a:lnTo>
                  <a:lnTo>
                    <a:pt x="1397" y="47"/>
                  </a:lnTo>
                  <a:lnTo>
                    <a:pt x="1401" y="47"/>
                  </a:lnTo>
                  <a:lnTo>
                    <a:pt x="1401" y="45"/>
                  </a:lnTo>
                  <a:lnTo>
                    <a:pt x="1401" y="45"/>
                  </a:lnTo>
                  <a:lnTo>
                    <a:pt x="1401" y="45"/>
                  </a:lnTo>
                  <a:lnTo>
                    <a:pt x="1404" y="45"/>
                  </a:lnTo>
                  <a:lnTo>
                    <a:pt x="1404" y="45"/>
                  </a:lnTo>
                  <a:lnTo>
                    <a:pt x="1410" y="45"/>
                  </a:lnTo>
                  <a:lnTo>
                    <a:pt x="1410" y="44"/>
                  </a:lnTo>
                  <a:lnTo>
                    <a:pt x="1410" y="44"/>
                  </a:lnTo>
                  <a:lnTo>
                    <a:pt x="1410" y="44"/>
                  </a:lnTo>
                  <a:lnTo>
                    <a:pt x="1412" y="44"/>
                  </a:lnTo>
                  <a:lnTo>
                    <a:pt x="1412" y="42"/>
                  </a:lnTo>
                  <a:lnTo>
                    <a:pt x="1428" y="42"/>
                  </a:lnTo>
                  <a:lnTo>
                    <a:pt x="1428" y="42"/>
                  </a:lnTo>
                  <a:lnTo>
                    <a:pt x="1435" y="42"/>
                  </a:lnTo>
                  <a:lnTo>
                    <a:pt x="1435" y="42"/>
                  </a:lnTo>
                  <a:lnTo>
                    <a:pt x="1439" y="42"/>
                  </a:lnTo>
                  <a:lnTo>
                    <a:pt x="1439" y="40"/>
                  </a:lnTo>
                  <a:lnTo>
                    <a:pt x="1441" y="40"/>
                  </a:lnTo>
                  <a:lnTo>
                    <a:pt x="1441" y="40"/>
                  </a:lnTo>
                  <a:lnTo>
                    <a:pt x="1442" y="40"/>
                  </a:lnTo>
                  <a:lnTo>
                    <a:pt x="1442" y="38"/>
                  </a:lnTo>
                  <a:lnTo>
                    <a:pt x="1446" y="38"/>
                  </a:lnTo>
                  <a:lnTo>
                    <a:pt x="1446" y="38"/>
                  </a:lnTo>
                  <a:lnTo>
                    <a:pt x="1478" y="38"/>
                  </a:lnTo>
                  <a:lnTo>
                    <a:pt x="1478" y="36"/>
                  </a:lnTo>
                  <a:lnTo>
                    <a:pt x="1480" y="36"/>
                  </a:lnTo>
                  <a:lnTo>
                    <a:pt x="1480" y="36"/>
                  </a:lnTo>
                  <a:lnTo>
                    <a:pt x="1491" y="36"/>
                  </a:lnTo>
                  <a:lnTo>
                    <a:pt x="1491" y="34"/>
                  </a:lnTo>
                  <a:lnTo>
                    <a:pt x="1495" y="34"/>
                  </a:lnTo>
                  <a:lnTo>
                    <a:pt x="1495" y="34"/>
                  </a:lnTo>
                  <a:lnTo>
                    <a:pt x="1498" y="34"/>
                  </a:lnTo>
                  <a:lnTo>
                    <a:pt x="1498" y="33"/>
                  </a:lnTo>
                  <a:lnTo>
                    <a:pt x="1500" y="33"/>
                  </a:lnTo>
                  <a:lnTo>
                    <a:pt x="1500" y="31"/>
                  </a:lnTo>
                  <a:lnTo>
                    <a:pt x="1504" y="31"/>
                  </a:lnTo>
                  <a:lnTo>
                    <a:pt x="1504" y="31"/>
                  </a:lnTo>
                  <a:lnTo>
                    <a:pt x="1509" y="31"/>
                  </a:lnTo>
                  <a:lnTo>
                    <a:pt x="1509" y="29"/>
                  </a:lnTo>
                  <a:lnTo>
                    <a:pt x="1511" y="29"/>
                  </a:lnTo>
                  <a:lnTo>
                    <a:pt x="1511" y="27"/>
                  </a:lnTo>
                  <a:lnTo>
                    <a:pt x="1511" y="27"/>
                  </a:lnTo>
                  <a:lnTo>
                    <a:pt x="1511" y="25"/>
                  </a:lnTo>
                  <a:lnTo>
                    <a:pt x="1516" y="25"/>
                  </a:lnTo>
                  <a:lnTo>
                    <a:pt x="1516" y="25"/>
                  </a:lnTo>
                  <a:lnTo>
                    <a:pt x="1522" y="25"/>
                  </a:lnTo>
                  <a:lnTo>
                    <a:pt x="1522" y="24"/>
                  </a:lnTo>
                  <a:lnTo>
                    <a:pt x="1527" y="24"/>
                  </a:lnTo>
                  <a:lnTo>
                    <a:pt x="1527" y="22"/>
                  </a:lnTo>
                  <a:lnTo>
                    <a:pt x="1534" y="22"/>
                  </a:lnTo>
                  <a:lnTo>
                    <a:pt x="1534" y="22"/>
                  </a:lnTo>
                  <a:lnTo>
                    <a:pt x="1534" y="22"/>
                  </a:lnTo>
                  <a:lnTo>
                    <a:pt x="1534" y="20"/>
                  </a:lnTo>
                  <a:lnTo>
                    <a:pt x="1549" y="20"/>
                  </a:lnTo>
                  <a:lnTo>
                    <a:pt x="1549" y="18"/>
                  </a:lnTo>
                  <a:lnTo>
                    <a:pt x="1549" y="18"/>
                  </a:lnTo>
                  <a:lnTo>
                    <a:pt x="1549" y="16"/>
                  </a:lnTo>
                  <a:lnTo>
                    <a:pt x="1553" y="16"/>
                  </a:lnTo>
                  <a:lnTo>
                    <a:pt x="1553" y="15"/>
                  </a:lnTo>
                  <a:lnTo>
                    <a:pt x="1556" y="15"/>
                  </a:lnTo>
                  <a:lnTo>
                    <a:pt x="1556" y="15"/>
                  </a:lnTo>
                  <a:lnTo>
                    <a:pt x="1571" y="15"/>
                  </a:lnTo>
                  <a:lnTo>
                    <a:pt x="1571" y="11"/>
                  </a:lnTo>
                  <a:lnTo>
                    <a:pt x="1583" y="11"/>
                  </a:lnTo>
                  <a:lnTo>
                    <a:pt x="1583" y="9"/>
                  </a:lnTo>
                  <a:lnTo>
                    <a:pt x="1585" y="9"/>
                  </a:lnTo>
                  <a:lnTo>
                    <a:pt x="1585" y="7"/>
                  </a:lnTo>
                  <a:lnTo>
                    <a:pt x="1590" y="7"/>
                  </a:lnTo>
                  <a:lnTo>
                    <a:pt x="1590" y="4"/>
                  </a:lnTo>
                  <a:lnTo>
                    <a:pt x="1592" y="4"/>
                  </a:lnTo>
                  <a:lnTo>
                    <a:pt x="1592" y="2"/>
                  </a:lnTo>
                  <a:lnTo>
                    <a:pt x="1596" y="2"/>
                  </a:lnTo>
                  <a:lnTo>
                    <a:pt x="1596" y="0"/>
                  </a:lnTo>
                  <a:lnTo>
                    <a:pt x="1632" y="0"/>
                  </a:lnTo>
                </a:path>
              </a:pathLst>
            </a:custGeom>
            <a:noFill/>
            <a:ln w="11113" cap="flat">
              <a:solidFill>
                <a:srgbClr val="FF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0">
                <a:latin typeface="Arial" panose="020B0604020202020204" pitchFamily="34" charset="0"/>
                <a:cs typeface="Arial" panose="020B0604020202020204" pitchFamily="34" charset="0"/>
              </a:endParaRPr>
            </a:p>
          </p:txBody>
        </p:sp>
        <p:sp>
          <p:nvSpPr>
            <p:cNvPr id="168" name="Rectangle 167"/>
            <p:cNvSpPr/>
            <p:nvPr/>
          </p:nvSpPr>
          <p:spPr>
            <a:xfrm>
              <a:off x="6233557" y="1661947"/>
              <a:ext cx="5742430" cy="45468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513178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5D420-FA6A-4164-9FF5-A3CD996DFF33}"/>
              </a:ext>
            </a:extLst>
          </p:cNvPr>
          <p:cNvSpPr>
            <a:spLocks noGrp="1"/>
          </p:cNvSpPr>
          <p:nvPr>
            <p:ph type="title"/>
          </p:nvPr>
        </p:nvSpPr>
        <p:spPr>
          <a:xfrm>
            <a:off x="457200" y="9143"/>
            <a:ext cx="10515600" cy="1325880"/>
          </a:xfrm>
        </p:spPr>
        <p:txBody>
          <a:bodyPr>
            <a:normAutofit/>
          </a:bodyPr>
          <a:lstStyle/>
          <a:p>
            <a:r>
              <a:rPr lang="en-US" sz="4000" b="1" dirty="0">
                <a:latin typeface="Arial" panose="020B0604020202020204" pitchFamily="34" charset="0"/>
                <a:cs typeface="Arial" panose="020B0604020202020204" pitchFamily="34" charset="0"/>
              </a:rPr>
              <a:t>EPA and DHA Have Differing Effects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on Cellular Membranes</a:t>
            </a:r>
          </a:p>
        </p:txBody>
      </p:sp>
      <p:pic>
        <p:nvPicPr>
          <p:cNvPr id="5" name="Content Placeholder 4">
            <a:extLst>
              <a:ext uri="{FF2B5EF4-FFF2-40B4-BE49-F238E27FC236}">
                <a16:creationId xmlns:a16="http://schemas.microsoft.com/office/drawing/2014/main" id="{A53B1387-B599-4829-A9EE-8910EE90E1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1774" y="1320245"/>
            <a:ext cx="4768452" cy="4962567"/>
          </a:xfrm>
        </p:spPr>
      </p:pic>
      <p:sp>
        <p:nvSpPr>
          <p:cNvPr id="8" name="TextBox 7">
            <a:extLst>
              <a:ext uri="{FF2B5EF4-FFF2-40B4-BE49-F238E27FC236}">
                <a16:creationId xmlns:a16="http://schemas.microsoft.com/office/drawing/2014/main" id="{8DC4AB04-7EA6-4E60-B03B-307B58F5EA3D}"/>
              </a:ext>
            </a:extLst>
          </p:cNvPr>
          <p:cNvSpPr txBox="1"/>
          <p:nvPr/>
        </p:nvSpPr>
        <p:spPr>
          <a:xfrm>
            <a:off x="136480" y="6328095"/>
            <a:ext cx="12192000" cy="461665"/>
          </a:xfrm>
          <a:prstGeom prst="rect">
            <a:avLst/>
          </a:prstGeom>
          <a:noFill/>
        </p:spPr>
        <p:txBody>
          <a:bodyPr wrap="square" rtlCol="0">
            <a:spAutoFit/>
          </a:bodyPr>
          <a:lstStyle/>
          <a:p>
            <a:r>
              <a:rPr lang="en-US" sz="1200" dirty="0"/>
              <a:t>Reprinted with permission* from Sherratt SCR, Mason RP. </a:t>
            </a:r>
            <a:r>
              <a:rPr lang="en-US" sz="1200" dirty="0" err="1"/>
              <a:t>Eicosapentaenoic</a:t>
            </a:r>
            <a:r>
              <a:rPr lang="en-US" sz="1200" dirty="0"/>
              <a:t> acid and docosahexaenoic acid have distinct membrane locations and lipid interactions as determined by X-ray diffraction. </a:t>
            </a:r>
            <a:r>
              <a:rPr lang="en-US" sz="1200" i="1" dirty="0" err="1"/>
              <a:t>Chem</a:t>
            </a:r>
            <a:r>
              <a:rPr lang="en-US" sz="1200" i="1" dirty="0"/>
              <a:t> Phys Lipids</a:t>
            </a:r>
            <a:r>
              <a:rPr lang="en-US" sz="1200" dirty="0"/>
              <a:t>. 2018;212:73-79. </a:t>
            </a:r>
            <a:r>
              <a:rPr lang="en-US" sz="1200" dirty="0">
                <a:solidFill>
                  <a:prstClr val="black"/>
                </a:solidFill>
              </a:rPr>
              <a:t>[*https://creativecommons.org/licenses.org/by-nc/4.0/]</a:t>
            </a:r>
            <a:endParaRPr lang="en-US" sz="1200" dirty="0"/>
          </a:p>
        </p:txBody>
      </p:sp>
    </p:spTree>
    <p:extLst>
      <p:ext uri="{BB962C8B-B14F-4D97-AF65-F5344CB8AC3E}">
        <p14:creationId xmlns:p14="http://schemas.microsoft.com/office/powerpoint/2010/main" val="17607959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4C69C-F511-4217-9425-7EB6658B9EA1}"/>
              </a:ext>
            </a:extLst>
          </p:cNvPr>
          <p:cNvSpPr>
            <a:spLocks noGrp="1"/>
          </p:cNvSpPr>
          <p:nvPr>
            <p:ph type="title"/>
          </p:nvPr>
        </p:nvSpPr>
        <p:spPr>
          <a:xfrm>
            <a:off x="457200" y="17535"/>
            <a:ext cx="10515600" cy="822960"/>
          </a:xfrm>
        </p:spPr>
        <p:txBody>
          <a:bodyPr>
            <a:normAutofit/>
          </a:bodyPr>
          <a:lstStyle/>
          <a:p>
            <a:r>
              <a:rPr lang="en-US" sz="4000" b="1" dirty="0">
                <a:latin typeface="Arial" panose="020B0604020202020204" pitchFamily="34" charset="0"/>
                <a:cs typeface="Arial" panose="020B0604020202020204" pitchFamily="34" charset="0"/>
              </a:rPr>
              <a:t>REDUCE-IT Design</a:t>
            </a:r>
            <a:endParaRPr lang="en-US" sz="4000" b="1" dirty="0">
              <a:solidFill>
                <a:srgbClr val="FF0000"/>
              </a:solidFill>
              <a:highlight>
                <a:srgbClr val="FFFF00"/>
              </a:highligh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A6D3908-E221-41E1-871A-A9BB2CD60765}"/>
              </a:ext>
            </a:extLst>
          </p:cNvPr>
          <p:cNvSpPr txBox="1"/>
          <p:nvPr/>
        </p:nvSpPr>
        <p:spPr>
          <a:xfrm>
            <a:off x="185469" y="6144500"/>
            <a:ext cx="115279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Adapted with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permission</a:t>
            </a:r>
            <a:r>
              <a:rPr kumimoji="0" lang="en-US" sz="1200" b="0" i="0" u="none" strike="noStrike" kern="1200" cap="none" spc="0" normalizeH="0" baseline="30000" noProof="0" dirty="0" err="1">
                <a:ln>
                  <a:noFill/>
                </a:ln>
                <a:solidFill>
                  <a:prstClr val="black"/>
                </a:solidFill>
                <a:effectLst/>
                <a:uLnTx/>
                <a:uFillTx/>
                <a:latin typeface="Arial" panose="020B0604020202020204" pitchFamily="34" charset="0"/>
                <a:ea typeface="+mn-ea"/>
                <a:cs typeface="Arial" panose="020B0604020202020204" pitchFamily="34" charset="0"/>
              </a:rPr>
              <a:t>ǂ</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from Bhatt DL, Steg PG, Brinton EA, et al; on behalf of the REDUCE-IT Investigators. Rationale and design of REDUCE-IT: Reduction of Cardiovascular Events with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Icosapent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Ethyl–Intervention Trial. </a:t>
            </a:r>
            <a:r>
              <a:rPr kumimoji="0" 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Clin</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Cardiol</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2017;40:138-148. </a:t>
            </a: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REDUCE-IT ClinicalTrials.gov number,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NCT01492361. [</a:t>
            </a:r>
            <a:r>
              <a:rPr kumimoji="0" lang="en-US"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ǂ</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https://creativecommons.org/licenses/by-nc/4.0/]</a:t>
            </a:r>
          </a:p>
        </p:txBody>
      </p:sp>
      <p:sp>
        <p:nvSpPr>
          <p:cNvPr id="11" name="TextBox 10">
            <a:extLst>
              <a:ext uri="{FF2B5EF4-FFF2-40B4-BE49-F238E27FC236}">
                <a16:creationId xmlns:a16="http://schemas.microsoft.com/office/drawing/2014/main" id="{58E11B68-0A3E-40E5-8823-55152C6891BB}"/>
              </a:ext>
            </a:extLst>
          </p:cNvPr>
          <p:cNvSpPr txBox="1"/>
          <p:nvPr/>
        </p:nvSpPr>
        <p:spPr>
          <a:xfrm>
            <a:off x="3461046" y="2375730"/>
            <a:ext cx="102551" cy="9400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id="{87ABA50A-DD06-43F9-98EB-5385973AC8B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67" t="2482" r="998" b="1303"/>
          <a:stretch/>
        </p:blipFill>
        <p:spPr>
          <a:xfrm>
            <a:off x="101525" y="894946"/>
            <a:ext cx="11988951" cy="5408576"/>
          </a:xfrm>
          <a:ln>
            <a:noFill/>
          </a:ln>
        </p:spPr>
      </p:pic>
    </p:spTree>
    <p:extLst>
      <p:ext uri="{BB962C8B-B14F-4D97-AF65-F5344CB8AC3E}">
        <p14:creationId xmlns:p14="http://schemas.microsoft.com/office/powerpoint/2010/main" val="32511911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2E0B923-2189-43BC-880D-4736A1647D2D}"/>
              </a:ext>
            </a:extLst>
          </p:cNvPr>
          <p:cNvGraphicFramePr>
            <a:graphicFrameLocks noGrp="1"/>
          </p:cNvGraphicFramePr>
          <p:nvPr>
            <p:extLst/>
          </p:nvPr>
        </p:nvGraphicFramePr>
        <p:xfrm>
          <a:off x="701675" y="1172917"/>
          <a:ext cx="10790238" cy="4481322"/>
        </p:xfrm>
        <a:graphic>
          <a:graphicData uri="http://schemas.openxmlformats.org/drawingml/2006/table">
            <a:tbl>
              <a:tblPr firstRow="1" firstCol="1" bandRow="1" bandCol="1"/>
              <a:tblGrid>
                <a:gridCol w="10790238">
                  <a:extLst>
                    <a:ext uri="{9D8B030D-6E8A-4147-A177-3AD203B41FA5}">
                      <a16:colId xmlns:a16="http://schemas.microsoft.com/office/drawing/2014/main" val="3543247750"/>
                    </a:ext>
                  </a:extLst>
                </a:gridCol>
              </a:tblGrid>
              <a:tr h="1106123">
                <a:tc>
                  <a:txBody>
                    <a:bodyPr/>
                    <a:lstStyle/>
                    <a:p>
                      <a:pPr marL="342900" marR="0" lvl="0" indent="-342900">
                        <a:lnSpc>
                          <a:spcPct val="115000"/>
                        </a:lnSpc>
                        <a:spcBef>
                          <a:spcPts val="1200"/>
                        </a:spcBef>
                        <a:spcAft>
                          <a:spcPts val="0"/>
                        </a:spcAft>
                        <a:buFont typeface="+mj-lt"/>
                        <a:buAutoNum type="arabicPeriod"/>
                        <a:tabLst>
                          <a:tab pos="139700" algn="l"/>
                          <a:tab pos="457200" algn="l"/>
                        </a:tabLst>
                      </a:pPr>
                      <a:r>
                        <a:rPr lang="en-US" sz="2300" dirty="0">
                          <a:effectLst/>
                          <a:latin typeface="Arial" panose="020B0604020202020204" pitchFamily="34" charset="0"/>
                          <a:ea typeface="Times New Roman" panose="02020603050405020304" pitchFamily="18" charset="0"/>
                          <a:cs typeface="Arial" panose="020B0604020202020204" pitchFamily="34" charset="0"/>
                        </a:rPr>
                        <a:t>Men</a:t>
                      </a:r>
                      <a:r>
                        <a:rPr lang="en-US" sz="2300" kern="1200" dirty="0">
                          <a:effectLst/>
                          <a:latin typeface="Arial" panose="020B0604020202020204" pitchFamily="34" charset="0"/>
                          <a:ea typeface="Times New Roman" panose="02020603050405020304" pitchFamily="18" charset="0"/>
                          <a:cs typeface="Arial" panose="020B0604020202020204" pitchFamily="34" charset="0"/>
                        </a:rPr>
                        <a:t> </a:t>
                      </a:r>
                      <a:r>
                        <a:rPr lang="en-US" sz="2300" dirty="0">
                          <a:effectLst/>
                          <a:latin typeface="Arial" panose="020B0604020202020204" pitchFamily="34" charset="0"/>
                          <a:ea typeface="Times New Roman" panose="02020603050405020304" pitchFamily="18" charset="0"/>
                          <a:cs typeface="Arial" panose="020B0604020202020204" pitchFamily="34" charset="0"/>
                        </a:rPr>
                        <a:t>or</a:t>
                      </a:r>
                      <a:r>
                        <a:rPr lang="en-US" sz="2300" kern="1200" dirty="0">
                          <a:effectLst/>
                          <a:latin typeface="Arial" panose="020B0604020202020204" pitchFamily="34" charset="0"/>
                          <a:ea typeface="Times New Roman" panose="02020603050405020304" pitchFamily="18" charset="0"/>
                          <a:cs typeface="Arial" panose="020B0604020202020204" pitchFamily="34" charset="0"/>
                        </a:rPr>
                        <a:t> women ≥45 years with established CVD (Secondary Prevention Cohort) </a:t>
                      </a:r>
                      <a:r>
                        <a:rPr lang="en-US" sz="2300" i="1" kern="1200" dirty="0">
                          <a:effectLst/>
                          <a:latin typeface="Arial" panose="020B0604020202020204" pitchFamily="34" charset="0"/>
                          <a:ea typeface="Times New Roman" panose="02020603050405020304" pitchFamily="18" charset="0"/>
                          <a:cs typeface="Arial" panose="020B0604020202020204" pitchFamily="34" charset="0"/>
                        </a:rPr>
                        <a:t>or</a:t>
                      </a:r>
                      <a:r>
                        <a:rPr lang="en-US" sz="2300" kern="1200" dirty="0">
                          <a:effectLst/>
                          <a:latin typeface="Arial" panose="020B0604020202020204" pitchFamily="34" charset="0"/>
                          <a:ea typeface="Times New Roman" panose="02020603050405020304" pitchFamily="18" charset="0"/>
                          <a:cs typeface="Arial" panose="020B0604020202020204" pitchFamily="34" charset="0"/>
                        </a:rPr>
                        <a:t> ≥50 years with diabetes with ≥1 additional risk factor for CVD </a:t>
                      </a:r>
                      <a:br>
                        <a:rPr lang="en-US" sz="2300" kern="1200" dirty="0">
                          <a:effectLst/>
                          <a:latin typeface="Arial" panose="020B0604020202020204" pitchFamily="34" charset="0"/>
                          <a:ea typeface="Times New Roman" panose="02020603050405020304" pitchFamily="18" charset="0"/>
                          <a:cs typeface="Arial" panose="020B0604020202020204" pitchFamily="34" charset="0"/>
                        </a:rPr>
                      </a:br>
                      <a:r>
                        <a:rPr lang="en-US" sz="2300" kern="1200" dirty="0">
                          <a:effectLst/>
                          <a:latin typeface="Arial" panose="020B0604020202020204" pitchFamily="34" charset="0"/>
                          <a:ea typeface="Times New Roman" panose="02020603050405020304" pitchFamily="18" charset="0"/>
                          <a:cs typeface="Arial" panose="020B0604020202020204" pitchFamily="34" charset="0"/>
                        </a:rPr>
                        <a:t>(Primary Prevention Cohort)</a:t>
                      </a:r>
                      <a:endParaRPr lang="en-US" sz="23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1200"/>
                        </a:spcBef>
                        <a:spcAft>
                          <a:spcPts val="0"/>
                        </a:spcAft>
                        <a:buFont typeface="+mj-lt"/>
                        <a:buAutoNum type="arabicPeriod"/>
                        <a:tabLst>
                          <a:tab pos="139700" algn="l"/>
                          <a:tab pos="457200" algn="l"/>
                        </a:tabLst>
                      </a:pPr>
                      <a:r>
                        <a:rPr lang="en-US" sz="2300" dirty="0">
                          <a:effectLst/>
                          <a:latin typeface="Arial" panose="020B0604020202020204" pitchFamily="34" charset="0"/>
                          <a:ea typeface="Times New Roman" panose="02020603050405020304" pitchFamily="18" charset="0"/>
                          <a:cs typeface="Arial" panose="020B0604020202020204" pitchFamily="34" charset="0"/>
                        </a:rPr>
                        <a:t>Fasting TG levels ≥150 mg/</a:t>
                      </a:r>
                      <a:r>
                        <a:rPr lang="en-US" sz="2300" dirty="0" err="1">
                          <a:effectLst/>
                          <a:latin typeface="Arial" panose="020B0604020202020204" pitchFamily="34" charset="0"/>
                          <a:ea typeface="Times New Roman" panose="02020603050405020304" pitchFamily="18" charset="0"/>
                          <a:cs typeface="Arial" panose="020B0604020202020204" pitchFamily="34" charset="0"/>
                        </a:rPr>
                        <a:t>dL</a:t>
                      </a:r>
                      <a:r>
                        <a:rPr lang="en-US" sz="2300" dirty="0">
                          <a:effectLst/>
                          <a:latin typeface="Arial" panose="020B0604020202020204" pitchFamily="34" charset="0"/>
                          <a:ea typeface="Times New Roman" panose="02020603050405020304" pitchFamily="18" charset="0"/>
                          <a:cs typeface="Arial" panose="020B0604020202020204" pitchFamily="34" charset="0"/>
                        </a:rPr>
                        <a:t> and &lt;500 mg/</a:t>
                      </a:r>
                      <a:r>
                        <a:rPr lang="en-US" sz="2300" dirty="0" err="1">
                          <a:effectLst/>
                          <a:latin typeface="Arial" panose="020B0604020202020204" pitchFamily="34" charset="0"/>
                          <a:ea typeface="Times New Roman" panose="02020603050405020304" pitchFamily="18" charset="0"/>
                          <a:cs typeface="Arial" panose="020B0604020202020204" pitchFamily="34" charset="0"/>
                        </a:rPr>
                        <a:t>dL</a:t>
                      </a:r>
                      <a:r>
                        <a:rPr lang="en-US" sz="2300" kern="1200" dirty="0">
                          <a:effectLst/>
                          <a:latin typeface="Arial" panose="020B0604020202020204" pitchFamily="34" charset="0"/>
                          <a:ea typeface="Times New Roman" panose="02020603050405020304" pitchFamily="18" charset="0"/>
                          <a:cs typeface="Arial" panose="020B0604020202020204" pitchFamily="34" charset="0"/>
                        </a:rPr>
                        <a:t>*</a:t>
                      </a:r>
                      <a:r>
                        <a:rPr lang="en-US" sz="2300" kern="1200" baseline="30000" dirty="0">
                          <a:effectLst/>
                          <a:latin typeface="Arial" panose="020B0604020202020204" pitchFamily="34" charset="0"/>
                          <a:ea typeface="Times New Roman" panose="02020603050405020304" pitchFamily="18" charset="0"/>
                          <a:cs typeface="Arial" panose="020B0604020202020204" pitchFamily="34" charset="0"/>
                        </a:rPr>
                        <a:t> </a:t>
                      </a:r>
                      <a:endParaRPr lang="en-US" sz="23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1200"/>
                        </a:spcBef>
                        <a:spcAft>
                          <a:spcPts val="0"/>
                        </a:spcAft>
                        <a:buFont typeface="+mj-lt"/>
                        <a:buAutoNum type="arabicPeriod"/>
                        <a:tabLst>
                          <a:tab pos="139700" algn="l"/>
                          <a:tab pos="457200" algn="l"/>
                        </a:tabLst>
                      </a:pPr>
                      <a:r>
                        <a:rPr lang="en-US" sz="2300" dirty="0">
                          <a:effectLst/>
                          <a:latin typeface="Arial" panose="020B0604020202020204" pitchFamily="34" charset="0"/>
                          <a:ea typeface="Times New Roman" panose="02020603050405020304" pitchFamily="18" charset="0"/>
                          <a:cs typeface="Arial" panose="020B0604020202020204" pitchFamily="34" charset="0"/>
                        </a:rPr>
                        <a:t>LDL-C &gt;40 mg/</a:t>
                      </a:r>
                      <a:r>
                        <a:rPr lang="en-US" sz="2300" dirty="0" err="1">
                          <a:effectLst/>
                          <a:latin typeface="Arial" panose="020B0604020202020204" pitchFamily="34" charset="0"/>
                          <a:ea typeface="Times New Roman" panose="02020603050405020304" pitchFamily="18" charset="0"/>
                          <a:cs typeface="Arial" panose="020B0604020202020204" pitchFamily="34" charset="0"/>
                        </a:rPr>
                        <a:t>dL</a:t>
                      </a:r>
                      <a:r>
                        <a:rPr lang="en-US" sz="2300" dirty="0">
                          <a:effectLst/>
                          <a:latin typeface="Arial" panose="020B0604020202020204" pitchFamily="34" charset="0"/>
                          <a:ea typeface="Times New Roman" panose="02020603050405020304" pitchFamily="18" charset="0"/>
                          <a:cs typeface="Arial" panose="020B0604020202020204" pitchFamily="34" charset="0"/>
                        </a:rPr>
                        <a:t> and ≤100 mg/</a:t>
                      </a:r>
                      <a:r>
                        <a:rPr lang="en-US" sz="2300" dirty="0" err="1">
                          <a:effectLst/>
                          <a:latin typeface="Arial" panose="020B0604020202020204" pitchFamily="34" charset="0"/>
                          <a:ea typeface="Times New Roman" panose="02020603050405020304" pitchFamily="18" charset="0"/>
                          <a:cs typeface="Arial" panose="020B0604020202020204" pitchFamily="34" charset="0"/>
                        </a:rPr>
                        <a:t>dL</a:t>
                      </a:r>
                      <a:r>
                        <a:rPr lang="en-US" sz="2300" dirty="0">
                          <a:effectLst/>
                          <a:latin typeface="Arial" panose="020B0604020202020204" pitchFamily="34" charset="0"/>
                          <a:ea typeface="Times New Roman" panose="02020603050405020304" pitchFamily="18" charset="0"/>
                          <a:cs typeface="Arial" panose="020B0604020202020204" pitchFamily="34" charset="0"/>
                        </a:rPr>
                        <a:t> and on stable statin therapy (± ezetimibe) for ≥4 weeks prior to qualifying measurements for randomization </a:t>
                      </a:r>
                      <a:endParaRPr lang="en-US" sz="23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1200"/>
                        </a:spcBef>
                        <a:spcAft>
                          <a:spcPts val="0"/>
                        </a:spcAft>
                        <a:buFont typeface="+mj-lt"/>
                        <a:buAutoNum type="arabicPeriod"/>
                        <a:tabLst>
                          <a:tab pos="139700" algn="l"/>
                          <a:tab pos="457200" algn="l"/>
                        </a:tabLst>
                      </a:pPr>
                      <a:r>
                        <a:rPr lang="en-US" sz="2300" dirty="0">
                          <a:effectLst/>
                          <a:latin typeface="Arial" panose="020B0604020202020204" pitchFamily="34" charset="0"/>
                          <a:ea typeface="Times New Roman" panose="02020603050405020304" pitchFamily="18" charset="0"/>
                          <a:cs typeface="Arial" panose="020B0604020202020204" pitchFamily="34" charset="0"/>
                        </a:rPr>
                        <a:t>Women</a:t>
                      </a:r>
                      <a:r>
                        <a:rPr lang="en-US" sz="2300" kern="1200" dirty="0">
                          <a:effectLst/>
                          <a:latin typeface="Arial" panose="020B0604020202020204" pitchFamily="34" charset="0"/>
                          <a:ea typeface="Times New Roman" panose="02020603050405020304" pitchFamily="18" charset="0"/>
                          <a:cs typeface="Arial" panose="020B0604020202020204" pitchFamily="34" charset="0"/>
                        </a:rPr>
                        <a:t> who are not pregnant, not breastfeeding</a:t>
                      </a:r>
                      <a:endParaRPr lang="en-US" sz="23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1200"/>
                        </a:spcBef>
                        <a:spcAft>
                          <a:spcPts val="0"/>
                        </a:spcAft>
                        <a:buFont typeface="+mj-lt"/>
                        <a:buAutoNum type="arabicPeriod"/>
                        <a:tabLst>
                          <a:tab pos="139700" algn="l"/>
                          <a:tab pos="457200" algn="l"/>
                        </a:tabLst>
                      </a:pPr>
                      <a:r>
                        <a:rPr lang="en-US" sz="2300" kern="1200" dirty="0">
                          <a:effectLst/>
                          <a:latin typeface="Arial" panose="020B0604020202020204" pitchFamily="34" charset="0"/>
                          <a:ea typeface="Times New Roman" panose="02020603050405020304" pitchFamily="18" charset="0"/>
                          <a:cs typeface="Arial" panose="020B0604020202020204" pitchFamily="34" charset="0"/>
                        </a:rPr>
                        <a:t>Provide informed consent</a:t>
                      </a:r>
                      <a:endParaRPr lang="en-US" sz="23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1200"/>
                        </a:spcBef>
                        <a:spcAft>
                          <a:spcPts val="300"/>
                        </a:spcAft>
                        <a:buFont typeface="+mj-lt"/>
                        <a:buAutoNum type="arabicPeriod"/>
                        <a:tabLst>
                          <a:tab pos="139700" algn="l"/>
                          <a:tab pos="457200" algn="l"/>
                        </a:tabLst>
                      </a:pPr>
                      <a:r>
                        <a:rPr lang="en-US" sz="2300" kern="1200" dirty="0">
                          <a:effectLst/>
                          <a:latin typeface="Arial" panose="020B0604020202020204" pitchFamily="34" charset="0"/>
                          <a:ea typeface="Times New Roman" panose="02020603050405020304" pitchFamily="18" charset="0"/>
                          <a:cs typeface="Arial" panose="020B0604020202020204" pitchFamily="34" charset="0"/>
                        </a:rPr>
                        <a:t>Maintain a physician-recommended diet during the study </a:t>
                      </a:r>
                      <a:endParaRPr lang="en-US" sz="2300" dirty="0">
                        <a:effectLst/>
                        <a:latin typeface="Arial" panose="020B0604020202020204" pitchFamily="34" charset="0"/>
                        <a:ea typeface="Calibri" panose="020F0502020204030204" pitchFamily="34" charset="0"/>
                        <a:cs typeface="Arial" panose="020B0604020202020204" pitchFamily="34" charset="0"/>
                      </a:endParaRPr>
                    </a:p>
                  </a:txBody>
                  <a:tcPr marL="73152" marR="73152">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820655"/>
                  </a:ext>
                </a:extLst>
              </a:tr>
            </a:tbl>
          </a:graphicData>
        </a:graphic>
      </p:graphicFrame>
      <p:sp>
        <p:nvSpPr>
          <p:cNvPr id="10" name="Rectangle 9">
            <a:extLst>
              <a:ext uri="{FF2B5EF4-FFF2-40B4-BE49-F238E27FC236}">
                <a16:creationId xmlns:a16="http://schemas.microsoft.com/office/drawing/2014/main" id="{B6AEE5D2-042C-4C17-A845-9FEA1DE07402}"/>
              </a:ext>
            </a:extLst>
          </p:cNvPr>
          <p:cNvSpPr/>
          <p:nvPr/>
        </p:nvSpPr>
        <p:spPr>
          <a:xfrm>
            <a:off x="253710" y="5963976"/>
            <a:ext cx="7789652" cy="292259"/>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t>
            </a:r>
            <a:r>
              <a:rPr kumimoji="0" lang="en-US"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A study amendment (May 2013) increased minimum fasting TG level from ≥150 mg/</a:t>
            </a:r>
            <a:r>
              <a:rPr kumimoji="0" lang="en-US" sz="1200" b="0"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dL</a:t>
            </a:r>
            <a:r>
              <a:rPr kumimoji="0" lang="en-US"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to ≥200 mg/</a:t>
            </a:r>
            <a:r>
              <a:rPr kumimoji="0" lang="en-US" sz="1200" b="0" i="0" u="none" strike="noStrike" kern="1200" cap="none" spc="0" normalizeH="0" baseline="0" noProof="0" dirty="0" err="1">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dL</a:t>
            </a:r>
            <a:r>
              <a:rPr kumimoji="0" lang="en-US" sz="12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 </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FDA4C69C-F511-4217-9425-7EB6658B9EA1}"/>
              </a:ext>
            </a:extLst>
          </p:cNvPr>
          <p:cNvSpPr txBox="1">
            <a:spLocks/>
          </p:cNvSpPr>
          <p:nvPr/>
        </p:nvSpPr>
        <p:spPr>
          <a:xfrm>
            <a:off x="457200" y="-9761"/>
            <a:ext cx="10515600" cy="8229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Key Inclusion Criteria</a:t>
            </a:r>
          </a:p>
        </p:txBody>
      </p:sp>
      <p:sp>
        <p:nvSpPr>
          <p:cNvPr id="7" name="TextBox 6">
            <a:extLst>
              <a:ext uri="{FF2B5EF4-FFF2-40B4-BE49-F238E27FC236}">
                <a16:creationId xmlns:a16="http://schemas.microsoft.com/office/drawing/2014/main" id="{25950DA4-6A52-466E-9113-33875963E27B}"/>
              </a:ext>
            </a:extLst>
          </p:cNvPr>
          <p:cNvSpPr txBox="1"/>
          <p:nvPr/>
        </p:nvSpPr>
        <p:spPr>
          <a:xfrm>
            <a:off x="272960" y="6328095"/>
            <a:ext cx="12192000" cy="461665"/>
          </a:xfrm>
          <a:prstGeom prst="rect">
            <a:avLst/>
          </a:prstGeom>
          <a:noFill/>
        </p:spPr>
        <p:txBody>
          <a:bodyPr wrap="square" rtlCol="0">
            <a:spAutoFit/>
          </a:bodyPr>
          <a:lstStyle/>
          <a:p>
            <a:r>
              <a:rPr lang="en-US" sz="1200" dirty="0"/>
              <a:t>Adapted from: Bhatt DL, Steg PG, Brinton EA, et al; on behalf of the REDUCE-IT Investigators. Rationale and design of REDUCE-IT: Reduction of Cardiovascular Events </a:t>
            </a:r>
          </a:p>
          <a:p>
            <a:r>
              <a:rPr lang="en-US" sz="1200" dirty="0"/>
              <a:t>with </a:t>
            </a:r>
            <a:r>
              <a:rPr lang="en-US" sz="1200" dirty="0" err="1"/>
              <a:t>Icosapent</a:t>
            </a:r>
            <a:r>
              <a:rPr lang="en-US" sz="1200" dirty="0"/>
              <a:t> Ethyl–Intervention Trial. </a:t>
            </a:r>
            <a:r>
              <a:rPr lang="en-US" sz="1200" i="1" dirty="0" err="1"/>
              <a:t>Clin</a:t>
            </a:r>
            <a:r>
              <a:rPr lang="en-US" sz="1200" i="1" dirty="0"/>
              <a:t> </a:t>
            </a:r>
            <a:r>
              <a:rPr lang="en-US" sz="1200" i="1" dirty="0" err="1"/>
              <a:t>Cardiol</a:t>
            </a:r>
            <a:r>
              <a:rPr lang="en-US" sz="1200" dirty="0"/>
              <a:t>. 2017;40:138-148. </a:t>
            </a:r>
            <a:r>
              <a:rPr lang="en-US" sz="12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2"/>
              </a:rPr>
              <a:t>https://creativecommons.org/licenses/by-nc/4.0/</a:t>
            </a:r>
            <a:endParaRPr lang="en-US" sz="1200" dirty="0"/>
          </a:p>
        </p:txBody>
      </p:sp>
    </p:spTree>
    <p:extLst>
      <p:ext uri="{BB962C8B-B14F-4D97-AF65-F5344CB8AC3E}">
        <p14:creationId xmlns:p14="http://schemas.microsoft.com/office/powerpoint/2010/main" val="41760914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07118C-1261-4DCA-B63B-3354740435A6}"/>
              </a:ext>
            </a:extLst>
          </p:cNvPr>
          <p:cNvSpPr/>
          <p:nvPr/>
        </p:nvSpPr>
        <p:spPr>
          <a:xfrm>
            <a:off x="707353" y="752313"/>
            <a:ext cx="9899147" cy="31899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Inclusion Criteria for </a:t>
            </a:r>
            <a:r>
              <a:rPr lang="en-US" sz="1400" b="1" dirty="0">
                <a:solidFill>
                  <a:prstClr val="black"/>
                </a:solidFill>
                <a:latin typeface="Arial" panose="020B0604020202020204" pitchFamily="34" charset="0"/>
                <a:ea typeface="Calibri" panose="020F0502020204030204" pitchFamily="34" charset="0"/>
                <a:cs typeface="Arial" panose="020B0604020202020204" pitchFamily="34" charset="0"/>
              </a:rPr>
              <a:t>Secondary Prevention Cohort</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95302CC9-32A1-4862-ACA1-F554D53F22FC}"/>
              </a:ext>
            </a:extLst>
          </p:cNvPr>
          <p:cNvGraphicFramePr>
            <a:graphicFrameLocks noGrp="1"/>
          </p:cNvGraphicFramePr>
          <p:nvPr>
            <p:extLst/>
          </p:nvPr>
        </p:nvGraphicFramePr>
        <p:xfrm>
          <a:off x="726809" y="1077673"/>
          <a:ext cx="10765103" cy="2492883"/>
        </p:xfrm>
        <a:graphic>
          <a:graphicData uri="http://schemas.openxmlformats.org/drawingml/2006/table">
            <a:tbl>
              <a:tblPr firstRow="1" firstCol="1" bandRow="1" bandCol="1"/>
              <a:tblGrid>
                <a:gridCol w="10765103">
                  <a:extLst>
                    <a:ext uri="{9D8B030D-6E8A-4147-A177-3AD203B41FA5}">
                      <a16:colId xmlns:a16="http://schemas.microsoft.com/office/drawing/2014/main" val="2091805042"/>
                    </a:ext>
                  </a:extLst>
                </a:gridCol>
              </a:tblGrid>
              <a:tr h="151546">
                <a:tc>
                  <a:txBody>
                    <a:bodyPr/>
                    <a:lstStyle/>
                    <a:p>
                      <a:pPr marL="0" marR="0">
                        <a:lnSpc>
                          <a:spcPct val="115000"/>
                        </a:lnSpc>
                        <a:spcBef>
                          <a:spcPts val="300"/>
                        </a:spcBef>
                        <a:spcAft>
                          <a:spcPts val="0"/>
                        </a:spcAft>
                      </a:pPr>
                      <a:r>
                        <a:rPr lang="en-US" sz="1050" b="1" kern="1200" dirty="0">
                          <a:effectLst/>
                          <a:latin typeface="Arial" panose="020B0604020202020204" pitchFamily="34" charset="0"/>
                          <a:ea typeface="Times New Roman" panose="02020603050405020304" pitchFamily="18" charset="0"/>
                          <a:cs typeface="Arial" panose="020B0604020202020204" pitchFamily="34" charset="0"/>
                        </a:rPr>
                        <a:t>One or more of the following:</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73152" marR="73152" marT="18288" marB="18288">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76693612"/>
                  </a:ext>
                </a:extLst>
              </a:tr>
              <a:tr h="1836026">
                <a:tc>
                  <a:txBody>
                    <a:bodyPr/>
                    <a:lstStyle/>
                    <a:p>
                      <a:pPr marL="174625" marR="0" lvl="0" indent="-174625">
                        <a:lnSpc>
                          <a:spcPct val="115000"/>
                        </a:lnSpc>
                        <a:spcBef>
                          <a:spcPts val="0"/>
                        </a:spcBef>
                        <a:spcAft>
                          <a:spcPts val="0"/>
                        </a:spcAft>
                        <a:buFont typeface="+mj-lt"/>
                        <a:buAutoNum type="arabicPeriod"/>
                        <a:tabLst>
                          <a:tab pos="457200" algn="l"/>
                        </a:tabLst>
                      </a:pPr>
                      <a:r>
                        <a:rPr lang="en-US" sz="1050" dirty="0">
                          <a:effectLst/>
                          <a:latin typeface="Arial" panose="020B0604020202020204" pitchFamily="34" charset="0"/>
                          <a:ea typeface="Times New Roman" panose="02020603050405020304" pitchFamily="18" charset="0"/>
                          <a:cs typeface="Arial" panose="020B0604020202020204" pitchFamily="34" charset="0"/>
                        </a:rPr>
                        <a:t>Documented coronary artery disease (one or more of the following)</a:t>
                      </a:r>
                      <a:endParaRPr lang="en-US" sz="1050" dirty="0">
                        <a:effectLst/>
                        <a:latin typeface="Arial" panose="020B0604020202020204" pitchFamily="34" charset="0"/>
                        <a:ea typeface="Calibri" panose="020F0502020204030204" pitchFamily="34" charset="0"/>
                        <a:cs typeface="Arial" panose="020B0604020202020204" pitchFamily="34" charset="0"/>
                      </a:endParaRPr>
                    </a:p>
                    <a:p>
                      <a:pPr marL="457200" marR="0" lvl="1" indent="-174625">
                        <a:lnSpc>
                          <a:spcPct val="115000"/>
                        </a:lnSpc>
                        <a:spcBef>
                          <a:spcPts val="0"/>
                        </a:spcBef>
                        <a:spcAft>
                          <a:spcPts val="0"/>
                        </a:spcAft>
                        <a:buFont typeface="Symbol" panose="05050102010706020507" pitchFamily="18" charset="2"/>
                        <a:buChar char=""/>
                        <a:tabLst>
                          <a:tab pos="139700" algn="l"/>
                          <a:tab pos="457200" algn="l"/>
                        </a:tabLst>
                      </a:pPr>
                      <a:r>
                        <a:rPr lang="en-US" sz="1050" dirty="0">
                          <a:effectLst/>
                          <a:latin typeface="Arial" panose="020B0604020202020204" pitchFamily="34" charset="0"/>
                          <a:ea typeface="Times New Roman" panose="02020603050405020304" pitchFamily="18" charset="0"/>
                          <a:cs typeface="Arial" panose="020B0604020202020204" pitchFamily="34" charset="0"/>
                        </a:rPr>
                        <a:t>Multi vessel CAD (≥50% stenosis in ≥2 major epicardial coronary arteries – with or without antecedent revascularization </a:t>
                      </a:r>
                      <a:endParaRPr lang="en-US" sz="1050" dirty="0">
                        <a:effectLst/>
                        <a:latin typeface="Arial" panose="020B0604020202020204" pitchFamily="34" charset="0"/>
                        <a:cs typeface="Arial" panose="020B0604020202020204" pitchFamily="34" charset="0"/>
                      </a:endParaRPr>
                    </a:p>
                    <a:p>
                      <a:pPr marL="457200" marR="0" lvl="1" indent="-174625">
                        <a:lnSpc>
                          <a:spcPct val="115000"/>
                        </a:lnSpc>
                        <a:spcBef>
                          <a:spcPts val="0"/>
                        </a:spcBef>
                        <a:spcAft>
                          <a:spcPts val="0"/>
                        </a:spcAft>
                        <a:buFont typeface="Symbol" panose="05050102010706020507" pitchFamily="18" charset="2"/>
                        <a:buChar char=""/>
                        <a:tabLst>
                          <a:tab pos="139700" algn="l"/>
                          <a:tab pos="457200" algn="l"/>
                        </a:tabLst>
                      </a:pPr>
                      <a:r>
                        <a:rPr lang="en-US" sz="1050" dirty="0">
                          <a:effectLst/>
                          <a:latin typeface="Arial" panose="020B0604020202020204" pitchFamily="34" charset="0"/>
                          <a:ea typeface="Times New Roman" panose="02020603050405020304" pitchFamily="18" charset="0"/>
                          <a:cs typeface="Arial" panose="020B0604020202020204" pitchFamily="34" charset="0"/>
                        </a:rPr>
                        <a:t>Prior MI;</a:t>
                      </a:r>
                      <a:endParaRPr lang="en-US" sz="1050" dirty="0">
                        <a:effectLst/>
                        <a:latin typeface="Arial" panose="020B0604020202020204" pitchFamily="34" charset="0"/>
                        <a:cs typeface="Arial" panose="020B0604020202020204" pitchFamily="34" charset="0"/>
                      </a:endParaRPr>
                    </a:p>
                    <a:p>
                      <a:pPr marL="457200" lvl="1" indent="-174625">
                        <a:lnSpc>
                          <a:spcPct val="115000"/>
                        </a:lnSpc>
                        <a:buFont typeface="Symbol" panose="05050102010706020507" pitchFamily="18" charset="2"/>
                        <a:buChar char=""/>
                      </a:pPr>
                      <a:r>
                        <a:rPr lang="en-US" sz="1050" dirty="0">
                          <a:effectLst/>
                          <a:latin typeface="Arial" panose="020B0604020202020204" pitchFamily="34" charset="0"/>
                          <a:ea typeface="Times New Roman" panose="02020603050405020304" pitchFamily="18" charset="0"/>
                          <a:cs typeface="Arial" panose="020B0604020202020204" pitchFamily="34" charset="0"/>
                        </a:rPr>
                        <a:t>Hospitalization for high-risk non-ST-segment elevation acute coronary syndrome with ST-segment deviation or biomarker positivity </a:t>
                      </a:r>
                      <a:endParaRPr lang="en-US" sz="1050" dirty="0">
                        <a:effectLst/>
                        <a:latin typeface="Arial" panose="020B0604020202020204" pitchFamily="34" charset="0"/>
                        <a:cs typeface="Arial" panose="020B0604020202020204" pitchFamily="34" charset="0"/>
                      </a:endParaRPr>
                    </a:p>
                    <a:p>
                      <a:pPr marL="174625" marR="0" lvl="0" indent="-174625">
                        <a:lnSpc>
                          <a:spcPct val="115000"/>
                        </a:lnSpc>
                        <a:spcBef>
                          <a:spcPts val="0"/>
                        </a:spcBef>
                        <a:spcAft>
                          <a:spcPts val="0"/>
                        </a:spcAft>
                        <a:buFont typeface="+mj-lt"/>
                        <a:buAutoNum type="arabicPeriod"/>
                        <a:tabLst>
                          <a:tab pos="139700" algn="l"/>
                          <a:tab pos="457200" algn="l"/>
                        </a:tabLst>
                      </a:pPr>
                      <a:r>
                        <a:rPr lang="en-US" sz="1050" dirty="0">
                          <a:effectLst/>
                          <a:latin typeface="Arial" panose="020B0604020202020204" pitchFamily="34" charset="0"/>
                          <a:ea typeface="Times New Roman" panose="02020603050405020304" pitchFamily="18" charset="0"/>
                          <a:cs typeface="Arial" panose="020B0604020202020204" pitchFamily="34" charset="0"/>
                        </a:rPr>
                        <a:t>Documented cerebrovascular or carotid disease</a:t>
                      </a:r>
                      <a:r>
                        <a:rPr lang="en-US" sz="1050" dirty="0">
                          <a:effectLst/>
                          <a:latin typeface="Arial" panose="020B0604020202020204" pitchFamily="34" charset="0"/>
                          <a:ea typeface="Calibri" panose="020F0502020204030204" pitchFamily="34" charset="0"/>
                          <a:cs typeface="Arial" panose="020B0604020202020204" pitchFamily="34" charset="0"/>
                        </a:rPr>
                        <a:t> </a:t>
                      </a:r>
                    </a:p>
                    <a:p>
                      <a:pPr marL="457200" marR="0" lvl="1" indent="-174625">
                        <a:lnSpc>
                          <a:spcPct val="115000"/>
                        </a:lnSpc>
                        <a:spcBef>
                          <a:spcPts val="0"/>
                        </a:spcBef>
                        <a:spcAft>
                          <a:spcPts val="0"/>
                        </a:spcAft>
                        <a:buFont typeface="Symbol" panose="05050102010706020507" pitchFamily="18" charset="2"/>
                        <a:buChar char=""/>
                        <a:tabLst>
                          <a:tab pos="139700" algn="l"/>
                          <a:tab pos="457200" algn="l"/>
                        </a:tabLst>
                      </a:pPr>
                      <a:r>
                        <a:rPr lang="en-US" sz="1050" dirty="0">
                          <a:effectLst/>
                          <a:latin typeface="Arial" panose="020B0604020202020204" pitchFamily="34" charset="0"/>
                          <a:ea typeface="Times New Roman" panose="02020603050405020304" pitchFamily="18" charset="0"/>
                          <a:cs typeface="Arial" panose="020B0604020202020204" pitchFamily="34" charset="0"/>
                        </a:rPr>
                        <a:t>Prior ischemic stroke</a:t>
                      </a:r>
                      <a:endParaRPr lang="en-US" sz="1050" dirty="0">
                        <a:effectLst/>
                        <a:latin typeface="Arial" panose="020B0604020202020204" pitchFamily="34" charset="0"/>
                        <a:cs typeface="Arial" panose="020B0604020202020204" pitchFamily="34" charset="0"/>
                      </a:endParaRPr>
                    </a:p>
                    <a:p>
                      <a:pPr marL="457200" marR="0" lvl="1" indent="-174625">
                        <a:lnSpc>
                          <a:spcPct val="115000"/>
                        </a:lnSpc>
                        <a:spcBef>
                          <a:spcPts val="0"/>
                        </a:spcBef>
                        <a:spcAft>
                          <a:spcPts val="0"/>
                        </a:spcAft>
                        <a:buFont typeface="Symbol" panose="05050102010706020507" pitchFamily="18" charset="2"/>
                        <a:buChar char=""/>
                        <a:tabLst>
                          <a:tab pos="139700" algn="l"/>
                          <a:tab pos="457200" algn="l"/>
                        </a:tabLst>
                      </a:pPr>
                      <a:r>
                        <a:rPr lang="en-US" sz="1050" dirty="0">
                          <a:effectLst/>
                          <a:latin typeface="Arial" panose="020B0604020202020204" pitchFamily="34" charset="0"/>
                          <a:ea typeface="Times New Roman" panose="02020603050405020304" pitchFamily="18" charset="0"/>
                          <a:cs typeface="Arial" panose="020B0604020202020204" pitchFamily="34" charset="0"/>
                        </a:rPr>
                        <a:t>Symptomatic carotid artery disease with ≥50% carotid arterial stenosis</a:t>
                      </a:r>
                      <a:endParaRPr lang="en-US" sz="1050" dirty="0">
                        <a:effectLst/>
                        <a:latin typeface="Arial" panose="020B0604020202020204" pitchFamily="34" charset="0"/>
                        <a:cs typeface="Arial" panose="020B0604020202020204" pitchFamily="34" charset="0"/>
                      </a:endParaRPr>
                    </a:p>
                    <a:p>
                      <a:pPr marL="457200" marR="0" lvl="1" indent="-174625">
                        <a:lnSpc>
                          <a:spcPct val="115000"/>
                        </a:lnSpc>
                        <a:spcBef>
                          <a:spcPts val="0"/>
                        </a:spcBef>
                        <a:spcAft>
                          <a:spcPts val="0"/>
                        </a:spcAft>
                        <a:buFont typeface="Symbol" panose="05050102010706020507" pitchFamily="18" charset="2"/>
                        <a:buChar char=""/>
                        <a:tabLst>
                          <a:tab pos="139700" algn="l"/>
                          <a:tab pos="457200" algn="l"/>
                        </a:tabLst>
                      </a:pPr>
                      <a:r>
                        <a:rPr lang="en-US" sz="1050" dirty="0">
                          <a:effectLst/>
                          <a:latin typeface="Arial" panose="020B0604020202020204" pitchFamily="34" charset="0"/>
                          <a:ea typeface="Times New Roman" panose="02020603050405020304" pitchFamily="18" charset="0"/>
                          <a:cs typeface="Arial" panose="020B0604020202020204" pitchFamily="34" charset="0"/>
                        </a:rPr>
                        <a:t>Asymptomatic carotid artery disease with ≥70% carotid arterial stenosis</a:t>
                      </a:r>
                      <a:endParaRPr lang="en-US" sz="1050" dirty="0">
                        <a:effectLst/>
                        <a:latin typeface="Arial" panose="020B0604020202020204" pitchFamily="34" charset="0"/>
                        <a:cs typeface="Arial" panose="020B0604020202020204" pitchFamily="34" charset="0"/>
                      </a:endParaRPr>
                    </a:p>
                    <a:p>
                      <a:pPr marL="457200" marR="0" lvl="1" indent="-174625">
                        <a:lnSpc>
                          <a:spcPct val="115000"/>
                        </a:lnSpc>
                        <a:spcBef>
                          <a:spcPts val="0"/>
                        </a:spcBef>
                        <a:spcAft>
                          <a:spcPts val="0"/>
                        </a:spcAft>
                        <a:buFont typeface="Symbol" panose="05050102010706020507" pitchFamily="18" charset="2"/>
                        <a:buChar char=""/>
                        <a:tabLst>
                          <a:tab pos="139700" algn="l"/>
                          <a:tab pos="457200" algn="l"/>
                        </a:tabLst>
                      </a:pPr>
                      <a:r>
                        <a:rPr lang="en-US" sz="1050" dirty="0">
                          <a:effectLst/>
                          <a:latin typeface="Arial" panose="020B0604020202020204" pitchFamily="34" charset="0"/>
                          <a:ea typeface="Times New Roman" panose="02020603050405020304" pitchFamily="18" charset="0"/>
                          <a:cs typeface="Arial" panose="020B0604020202020204" pitchFamily="34" charset="0"/>
                        </a:rPr>
                        <a:t>History of carotid revascularization</a:t>
                      </a:r>
                      <a:endParaRPr lang="en-US" sz="1050" dirty="0">
                        <a:effectLst/>
                        <a:latin typeface="Arial" panose="020B0604020202020204" pitchFamily="34" charset="0"/>
                        <a:cs typeface="Arial" panose="020B0604020202020204" pitchFamily="34" charset="0"/>
                      </a:endParaRPr>
                    </a:p>
                    <a:p>
                      <a:pPr marL="174625" marR="0" lvl="0" indent="-174625">
                        <a:lnSpc>
                          <a:spcPct val="115000"/>
                        </a:lnSpc>
                        <a:spcBef>
                          <a:spcPts val="0"/>
                        </a:spcBef>
                        <a:spcAft>
                          <a:spcPts val="0"/>
                        </a:spcAft>
                        <a:buFont typeface="+mj-lt"/>
                        <a:buAutoNum type="arabicPeriod"/>
                        <a:tabLst>
                          <a:tab pos="139700" algn="l"/>
                          <a:tab pos="457200" algn="l"/>
                        </a:tabLst>
                      </a:pPr>
                      <a:r>
                        <a:rPr lang="en-US" sz="1050" dirty="0">
                          <a:effectLst/>
                          <a:latin typeface="Arial" panose="020B0604020202020204" pitchFamily="34" charset="0"/>
                          <a:ea typeface="Times New Roman" panose="02020603050405020304" pitchFamily="18" charset="0"/>
                          <a:cs typeface="Arial" panose="020B0604020202020204" pitchFamily="34" charset="0"/>
                        </a:rPr>
                        <a:t>Documented peripheral arterial disease </a:t>
                      </a:r>
                      <a:endParaRPr lang="en-US" sz="1050" dirty="0">
                        <a:effectLst/>
                        <a:latin typeface="Arial" panose="020B0604020202020204" pitchFamily="34" charset="0"/>
                        <a:ea typeface="Calibri" panose="020F0502020204030204" pitchFamily="34" charset="0"/>
                        <a:cs typeface="Arial" panose="020B0604020202020204" pitchFamily="34" charset="0"/>
                      </a:endParaRPr>
                    </a:p>
                    <a:p>
                      <a:pPr marL="457200" marR="0" lvl="1" indent="-174625" algn="l" defTabSz="914400" rtl="0" eaLnBrk="1" latinLnBrk="0" hangingPunct="1">
                        <a:lnSpc>
                          <a:spcPct val="115000"/>
                        </a:lnSpc>
                        <a:spcBef>
                          <a:spcPts val="0"/>
                        </a:spcBef>
                        <a:spcAft>
                          <a:spcPts val="0"/>
                        </a:spcAft>
                        <a:buFont typeface="Symbol" panose="05050102010706020507" pitchFamily="18" charset="2"/>
                        <a:buChar char=""/>
                        <a:tabLst>
                          <a:tab pos="139700" algn="l"/>
                          <a:tab pos="457200" algn="l"/>
                        </a:tabLst>
                      </a:pPr>
                      <a:r>
                        <a:rPr lang="en-US" sz="10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Ankle-brachial index &lt;0.9 with symptoms of intermittent claudication</a:t>
                      </a:r>
                    </a:p>
                    <a:p>
                      <a:pPr marL="457200" marR="0" lvl="1" indent="-174625" algn="l" defTabSz="914400" rtl="0" eaLnBrk="1" latinLnBrk="0" hangingPunct="1">
                        <a:lnSpc>
                          <a:spcPct val="115000"/>
                        </a:lnSpc>
                        <a:spcBef>
                          <a:spcPts val="0"/>
                        </a:spcBef>
                        <a:spcAft>
                          <a:spcPts val="0"/>
                        </a:spcAft>
                        <a:buFont typeface="Symbol" panose="05050102010706020507" pitchFamily="18" charset="2"/>
                        <a:buChar char=""/>
                        <a:tabLst>
                          <a:tab pos="139700" algn="l"/>
                          <a:tab pos="457200" algn="l"/>
                        </a:tabLst>
                      </a:pPr>
                      <a:r>
                        <a:rPr lang="en-US" sz="105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History </a:t>
                      </a:r>
                      <a:r>
                        <a:rPr lang="en-US" sz="1050" dirty="0">
                          <a:effectLst/>
                          <a:latin typeface="Arial" panose="020B0604020202020204" pitchFamily="34" charset="0"/>
                          <a:ea typeface="Times New Roman" panose="02020603050405020304" pitchFamily="18" charset="0"/>
                          <a:cs typeface="Arial" panose="020B0604020202020204" pitchFamily="34" charset="0"/>
                        </a:rPr>
                        <a:t>of aorto-iliac or peripheral arterial intervention </a:t>
                      </a:r>
                      <a:endParaRPr lang="en-US" sz="1050" dirty="0">
                        <a:effectLst/>
                        <a:latin typeface="Arial" panose="020B0604020202020204" pitchFamily="34" charset="0"/>
                        <a:cs typeface="Arial" panose="020B0604020202020204" pitchFamily="34" charset="0"/>
                      </a:endParaRPr>
                    </a:p>
                  </a:txBody>
                  <a:tcPr marL="73152" marR="73152" marT="18288">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9005007"/>
                  </a:ext>
                </a:extLst>
              </a:tr>
            </a:tbl>
          </a:graphicData>
        </a:graphic>
      </p:graphicFrame>
      <p:sp>
        <p:nvSpPr>
          <p:cNvPr id="8" name="Rectangle 7">
            <a:extLst>
              <a:ext uri="{FF2B5EF4-FFF2-40B4-BE49-F238E27FC236}">
                <a16:creationId xmlns:a16="http://schemas.microsoft.com/office/drawing/2014/main" id="{85D70BC3-3978-4998-81E7-45E6F1B9D69F}"/>
              </a:ext>
            </a:extLst>
          </p:cNvPr>
          <p:cNvSpPr/>
          <p:nvPr/>
        </p:nvSpPr>
        <p:spPr>
          <a:xfrm>
            <a:off x="701674" y="3531587"/>
            <a:ext cx="8424519" cy="31899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Inclusion Criteria for </a:t>
            </a:r>
            <a:r>
              <a:rPr lang="en-US" sz="1400" b="1" dirty="0">
                <a:solidFill>
                  <a:prstClr val="black"/>
                </a:solidFill>
                <a:latin typeface="Arial" panose="020B0604020202020204" pitchFamily="34" charset="0"/>
                <a:ea typeface="Calibri" panose="020F0502020204030204" pitchFamily="34" charset="0"/>
                <a:cs typeface="Arial" panose="020B0604020202020204" pitchFamily="34" charset="0"/>
              </a:rPr>
              <a:t>Primary Prevention Cohort</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aphicFrame>
        <p:nvGraphicFramePr>
          <p:cNvPr id="9" name="Table 8">
            <a:extLst>
              <a:ext uri="{FF2B5EF4-FFF2-40B4-BE49-F238E27FC236}">
                <a16:creationId xmlns:a16="http://schemas.microsoft.com/office/drawing/2014/main" id="{FA6F6D48-1ECE-44AA-9D45-24FA76CAC138}"/>
              </a:ext>
            </a:extLst>
          </p:cNvPr>
          <p:cNvGraphicFramePr>
            <a:graphicFrameLocks noGrp="1"/>
          </p:cNvGraphicFramePr>
          <p:nvPr>
            <p:extLst/>
          </p:nvPr>
        </p:nvGraphicFramePr>
        <p:xfrm>
          <a:off x="701674" y="3856868"/>
          <a:ext cx="10790239" cy="2456307"/>
        </p:xfrm>
        <a:graphic>
          <a:graphicData uri="http://schemas.openxmlformats.org/drawingml/2006/table">
            <a:tbl>
              <a:tblPr firstRow="1" firstCol="1" bandRow="1" bandCol="1"/>
              <a:tblGrid>
                <a:gridCol w="10790239">
                  <a:extLst>
                    <a:ext uri="{9D8B030D-6E8A-4147-A177-3AD203B41FA5}">
                      <a16:colId xmlns:a16="http://schemas.microsoft.com/office/drawing/2014/main" val="620188187"/>
                    </a:ext>
                  </a:extLst>
                </a:gridCol>
              </a:tblGrid>
              <a:tr h="1979416">
                <a:tc>
                  <a:txBody>
                    <a:bodyPr/>
                    <a:lstStyle/>
                    <a:p>
                      <a:pPr marL="174625" marR="0" lvl="0" indent="-174625">
                        <a:lnSpc>
                          <a:spcPct val="115000"/>
                        </a:lnSpc>
                        <a:spcBef>
                          <a:spcPts val="0"/>
                        </a:spcBef>
                        <a:spcAft>
                          <a:spcPts val="0"/>
                        </a:spcAft>
                        <a:buFont typeface="+mj-lt"/>
                        <a:buAutoNum type="arabicPeriod"/>
                        <a:tabLst>
                          <a:tab pos="139700" algn="l"/>
                          <a:tab pos="457200" algn="l"/>
                        </a:tabLst>
                      </a:pPr>
                      <a:r>
                        <a:rPr lang="en-US" sz="1050" dirty="0">
                          <a:effectLst/>
                          <a:latin typeface="Arial" panose="020B0604020202020204" pitchFamily="34" charset="0"/>
                          <a:ea typeface="Times New Roman" panose="02020603050405020304" pitchFamily="18" charset="0"/>
                          <a:cs typeface="Arial" panose="020B0604020202020204" pitchFamily="34" charset="0"/>
                        </a:rPr>
                        <a:t>Diabetes mellitus requiring medication AND </a:t>
                      </a:r>
                      <a:endParaRPr lang="en-US" sz="1050" dirty="0">
                        <a:effectLst/>
                        <a:latin typeface="Arial" panose="020B0604020202020204" pitchFamily="34" charset="0"/>
                        <a:ea typeface="Calibri" panose="020F0502020204030204" pitchFamily="34" charset="0"/>
                        <a:cs typeface="Arial" panose="020B0604020202020204" pitchFamily="34" charset="0"/>
                      </a:endParaRPr>
                    </a:p>
                    <a:p>
                      <a:pPr marL="174625" marR="0" lvl="0" indent="-174625">
                        <a:lnSpc>
                          <a:spcPct val="115000"/>
                        </a:lnSpc>
                        <a:spcBef>
                          <a:spcPts val="0"/>
                        </a:spcBef>
                        <a:spcAft>
                          <a:spcPts val="0"/>
                        </a:spcAft>
                        <a:buFont typeface="+mj-lt"/>
                        <a:buAutoNum type="arabicPeriod"/>
                        <a:tabLst>
                          <a:tab pos="139700" algn="l"/>
                          <a:tab pos="457200" algn="l"/>
                        </a:tabLst>
                      </a:pPr>
                      <a:r>
                        <a:rPr lang="en-US" sz="1050" dirty="0">
                          <a:effectLst/>
                          <a:latin typeface="Arial" panose="020B0604020202020204" pitchFamily="34" charset="0"/>
                          <a:ea typeface="Times New Roman" panose="02020603050405020304" pitchFamily="18" charset="0"/>
                          <a:cs typeface="Arial" panose="020B0604020202020204" pitchFamily="34" charset="0"/>
                        </a:rPr>
                        <a:t>≥50 years of age AND </a:t>
                      </a:r>
                      <a:endParaRPr lang="en-US" sz="1050" dirty="0">
                        <a:effectLst/>
                        <a:latin typeface="Arial" panose="020B0604020202020204" pitchFamily="34" charset="0"/>
                        <a:ea typeface="Calibri" panose="020F0502020204030204" pitchFamily="34" charset="0"/>
                        <a:cs typeface="Arial" panose="020B0604020202020204" pitchFamily="34" charset="0"/>
                      </a:endParaRPr>
                    </a:p>
                    <a:p>
                      <a:pPr marL="174625" marR="0" lvl="0" indent="-174625">
                        <a:lnSpc>
                          <a:spcPct val="115000"/>
                        </a:lnSpc>
                        <a:spcBef>
                          <a:spcPts val="0"/>
                        </a:spcBef>
                        <a:spcAft>
                          <a:spcPts val="0"/>
                        </a:spcAft>
                        <a:buFont typeface="+mj-lt"/>
                        <a:buAutoNum type="arabicPeriod"/>
                        <a:tabLst>
                          <a:tab pos="139700" algn="l"/>
                          <a:tab pos="457200" algn="l"/>
                        </a:tabLst>
                      </a:pPr>
                      <a:r>
                        <a:rPr lang="en-US" sz="1050" dirty="0">
                          <a:effectLst/>
                          <a:latin typeface="Arial" panose="020B0604020202020204" pitchFamily="34" charset="0"/>
                          <a:ea typeface="Times New Roman" panose="02020603050405020304" pitchFamily="18" charset="0"/>
                          <a:cs typeface="Arial" panose="020B0604020202020204" pitchFamily="34" charset="0"/>
                        </a:rPr>
                        <a:t>≥1 additional risk factor for CVD</a:t>
                      </a:r>
                      <a:endParaRPr lang="en-US" sz="1050" dirty="0">
                        <a:effectLst/>
                        <a:latin typeface="Arial" panose="020B0604020202020204" pitchFamily="34" charset="0"/>
                        <a:ea typeface="Calibri" panose="020F0502020204030204" pitchFamily="34" charset="0"/>
                        <a:cs typeface="Arial" panose="020B0604020202020204" pitchFamily="34" charset="0"/>
                      </a:endParaRPr>
                    </a:p>
                    <a:p>
                      <a:pPr marL="457200" marR="0" lvl="1" indent="-174625">
                        <a:lnSpc>
                          <a:spcPct val="115000"/>
                        </a:lnSpc>
                        <a:spcBef>
                          <a:spcPts val="0"/>
                        </a:spcBef>
                        <a:spcAft>
                          <a:spcPts val="0"/>
                        </a:spcAft>
                        <a:buFont typeface="Symbol" panose="05050102010706020507" pitchFamily="18" charset="2"/>
                        <a:buChar char=""/>
                        <a:tabLst>
                          <a:tab pos="139700" algn="l"/>
                          <a:tab pos="457200" algn="l"/>
                        </a:tabLst>
                      </a:pPr>
                      <a:r>
                        <a:rPr lang="en-US" sz="1050" dirty="0">
                          <a:effectLst/>
                          <a:latin typeface="Arial" panose="020B0604020202020204" pitchFamily="34" charset="0"/>
                          <a:ea typeface="Times New Roman" panose="02020603050405020304" pitchFamily="18" charset="0"/>
                          <a:cs typeface="Arial" panose="020B0604020202020204" pitchFamily="34" charset="0"/>
                        </a:rPr>
                        <a:t>Men ≥55 years and Women ≥65 years</a:t>
                      </a:r>
                      <a:endParaRPr lang="en-US" sz="1050" dirty="0">
                        <a:effectLst/>
                        <a:latin typeface="Arial" panose="020B0604020202020204" pitchFamily="34" charset="0"/>
                        <a:cs typeface="Arial" panose="020B0604020202020204" pitchFamily="34" charset="0"/>
                      </a:endParaRPr>
                    </a:p>
                    <a:p>
                      <a:pPr marL="457200" marR="0" lvl="1" indent="-174625">
                        <a:lnSpc>
                          <a:spcPct val="115000"/>
                        </a:lnSpc>
                        <a:spcBef>
                          <a:spcPts val="0"/>
                        </a:spcBef>
                        <a:spcAft>
                          <a:spcPts val="0"/>
                        </a:spcAft>
                        <a:buFont typeface="Symbol" panose="05050102010706020507" pitchFamily="18" charset="2"/>
                        <a:buChar char=""/>
                        <a:tabLst>
                          <a:tab pos="139700" algn="l"/>
                          <a:tab pos="457200" algn="l"/>
                        </a:tabLst>
                      </a:pPr>
                      <a:r>
                        <a:rPr lang="en-US" sz="1050" dirty="0">
                          <a:effectLst/>
                          <a:latin typeface="Arial" panose="020B0604020202020204" pitchFamily="34" charset="0"/>
                          <a:ea typeface="Times New Roman" panose="02020603050405020304" pitchFamily="18" charset="0"/>
                          <a:cs typeface="Arial" panose="020B0604020202020204" pitchFamily="34" charset="0"/>
                        </a:rPr>
                        <a:t>Cigarette smoker or stopped smoking within 3 months</a:t>
                      </a:r>
                      <a:endParaRPr lang="en-US" sz="1050" dirty="0">
                        <a:effectLst/>
                        <a:latin typeface="Arial" panose="020B0604020202020204" pitchFamily="34" charset="0"/>
                        <a:cs typeface="Arial" panose="020B0604020202020204" pitchFamily="34" charset="0"/>
                      </a:endParaRPr>
                    </a:p>
                    <a:p>
                      <a:pPr marL="457200" marR="0" lvl="1" indent="-174625">
                        <a:lnSpc>
                          <a:spcPct val="115000"/>
                        </a:lnSpc>
                        <a:spcBef>
                          <a:spcPts val="0"/>
                        </a:spcBef>
                        <a:spcAft>
                          <a:spcPts val="0"/>
                        </a:spcAft>
                        <a:buFont typeface="Symbol" panose="05050102010706020507" pitchFamily="18" charset="2"/>
                        <a:buChar char=""/>
                        <a:tabLst>
                          <a:tab pos="139700" algn="l"/>
                          <a:tab pos="457200" algn="l"/>
                        </a:tabLst>
                      </a:pPr>
                      <a:r>
                        <a:rPr lang="en-US" sz="1050" dirty="0">
                          <a:effectLst/>
                          <a:latin typeface="Arial" panose="020B0604020202020204" pitchFamily="34" charset="0"/>
                          <a:ea typeface="Times New Roman" panose="02020603050405020304" pitchFamily="18" charset="0"/>
                          <a:cs typeface="Arial" panose="020B0604020202020204" pitchFamily="34" charset="0"/>
                        </a:rPr>
                        <a:t>Hypertension (≥140 mmHg systolic OR ≥90 mmHg diastolic) or on antihypertensive medication; </a:t>
                      </a:r>
                      <a:endParaRPr lang="en-US" sz="1050" dirty="0">
                        <a:effectLst/>
                        <a:latin typeface="Arial" panose="020B0604020202020204" pitchFamily="34" charset="0"/>
                        <a:cs typeface="Arial" panose="020B0604020202020204" pitchFamily="34" charset="0"/>
                      </a:endParaRPr>
                    </a:p>
                    <a:p>
                      <a:pPr marL="457200" marR="0" lvl="1" indent="-174625">
                        <a:lnSpc>
                          <a:spcPct val="115000"/>
                        </a:lnSpc>
                        <a:spcBef>
                          <a:spcPts val="0"/>
                        </a:spcBef>
                        <a:spcAft>
                          <a:spcPts val="0"/>
                        </a:spcAft>
                        <a:buFont typeface="Symbol" panose="05050102010706020507" pitchFamily="18" charset="2"/>
                        <a:buChar char=""/>
                        <a:tabLst>
                          <a:tab pos="139700" algn="l"/>
                          <a:tab pos="457200" algn="l"/>
                        </a:tabLst>
                      </a:pPr>
                      <a:r>
                        <a:rPr lang="en-US" sz="1050" dirty="0">
                          <a:effectLst/>
                          <a:latin typeface="Arial" panose="020B0604020202020204" pitchFamily="34" charset="0"/>
                          <a:ea typeface="Times New Roman" panose="02020603050405020304" pitchFamily="18" charset="0"/>
                          <a:cs typeface="Arial" panose="020B0604020202020204" pitchFamily="34" charset="0"/>
                        </a:rPr>
                        <a:t>HDL-C ≤40 mg/</a:t>
                      </a:r>
                      <a:r>
                        <a:rPr lang="en-US" sz="1050" dirty="0" err="1">
                          <a:effectLst/>
                          <a:latin typeface="Arial" panose="020B0604020202020204" pitchFamily="34" charset="0"/>
                          <a:ea typeface="Times New Roman" panose="02020603050405020304" pitchFamily="18" charset="0"/>
                          <a:cs typeface="Arial" panose="020B0604020202020204" pitchFamily="34" charset="0"/>
                        </a:rPr>
                        <a:t>dL</a:t>
                      </a:r>
                      <a:r>
                        <a:rPr lang="en-US" sz="1050" dirty="0">
                          <a:effectLst/>
                          <a:latin typeface="Arial" panose="020B0604020202020204" pitchFamily="34" charset="0"/>
                          <a:ea typeface="Times New Roman" panose="02020603050405020304" pitchFamily="18" charset="0"/>
                          <a:cs typeface="Arial" panose="020B0604020202020204" pitchFamily="34" charset="0"/>
                        </a:rPr>
                        <a:t> for men or ≤50 mg/</a:t>
                      </a:r>
                      <a:r>
                        <a:rPr lang="en-US" sz="1050" dirty="0" err="1">
                          <a:effectLst/>
                          <a:latin typeface="Arial" panose="020B0604020202020204" pitchFamily="34" charset="0"/>
                          <a:ea typeface="Times New Roman" panose="02020603050405020304" pitchFamily="18" charset="0"/>
                          <a:cs typeface="Arial" panose="020B0604020202020204" pitchFamily="34" charset="0"/>
                        </a:rPr>
                        <a:t>dL</a:t>
                      </a:r>
                      <a:r>
                        <a:rPr lang="en-US" sz="1050" dirty="0">
                          <a:effectLst/>
                          <a:latin typeface="Arial" panose="020B0604020202020204" pitchFamily="34" charset="0"/>
                          <a:ea typeface="Times New Roman" panose="02020603050405020304" pitchFamily="18" charset="0"/>
                          <a:cs typeface="Arial" panose="020B0604020202020204" pitchFamily="34" charset="0"/>
                        </a:rPr>
                        <a:t> for women </a:t>
                      </a:r>
                      <a:endParaRPr lang="en-US" sz="1050" dirty="0">
                        <a:effectLst/>
                        <a:latin typeface="Arial" panose="020B0604020202020204" pitchFamily="34" charset="0"/>
                        <a:cs typeface="Arial" panose="020B0604020202020204" pitchFamily="34" charset="0"/>
                      </a:endParaRPr>
                    </a:p>
                    <a:p>
                      <a:pPr marL="457200" marR="0" lvl="1" indent="-174625">
                        <a:lnSpc>
                          <a:spcPct val="115000"/>
                        </a:lnSpc>
                        <a:spcBef>
                          <a:spcPts val="0"/>
                        </a:spcBef>
                        <a:spcAft>
                          <a:spcPts val="0"/>
                        </a:spcAft>
                        <a:buFont typeface="Symbol" panose="05050102010706020507" pitchFamily="18" charset="2"/>
                        <a:buChar char=""/>
                        <a:tabLst>
                          <a:tab pos="139700" algn="l"/>
                          <a:tab pos="457200" algn="l"/>
                        </a:tabLst>
                      </a:pPr>
                      <a:r>
                        <a:rPr lang="en-US" sz="1050" dirty="0">
                          <a:effectLst/>
                          <a:latin typeface="Arial" panose="020B0604020202020204" pitchFamily="34" charset="0"/>
                          <a:ea typeface="Times New Roman" panose="02020603050405020304" pitchFamily="18" charset="0"/>
                          <a:cs typeface="Arial" panose="020B0604020202020204" pitchFamily="34" charset="0"/>
                        </a:rPr>
                        <a:t>Hs-CRP &gt;3.00 mg/L </a:t>
                      </a:r>
                      <a:endParaRPr lang="en-US" sz="1050" dirty="0">
                        <a:effectLst/>
                        <a:latin typeface="Arial" panose="020B0604020202020204" pitchFamily="34" charset="0"/>
                        <a:cs typeface="Arial" panose="020B0604020202020204" pitchFamily="34" charset="0"/>
                      </a:endParaRPr>
                    </a:p>
                    <a:p>
                      <a:pPr marL="457200" marR="0" lvl="1" indent="-174625">
                        <a:lnSpc>
                          <a:spcPct val="115000"/>
                        </a:lnSpc>
                        <a:spcBef>
                          <a:spcPts val="0"/>
                        </a:spcBef>
                        <a:spcAft>
                          <a:spcPts val="0"/>
                        </a:spcAft>
                        <a:buFont typeface="Symbol" panose="05050102010706020507" pitchFamily="18" charset="2"/>
                        <a:buChar char=""/>
                        <a:tabLst>
                          <a:tab pos="139700" algn="l"/>
                          <a:tab pos="457200" algn="l"/>
                        </a:tabLst>
                      </a:pPr>
                      <a:r>
                        <a:rPr lang="en-US" sz="1050" dirty="0">
                          <a:effectLst/>
                          <a:latin typeface="Arial" panose="020B0604020202020204" pitchFamily="34" charset="0"/>
                          <a:ea typeface="Times New Roman" panose="02020603050405020304" pitchFamily="18" charset="0"/>
                          <a:cs typeface="Arial" panose="020B0604020202020204" pitchFamily="34" charset="0"/>
                        </a:rPr>
                        <a:t>Renal dysfunction: Creatinine clearance &gt;30 and &lt;60 mL/min </a:t>
                      </a:r>
                      <a:endParaRPr lang="en-US" sz="1050" dirty="0">
                        <a:effectLst/>
                        <a:latin typeface="Arial" panose="020B0604020202020204" pitchFamily="34" charset="0"/>
                        <a:cs typeface="Arial" panose="020B0604020202020204" pitchFamily="34" charset="0"/>
                      </a:endParaRPr>
                    </a:p>
                    <a:p>
                      <a:pPr marL="457200" marR="0" lvl="1" indent="-174625">
                        <a:lnSpc>
                          <a:spcPct val="115000"/>
                        </a:lnSpc>
                        <a:spcBef>
                          <a:spcPts val="0"/>
                        </a:spcBef>
                        <a:spcAft>
                          <a:spcPts val="0"/>
                        </a:spcAft>
                        <a:buFont typeface="Symbol" panose="05050102010706020507" pitchFamily="18" charset="2"/>
                        <a:buChar char=""/>
                        <a:tabLst>
                          <a:tab pos="139700" algn="l"/>
                          <a:tab pos="457200" algn="l"/>
                        </a:tabLst>
                      </a:pPr>
                      <a:r>
                        <a:rPr lang="en-US" sz="1050" dirty="0">
                          <a:effectLst/>
                          <a:latin typeface="Arial" panose="020B0604020202020204" pitchFamily="34" charset="0"/>
                          <a:ea typeface="Times New Roman" panose="02020603050405020304" pitchFamily="18" charset="0"/>
                          <a:cs typeface="Arial" panose="020B0604020202020204" pitchFamily="34" charset="0"/>
                        </a:rPr>
                        <a:t>Retinopathy</a:t>
                      </a:r>
                      <a:endParaRPr lang="en-US" sz="1050" dirty="0">
                        <a:effectLst/>
                        <a:latin typeface="Arial" panose="020B0604020202020204" pitchFamily="34" charset="0"/>
                        <a:cs typeface="Arial" panose="020B0604020202020204" pitchFamily="34" charset="0"/>
                      </a:endParaRPr>
                    </a:p>
                    <a:p>
                      <a:pPr marL="457200" marR="0" lvl="1" indent="-174625">
                        <a:lnSpc>
                          <a:spcPct val="115000"/>
                        </a:lnSpc>
                        <a:spcBef>
                          <a:spcPts val="0"/>
                        </a:spcBef>
                        <a:spcAft>
                          <a:spcPts val="0"/>
                        </a:spcAft>
                        <a:buFont typeface="Symbol" panose="05050102010706020507" pitchFamily="18" charset="2"/>
                        <a:buChar char=""/>
                        <a:tabLst>
                          <a:tab pos="139700" algn="l"/>
                          <a:tab pos="457200" algn="l"/>
                        </a:tabLst>
                      </a:pPr>
                      <a:r>
                        <a:rPr lang="en-US" sz="1050" dirty="0">
                          <a:effectLst/>
                          <a:latin typeface="Arial" panose="020B0604020202020204" pitchFamily="34" charset="0"/>
                          <a:ea typeface="Times New Roman" panose="02020603050405020304" pitchFamily="18" charset="0"/>
                          <a:cs typeface="Arial" panose="020B0604020202020204" pitchFamily="34" charset="0"/>
                        </a:rPr>
                        <a:t>Micro- or </a:t>
                      </a:r>
                      <a:r>
                        <a:rPr lang="en-US" sz="1050" dirty="0" err="1">
                          <a:effectLst/>
                          <a:latin typeface="Arial" panose="020B0604020202020204" pitchFamily="34" charset="0"/>
                          <a:ea typeface="Times New Roman" panose="02020603050405020304" pitchFamily="18" charset="0"/>
                          <a:cs typeface="Arial" panose="020B0604020202020204" pitchFamily="34" charset="0"/>
                        </a:rPr>
                        <a:t>macroalbuminuria</a:t>
                      </a:r>
                      <a:r>
                        <a:rPr lang="en-US" sz="1050" dirty="0">
                          <a:effectLst/>
                          <a:latin typeface="Arial" panose="020B0604020202020204" pitchFamily="34" charset="0"/>
                          <a:ea typeface="Times New Roman" panose="02020603050405020304" pitchFamily="18" charset="0"/>
                          <a:cs typeface="Arial" panose="020B0604020202020204" pitchFamily="34" charset="0"/>
                        </a:rPr>
                        <a:t> </a:t>
                      </a:r>
                      <a:endParaRPr lang="en-US" sz="1050" dirty="0">
                        <a:effectLst/>
                        <a:latin typeface="Arial" panose="020B0604020202020204" pitchFamily="34" charset="0"/>
                        <a:cs typeface="Arial" panose="020B0604020202020204" pitchFamily="34" charset="0"/>
                      </a:endParaRPr>
                    </a:p>
                    <a:p>
                      <a:pPr marL="457200" marR="0" lvl="1" indent="-174625">
                        <a:lnSpc>
                          <a:spcPct val="115000"/>
                        </a:lnSpc>
                        <a:spcBef>
                          <a:spcPts val="0"/>
                        </a:spcBef>
                        <a:spcAft>
                          <a:spcPts val="0"/>
                        </a:spcAft>
                        <a:buFont typeface="Symbol" panose="05050102010706020507" pitchFamily="18" charset="2"/>
                        <a:buChar char=""/>
                        <a:tabLst>
                          <a:tab pos="139700" algn="l"/>
                          <a:tab pos="457200" algn="l"/>
                        </a:tabLst>
                      </a:pPr>
                      <a:r>
                        <a:rPr lang="en-US" sz="1050" dirty="0">
                          <a:effectLst/>
                          <a:latin typeface="Arial" panose="020B0604020202020204" pitchFamily="34" charset="0"/>
                          <a:ea typeface="Times New Roman" panose="02020603050405020304" pitchFamily="18" charset="0"/>
                          <a:cs typeface="Arial" panose="020B0604020202020204" pitchFamily="34" charset="0"/>
                        </a:rPr>
                        <a:t>ABI &lt;0.9 without symptoms of intermittent claudication </a:t>
                      </a:r>
                      <a:endParaRPr lang="en-US" sz="1050" dirty="0">
                        <a:effectLst/>
                        <a:latin typeface="Arial" panose="020B0604020202020204" pitchFamily="34" charset="0"/>
                        <a:cs typeface="Arial" panose="020B0604020202020204" pitchFamily="34" charset="0"/>
                      </a:endParaRPr>
                    </a:p>
                    <a:p>
                      <a:pPr marL="0" marR="0">
                        <a:lnSpc>
                          <a:spcPct val="115000"/>
                        </a:lnSpc>
                        <a:spcBef>
                          <a:spcPts val="0"/>
                        </a:spcBef>
                        <a:spcAft>
                          <a:spcPts val="300"/>
                        </a:spcAft>
                        <a:tabLst>
                          <a:tab pos="139700" algn="l"/>
                          <a:tab pos="457200" algn="l"/>
                        </a:tabLst>
                      </a:pPr>
                      <a:r>
                        <a:rPr lang="en-US" sz="105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Patients with diabetes and CVD are counted under Secondary Prevention Cohort</a:t>
                      </a:r>
                      <a:endParaRPr lang="en-US" sz="105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3152" marR="73152" marT="18288">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6036017"/>
                  </a:ext>
                </a:extLst>
              </a:tr>
            </a:tbl>
          </a:graphicData>
        </a:graphic>
      </p:graphicFrame>
      <p:sp>
        <p:nvSpPr>
          <p:cNvPr id="11" name="TextBox 10">
            <a:extLst>
              <a:ext uri="{FF2B5EF4-FFF2-40B4-BE49-F238E27FC236}">
                <a16:creationId xmlns:a16="http://schemas.microsoft.com/office/drawing/2014/main" id="{711B1A2F-8FEC-48BE-A553-5EA152393529}"/>
              </a:ext>
            </a:extLst>
          </p:cNvPr>
          <p:cNvSpPr txBox="1"/>
          <p:nvPr/>
        </p:nvSpPr>
        <p:spPr>
          <a:xfrm>
            <a:off x="272960" y="6328095"/>
            <a:ext cx="12192000" cy="461665"/>
          </a:xfrm>
          <a:prstGeom prst="rect">
            <a:avLst/>
          </a:prstGeom>
          <a:noFill/>
        </p:spPr>
        <p:txBody>
          <a:bodyPr wrap="square" rtlCol="0">
            <a:spAutoFit/>
          </a:bodyPr>
          <a:lstStyle/>
          <a:p>
            <a:r>
              <a:rPr lang="en-US" sz="1200" dirty="0"/>
              <a:t>Adapted from: Bhatt DL, Steg PG, Brinton EA, et al; on behalf of the REDUCE-IT Investigators. Rationale and design of REDUCE-IT: Reduction of Cardiovascular Events </a:t>
            </a:r>
          </a:p>
          <a:p>
            <a:r>
              <a:rPr lang="en-US" sz="1200" dirty="0"/>
              <a:t>with </a:t>
            </a:r>
            <a:r>
              <a:rPr lang="en-US" sz="1200" dirty="0" err="1"/>
              <a:t>Icosapent</a:t>
            </a:r>
            <a:r>
              <a:rPr lang="en-US" sz="1200" dirty="0"/>
              <a:t> Ethyl–Intervention Trial. </a:t>
            </a:r>
            <a:r>
              <a:rPr lang="en-US" sz="1200" i="1" dirty="0" err="1"/>
              <a:t>Clin</a:t>
            </a:r>
            <a:r>
              <a:rPr lang="en-US" sz="1200" i="1" dirty="0"/>
              <a:t> </a:t>
            </a:r>
            <a:r>
              <a:rPr lang="en-US" sz="1200" i="1" dirty="0" err="1"/>
              <a:t>Cardiol</a:t>
            </a:r>
            <a:r>
              <a:rPr lang="en-US" sz="1200" dirty="0"/>
              <a:t>. 2017;40:138-148. </a:t>
            </a:r>
            <a:r>
              <a:rPr lang="en-US" sz="12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2"/>
              </a:rPr>
              <a:t>https://creativecommons.org/licenses/by-nc/4.0/</a:t>
            </a:r>
            <a:endParaRPr lang="en-US" sz="1200" dirty="0"/>
          </a:p>
        </p:txBody>
      </p:sp>
      <p:sp>
        <p:nvSpPr>
          <p:cNvPr id="14" name="Title 1">
            <a:extLst>
              <a:ext uri="{FF2B5EF4-FFF2-40B4-BE49-F238E27FC236}">
                <a16:creationId xmlns:a16="http://schemas.microsoft.com/office/drawing/2014/main" id="{FDA4C69C-F511-4217-9425-7EB6658B9EA1}"/>
              </a:ext>
            </a:extLst>
          </p:cNvPr>
          <p:cNvSpPr txBox="1">
            <a:spLocks/>
          </p:cNvSpPr>
          <p:nvPr/>
        </p:nvSpPr>
        <p:spPr>
          <a:xfrm>
            <a:off x="457200" y="-10929"/>
            <a:ext cx="10515600" cy="8229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Key Inclusion Criteria by Risk Category</a:t>
            </a:r>
          </a:p>
        </p:txBody>
      </p:sp>
    </p:spTree>
    <p:extLst>
      <p:ext uri="{BB962C8B-B14F-4D97-AF65-F5344CB8AC3E}">
        <p14:creationId xmlns:p14="http://schemas.microsoft.com/office/powerpoint/2010/main" val="14131578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15C05C-6D1C-44AD-9B25-14556481A275}"/>
              </a:ext>
            </a:extLst>
          </p:cNvPr>
          <p:cNvSpPr/>
          <p:nvPr/>
        </p:nvSpPr>
        <p:spPr>
          <a:xfrm>
            <a:off x="457200" y="2157"/>
            <a:ext cx="9280478" cy="822960"/>
          </a:xfrm>
          <a:prstGeom prst="rect">
            <a:avLst/>
          </a:prstGeom>
        </p:spPr>
        <p:txBody>
          <a:bodyPr wrap="square">
            <a:spAutoFit/>
          </a:bodyPr>
          <a:lstStyle/>
          <a:p>
            <a:pPr lvl="0">
              <a:lnSpc>
                <a:spcPct val="115000"/>
              </a:lnSpc>
              <a:defRPr/>
            </a:pPr>
            <a:r>
              <a:rPr lang="en-US" sz="4000" b="1" dirty="0">
                <a:solidFill>
                  <a:prstClr val="black"/>
                </a:solidFill>
                <a:latin typeface="Arial" panose="020B0604020202020204" pitchFamily="34" charset="0"/>
                <a:ea typeface="Calibri" panose="020F0502020204030204" pitchFamily="34" charset="0"/>
                <a:cs typeface="Arial" panose="020B0604020202020204" pitchFamily="34" charset="0"/>
              </a:rPr>
              <a:t>Key Exclusion Criteria</a:t>
            </a:r>
            <a:endParaRPr kumimoji="0" lang="en-US" sz="4000" b="1" i="0" u="none" strike="sng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2EADB617-8F1B-40DA-A3DD-037FF2CF7B59}"/>
              </a:ext>
            </a:extLst>
          </p:cNvPr>
          <p:cNvGraphicFramePr>
            <a:graphicFrameLocks noGrp="1"/>
          </p:cNvGraphicFramePr>
          <p:nvPr>
            <p:extLst/>
          </p:nvPr>
        </p:nvGraphicFramePr>
        <p:xfrm>
          <a:off x="701675" y="893959"/>
          <a:ext cx="10790237" cy="5364480"/>
        </p:xfrm>
        <a:graphic>
          <a:graphicData uri="http://schemas.openxmlformats.org/drawingml/2006/table">
            <a:tbl>
              <a:tblPr firstRow="1" firstCol="1" bandRow="1" bandCol="1"/>
              <a:tblGrid>
                <a:gridCol w="10790237">
                  <a:extLst>
                    <a:ext uri="{9D8B030D-6E8A-4147-A177-3AD203B41FA5}">
                      <a16:colId xmlns:a16="http://schemas.microsoft.com/office/drawing/2014/main" val="2341719222"/>
                    </a:ext>
                  </a:extLst>
                </a:gridCol>
              </a:tblGrid>
              <a:tr h="2963706">
                <a:tc>
                  <a:txBody>
                    <a:bodyPr/>
                    <a:lstStyle/>
                    <a:p>
                      <a:pPr marL="342900" marR="0" lvl="0" indent="-342900">
                        <a:lnSpc>
                          <a:spcPct val="115000"/>
                        </a:lnSpc>
                        <a:spcBef>
                          <a:spcPts val="0"/>
                        </a:spcBef>
                        <a:spcAft>
                          <a:spcPts val="0"/>
                        </a:spcAft>
                        <a:buFont typeface="+mj-lt"/>
                        <a:buAutoNum type="arabicPeriod"/>
                        <a:tabLst>
                          <a:tab pos="139700" algn="l"/>
                          <a:tab pos="457200" algn="l"/>
                        </a:tabLs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Severe (NYHA class IV) heart failure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tabLst>
                          <a:tab pos="139700" algn="l"/>
                          <a:tab pos="457200" algn="l"/>
                        </a:tabLs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Life-threatening disease (other than CVD)</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tabLst>
                          <a:tab pos="139700" algn="l"/>
                          <a:tab pos="457200" algn="l"/>
                        </a:tabLs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Severe liver disease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tabLst>
                          <a:tab pos="139700" algn="l"/>
                          <a:tab pos="457200" algn="l"/>
                        </a:tabLs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Hemoglobin A</a:t>
                      </a:r>
                      <a:r>
                        <a:rPr lang="en-US" sz="1600" baseline="-25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1c</a:t>
                      </a: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&gt;10.0%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tabLst>
                          <a:tab pos="139700" algn="l"/>
                          <a:tab pos="457200" algn="l"/>
                        </a:tabLs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Poorly controlled hypertension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tabLst>
                          <a:tab pos="139700" algn="l"/>
                          <a:tab pos="457200" algn="l"/>
                        </a:tabLs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Planned coronary intervention or major surgical procedure</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tabLst>
                          <a:tab pos="139700" algn="l"/>
                          <a:tab pos="457200" algn="l"/>
                        </a:tabLs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Familial lipoprotein lipase deficiency, apolipoprotein C-II deficiency, or familial </a:t>
                      </a:r>
                      <a:r>
                        <a:rPr lang="en-US" sz="1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dysbetalipoproteinemia</a:t>
                      </a: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tabLst>
                          <a:tab pos="139700" algn="l"/>
                          <a:tab pos="457200" algn="l"/>
                        </a:tabLs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Participation in another clinical trial involving an investigational agent within 90 days prior</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tabLst>
                          <a:tab pos="139700" algn="l"/>
                          <a:tab pos="228600" algn="l"/>
                        </a:tabLs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Intolerance or hypersensitivity to statins</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tabLst>
                          <a:tab pos="139700" algn="l"/>
                          <a:tab pos="228600" algn="l"/>
                        </a:tabLs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Hypersensitivity to fish and/or shellfish</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tabLst>
                          <a:tab pos="139700" algn="l"/>
                          <a:tab pos="457200" algn="l"/>
                        </a:tabLs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History of pancreatitis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tabLst>
                          <a:tab pos="139700" algn="l"/>
                          <a:tab pos="228600" algn="l"/>
                        </a:tabLs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Malabsorption syndrome or chronic diarrhea</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tabLst>
                          <a:tab pos="139700" algn="l"/>
                          <a:tab pos="228600" algn="l"/>
                        </a:tabLs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Non-statin, lipid-altering medications, dietary supplements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tabLst>
                          <a:tab pos="139700" algn="l"/>
                          <a:tab pos="228600" algn="l"/>
                        </a:tabLs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Other medications with lipid-altering potential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652463" marR="0" lvl="1" indent="-195263">
                        <a:lnSpc>
                          <a:spcPct val="115000"/>
                        </a:lnSpc>
                        <a:spcBef>
                          <a:spcPts val="0"/>
                        </a:spcBef>
                        <a:spcAft>
                          <a:spcPts val="0"/>
                        </a:spcAft>
                        <a:buFont typeface="+mj-lt"/>
                        <a:buAutoNum type="alphaLcPeriod"/>
                        <a:tabLst>
                          <a:tab pos="139700" algn="l"/>
                          <a:tab pos="457200" algn="l"/>
                        </a:tabLs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Not stable for ≥28 days prior to qualifying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tabLst>
                          <a:tab pos="139700" algn="l"/>
                          <a:tab pos="285750" algn="l"/>
                        </a:tabLs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Known AIDS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tabLst>
                          <a:tab pos="139700" algn="l"/>
                          <a:tab pos="285750" algn="l"/>
                        </a:tabLs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Peritoneal dialysis or hemodialysis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tabLst>
                          <a:tab pos="139700" algn="l"/>
                          <a:tab pos="285750" algn="l"/>
                        </a:tabLs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Creatine kinase concentration &gt;5 × ULN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tabLst>
                          <a:tab pos="139700" algn="l"/>
                          <a:tab pos="285750" algn="l"/>
                        </a:tabLst>
                      </a:pPr>
                      <a:r>
                        <a:rPr lang="en-US"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Drug or alcohol abuse within the past 6 months</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3152" marR="73152" marT="18288" marB="18288">
                    <a:lnL>
                      <a:noFill/>
                    </a:lnL>
                    <a:lnR>
                      <a:noFill/>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634854"/>
                  </a:ext>
                </a:extLst>
              </a:tr>
            </a:tbl>
          </a:graphicData>
        </a:graphic>
      </p:graphicFrame>
      <p:sp>
        <p:nvSpPr>
          <p:cNvPr id="5" name="TextBox 4">
            <a:extLst>
              <a:ext uri="{FF2B5EF4-FFF2-40B4-BE49-F238E27FC236}">
                <a16:creationId xmlns:a16="http://schemas.microsoft.com/office/drawing/2014/main" id="{9C09B5D8-B972-4342-AB0A-7D58A448B20F}"/>
              </a:ext>
            </a:extLst>
          </p:cNvPr>
          <p:cNvSpPr txBox="1"/>
          <p:nvPr/>
        </p:nvSpPr>
        <p:spPr>
          <a:xfrm>
            <a:off x="272960" y="6328095"/>
            <a:ext cx="12192000" cy="461665"/>
          </a:xfrm>
          <a:prstGeom prst="rect">
            <a:avLst/>
          </a:prstGeom>
          <a:noFill/>
        </p:spPr>
        <p:txBody>
          <a:bodyPr wrap="square" rtlCol="0">
            <a:spAutoFit/>
          </a:bodyPr>
          <a:lstStyle/>
          <a:p>
            <a:r>
              <a:rPr lang="en-US" sz="1200" dirty="0"/>
              <a:t>Adapted from: Bhatt DL, Steg PG, Brinton EA, et al; on behalf of the REDUCE-IT Investigators. Rationale and design of REDUCE-IT: Reduction of Cardiovascular Events </a:t>
            </a:r>
          </a:p>
          <a:p>
            <a:r>
              <a:rPr lang="en-US" sz="1200" dirty="0"/>
              <a:t>with </a:t>
            </a:r>
            <a:r>
              <a:rPr lang="en-US" sz="1200" dirty="0" err="1"/>
              <a:t>Icosapent</a:t>
            </a:r>
            <a:r>
              <a:rPr lang="en-US" sz="1200" dirty="0"/>
              <a:t> Ethyl–Intervention Trial. </a:t>
            </a:r>
            <a:r>
              <a:rPr lang="en-US" sz="1200" i="1" dirty="0" err="1"/>
              <a:t>Clin</a:t>
            </a:r>
            <a:r>
              <a:rPr lang="en-US" sz="1200" i="1" dirty="0"/>
              <a:t> </a:t>
            </a:r>
            <a:r>
              <a:rPr lang="en-US" sz="1200" i="1" dirty="0" err="1"/>
              <a:t>Cardiol</a:t>
            </a:r>
            <a:r>
              <a:rPr lang="en-US" sz="1200" dirty="0"/>
              <a:t>. 2017;40:138-148. </a:t>
            </a:r>
            <a:r>
              <a:rPr lang="en-US" sz="12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2"/>
              </a:rPr>
              <a:t>https://creativecommons.org/licenses/by-nc/4.0/</a:t>
            </a:r>
            <a:endParaRPr lang="en-US" sz="1200" dirty="0"/>
          </a:p>
        </p:txBody>
      </p:sp>
    </p:spTree>
    <p:extLst>
      <p:ext uri="{BB962C8B-B14F-4D97-AF65-F5344CB8AC3E}">
        <p14:creationId xmlns:p14="http://schemas.microsoft.com/office/powerpoint/2010/main" val="3257118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2E0B923-2189-43BC-880D-4736A1647D2D}"/>
              </a:ext>
            </a:extLst>
          </p:cNvPr>
          <p:cNvGraphicFramePr>
            <a:graphicFrameLocks noGrp="1"/>
          </p:cNvGraphicFramePr>
          <p:nvPr>
            <p:extLst>
              <p:ext uri="{D42A27DB-BD31-4B8C-83A1-F6EECF244321}">
                <p14:modId xmlns:p14="http://schemas.microsoft.com/office/powerpoint/2010/main" val="1778489632"/>
              </p:ext>
            </p:extLst>
          </p:nvPr>
        </p:nvGraphicFramePr>
        <p:xfrm>
          <a:off x="1377461" y="1614388"/>
          <a:ext cx="9437078" cy="3352800"/>
        </p:xfrm>
        <a:graphic>
          <a:graphicData uri="http://schemas.openxmlformats.org/drawingml/2006/table">
            <a:tbl>
              <a:tblPr firstRow="1" firstCol="1" bandRow="1" bandCol="1"/>
              <a:tblGrid>
                <a:gridCol w="9437078">
                  <a:extLst>
                    <a:ext uri="{9D8B030D-6E8A-4147-A177-3AD203B41FA5}">
                      <a16:colId xmlns:a16="http://schemas.microsoft.com/office/drawing/2014/main" val="3543247750"/>
                    </a:ext>
                  </a:extLst>
                </a:gridCol>
              </a:tblGrid>
              <a:tr h="1789176">
                <a:tc>
                  <a:txBody>
                    <a:bodyPr/>
                    <a:lstStyle/>
                    <a:p>
                      <a:pPr marL="514350" marR="0" lvl="0" indent="-514350">
                        <a:lnSpc>
                          <a:spcPct val="100000"/>
                        </a:lnSpc>
                        <a:spcBef>
                          <a:spcPts val="2400"/>
                        </a:spcBef>
                        <a:spcAft>
                          <a:spcPts val="0"/>
                        </a:spcAft>
                        <a:buFont typeface="+mj-lt"/>
                        <a:buAutoNum type="arabicPeriod"/>
                        <a:tabLst>
                          <a:tab pos="139700" algn="l"/>
                          <a:tab pos="457200" algn="l"/>
                        </a:tabLst>
                      </a:pPr>
                      <a:r>
                        <a:rPr lang="en-US" sz="2400" kern="1200" dirty="0">
                          <a:effectLst/>
                          <a:latin typeface="Arial" panose="020B0604020202020204" pitchFamily="34" charset="0"/>
                          <a:ea typeface="Times New Roman" panose="02020603050405020304" pitchFamily="18" charset="0"/>
                          <a:cs typeface="Arial" panose="020B0604020202020204" pitchFamily="34" charset="0"/>
                        </a:rPr>
                        <a:t>Age ≥45 years with established CVD (Secondary Prevention Cohort) </a:t>
                      </a:r>
                      <a:r>
                        <a:rPr lang="en-US" sz="2400" i="1" kern="1200" dirty="0">
                          <a:effectLst/>
                          <a:latin typeface="Arial" panose="020B0604020202020204" pitchFamily="34" charset="0"/>
                          <a:ea typeface="Times New Roman" panose="02020603050405020304" pitchFamily="18" charset="0"/>
                          <a:cs typeface="Arial" panose="020B0604020202020204" pitchFamily="34" charset="0"/>
                        </a:rPr>
                        <a:t>or</a:t>
                      </a:r>
                      <a:r>
                        <a:rPr lang="en-US" sz="2400" kern="1200" dirty="0">
                          <a:effectLst/>
                          <a:latin typeface="Arial" panose="020B0604020202020204" pitchFamily="34" charset="0"/>
                          <a:ea typeface="Times New Roman" panose="02020603050405020304" pitchFamily="18" charset="0"/>
                          <a:cs typeface="Arial" panose="020B0604020202020204" pitchFamily="34" charset="0"/>
                        </a:rPr>
                        <a:t> ≥50 years with diabetes with ≥1 additional risk factor for CVD (Primary Prevention Cohort)</a:t>
                      </a:r>
                    </a:p>
                    <a:p>
                      <a:pPr marL="514350" marR="0" lvl="0" indent="-514350">
                        <a:lnSpc>
                          <a:spcPct val="100000"/>
                        </a:lnSpc>
                        <a:spcBef>
                          <a:spcPts val="2400"/>
                        </a:spcBef>
                        <a:spcAft>
                          <a:spcPts val="0"/>
                        </a:spcAft>
                        <a:buFont typeface="+mj-lt"/>
                        <a:buAutoNum type="arabicPeriod"/>
                        <a:tabLst>
                          <a:tab pos="139700" algn="l"/>
                          <a:tab pos="45720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Fasting TG </a:t>
                      </a: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levels ≥150 mg</a:t>
                      </a:r>
                      <a:r>
                        <a:rPr lang="en-US" sz="2400" dirty="0">
                          <a:effectLst/>
                          <a:latin typeface="Arial" panose="020B0604020202020204" pitchFamily="34" charset="0"/>
                          <a:ea typeface="Times New Roman" panose="02020603050405020304" pitchFamily="18" charset="0"/>
                          <a:cs typeface="Arial" panose="020B0604020202020204" pitchFamily="34" charset="0"/>
                        </a:rPr>
                        <a:t>/</a:t>
                      </a:r>
                      <a:r>
                        <a:rPr lang="en-US" sz="2400" dirty="0" err="1">
                          <a:effectLst/>
                          <a:latin typeface="Arial" panose="020B0604020202020204" pitchFamily="34" charset="0"/>
                          <a:ea typeface="Times New Roman" panose="02020603050405020304" pitchFamily="18" charset="0"/>
                          <a:cs typeface="Arial" panose="020B0604020202020204" pitchFamily="34" charset="0"/>
                        </a:rPr>
                        <a:t>dL</a:t>
                      </a:r>
                      <a:r>
                        <a:rPr lang="en-US" sz="2400" dirty="0">
                          <a:effectLst/>
                          <a:latin typeface="Arial" panose="020B0604020202020204" pitchFamily="34" charset="0"/>
                          <a:ea typeface="Times New Roman" panose="02020603050405020304" pitchFamily="18" charset="0"/>
                          <a:cs typeface="Arial" panose="020B0604020202020204" pitchFamily="34" charset="0"/>
                        </a:rPr>
                        <a:t> and &lt;500 mg/</a:t>
                      </a:r>
                      <a:r>
                        <a:rPr lang="en-US" sz="2400" dirty="0" err="1">
                          <a:effectLst/>
                          <a:latin typeface="Arial" panose="020B0604020202020204" pitchFamily="34" charset="0"/>
                          <a:ea typeface="Times New Roman" panose="02020603050405020304" pitchFamily="18" charset="0"/>
                          <a:cs typeface="Arial" panose="020B0604020202020204" pitchFamily="34" charset="0"/>
                        </a:rPr>
                        <a:t>dL</a:t>
                      </a:r>
                      <a:r>
                        <a:rPr lang="en-US" sz="2400" kern="1200" dirty="0">
                          <a:effectLst/>
                          <a:latin typeface="Arial" panose="020B0604020202020204" pitchFamily="34" charset="0"/>
                          <a:ea typeface="Times New Roman" panose="02020603050405020304" pitchFamily="18" charset="0"/>
                          <a:cs typeface="Arial" panose="020B0604020202020204" pitchFamily="34" charset="0"/>
                        </a:rPr>
                        <a:t>*</a:t>
                      </a:r>
                      <a:r>
                        <a:rPr lang="en-US" sz="2400" kern="1200" baseline="30000" dirty="0">
                          <a:effectLst/>
                          <a:latin typeface="Arial" panose="020B0604020202020204" pitchFamily="34" charset="0"/>
                          <a:ea typeface="Times New Roman" panose="02020603050405020304" pitchFamily="18" charset="0"/>
                          <a:cs typeface="Arial" panose="020B0604020202020204" pitchFamily="34" charset="0"/>
                        </a:rPr>
                        <a:t> </a:t>
                      </a:r>
                    </a:p>
                    <a:p>
                      <a:pPr marL="514350" marR="0" lvl="0" indent="-514350">
                        <a:lnSpc>
                          <a:spcPct val="100000"/>
                        </a:lnSpc>
                        <a:spcBef>
                          <a:spcPts val="2400"/>
                        </a:spcBef>
                        <a:spcAft>
                          <a:spcPts val="0"/>
                        </a:spcAft>
                        <a:buFont typeface="+mj-lt"/>
                        <a:buAutoNum type="arabicPeriod"/>
                        <a:tabLst>
                          <a:tab pos="139700" algn="l"/>
                          <a:tab pos="457200" algn="l"/>
                        </a:tabLst>
                      </a:pPr>
                      <a:r>
                        <a:rPr lang="en-US" sz="2400" dirty="0">
                          <a:effectLst/>
                          <a:latin typeface="Arial" panose="020B0604020202020204" pitchFamily="34" charset="0"/>
                          <a:ea typeface="Times New Roman" panose="02020603050405020304" pitchFamily="18" charset="0"/>
                          <a:cs typeface="Arial" panose="020B0604020202020204" pitchFamily="34" charset="0"/>
                        </a:rPr>
                        <a:t>LDL-C &gt;40 mg/</a:t>
                      </a:r>
                      <a:r>
                        <a:rPr lang="en-US" sz="2400" dirty="0" err="1">
                          <a:effectLst/>
                          <a:latin typeface="Arial" panose="020B0604020202020204" pitchFamily="34" charset="0"/>
                          <a:ea typeface="Times New Roman" panose="02020603050405020304" pitchFamily="18" charset="0"/>
                          <a:cs typeface="Arial" panose="020B0604020202020204" pitchFamily="34" charset="0"/>
                        </a:rPr>
                        <a:t>dL</a:t>
                      </a:r>
                      <a:r>
                        <a:rPr lang="en-US" sz="2400" dirty="0">
                          <a:effectLst/>
                          <a:latin typeface="Arial" panose="020B0604020202020204" pitchFamily="34" charset="0"/>
                          <a:ea typeface="Times New Roman" panose="02020603050405020304" pitchFamily="18" charset="0"/>
                          <a:cs typeface="Arial" panose="020B0604020202020204" pitchFamily="34" charset="0"/>
                        </a:rPr>
                        <a:t> and ≤100 mg/</a:t>
                      </a:r>
                      <a:r>
                        <a:rPr lang="en-US" sz="2400" dirty="0" err="1">
                          <a:effectLst/>
                          <a:latin typeface="Arial" panose="020B0604020202020204" pitchFamily="34" charset="0"/>
                          <a:ea typeface="Times New Roman" panose="02020603050405020304" pitchFamily="18" charset="0"/>
                          <a:cs typeface="Arial" panose="020B0604020202020204" pitchFamily="34" charset="0"/>
                        </a:rPr>
                        <a:t>dL</a:t>
                      </a:r>
                      <a:r>
                        <a:rPr lang="en-US" sz="2400" dirty="0">
                          <a:effectLst/>
                          <a:latin typeface="Arial" panose="020B0604020202020204" pitchFamily="34" charset="0"/>
                          <a:ea typeface="Times New Roman" panose="02020603050405020304" pitchFamily="18" charset="0"/>
                          <a:cs typeface="Arial" panose="020B0604020202020204" pitchFamily="34" charset="0"/>
                        </a:rPr>
                        <a:t> and on stable statin therapy (± ezetimibe) for ≥4 weeks prior to qualifying measurements for randomization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73152" marR="73152" marT="91440" marB="9144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820655"/>
                  </a:ext>
                </a:extLst>
              </a:tr>
            </a:tbl>
          </a:graphicData>
        </a:graphic>
      </p:graphicFrame>
      <p:sp>
        <p:nvSpPr>
          <p:cNvPr id="10" name="Rectangle 9">
            <a:extLst>
              <a:ext uri="{FF2B5EF4-FFF2-40B4-BE49-F238E27FC236}">
                <a16:creationId xmlns:a16="http://schemas.microsoft.com/office/drawing/2014/main" id="{B6AEE5D2-042C-4C17-A845-9FEA1DE07402}"/>
              </a:ext>
            </a:extLst>
          </p:cNvPr>
          <p:cNvSpPr/>
          <p:nvPr/>
        </p:nvSpPr>
        <p:spPr>
          <a:xfrm>
            <a:off x="183491" y="5894092"/>
            <a:ext cx="11596254" cy="504625"/>
          </a:xfrm>
          <a:prstGeom prst="rect">
            <a:avLst/>
          </a:prstGeom>
        </p:spPr>
        <p:txBody>
          <a:bodyPr wrap="square">
            <a:spAutoFit/>
          </a:bodyPr>
          <a:lstStyle/>
          <a:p>
            <a:pPr>
              <a:lnSpc>
                <a:spcPct val="115000"/>
              </a:lnSpc>
            </a:pPr>
            <a:r>
              <a:rPr lang="en-US" sz="1200" dirty="0">
                <a:latin typeface="Arial" panose="020B0604020202020204" pitchFamily="34" charset="0"/>
                <a:ea typeface="Times New Roman" panose="02020603050405020304" pitchFamily="18" charset="0"/>
                <a:cs typeface="Arial" panose="020B0604020202020204" pitchFamily="34" charset="0"/>
              </a:rPr>
              <a:t>*Due to the variability of triglycerides, a 10% allowance existing in the initial protocol, which permitted patients to be enrolled with qualifying triglycerides ≥135 mg/</a:t>
            </a:r>
            <a:r>
              <a:rPr lang="en-US" sz="1200" dirty="0" err="1">
                <a:latin typeface="Arial" panose="020B0604020202020204" pitchFamily="34" charset="0"/>
                <a:ea typeface="Times New Roman" panose="02020603050405020304" pitchFamily="18" charset="0"/>
                <a:cs typeface="Arial" panose="020B0604020202020204" pitchFamily="34" charset="0"/>
              </a:rPr>
              <a:t>dL</a:t>
            </a:r>
            <a:r>
              <a:rPr lang="en-US" sz="1200" dirty="0">
                <a:latin typeface="Arial" panose="020B0604020202020204" pitchFamily="34" charset="0"/>
                <a:ea typeface="Times New Roman" panose="02020603050405020304" pitchFamily="18" charset="0"/>
                <a:cs typeface="Arial" panose="020B0604020202020204" pitchFamily="34" charset="0"/>
              </a:rPr>
              <a:t>. protocol amendment 1 (May 2013) changed the lower limit of acceptable triglycerides from 150 mg/</a:t>
            </a:r>
            <a:r>
              <a:rPr lang="en-US" sz="1200" dirty="0" err="1">
                <a:latin typeface="Arial" panose="020B0604020202020204" pitchFamily="34" charset="0"/>
                <a:ea typeface="Times New Roman" panose="02020603050405020304" pitchFamily="18" charset="0"/>
                <a:cs typeface="Arial" panose="020B0604020202020204" pitchFamily="34" charset="0"/>
              </a:rPr>
              <a:t>dL</a:t>
            </a:r>
            <a:r>
              <a:rPr lang="en-US" sz="1200" dirty="0">
                <a:latin typeface="Arial" panose="020B0604020202020204" pitchFamily="34" charset="0"/>
                <a:ea typeface="Times New Roman" panose="02020603050405020304" pitchFamily="18" charset="0"/>
                <a:cs typeface="Arial" panose="020B0604020202020204" pitchFamily="34" charset="0"/>
              </a:rPr>
              <a:t> to 200 mg/</a:t>
            </a:r>
            <a:r>
              <a:rPr lang="en-US" sz="1200" dirty="0" err="1">
                <a:latin typeface="Arial" panose="020B0604020202020204" pitchFamily="34" charset="0"/>
                <a:ea typeface="Times New Roman" panose="02020603050405020304" pitchFamily="18" charset="0"/>
                <a:cs typeface="Arial" panose="020B0604020202020204" pitchFamily="34" charset="0"/>
              </a:rPr>
              <a:t>dL</a:t>
            </a:r>
            <a:r>
              <a:rPr lang="en-US" sz="1200" dirty="0">
                <a:latin typeface="Arial" panose="020B0604020202020204" pitchFamily="34" charset="0"/>
                <a:ea typeface="Times New Roman" panose="02020603050405020304" pitchFamily="18" charset="0"/>
                <a:cs typeface="Arial" panose="020B0604020202020204" pitchFamily="34" charset="0"/>
              </a:rPr>
              <a:t>, with no variability allowance. </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F02271A-747F-45D5-AEAA-E3BD799F5887}"/>
              </a:ext>
            </a:extLst>
          </p:cNvPr>
          <p:cNvSpPr txBox="1"/>
          <p:nvPr/>
        </p:nvSpPr>
        <p:spPr>
          <a:xfrm>
            <a:off x="185470" y="6363956"/>
            <a:ext cx="1219200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Adapted with </a:t>
            </a:r>
            <a:r>
              <a:rPr lang="en-US" sz="1200" dirty="0" err="1">
                <a:latin typeface="Arial" panose="020B0604020202020204" pitchFamily="34" charset="0"/>
                <a:cs typeface="Arial" panose="020B0604020202020204" pitchFamily="34" charset="0"/>
              </a:rPr>
              <a:t>permission</a:t>
            </a:r>
            <a:r>
              <a:rPr lang="en-US" sz="1200" baseline="30000" dirty="0" err="1">
                <a:latin typeface="Arial" panose="020B0604020202020204" pitchFamily="34" charset="0"/>
                <a:cs typeface="Arial" panose="020B0604020202020204" pitchFamily="34" charset="0"/>
              </a:rPr>
              <a:t>ǂ</a:t>
            </a:r>
            <a:r>
              <a:rPr lang="en-US" sz="1200" dirty="0">
                <a:latin typeface="Arial" panose="020B0604020202020204" pitchFamily="34" charset="0"/>
                <a:cs typeface="Arial" panose="020B0604020202020204" pitchFamily="34" charset="0"/>
              </a:rPr>
              <a:t> from: Bhatt DL, Steg PG, Brinton EA, et al; on behalf of the REDUCE-IT Investigators. Rationale and design of REDUCE-IT: Reduction of Cardiovascular Events with </a:t>
            </a:r>
            <a:r>
              <a:rPr lang="en-US" sz="1200" dirty="0" err="1">
                <a:latin typeface="Arial" panose="020B0604020202020204" pitchFamily="34" charset="0"/>
                <a:cs typeface="Arial" panose="020B0604020202020204" pitchFamily="34" charset="0"/>
              </a:rPr>
              <a:t>Icosapent</a:t>
            </a:r>
            <a:r>
              <a:rPr lang="en-US" sz="1200" dirty="0">
                <a:latin typeface="Arial" panose="020B0604020202020204" pitchFamily="34" charset="0"/>
                <a:cs typeface="Arial" panose="020B0604020202020204" pitchFamily="34" charset="0"/>
              </a:rPr>
              <a:t> Ethyl–Intervention Trial. </a:t>
            </a:r>
            <a:r>
              <a:rPr lang="en-US" sz="1200" i="1" dirty="0" err="1">
                <a:latin typeface="Arial" panose="020B0604020202020204" pitchFamily="34" charset="0"/>
                <a:cs typeface="Arial" panose="020B0604020202020204" pitchFamily="34" charset="0"/>
              </a:rPr>
              <a:t>Clin</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Cardiol</a:t>
            </a:r>
            <a:r>
              <a:rPr lang="en-US" sz="1200" dirty="0">
                <a:latin typeface="Arial" panose="020B0604020202020204" pitchFamily="34" charset="0"/>
                <a:cs typeface="Arial" panose="020B0604020202020204" pitchFamily="34" charset="0"/>
              </a:rPr>
              <a:t>. 2017;40:138-148. [</a:t>
            </a:r>
            <a:r>
              <a:rPr lang="en-US" sz="1200" baseline="30000" dirty="0">
                <a:latin typeface="Arial" panose="020B0604020202020204" pitchFamily="34" charset="0"/>
                <a:cs typeface="Arial" panose="020B0604020202020204" pitchFamily="34" charset="0"/>
              </a:rPr>
              <a:t>ǂ</a:t>
            </a:r>
            <a:r>
              <a:rPr lang="en-US" sz="1200" dirty="0">
                <a:latin typeface="Arial" panose="020B0604020202020204" pitchFamily="34" charset="0"/>
                <a:cs typeface="Arial" panose="020B0604020202020204" pitchFamily="34" charset="0"/>
              </a:rPr>
              <a:t>https://creativecommons.org/licenses/by-nc/4.0/]</a:t>
            </a:r>
            <a:endParaRPr lang="en-US" sz="1200" dirty="0">
              <a:highlight>
                <a:srgbClr val="FFFF00"/>
              </a:highlight>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DA4C69C-F511-4217-9425-7EB6658B9EA1}"/>
              </a:ext>
            </a:extLst>
          </p:cNvPr>
          <p:cNvSpPr txBox="1">
            <a:spLocks/>
          </p:cNvSpPr>
          <p:nvPr/>
        </p:nvSpPr>
        <p:spPr>
          <a:xfrm>
            <a:off x="457200" y="-9761"/>
            <a:ext cx="10515600" cy="8229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Key Inclusion Criteria</a:t>
            </a:r>
          </a:p>
        </p:txBody>
      </p:sp>
    </p:spTree>
    <p:extLst>
      <p:ext uri="{BB962C8B-B14F-4D97-AF65-F5344CB8AC3E}">
        <p14:creationId xmlns:p14="http://schemas.microsoft.com/office/powerpoint/2010/main" val="687304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4855-2EB2-440B-B97E-06B33A365827}"/>
              </a:ext>
            </a:extLst>
          </p:cNvPr>
          <p:cNvSpPr>
            <a:spLocks noGrp="1"/>
          </p:cNvSpPr>
          <p:nvPr>
            <p:ph type="title"/>
          </p:nvPr>
        </p:nvSpPr>
        <p:spPr>
          <a:xfrm>
            <a:off x="457200" y="81419"/>
            <a:ext cx="10515600" cy="1569957"/>
          </a:xfrm>
        </p:spPr>
        <p:txBody>
          <a:bodyPr>
            <a:noAutofit/>
          </a:bodyPr>
          <a:lstStyle/>
          <a:p>
            <a:r>
              <a:rPr lang="en-US" sz="4000" b="1" dirty="0">
                <a:latin typeface="Arial" panose="020B0604020202020204" pitchFamily="34" charset="0"/>
                <a:cs typeface="Arial" panose="020B0604020202020204" pitchFamily="34" charset="0"/>
              </a:rPr>
              <a:t>Serious Treatment-Emergent Adverse Events Occurring at ≥2% in Either Treatment Group </a:t>
            </a:r>
          </a:p>
        </p:txBody>
      </p:sp>
      <p:graphicFrame>
        <p:nvGraphicFramePr>
          <p:cNvPr id="4" name="Table 3">
            <a:extLst>
              <a:ext uri="{FF2B5EF4-FFF2-40B4-BE49-F238E27FC236}">
                <a16:creationId xmlns:a16="http://schemas.microsoft.com/office/drawing/2014/main" id="{AD7DA916-8D25-4E11-9123-FD35837D3F62}"/>
              </a:ext>
            </a:extLst>
          </p:cNvPr>
          <p:cNvGraphicFramePr>
            <a:graphicFrameLocks noGrp="1"/>
          </p:cNvGraphicFramePr>
          <p:nvPr>
            <p:extLst>
              <p:ext uri="{D42A27DB-BD31-4B8C-83A1-F6EECF244321}">
                <p14:modId xmlns:p14="http://schemas.microsoft.com/office/powerpoint/2010/main" val="1680754471"/>
              </p:ext>
            </p:extLst>
          </p:nvPr>
        </p:nvGraphicFramePr>
        <p:xfrm>
          <a:off x="701674" y="2021951"/>
          <a:ext cx="10790239" cy="3254137"/>
        </p:xfrm>
        <a:graphic>
          <a:graphicData uri="http://schemas.openxmlformats.org/drawingml/2006/table">
            <a:tbl>
              <a:tblPr/>
              <a:tblGrid>
                <a:gridCol w="4189262">
                  <a:extLst>
                    <a:ext uri="{9D8B030D-6E8A-4147-A177-3AD203B41FA5}">
                      <a16:colId xmlns:a16="http://schemas.microsoft.com/office/drawing/2014/main" val="776834479"/>
                    </a:ext>
                  </a:extLst>
                </a:gridCol>
                <a:gridCol w="2538138">
                  <a:extLst>
                    <a:ext uri="{9D8B030D-6E8A-4147-A177-3AD203B41FA5}">
                      <a16:colId xmlns:a16="http://schemas.microsoft.com/office/drawing/2014/main" val="414368215"/>
                    </a:ext>
                  </a:extLst>
                </a:gridCol>
                <a:gridCol w="2538138">
                  <a:extLst>
                    <a:ext uri="{9D8B030D-6E8A-4147-A177-3AD203B41FA5}">
                      <a16:colId xmlns:a16="http://schemas.microsoft.com/office/drawing/2014/main" val="3154778147"/>
                    </a:ext>
                  </a:extLst>
                </a:gridCol>
                <a:gridCol w="1524701">
                  <a:extLst>
                    <a:ext uri="{9D8B030D-6E8A-4147-A177-3AD203B41FA5}">
                      <a16:colId xmlns:a16="http://schemas.microsoft.com/office/drawing/2014/main" val="2630320390"/>
                    </a:ext>
                  </a:extLst>
                </a:gridCol>
              </a:tblGrid>
              <a:tr h="828067">
                <a:tc>
                  <a:txBody>
                    <a:bodyPr/>
                    <a:lstStyle/>
                    <a:p>
                      <a:pPr marL="0" marR="0">
                        <a:lnSpc>
                          <a:spcPct val="107000"/>
                        </a:lnSpc>
                        <a:spcBef>
                          <a:spcPts val="300"/>
                        </a:spcBef>
                        <a:spcAft>
                          <a:spcPts val="300"/>
                        </a:spcAft>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Preferred Term</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b">
                    <a:lnL>
                      <a:noFill/>
                    </a:lnL>
                    <a:lnR>
                      <a:noFill/>
                    </a:lnR>
                    <a:lnT>
                      <a:noFill/>
                    </a:lnT>
                    <a:lnB w="1905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2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Icosapent</a:t>
                      </a: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Ethyl</a:t>
                      </a:r>
                      <a:b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(N=4089)</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b">
                    <a:lnL>
                      <a:noFill/>
                    </a:lnL>
                    <a:lnR>
                      <a:noFill/>
                    </a:lnR>
                    <a:lnT>
                      <a:noFill/>
                    </a:lnT>
                    <a:lnB w="1905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Placebo</a:t>
                      </a:r>
                      <a:b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(N=4090)</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b">
                    <a:lnL>
                      <a:noFill/>
                    </a:lnL>
                    <a:lnR>
                      <a:noFill/>
                    </a:lnR>
                    <a:lnT>
                      <a:noFill/>
                    </a:lnT>
                    <a:lnB w="1905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P-value</a:t>
                      </a:r>
                      <a:r>
                        <a:rPr lang="en-US" sz="24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b">
                    <a:lnL>
                      <a:noFill/>
                    </a:lnL>
                    <a:lnR>
                      <a:noFill/>
                    </a:lnR>
                    <a:lnT>
                      <a:noFill/>
                    </a:lnT>
                    <a:lnB w="190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77881413"/>
                  </a:ext>
                </a:extLst>
              </a:tr>
              <a:tr h="548640">
                <a:tc>
                  <a:txBody>
                    <a:bodyPr/>
                    <a:lstStyle/>
                    <a:p>
                      <a:pPr marL="0" marR="0">
                        <a:lnSpc>
                          <a:spcPct val="107000"/>
                        </a:lnSpc>
                        <a:spcBef>
                          <a:spcPts val="300"/>
                        </a:spcBef>
                        <a:spcAft>
                          <a:spcPts val="300"/>
                        </a:spcAf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Pneumonia</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105 (2.6%)</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118 (2.9%)</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7000"/>
                        </a:lnSpc>
                        <a:spcBef>
                          <a:spcPts val="300"/>
                        </a:spcBef>
                        <a:spcAft>
                          <a:spcPts val="300"/>
                        </a:spcAft>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0.42</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36576" marR="36576" marT="36576" marB="36576"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89620430"/>
                  </a:ext>
                </a:extLst>
              </a:tr>
              <a:tr h="1849644">
                <a:tc gridSpan="4">
                  <a:txBody>
                    <a:bodyPr/>
                    <a:lstStyle/>
                    <a:p>
                      <a:pPr marL="0" marR="0">
                        <a:lnSpc>
                          <a:spcPct val="107000"/>
                        </a:lnSpc>
                        <a:spcBef>
                          <a:spcPts val="300"/>
                        </a:spcBef>
                        <a:spcAft>
                          <a:spcPts val="300"/>
                        </a:spcAft>
                      </a:pPr>
                      <a:br>
                        <a:rPr lang="en-US"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Note: A treatment-emergent adverse event (TEAE) is defined as an event that first occurs or worsens in severity on or after the date of dispensing study drug and within 30 days after the completion or withdrawal from study. Percentages are based on the number of subjects randomized to each treatment group in the Safety population (N). Events that were positively adjudicated as clinical endpoints are not included.</a:t>
                      </a:r>
                      <a:b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 adverse events are coded using the Medical Dictionary for Regulatory Activities (MedDRA Version 20.1).</a:t>
                      </a:r>
                      <a:b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Fisher’s Exact test.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38100" marR="38100" marT="0" marB="0">
                    <a:lnL>
                      <a:noFill/>
                    </a:lnL>
                    <a:lnR>
                      <a:noFill/>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62856303"/>
                  </a:ext>
                </a:extLst>
              </a:tr>
            </a:tbl>
          </a:graphicData>
        </a:graphic>
      </p:graphicFrame>
    </p:spTree>
    <p:extLst>
      <p:ext uri="{BB962C8B-B14F-4D97-AF65-F5344CB8AC3E}">
        <p14:creationId xmlns:p14="http://schemas.microsoft.com/office/powerpoint/2010/main" val="19783166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4855-2EB2-440B-B97E-06B33A365827}"/>
              </a:ext>
            </a:extLst>
          </p:cNvPr>
          <p:cNvSpPr>
            <a:spLocks noGrp="1"/>
          </p:cNvSpPr>
          <p:nvPr>
            <p:ph type="title"/>
          </p:nvPr>
        </p:nvSpPr>
        <p:spPr>
          <a:xfrm>
            <a:off x="457200" y="9728"/>
            <a:ext cx="10515600" cy="1325880"/>
          </a:xfrm>
        </p:spPr>
        <p:txBody>
          <a:bodyPr>
            <a:normAutofit/>
          </a:bodyPr>
          <a:lstStyle/>
          <a:p>
            <a:r>
              <a:rPr lang="en-US" sz="4000" b="1" dirty="0">
                <a:latin typeface="Arial" panose="020B0604020202020204" pitchFamily="34" charset="0"/>
                <a:cs typeface="Arial" panose="020B0604020202020204" pitchFamily="34" charset="0"/>
              </a:rPr>
              <a:t>Adjudicated Events: Hospitalization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for Atrial Fibrillation or Atrial Flutter</a:t>
            </a:r>
          </a:p>
        </p:txBody>
      </p:sp>
      <p:graphicFrame>
        <p:nvGraphicFramePr>
          <p:cNvPr id="4" name="Table 3">
            <a:extLst>
              <a:ext uri="{FF2B5EF4-FFF2-40B4-BE49-F238E27FC236}">
                <a16:creationId xmlns:a16="http://schemas.microsoft.com/office/drawing/2014/main" id="{1BAAD6F0-8299-41E5-B9F8-8AA4A4CCDDBD}"/>
              </a:ext>
            </a:extLst>
          </p:cNvPr>
          <p:cNvGraphicFramePr>
            <a:graphicFrameLocks noGrp="1"/>
          </p:cNvGraphicFramePr>
          <p:nvPr>
            <p:extLst>
              <p:ext uri="{D42A27DB-BD31-4B8C-83A1-F6EECF244321}">
                <p14:modId xmlns:p14="http://schemas.microsoft.com/office/powerpoint/2010/main" val="2308773435"/>
              </p:ext>
            </p:extLst>
          </p:nvPr>
        </p:nvGraphicFramePr>
        <p:xfrm>
          <a:off x="701675" y="1752600"/>
          <a:ext cx="10790238" cy="2906014"/>
        </p:xfrm>
        <a:graphic>
          <a:graphicData uri="http://schemas.openxmlformats.org/drawingml/2006/table">
            <a:tbl>
              <a:tblPr/>
              <a:tblGrid>
                <a:gridCol w="4698767">
                  <a:extLst>
                    <a:ext uri="{9D8B030D-6E8A-4147-A177-3AD203B41FA5}">
                      <a16:colId xmlns:a16="http://schemas.microsoft.com/office/drawing/2014/main" val="40773489"/>
                    </a:ext>
                  </a:extLst>
                </a:gridCol>
                <a:gridCol w="2037648">
                  <a:extLst>
                    <a:ext uri="{9D8B030D-6E8A-4147-A177-3AD203B41FA5}">
                      <a16:colId xmlns:a16="http://schemas.microsoft.com/office/drawing/2014/main" val="2454988178"/>
                    </a:ext>
                  </a:extLst>
                </a:gridCol>
                <a:gridCol w="2037648">
                  <a:extLst>
                    <a:ext uri="{9D8B030D-6E8A-4147-A177-3AD203B41FA5}">
                      <a16:colId xmlns:a16="http://schemas.microsoft.com/office/drawing/2014/main" val="2846699279"/>
                    </a:ext>
                  </a:extLst>
                </a:gridCol>
                <a:gridCol w="2016175">
                  <a:extLst>
                    <a:ext uri="{9D8B030D-6E8A-4147-A177-3AD203B41FA5}">
                      <a16:colId xmlns:a16="http://schemas.microsoft.com/office/drawing/2014/main" val="3851682488"/>
                    </a:ext>
                  </a:extLst>
                </a:gridCol>
              </a:tblGrid>
              <a:tr h="826233">
                <a:tc>
                  <a:txBody>
                    <a:bodyPr/>
                    <a:lstStyle/>
                    <a:p>
                      <a:pPr marL="0" marR="0">
                        <a:lnSpc>
                          <a:spcPct val="100000"/>
                        </a:lnSpc>
                        <a:spcBef>
                          <a:spcPts val="400"/>
                        </a:spcBef>
                        <a:spcAft>
                          <a:spcPts val="400"/>
                        </a:spcAft>
                      </a:pP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Primary System Organ Class</a:t>
                      </a:r>
                      <a:b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Preferred Term</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54864" marR="54864" marT="36576" marB="36576" anchor="b">
                    <a:lnL>
                      <a:noFill/>
                    </a:lnL>
                    <a:lnR>
                      <a:noFill/>
                    </a:lnR>
                    <a:lnT>
                      <a:noFill/>
                    </a:lnT>
                    <a:lnB w="1905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0000"/>
                        </a:lnSpc>
                        <a:spcBef>
                          <a:spcPts val="400"/>
                        </a:spcBef>
                        <a:spcAft>
                          <a:spcPts val="400"/>
                        </a:spcAft>
                      </a:pPr>
                      <a:r>
                        <a:rPr lang="en-US" sz="2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Icosapent</a:t>
                      </a: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Ethyl</a:t>
                      </a:r>
                      <a:b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(N=4089)</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54864" marR="54864" marT="36576" marB="36576" anchor="b">
                    <a:lnL>
                      <a:noFill/>
                    </a:lnL>
                    <a:lnR>
                      <a:noFill/>
                    </a:lnR>
                    <a:lnT>
                      <a:noFill/>
                    </a:lnT>
                    <a:lnB w="1905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0000"/>
                        </a:lnSpc>
                        <a:spcBef>
                          <a:spcPts val="400"/>
                        </a:spcBef>
                        <a:spcAft>
                          <a:spcPts val="400"/>
                        </a:spcAft>
                      </a:pP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Placebo</a:t>
                      </a:r>
                      <a:b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(N=4090)</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54864" marR="54864" marT="36576" marB="36576" anchor="b">
                    <a:lnL>
                      <a:noFill/>
                    </a:lnL>
                    <a:lnR>
                      <a:noFill/>
                    </a:lnR>
                    <a:lnT>
                      <a:noFill/>
                    </a:lnT>
                    <a:lnB w="1905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0000"/>
                        </a:lnSpc>
                        <a:spcBef>
                          <a:spcPts val="400"/>
                        </a:spcBef>
                        <a:spcAft>
                          <a:spcPts val="400"/>
                        </a:spcAft>
                      </a:pP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P-value</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54864" marR="54864" marT="36576" marB="36576" anchor="b">
                    <a:lnL>
                      <a:noFill/>
                    </a:lnL>
                    <a:lnR>
                      <a:noFill/>
                    </a:lnR>
                    <a:lnT>
                      <a:noFill/>
                    </a:lnT>
                    <a:lnB w="190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32026274"/>
                  </a:ext>
                </a:extLst>
              </a:tr>
              <a:tr h="548640">
                <a:tc>
                  <a:txBody>
                    <a:bodyPr/>
                    <a:lstStyle/>
                    <a:p>
                      <a:pPr marL="0" marR="0">
                        <a:lnSpc>
                          <a:spcPct val="107000"/>
                        </a:lnSpc>
                        <a:spcBef>
                          <a:spcPts val="400"/>
                        </a:spcBef>
                        <a:spcAft>
                          <a:spcPts val="4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Positively Adjudicated Atrial Fibrillation/Flutter</a:t>
                      </a:r>
                      <a:r>
                        <a:rPr lang="en-US" sz="22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p>
                  </a:txBody>
                  <a:tcPr marL="54864" marR="54864" marT="36576" marB="36576"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400"/>
                        </a:spcBef>
                        <a:spcAft>
                          <a:spcPts val="400"/>
                        </a:spcAft>
                      </a:pP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127 (3.1%)</a:t>
                      </a:r>
                    </a:p>
                  </a:txBody>
                  <a:tcPr marL="54864" marR="54864" marT="36576" marB="36576"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400"/>
                        </a:spcBef>
                        <a:spcAft>
                          <a:spcPts val="400"/>
                        </a:spcAft>
                      </a:pP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84 (2.1%)</a:t>
                      </a:r>
                    </a:p>
                  </a:txBody>
                  <a:tcPr marL="54864" marR="54864" marT="36576" marB="36576"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400"/>
                        </a:spcBef>
                        <a:spcAft>
                          <a:spcPts val="400"/>
                        </a:spcAft>
                      </a:pPr>
                      <a:r>
                        <a:rPr lang="en-US"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0.004</a:t>
                      </a:r>
                    </a:p>
                  </a:txBody>
                  <a:tcPr marL="54864" marR="54864" marT="36576" marB="36576" anchor="ctr">
                    <a:lnL>
                      <a:noFill/>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7808752"/>
                  </a:ext>
                </a:extLst>
              </a:tr>
              <a:tr h="843674">
                <a:tc gridSpan="4">
                  <a:txBody>
                    <a:bodyPr/>
                    <a:lstStyle/>
                    <a:p>
                      <a:pPr marL="0" marR="0">
                        <a:lnSpc>
                          <a:spcPct val="100000"/>
                        </a:lnSpc>
                        <a:spcBef>
                          <a:spcPts val="0"/>
                        </a:spcBef>
                        <a:spcAft>
                          <a:spcPts val="0"/>
                        </a:spcAft>
                      </a:pPr>
                      <a:endPar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0000"/>
                        </a:lnSpc>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Note: Percentages are based on the number of subjects randomized to each treatment group in the Safety population (N). </a:t>
                      </a:r>
                      <a:b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 adverse events are coded using the Medical Dictionary for Regulatory Activities (</a:t>
                      </a:r>
                      <a:r>
                        <a:rPr lang="en-US" sz="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MedDRA</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Version 20.1).</a:t>
                      </a:r>
                      <a:b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Includes positively adjudicated Atrial Fibrillation/Flutter clinical events by the Clinical Endpoint Committee (CEC). P value was based on stratified log-rank test.  </a:t>
                      </a:r>
                    </a:p>
                  </a:txBody>
                  <a:tcPr marL="50800" marR="50800" marT="0" marB="0">
                    <a:lnL>
                      <a:noFill/>
                    </a:lnL>
                    <a:lnR>
                      <a:noFill/>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1242834"/>
                  </a:ext>
                </a:extLst>
              </a:tr>
            </a:tbl>
          </a:graphicData>
        </a:graphic>
      </p:graphicFrame>
    </p:spTree>
    <p:extLst>
      <p:ext uri="{BB962C8B-B14F-4D97-AF65-F5344CB8AC3E}">
        <p14:creationId xmlns:p14="http://schemas.microsoft.com/office/powerpoint/2010/main" val="19679130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4855-2EB2-440B-B97E-06B33A365827}"/>
              </a:ext>
            </a:extLst>
          </p:cNvPr>
          <p:cNvSpPr>
            <a:spLocks noGrp="1"/>
          </p:cNvSpPr>
          <p:nvPr>
            <p:ph type="title"/>
          </p:nvPr>
        </p:nvSpPr>
        <p:spPr>
          <a:xfrm>
            <a:off x="457200" y="9728"/>
            <a:ext cx="10515600" cy="1325880"/>
          </a:xfrm>
        </p:spPr>
        <p:txBody>
          <a:bodyPr>
            <a:normAutofit/>
          </a:bodyPr>
          <a:lstStyle/>
          <a:p>
            <a:r>
              <a:rPr lang="en-US" sz="4000" b="1" dirty="0">
                <a:latin typeface="Arial" panose="020B0604020202020204" pitchFamily="34" charset="0"/>
                <a:cs typeface="Arial" panose="020B0604020202020204" pitchFamily="34" charset="0"/>
              </a:rPr>
              <a:t>Tolerability: GI TEAEs &gt;3% in Either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Treatment Arm</a:t>
            </a:r>
          </a:p>
        </p:txBody>
      </p:sp>
      <p:graphicFrame>
        <p:nvGraphicFramePr>
          <p:cNvPr id="3" name="Table 2">
            <a:extLst>
              <a:ext uri="{FF2B5EF4-FFF2-40B4-BE49-F238E27FC236}">
                <a16:creationId xmlns:a16="http://schemas.microsoft.com/office/drawing/2014/main" id="{1BAAD6F0-8299-41E5-B9F8-8AA4A4CCDDBD}"/>
              </a:ext>
            </a:extLst>
          </p:cNvPr>
          <p:cNvGraphicFramePr>
            <a:graphicFrameLocks noGrp="1"/>
          </p:cNvGraphicFramePr>
          <p:nvPr>
            <p:extLst>
              <p:ext uri="{D42A27DB-BD31-4B8C-83A1-F6EECF244321}">
                <p14:modId xmlns:p14="http://schemas.microsoft.com/office/powerpoint/2010/main" val="4200254609"/>
              </p:ext>
            </p:extLst>
          </p:nvPr>
        </p:nvGraphicFramePr>
        <p:xfrm>
          <a:off x="701675" y="1530493"/>
          <a:ext cx="10790238" cy="4592714"/>
        </p:xfrm>
        <a:graphic>
          <a:graphicData uri="http://schemas.openxmlformats.org/drawingml/2006/table">
            <a:tbl>
              <a:tblPr/>
              <a:tblGrid>
                <a:gridCol w="4698767">
                  <a:extLst>
                    <a:ext uri="{9D8B030D-6E8A-4147-A177-3AD203B41FA5}">
                      <a16:colId xmlns:a16="http://schemas.microsoft.com/office/drawing/2014/main" val="40773489"/>
                    </a:ext>
                  </a:extLst>
                </a:gridCol>
                <a:gridCol w="2037648">
                  <a:extLst>
                    <a:ext uri="{9D8B030D-6E8A-4147-A177-3AD203B41FA5}">
                      <a16:colId xmlns:a16="http://schemas.microsoft.com/office/drawing/2014/main" val="2454988178"/>
                    </a:ext>
                  </a:extLst>
                </a:gridCol>
                <a:gridCol w="2037648">
                  <a:extLst>
                    <a:ext uri="{9D8B030D-6E8A-4147-A177-3AD203B41FA5}">
                      <a16:colId xmlns:a16="http://schemas.microsoft.com/office/drawing/2014/main" val="2846699279"/>
                    </a:ext>
                  </a:extLst>
                </a:gridCol>
                <a:gridCol w="2016175">
                  <a:extLst>
                    <a:ext uri="{9D8B030D-6E8A-4147-A177-3AD203B41FA5}">
                      <a16:colId xmlns:a16="http://schemas.microsoft.com/office/drawing/2014/main" val="3851682488"/>
                    </a:ext>
                  </a:extLst>
                </a:gridCol>
              </a:tblGrid>
              <a:tr h="826233">
                <a:tc>
                  <a:txBody>
                    <a:bodyPr/>
                    <a:lstStyle/>
                    <a:p>
                      <a:pPr marL="0" marR="0">
                        <a:lnSpc>
                          <a:spcPct val="100000"/>
                        </a:lnSpc>
                        <a:spcBef>
                          <a:spcPts val="400"/>
                        </a:spcBef>
                        <a:spcAft>
                          <a:spcPts val="400"/>
                        </a:spcAft>
                      </a:pP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Primary System Organ Class</a:t>
                      </a:r>
                      <a:b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Preferred Term</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50800" marR="50800" marT="0" marB="0" anchor="b">
                    <a:lnL>
                      <a:noFill/>
                    </a:lnL>
                    <a:lnR>
                      <a:noFill/>
                    </a:lnR>
                    <a:lnT>
                      <a:noFill/>
                    </a:lnT>
                    <a:lnB w="1905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0000"/>
                        </a:lnSpc>
                        <a:spcBef>
                          <a:spcPts val="400"/>
                        </a:spcBef>
                        <a:spcAft>
                          <a:spcPts val="400"/>
                        </a:spcAft>
                      </a:pPr>
                      <a:r>
                        <a:rPr lang="en-US" sz="2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Icosapent</a:t>
                      </a: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Ethyl</a:t>
                      </a:r>
                      <a:b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(N=4089)</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50800" marR="50800" marT="0" marB="0" anchor="b">
                    <a:lnL>
                      <a:noFill/>
                    </a:lnL>
                    <a:lnR>
                      <a:noFill/>
                    </a:lnR>
                    <a:lnT>
                      <a:noFill/>
                    </a:lnT>
                    <a:lnB w="1905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0000"/>
                        </a:lnSpc>
                        <a:spcBef>
                          <a:spcPts val="400"/>
                        </a:spcBef>
                        <a:spcAft>
                          <a:spcPts val="400"/>
                        </a:spcAft>
                      </a:pP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Placebo</a:t>
                      </a:r>
                      <a:b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(N=4090)</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50800" marR="50800" marT="0" marB="0" anchor="b">
                    <a:lnL>
                      <a:noFill/>
                    </a:lnL>
                    <a:lnR>
                      <a:noFill/>
                    </a:lnR>
                    <a:lnT>
                      <a:noFill/>
                    </a:lnT>
                    <a:lnB w="1905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0000"/>
                        </a:lnSpc>
                        <a:spcBef>
                          <a:spcPts val="400"/>
                        </a:spcBef>
                        <a:spcAft>
                          <a:spcPts val="400"/>
                        </a:spcAft>
                      </a:pPr>
                      <a:r>
                        <a:rPr lang="en-US" sz="2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P-value</a:t>
                      </a:r>
                      <a:r>
                        <a:rPr lang="en-US" sz="2200" b="1"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txBody>
                  <a:tcPr marL="50800" marR="50800" marT="0" marB="0" anchor="b">
                    <a:lnL>
                      <a:noFill/>
                    </a:lnL>
                    <a:lnR>
                      <a:noFill/>
                    </a:lnR>
                    <a:lnT>
                      <a:noFill/>
                    </a:lnT>
                    <a:lnB w="190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32026274"/>
                  </a:ext>
                </a:extLst>
              </a:tr>
              <a:tr h="548640">
                <a:tc>
                  <a:txBody>
                    <a:bodyPr/>
                    <a:lstStyle/>
                    <a:p>
                      <a:pPr marL="0" marR="0">
                        <a:lnSpc>
                          <a:spcPct val="107000"/>
                        </a:lnSpc>
                        <a:spcBef>
                          <a:spcPts val="400"/>
                        </a:spcBef>
                        <a:spcAft>
                          <a:spcPts val="4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Gastrointestinal disorders</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50800" marR="50800" marT="0" marB="0" anchor="ctr">
                    <a:lnL>
                      <a:noFill/>
                    </a:lnL>
                    <a:lnR>
                      <a:noFill/>
                    </a:lnR>
                    <a:lnT w="1905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400"/>
                        </a:spcBef>
                        <a:spcAft>
                          <a:spcPts val="400"/>
                        </a:spcAft>
                      </a:pPr>
                      <a:r>
                        <a:rPr lang="en-US" sz="2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1350 (33.0%)</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50800" marR="50800" marT="0" marB="0" anchor="ctr">
                    <a:lnL>
                      <a:noFill/>
                    </a:lnL>
                    <a:lnR>
                      <a:noFill/>
                    </a:lnR>
                    <a:lnT w="1905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400"/>
                        </a:spcBef>
                        <a:spcAft>
                          <a:spcPts val="400"/>
                        </a:spcAft>
                      </a:pPr>
                      <a:r>
                        <a:rPr lang="en-US" sz="2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1437 (35.1%)</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50800" marR="50800" marT="0" marB="0" anchor="ctr">
                    <a:lnL>
                      <a:noFill/>
                    </a:lnL>
                    <a:lnR>
                      <a:noFill/>
                    </a:lnR>
                    <a:lnT w="19050" cap="flat" cmpd="sng" algn="ctr">
                      <a:solidFill>
                        <a:schemeClr val="tx1"/>
                      </a:solidFill>
                      <a:prstDash val="solid"/>
                      <a:round/>
                      <a:headEnd type="none" w="med" len="med"/>
                      <a:tailEnd type="none" w="med" len="med"/>
                    </a:lnT>
                    <a:lnB>
                      <a:noFill/>
                    </a:lnB>
                    <a:solidFill>
                      <a:srgbClr val="FFFFFF"/>
                    </a:solidFill>
                  </a:tcPr>
                </a:tc>
                <a:tc>
                  <a:txBody>
                    <a:bodyPr/>
                    <a:lstStyle/>
                    <a:p>
                      <a:pPr marL="0" marR="0" algn="ctr">
                        <a:lnSpc>
                          <a:spcPct val="107000"/>
                        </a:lnSpc>
                        <a:spcBef>
                          <a:spcPts val="400"/>
                        </a:spcBef>
                        <a:spcAft>
                          <a:spcPts val="400"/>
                        </a:spcAft>
                      </a:pPr>
                      <a:r>
                        <a:rPr lang="en-US" sz="2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0.04</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50800" marR="50800" marT="0" marB="0" anchor="ctr">
                    <a:lnL>
                      <a:noFill/>
                    </a:lnL>
                    <a:lnR>
                      <a:noFill/>
                    </a:lnR>
                    <a:lnT w="1905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25296018"/>
                  </a:ext>
                </a:extLst>
              </a:tr>
              <a:tr h="548640">
                <a:tc>
                  <a:txBody>
                    <a:bodyPr/>
                    <a:lstStyle/>
                    <a:p>
                      <a:pPr marL="0" marR="0">
                        <a:lnSpc>
                          <a:spcPct val="107000"/>
                        </a:lnSpc>
                        <a:spcBef>
                          <a:spcPts val="400"/>
                        </a:spcBef>
                        <a:spcAft>
                          <a:spcPts val="4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Diarrhea</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50800" marR="50800" marT="0" marB="0" anchor="ctr">
                    <a:lnL>
                      <a:noFill/>
                    </a:lnL>
                    <a:lnR>
                      <a:noFill/>
                    </a:lnR>
                    <a:lnT>
                      <a:noFill/>
                    </a:lnT>
                    <a:lnB>
                      <a:noFill/>
                    </a:lnB>
                    <a:solidFill>
                      <a:srgbClr val="FFFFFF"/>
                    </a:solidFill>
                  </a:tcPr>
                </a:tc>
                <a:tc>
                  <a:txBody>
                    <a:bodyPr/>
                    <a:lstStyle/>
                    <a:p>
                      <a:pPr marL="0" marR="0" algn="ctr">
                        <a:lnSpc>
                          <a:spcPct val="107000"/>
                        </a:lnSpc>
                        <a:spcBef>
                          <a:spcPts val="400"/>
                        </a:spcBef>
                        <a:spcAft>
                          <a:spcPts val="4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367 (9.0%)</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50800" marR="50800" marT="0" marB="0" anchor="ctr">
                    <a:lnL>
                      <a:noFill/>
                    </a:lnL>
                    <a:lnR>
                      <a:noFill/>
                    </a:lnR>
                    <a:lnT>
                      <a:noFill/>
                    </a:lnT>
                    <a:lnB>
                      <a:noFill/>
                    </a:lnB>
                    <a:solidFill>
                      <a:srgbClr val="FFFFFF"/>
                    </a:solidFill>
                  </a:tcPr>
                </a:tc>
                <a:tc>
                  <a:txBody>
                    <a:bodyPr/>
                    <a:lstStyle/>
                    <a:p>
                      <a:pPr marL="0" marR="0" algn="ctr">
                        <a:lnSpc>
                          <a:spcPct val="107000"/>
                        </a:lnSpc>
                        <a:spcBef>
                          <a:spcPts val="400"/>
                        </a:spcBef>
                        <a:spcAft>
                          <a:spcPts val="400"/>
                        </a:spcAft>
                      </a:pPr>
                      <a:r>
                        <a:rPr lang="en-US" sz="2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453 (11.1%)</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50800" marR="50800" marT="0" marB="0" anchor="ctr">
                    <a:lnL>
                      <a:noFill/>
                    </a:lnL>
                    <a:lnR>
                      <a:noFill/>
                    </a:lnR>
                    <a:lnT>
                      <a:noFill/>
                    </a:lnT>
                    <a:lnB>
                      <a:noFill/>
                    </a:lnB>
                    <a:solidFill>
                      <a:srgbClr val="FFFFFF"/>
                    </a:solidFill>
                  </a:tcPr>
                </a:tc>
                <a:tc>
                  <a:txBody>
                    <a:bodyPr/>
                    <a:lstStyle/>
                    <a:p>
                      <a:pPr marL="0" marR="0" algn="ctr">
                        <a:lnSpc>
                          <a:spcPct val="107000"/>
                        </a:lnSpc>
                        <a:spcBef>
                          <a:spcPts val="400"/>
                        </a:spcBef>
                        <a:spcAft>
                          <a:spcPts val="4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0.002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50800" marR="50800" marT="0" marB="0" anchor="ctr">
                    <a:lnL>
                      <a:noFill/>
                    </a:lnL>
                    <a:lnR>
                      <a:noFill/>
                    </a:lnR>
                    <a:lnT>
                      <a:noFill/>
                    </a:lnT>
                    <a:lnB>
                      <a:noFill/>
                    </a:lnB>
                    <a:solidFill>
                      <a:srgbClr val="FFFFFF"/>
                    </a:solidFill>
                  </a:tcPr>
                </a:tc>
                <a:extLst>
                  <a:ext uri="{0D108BD9-81ED-4DB2-BD59-A6C34878D82A}">
                    <a16:rowId xmlns:a16="http://schemas.microsoft.com/office/drawing/2014/main" val="1673435303"/>
                  </a:ext>
                </a:extLst>
              </a:tr>
              <a:tr h="548640">
                <a:tc>
                  <a:txBody>
                    <a:bodyPr/>
                    <a:lstStyle/>
                    <a:p>
                      <a:pPr marL="0" marR="0">
                        <a:lnSpc>
                          <a:spcPct val="107000"/>
                        </a:lnSpc>
                        <a:spcBef>
                          <a:spcPts val="400"/>
                        </a:spcBef>
                        <a:spcAft>
                          <a:spcPts val="4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Constipation</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50800" marR="50800" marT="0" marB="0" anchor="ctr">
                    <a:lnL>
                      <a:noFill/>
                    </a:lnL>
                    <a:lnR>
                      <a:noFill/>
                    </a:lnR>
                    <a:lnT>
                      <a:noFill/>
                    </a:lnT>
                    <a:lnB>
                      <a:noFill/>
                    </a:lnB>
                    <a:solidFill>
                      <a:srgbClr val="FFFFFF"/>
                    </a:solidFill>
                  </a:tcPr>
                </a:tc>
                <a:tc>
                  <a:txBody>
                    <a:bodyPr/>
                    <a:lstStyle/>
                    <a:p>
                      <a:pPr marL="0" marR="0" algn="ctr">
                        <a:lnSpc>
                          <a:spcPct val="107000"/>
                        </a:lnSpc>
                        <a:spcBef>
                          <a:spcPts val="400"/>
                        </a:spcBef>
                        <a:spcAft>
                          <a:spcPts val="4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221 (5.4%)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50800" marR="50800" marT="0" marB="0" anchor="ctr">
                    <a:lnL>
                      <a:noFill/>
                    </a:lnL>
                    <a:lnR>
                      <a:noFill/>
                    </a:lnR>
                    <a:lnT>
                      <a:noFill/>
                    </a:lnT>
                    <a:lnB>
                      <a:noFill/>
                    </a:lnB>
                    <a:solidFill>
                      <a:srgbClr val="FFFFFF"/>
                    </a:solidFill>
                  </a:tcPr>
                </a:tc>
                <a:tc>
                  <a:txBody>
                    <a:bodyPr/>
                    <a:lstStyle/>
                    <a:p>
                      <a:pPr marL="0" marR="0" algn="ctr">
                        <a:lnSpc>
                          <a:spcPct val="107000"/>
                        </a:lnSpc>
                        <a:spcBef>
                          <a:spcPts val="400"/>
                        </a:spcBef>
                        <a:spcAft>
                          <a:spcPts val="4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149 (3.6%)</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50800" marR="50800" marT="0" marB="0" anchor="ctr">
                    <a:lnL>
                      <a:noFill/>
                    </a:lnL>
                    <a:lnR>
                      <a:noFill/>
                    </a:lnR>
                    <a:lnT>
                      <a:noFill/>
                    </a:lnT>
                    <a:lnB>
                      <a:noFill/>
                    </a:lnB>
                    <a:solidFill>
                      <a:srgbClr val="FFFFFF"/>
                    </a:solidFill>
                  </a:tcPr>
                </a:tc>
                <a:tc>
                  <a:txBody>
                    <a:bodyPr/>
                    <a:lstStyle/>
                    <a:p>
                      <a:pPr marL="0" marR="0" algn="ctr">
                        <a:lnSpc>
                          <a:spcPct val="107000"/>
                        </a:lnSpc>
                        <a:spcBef>
                          <a:spcPts val="400"/>
                        </a:spcBef>
                        <a:spcAft>
                          <a:spcPts val="400"/>
                        </a:spcAft>
                      </a:pPr>
                      <a:r>
                        <a:rPr lang="en-US" sz="2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&lt;0.001</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50800" marR="50800" marT="0" marB="0" anchor="ctr">
                    <a:lnL>
                      <a:noFill/>
                    </a:lnL>
                    <a:lnR>
                      <a:noFill/>
                    </a:lnR>
                    <a:lnT>
                      <a:noFill/>
                    </a:lnT>
                    <a:lnB>
                      <a:noFill/>
                    </a:lnB>
                    <a:solidFill>
                      <a:srgbClr val="FFFFFF"/>
                    </a:solidFill>
                  </a:tcPr>
                </a:tc>
                <a:extLst>
                  <a:ext uri="{0D108BD9-81ED-4DB2-BD59-A6C34878D82A}">
                    <a16:rowId xmlns:a16="http://schemas.microsoft.com/office/drawing/2014/main" val="2685738680"/>
                  </a:ext>
                </a:extLst>
              </a:tr>
              <a:tr h="548640">
                <a:tc>
                  <a:txBody>
                    <a:bodyPr/>
                    <a:lstStyle/>
                    <a:p>
                      <a:pPr marL="0" marR="0">
                        <a:lnSpc>
                          <a:spcPct val="107000"/>
                        </a:lnSpc>
                        <a:spcBef>
                          <a:spcPts val="400"/>
                        </a:spcBef>
                        <a:spcAft>
                          <a:spcPts val="4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Nausea</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50800" marR="50800" marT="0" marB="0" anchor="ctr">
                    <a:lnL>
                      <a:noFill/>
                    </a:lnL>
                    <a:lnR>
                      <a:noFill/>
                    </a:lnR>
                    <a:lnT>
                      <a:noFill/>
                    </a:lnT>
                    <a:lnB>
                      <a:noFill/>
                    </a:lnB>
                    <a:solidFill>
                      <a:srgbClr val="FFFFFF"/>
                    </a:solidFill>
                  </a:tcPr>
                </a:tc>
                <a:tc>
                  <a:txBody>
                    <a:bodyPr/>
                    <a:lstStyle/>
                    <a:p>
                      <a:pPr marL="0" marR="0" algn="ctr">
                        <a:lnSpc>
                          <a:spcPct val="107000"/>
                        </a:lnSpc>
                        <a:spcBef>
                          <a:spcPts val="400"/>
                        </a:spcBef>
                        <a:spcAft>
                          <a:spcPts val="4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190 (4.6%)</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50800" marR="50800" marT="0" marB="0" anchor="ctr">
                    <a:lnL>
                      <a:noFill/>
                    </a:lnL>
                    <a:lnR>
                      <a:noFill/>
                    </a:lnR>
                    <a:lnT>
                      <a:noFill/>
                    </a:lnT>
                    <a:lnB>
                      <a:noFill/>
                    </a:lnB>
                    <a:solidFill>
                      <a:srgbClr val="FFFFFF"/>
                    </a:solidFill>
                  </a:tcPr>
                </a:tc>
                <a:tc>
                  <a:txBody>
                    <a:bodyPr/>
                    <a:lstStyle/>
                    <a:p>
                      <a:pPr marL="0" marR="0" algn="ctr">
                        <a:lnSpc>
                          <a:spcPct val="107000"/>
                        </a:lnSpc>
                        <a:spcBef>
                          <a:spcPts val="400"/>
                        </a:spcBef>
                        <a:spcAft>
                          <a:spcPts val="4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197 (4.8%)</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50800" marR="50800" marT="0" marB="0" anchor="ctr">
                    <a:lnL>
                      <a:noFill/>
                    </a:lnL>
                    <a:lnR>
                      <a:noFill/>
                    </a:lnR>
                    <a:lnT>
                      <a:noFill/>
                    </a:lnT>
                    <a:lnB>
                      <a:noFill/>
                    </a:lnB>
                    <a:solidFill>
                      <a:srgbClr val="FFFFFF"/>
                    </a:solidFill>
                  </a:tcPr>
                </a:tc>
                <a:tc>
                  <a:txBody>
                    <a:bodyPr/>
                    <a:lstStyle/>
                    <a:p>
                      <a:pPr marL="0" marR="0" algn="ctr">
                        <a:lnSpc>
                          <a:spcPct val="107000"/>
                        </a:lnSpc>
                        <a:spcBef>
                          <a:spcPts val="400"/>
                        </a:spcBef>
                        <a:spcAft>
                          <a:spcPts val="4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0.75</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50800" marR="50800" marT="0" marB="0" anchor="ctr">
                    <a:lnL>
                      <a:noFill/>
                    </a:lnL>
                    <a:lnR>
                      <a:noFill/>
                    </a:lnR>
                    <a:lnT>
                      <a:noFill/>
                    </a:lnT>
                    <a:lnB>
                      <a:noFill/>
                    </a:lnB>
                    <a:solidFill>
                      <a:srgbClr val="FFFFFF"/>
                    </a:solidFill>
                  </a:tcPr>
                </a:tc>
                <a:extLst>
                  <a:ext uri="{0D108BD9-81ED-4DB2-BD59-A6C34878D82A}">
                    <a16:rowId xmlns:a16="http://schemas.microsoft.com/office/drawing/2014/main" val="2850336480"/>
                  </a:ext>
                </a:extLst>
              </a:tr>
              <a:tr h="548640">
                <a:tc>
                  <a:txBody>
                    <a:bodyPr/>
                    <a:lstStyle/>
                    <a:p>
                      <a:pPr marL="0" marR="0">
                        <a:lnSpc>
                          <a:spcPct val="107000"/>
                        </a:lnSpc>
                        <a:spcBef>
                          <a:spcPts val="400"/>
                        </a:spcBef>
                        <a:spcAft>
                          <a:spcPts val="4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Gastroesophageal Reflux Disease</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50800" marR="5080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7000"/>
                        </a:lnSpc>
                        <a:spcBef>
                          <a:spcPts val="400"/>
                        </a:spcBef>
                        <a:spcAft>
                          <a:spcPts val="4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124 (3.0%)</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50800" marR="5080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7000"/>
                        </a:lnSpc>
                        <a:spcBef>
                          <a:spcPts val="400"/>
                        </a:spcBef>
                        <a:spcAft>
                          <a:spcPts val="4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118 (2.9%)</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50800" marR="5080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07000"/>
                        </a:lnSpc>
                        <a:spcBef>
                          <a:spcPts val="400"/>
                        </a:spcBef>
                        <a:spcAft>
                          <a:spcPts val="400"/>
                        </a:spcAft>
                      </a:pPr>
                      <a:r>
                        <a:rPr lang="en-US"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0.70</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50800" marR="5080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7808752"/>
                  </a:ext>
                </a:extLst>
              </a:tr>
              <a:tr h="843674">
                <a:tc gridSpan="4">
                  <a:txBody>
                    <a:bodyPr/>
                    <a:lstStyle/>
                    <a:p>
                      <a:pPr marL="0" marR="0">
                        <a:lnSpc>
                          <a:spcPct val="100000"/>
                        </a:lnSpc>
                        <a:spcBef>
                          <a:spcPts val="0"/>
                        </a:spcBef>
                        <a:spcAft>
                          <a:spcPts val="0"/>
                        </a:spcAft>
                      </a:pPr>
                      <a:endPar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00000"/>
                        </a:lnSpc>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Note: Percentages are based on the number of randomized subjects within each treatment group (N).</a:t>
                      </a:r>
                      <a:b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Fisher’s Exact test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0800" marR="50800" marT="0" marB="0">
                    <a:lnL>
                      <a:noFill/>
                    </a:lnL>
                    <a:lnR>
                      <a:noFill/>
                    </a:lnR>
                    <a:lnT w="12700" cap="flat" cmpd="sng" algn="ctr">
                      <a:solidFill>
                        <a:schemeClr val="tx1"/>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1242834"/>
                  </a:ext>
                </a:extLst>
              </a:tr>
            </a:tbl>
          </a:graphicData>
        </a:graphic>
      </p:graphicFrame>
    </p:spTree>
    <p:extLst>
      <p:ext uri="{BB962C8B-B14F-4D97-AF65-F5344CB8AC3E}">
        <p14:creationId xmlns:p14="http://schemas.microsoft.com/office/powerpoint/2010/main" val="2200128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5302CC9-32A1-4862-ACA1-F554D53F22FC}"/>
              </a:ext>
            </a:extLst>
          </p:cNvPr>
          <p:cNvGraphicFramePr>
            <a:graphicFrameLocks noGrp="1"/>
          </p:cNvGraphicFramePr>
          <p:nvPr>
            <p:extLst>
              <p:ext uri="{D42A27DB-BD31-4B8C-83A1-F6EECF244321}">
                <p14:modId xmlns:p14="http://schemas.microsoft.com/office/powerpoint/2010/main" val="2922295187"/>
              </p:ext>
            </p:extLst>
          </p:nvPr>
        </p:nvGraphicFramePr>
        <p:xfrm>
          <a:off x="701674" y="1243563"/>
          <a:ext cx="10790239" cy="2354503"/>
        </p:xfrm>
        <a:graphic>
          <a:graphicData uri="http://schemas.openxmlformats.org/drawingml/2006/table">
            <a:tbl>
              <a:tblPr firstRow="1" firstCol="1" bandRow="1" bandCol="1"/>
              <a:tblGrid>
                <a:gridCol w="10790239">
                  <a:extLst>
                    <a:ext uri="{9D8B030D-6E8A-4147-A177-3AD203B41FA5}">
                      <a16:colId xmlns:a16="http://schemas.microsoft.com/office/drawing/2014/main" val="2091805042"/>
                    </a:ext>
                  </a:extLst>
                </a:gridCol>
              </a:tblGrid>
              <a:tr h="373244">
                <a:tc>
                  <a:txBody>
                    <a:bodyPr/>
                    <a:lstStyle/>
                    <a:p>
                      <a:pPr marL="0" marR="0">
                        <a:lnSpc>
                          <a:spcPct val="100000"/>
                        </a:lnSpc>
                        <a:spcBef>
                          <a:spcPts val="600"/>
                        </a:spcBef>
                        <a:spcAft>
                          <a:spcPts val="0"/>
                        </a:spcAft>
                      </a:pPr>
                      <a:r>
                        <a:rPr lang="en-US" sz="1800" b="1" kern="1200" dirty="0">
                          <a:effectLst/>
                          <a:latin typeface="Arial" panose="020B0604020202020204" pitchFamily="34" charset="0"/>
                          <a:ea typeface="Times New Roman" panose="02020603050405020304" pitchFamily="18" charset="0"/>
                          <a:cs typeface="Arial" panose="020B0604020202020204" pitchFamily="34" charset="0"/>
                        </a:rPr>
                        <a:t>One or more of the following:</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73152" marR="73152" marT="91440" marB="18288">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76693612"/>
                  </a:ext>
                </a:extLst>
              </a:tr>
              <a:tr h="1970455">
                <a:tc>
                  <a:txBody>
                    <a:bodyPr/>
                    <a:lstStyle/>
                    <a:p>
                      <a:pPr marL="0" marR="0" lvl="0" indent="0">
                        <a:lnSpc>
                          <a:spcPct val="100000"/>
                        </a:lnSpc>
                        <a:spcBef>
                          <a:spcPts val="600"/>
                        </a:spcBef>
                        <a:spcAft>
                          <a:spcPts val="0"/>
                        </a:spcAft>
                        <a:buFont typeface="+mj-lt"/>
                        <a:buNone/>
                        <a:tabLst>
                          <a:tab pos="457200" algn="l"/>
                        </a:tabLst>
                      </a:pPr>
                      <a:r>
                        <a:rPr lang="en-US" sz="18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1. Documented coronary artery disease</a:t>
                      </a:r>
                      <a:endPar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marL="457200" marR="0" lvl="1" indent="-174625">
                        <a:lnSpc>
                          <a:spcPct val="100000"/>
                        </a:lnSpc>
                        <a:spcBef>
                          <a:spcPts val="400"/>
                        </a:spcBef>
                        <a:spcAft>
                          <a:spcPts val="0"/>
                        </a:spcAft>
                        <a:buFont typeface="Symbol" panose="05050102010706020507" pitchFamily="18" charset="2"/>
                        <a:buChar char=""/>
                        <a:tabLst>
                          <a:tab pos="1397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Multi vessel CAD (≥50% stenosis in ≥2 major epicardial coronary arteries – with or without antecedent revascularization </a:t>
                      </a:r>
                      <a:endParaRPr lang="en-US" sz="1800" dirty="0">
                        <a:effectLst/>
                        <a:latin typeface="Arial" panose="020B0604020202020204" pitchFamily="34" charset="0"/>
                        <a:cs typeface="Arial" panose="020B0604020202020204" pitchFamily="34" charset="0"/>
                      </a:endParaRPr>
                    </a:p>
                    <a:p>
                      <a:pPr marL="457200" marR="0" lvl="1" indent="-174625">
                        <a:lnSpc>
                          <a:spcPct val="100000"/>
                        </a:lnSpc>
                        <a:spcBef>
                          <a:spcPts val="400"/>
                        </a:spcBef>
                        <a:spcAft>
                          <a:spcPts val="0"/>
                        </a:spcAft>
                        <a:buFont typeface="Symbol" panose="05050102010706020507" pitchFamily="18" charset="2"/>
                        <a:buChar char=""/>
                        <a:tabLst>
                          <a:tab pos="1397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Prior MI</a:t>
                      </a:r>
                      <a:endParaRPr lang="en-US" sz="1800" dirty="0">
                        <a:effectLst/>
                        <a:latin typeface="Arial" panose="020B0604020202020204" pitchFamily="34" charset="0"/>
                        <a:cs typeface="Arial" panose="020B0604020202020204" pitchFamily="34" charset="0"/>
                      </a:endParaRPr>
                    </a:p>
                    <a:p>
                      <a:pPr marL="457200" lvl="1" indent="-174625">
                        <a:lnSpc>
                          <a:spcPct val="100000"/>
                        </a:lnSpc>
                        <a:spcBef>
                          <a:spcPts val="40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Hospitalization for high-risk non-ST-segment elevation acute coronary syndrome with </a:t>
                      </a:r>
                    </a:p>
                    <a:p>
                      <a:pPr marL="282575" lvl="1" indent="0">
                        <a:lnSpc>
                          <a:spcPct val="100000"/>
                        </a:lnSpc>
                        <a:spcBef>
                          <a:spcPts val="400"/>
                        </a:spcBef>
                        <a:spcAft>
                          <a:spcPts val="0"/>
                        </a:spcAft>
                        <a:buFontTx/>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   ST-segment deviation or biomarker positivity </a:t>
                      </a:r>
                      <a:endParaRPr lang="en-US" sz="1800" dirty="0">
                        <a:effectLst/>
                        <a:latin typeface="Arial" panose="020B0604020202020204" pitchFamily="34" charset="0"/>
                        <a:ea typeface="+mn-ea"/>
                        <a:cs typeface="Arial" panose="020B0604020202020204" pitchFamily="34" charset="0"/>
                      </a:endParaRPr>
                    </a:p>
                  </a:txBody>
                  <a:tcPr marL="73152" marR="73152" marT="18288" marB="9144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9005007"/>
                  </a:ext>
                </a:extLst>
              </a:tr>
            </a:tbl>
          </a:graphicData>
        </a:graphic>
      </p:graphicFrame>
      <p:sp>
        <p:nvSpPr>
          <p:cNvPr id="14" name="Title 1">
            <a:extLst>
              <a:ext uri="{FF2B5EF4-FFF2-40B4-BE49-F238E27FC236}">
                <a16:creationId xmlns:a16="http://schemas.microsoft.com/office/drawing/2014/main" id="{FDA4C69C-F511-4217-9425-7EB6658B9EA1}"/>
              </a:ext>
            </a:extLst>
          </p:cNvPr>
          <p:cNvSpPr txBox="1">
            <a:spLocks/>
          </p:cNvSpPr>
          <p:nvPr/>
        </p:nvSpPr>
        <p:spPr>
          <a:xfrm>
            <a:off x="457200" y="-9761"/>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Inclusion Criteria for Secondary Prevention Cohort</a:t>
            </a:r>
          </a:p>
        </p:txBody>
      </p:sp>
      <p:sp>
        <p:nvSpPr>
          <p:cNvPr id="5" name="TextBox 4">
            <a:extLst>
              <a:ext uri="{FF2B5EF4-FFF2-40B4-BE49-F238E27FC236}">
                <a16:creationId xmlns:a16="http://schemas.microsoft.com/office/drawing/2014/main" id="{6DE70F2F-5596-4A3B-91E4-C03993485C8D}"/>
              </a:ext>
            </a:extLst>
          </p:cNvPr>
          <p:cNvSpPr txBox="1"/>
          <p:nvPr/>
        </p:nvSpPr>
        <p:spPr>
          <a:xfrm>
            <a:off x="185470" y="6363956"/>
            <a:ext cx="1219200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Adapted with </a:t>
            </a:r>
            <a:r>
              <a:rPr lang="en-US" sz="1200" dirty="0" err="1">
                <a:latin typeface="Arial" panose="020B0604020202020204" pitchFamily="34" charset="0"/>
                <a:cs typeface="Arial" panose="020B0604020202020204" pitchFamily="34" charset="0"/>
              </a:rPr>
              <a:t>permission</a:t>
            </a:r>
            <a:r>
              <a:rPr lang="en-US" sz="1200" baseline="30000" dirty="0" err="1">
                <a:latin typeface="Arial" panose="020B0604020202020204" pitchFamily="34" charset="0"/>
                <a:cs typeface="Arial" panose="020B0604020202020204" pitchFamily="34" charset="0"/>
              </a:rPr>
              <a:t>ǂ</a:t>
            </a:r>
            <a:r>
              <a:rPr lang="en-US" sz="1200" dirty="0">
                <a:latin typeface="Arial" panose="020B0604020202020204" pitchFamily="34" charset="0"/>
                <a:cs typeface="Arial" panose="020B0604020202020204" pitchFamily="34" charset="0"/>
              </a:rPr>
              <a:t> from: Bhatt DL, Steg PG, Brinton EA, et al; on behalf of the REDUCE-IT Investigators. Rationale and design of REDUCE-IT: Reduction of Cardiovascular Events with </a:t>
            </a:r>
            <a:r>
              <a:rPr lang="en-US" sz="1200" dirty="0" err="1">
                <a:latin typeface="Arial" panose="020B0604020202020204" pitchFamily="34" charset="0"/>
                <a:cs typeface="Arial" panose="020B0604020202020204" pitchFamily="34" charset="0"/>
              </a:rPr>
              <a:t>Icosapent</a:t>
            </a:r>
            <a:r>
              <a:rPr lang="en-US" sz="1200" dirty="0">
                <a:latin typeface="Arial" panose="020B0604020202020204" pitchFamily="34" charset="0"/>
                <a:cs typeface="Arial" panose="020B0604020202020204" pitchFamily="34" charset="0"/>
              </a:rPr>
              <a:t> Ethyl–Intervention Trial. </a:t>
            </a:r>
            <a:r>
              <a:rPr lang="en-US" sz="1200" i="1" dirty="0" err="1">
                <a:latin typeface="Arial" panose="020B0604020202020204" pitchFamily="34" charset="0"/>
                <a:cs typeface="Arial" panose="020B0604020202020204" pitchFamily="34" charset="0"/>
              </a:rPr>
              <a:t>Clin</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Cardiol</a:t>
            </a:r>
            <a:r>
              <a:rPr lang="en-US" sz="1200" dirty="0">
                <a:latin typeface="Arial" panose="020B0604020202020204" pitchFamily="34" charset="0"/>
                <a:cs typeface="Arial" panose="020B0604020202020204" pitchFamily="34" charset="0"/>
              </a:rPr>
              <a:t>. 2017;40:138-148. [</a:t>
            </a:r>
            <a:r>
              <a:rPr lang="en-US" sz="1200" baseline="30000" dirty="0">
                <a:latin typeface="Arial" panose="020B0604020202020204" pitchFamily="34" charset="0"/>
                <a:cs typeface="Arial" panose="020B0604020202020204" pitchFamily="34" charset="0"/>
              </a:rPr>
              <a:t>ǂ</a:t>
            </a:r>
            <a:r>
              <a:rPr lang="en-US" sz="1200" dirty="0">
                <a:latin typeface="Arial" panose="020B0604020202020204" pitchFamily="34" charset="0"/>
                <a:cs typeface="Arial" panose="020B0604020202020204" pitchFamily="34" charset="0"/>
              </a:rPr>
              <a:t>https://creativecommons.org/licenses/by-nc/4.0/]</a:t>
            </a:r>
            <a:endParaRPr lang="en-US" sz="12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51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5302CC9-32A1-4862-ACA1-F554D53F22FC}"/>
              </a:ext>
            </a:extLst>
          </p:cNvPr>
          <p:cNvGraphicFramePr>
            <a:graphicFrameLocks noGrp="1"/>
          </p:cNvGraphicFramePr>
          <p:nvPr>
            <p:extLst>
              <p:ext uri="{D42A27DB-BD31-4B8C-83A1-F6EECF244321}">
                <p14:modId xmlns:p14="http://schemas.microsoft.com/office/powerpoint/2010/main" val="2536408575"/>
              </p:ext>
            </p:extLst>
          </p:nvPr>
        </p:nvGraphicFramePr>
        <p:xfrm>
          <a:off x="701674" y="1243563"/>
          <a:ext cx="10790239" cy="3993896"/>
        </p:xfrm>
        <a:graphic>
          <a:graphicData uri="http://schemas.openxmlformats.org/drawingml/2006/table">
            <a:tbl>
              <a:tblPr firstRow="1" firstCol="1" bandRow="1" bandCol="1"/>
              <a:tblGrid>
                <a:gridCol w="10790239">
                  <a:extLst>
                    <a:ext uri="{9D8B030D-6E8A-4147-A177-3AD203B41FA5}">
                      <a16:colId xmlns:a16="http://schemas.microsoft.com/office/drawing/2014/main" val="2091805042"/>
                    </a:ext>
                  </a:extLst>
                </a:gridCol>
              </a:tblGrid>
              <a:tr h="235892">
                <a:tc>
                  <a:txBody>
                    <a:bodyPr/>
                    <a:lstStyle/>
                    <a:p>
                      <a:pPr marL="0" marR="0">
                        <a:lnSpc>
                          <a:spcPct val="100000"/>
                        </a:lnSpc>
                        <a:spcBef>
                          <a:spcPts val="600"/>
                        </a:spcBef>
                        <a:spcAft>
                          <a:spcPts val="0"/>
                        </a:spcAft>
                      </a:pPr>
                      <a:r>
                        <a:rPr lang="en-US" sz="1800" b="1" kern="1200" dirty="0">
                          <a:effectLst/>
                          <a:latin typeface="Arial" panose="020B0604020202020204" pitchFamily="34" charset="0"/>
                          <a:ea typeface="Times New Roman" panose="02020603050405020304" pitchFamily="18" charset="0"/>
                          <a:cs typeface="Arial" panose="020B0604020202020204" pitchFamily="34" charset="0"/>
                        </a:rPr>
                        <a:t>One or more of the following:</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73152" marR="73152" marT="91440" marB="18288">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76693612"/>
                  </a:ext>
                </a:extLst>
              </a:tr>
              <a:tr h="3171337">
                <a:tc>
                  <a:txBody>
                    <a:bodyPr/>
                    <a:lstStyle/>
                    <a:p>
                      <a:pPr marL="0" marR="0" lvl="0" indent="0">
                        <a:lnSpc>
                          <a:spcPct val="100000"/>
                        </a:lnSpc>
                        <a:spcBef>
                          <a:spcPts val="600"/>
                        </a:spcBef>
                        <a:spcAft>
                          <a:spcPts val="0"/>
                        </a:spcAft>
                        <a:buFont typeface="+mj-lt"/>
                        <a:buNone/>
                        <a:tabLst>
                          <a:tab pos="457200" algn="l"/>
                        </a:tabLst>
                      </a:pPr>
                      <a:r>
                        <a:rPr lang="en-US" sz="18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1. Documented coronary artery disease</a:t>
                      </a:r>
                      <a:endPar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marL="457200" marR="0" lvl="1" indent="-174625">
                        <a:lnSpc>
                          <a:spcPct val="100000"/>
                        </a:lnSpc>
                        <a:spcBef>
                          <a:spcPts val="400"/>
                        </a:spcBef>
                        <a:spcAft>
                          <a:spcPts val="0"/>
                        </a:spcAft>
                        <a:buFont typeface="Symbol" panose="05050102010706020507" pitchFamily="18" charset="2"/>
                        <a:buChar char=""/>
                        <a:tabLst>
                          <a:tab pos="1397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Multi vessel CAD (≥50% stenosis in ≥2 major epicardial coronary arteries – with or without antecedent revascularization </a:t>
                      </a:r>
                      <a:endParaRPr lang="en-US" sz="1800" dirty="0">
                        <a:effectLst/>
                        <a:latin typeface="Arial" panose="020B0604020202020204" pitchFamily="34" charset="0"/>
                        <a:cs typeface="Arial" panose="020B0604020202020204" pitchFamily="34" charset="0"/>
                      </a:endParaRPr>
                    </a:p>
                    <a:p>
                      <a:pPr marL="457200" marR="0" lvl="1" indent="-174625">
                        <a:lnSpc>
                          <a:spcPct val="100000"/>
                        </a:lnSpc>
                        <a:spcBef>
                          <a:spcPts val="400"/>
                        </a:spcBef>
                        <a:spcAft>
                          <a:spcPts val="0"/>
                        </a:spcAft>
                        <a:buFont typeface="Symbol" panose="05050102010706020507" pitchFamily="18" charset="2"/>
                        <a:buChar char=""/>
                        <a:tabLst>
                          <a:tab pos="1397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Prior MI</a:t>
                      </a:r>
                      <a:endParaRPr lang="en-US" sz="1800" dirty="0">
                        <a:effectLst/>
                        <a:latin typeface="Arial" panose="020B0604020202020204" pitchFamily="34" charset="0"/>
                        <a:cs typeface="Arial" panose="020B0604020202020204" pitchFamily="34" charset="0"/>
                      </a:endParaRPr>
                    </a:p>
                    <a:p>
                      <a:pPr marL="457200" lvl="1" indent="-174625">
                        <a:lnSpc>
                          <a:spcPct val="100000"/>
                        </a:lnSpc>
                        <a:spcBef>
                          <a:spcPts val="400"/>
                        </a:spcBef>
                        <a:spcAft>
                          <a:spcPts val="0"/>
                        </a:spcAft>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Hospitalization for high-risk non-ST-segment elevation acute coronary syndrome with </a:t>
                      </a:r>
                    </a:p>
                    <a:p>
                      <a:pPr marL="282575" lvl="1" indent="0">
                        <a:lnSpc>
                          <a:spcPct val="100000"/>
                        </a:lnSpc>
                        <a:spcBef>
                          <a:spcPts val="400"/>
                        </a:spcBef>
                        <a:spcAft>
                          <a:spcPts val="0"/>
                        </a:spcAft>
                        <a:buFontTx/>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   ST-segment deviation or biomarker positivity </a:t>
                      </a:r>
                      <a:endParaRPr lang="en-US" sz="1800" dirty="0">
                        <a:effectLst/>
                        <a:latin typeface="Arial" panose="020B0604020202020204" pitchFamily="34" charset="0"/>
                        <a:ea typeface="+mn-ea"/>
                        <a:cs typeface="Arial" panose="020B0604020202020204" pitchFamily="34" charset="0"/>
                      </a:endParaRPr>
                    </a:p>
                    <a:p>
                      <a:pPr marL="0" lvl="0" indent="0">
                        <a:lnSpc>
                          <a:spcPct val="100000"/>
                        </a:lnSpc>
                        <a:spcBef>
                          <a:spcPts val="600"/>
                        </a:spcBef>
                        <a:spcAft>
                          <a:spcPts val="0"/>
                        </a:spcAft>
                        <a:buFont typeface="Symbol" panose="05050102010706020507" pitchFamily="18" charset="2"/>
                        <a:buNone/>
                      </a:pPr>
                      <a:r>
                        <a:rPr lang="en-US" sz="1800" dirty="0">
                          <a:solidFill>
                            <a:srgbClr val="0000FF"/>
                          </a:solidFill>
                          <a:effectLst/>
                          <a:latin typeface="Arial" panose="020B0604020202020204" pitchFamily="34" charset="0"/>
                          <a:ea typeface="+mn-ea"/>
                          <a:cs typeface="Arial" panose="020B0604020202020204" pitchFamily="34" charset="0"/>
                        </a:rPr>
                        <a:t>2. </a:t>
                      </a:r>
                      <a:r>
                        <a:rPr lang="en-US" sz="18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Documented cerebrovascular or carotid disease</a:t>
                      </a:r>
                      <a:r>
                        <a:rPr lang="en-US" sz="18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p>
                    <a:p>
                      <a:pPr marL="457200" marR="0" lvl="1" indent="-174625">
                        <a:lnSpc>
                          <a:spcPct val="100000"/>
                        </a:lnSpc>
                        <a:spcBef>
                          <a:spcPts val="400"/>
                        </a:spcBef>
                        <a:spcAft>
                          <a:spcPts val="0"/>
                        </a:spcAft>
                        <a:buFont typeface="Symbol" panose="05050102010706020507" pitchFamily="18" charset="2"/>
                        <a:buChar char=""/>
                        <a:tabLst>
                          <a:tab pos="1397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Prior ischemic stroke</a:t>
                      </a:r>
                      <a:endParaRPr lang="en-US" sz="1800" dirty="0">
                        <a:effectLst/>
                        <a:latin typeface="Arial" panose="020B0604020202020204" pitchFamily="34" charset="0"/>
                        <a:cs typeface="Arial" panose="020B0604020202020204" pitchFamily="34" charset="0"/>
                      </a:endParaRPr>
                    </a:p>
                    <a:p>
                      <a:pPr marL="457200" marR="0" lvl="1" indent="-174625">
                        <a:lnSpc>
                          <a:spcPct val="100000"/>
                        </a:lnSpc>
                        <a:spcBef>
                          <a:spcPts val="400"/>
                        </a:spcBef>
                        <a:spcAft>
                          <a:spcPts val="0"/>
                        </a:spcAft>
                        <a:buFont typeface="Symbol" panose="05050102010706020507" pitchFamily="18" charset="2"/>
                        <a:buChar char=""/>
                        <a:tabLst>
                          <a:tab pos="1397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Symptomatic carotid artery disease with ≥50% carotid arterial stenosis</a:t>
                      </a:r>
                      <a:endParaRPr lang="en-US" sz="1800" dirty="0">
                        <a:effectLst/>
                        <a:latin typeface="Arial" panose="020B0604020202020204" pitchFamily="34" charset="0"/>
                        <a:cs typeface="Arial" panose="020B0604020202020204" pitchFamily="34" charset="0"/>
                      </a:endParaRPr>
                    </a:p>
                    <a:p>
                      <a:pPr marL="457200" marR="0" lvl="1" indent="-174625">
                        <a:lnSpc>
                          <a:spcPct val="100000"/>
                        </a:lnSpc>
                        <a:spcBef>
                          <a:spcPts val="400"/>
                        </a:spcBef>
                        <a:spcAft>
                          <a:spcPts val="0"/>
                        </a:spcAft>
                        <a:buFont typeface="Symbol" panose="05050102010706020507" pitchFamily="18" charset="2"/>
                        <a:buChar char=""/>
                        <a:tabLst>
                          <a:tab pos="1397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Asymptomatic carotid artery disease with ≥70% carotid arterial stenosis</a:t>
                      </a:r>
                      <a:endParaRPr lang="en-US" sz="1800" dirty="0">
                        <a:effectLst/>
                        <a:latin typeface="Arial" panose="020B0604020202020204" pitchFamily="34" charset="0"/>
                        <a:cs typeface="Arial" panose="020B0604020202020204" pitchFamily="34" charset="0"/>
                      </a:endParaRPr>
                    </a:p>
                    <a:p>
                      <a:pPr marL="457200" marR="0" lvl="1" indent="-174625">
                        <a:lnSpc>
                          <a:spcPct val="100000"/>
                        </a:lnSpc>
                        <a:spcBef>
                          <a:spcPts val="400"/>
                        </a:spcBef>
                        <a:spcAft>
                          <a:spcPts val="0"/>
                        </a:spcAft>
                        <a:buFont typeface="Symbol" panose="05050102010706020507" pitchFamily="18" charset="2"/>
                        <a:buChar char=""/>
                        <a:tabLst>
                          <a:tab pos="13970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History of carotid revascularization</a:t>
                      </a:r>
                      <a:endParaRPr lang="en-US" sz="1800" dirty="0">
                        <a:effectLst/>
                        <a:latin typeface="Arial" panose="020B0604020202020204" pitchFamily="34" charset="0"/>
                        <a:ea typeface="+mn-ea"/>
                        <a:cs typeface="Arial" panose="020B0604020202020204" pitchFamily="34" charset="0"/>
                      </a:endParaRPr>
                    </a:p>
                  </a:txBody>
                  <a:tcPr marL="73152" marR="73152" marT="18288" marB="9144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9005007"/>
                  </a:ext>
                </a:extLst>
              </a:tr>
            </a:tbl>
          </a:graphicData>
        </a:graphic>
      </p:graphicFrame>
      <p:sp>
        <p:nvSpPr>
          <p:cNvPr id="14" name="Title 1">
            <a:extLst>
              <a:ext uri="{FF2B5EF4-FFF2-40B4-BE49-F238E27FC236}">
                <a16:creationId xmlns:a16="http://schemas.microsoft.com/office/drawing/2014/main" id="{FDA4C69C-F511-4217-9425-7EB6658B9EA1}"/>
              </a:ext>
            </a:extLst>
          </p:cNvPr>
          <p:cNvSpPr txBox="1">
            <a:spLocks/>
          </p:cNvSpPr>
          <p:nvPr/>
        </p:nvSpPr>
        <p:spPr>
          <a:xfrm>
            <a:off x="457200" y="-9761"/>
            <a:ext cx="10515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Inclusion Criteria for Secondary Prevention Cohort</a:t>
            </a:r>
          </a:p>
        </p:txBody>
      </p:sp>
      <p:sp>
        <p:nvSpPr>
          <p:cNvPr id="5" name="TextBox 4">
            <a:extLst>
              <a:ext uri="{FF2B5EF4-FFF2-40B4-BE49-F238E27FC236}">
                <a16:creationId xmlns:a16="http://schemas.microsoft.com/office/drawing/2014/main" id="{6DE70F2F-5596-4A3B-91E4-C03993485C8D}"/>
              </a:ext>
            </a:extLst>
          </p:cNvPr>
          <p:cNvSpPr txBox="1"/>
          <p:nvPr/>
        </p:nvSpPr>
        <p:spPr>
          <a:xfrm>
            <a:off x="185470" y="6363956"/>
            <a:ext cx="1219200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Adapted with </a:t>
            </a:r>
            <a:r>
              <a:rPr lang="en-US" sz="1200" dirty="0" err="1">
                <a:latin typeface="Arial" panose="020B0604020202020204" pitchFamily="34" charset="0"/>
                <a:cs typeface="Arial" panose="020B0604020202020204" pitchFamily="34" charset="0"/>
              </a:rPr>
              <a:t>permission</a:t>
            </a:r>
            <a:r>
              <a:rPr lang="en-US" sz="1200" baseline="30000" dirty="0" err="1">
                <a:latin typeface="Arial" panose="020B0604020202020204" pitchFamily="34" charset="0"/>
                <a:cs typeface="Arial" panose="020B0604020202020204" pitchFamily="34" charset="0"/>
              </a:rPr>
              <a:t>ǂ</a:t>
            </a:r>
            <a:r>
              <a:rPr lang="en-US" sz="1200" dirty="0">
                <a:latin typeface="Arial" panose="020B0604020202020204" pitchFamily="34" charset="0"/>
                <a:cs typeface="Arial" panose="020B0604020202020204" pitchFamily="34" charset="0"/>
              </a:rPr>
              <a:t> from: Bhatt DL, Steg PG, Brinton EA, et al; on behalf of the REDUCE-IT Investigators. Rationale and design of REDUCE-IT: Reduction of Cardiovascular Events with </a:t>
            </a:r>
            <a:r>
              <a:rPr lang="en-US" sz="1200" dirty="0" err="1">
                <a:latin typeface="Arial" panose="020B0604020202020204" pitchFamily="34" charset="0"/>
                <a:cs typeface="Arial" panose="020B0604020202020204" pitchFamily="34" charset="0"/>
              </a:rPr>
              <a:t>Icosapent</a:t>
            </a:r>
            <a:r>
              <a:rPr lang="en-US" sz="1200" dirty="0">
                <a:latin typeface="Arial" panose="020B0604020202020204" pitchFamily="34" charset="0"/>
                <a:cs typeface="Arial" panose="020B0604020202020204" pitchFamily="34" charset="0"/>
              </a:rPr>
              <a:t> Ethyl–Intervention Trial. </a:t>
            </a:r>
            <a:r>
              <a:rPr lang="en-US" sz="1200" i="1" dirty="0" err="1">
                <a:latin typeface="Arial" panose="020B0604020202020204" pitchFamily="34" charset="0"/>
                <a:cs typeface="Arial" panose="020B0604020202020204" pitchFamily="34" charset="0"/>
              </a:rPr>
              <a:t>Clin</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Cardiol</a:t>
            </a:r>
            <a:r>
              <a:rPr lang="en-US" sz="1200" dirty="0">
                <a:latin typeface="Arial" panose="020B0604020202020204" pitchFamily="34" charset="0"/>
                <a:cs typeface="Arial" panose="020B0604020202020204" pitchFamily="34" charset="0"/>
              </a:rPr>
              <a:t>. 2017;40:138-148. [</a:t>
            </a:r>
            <a:r>
              <a:rPr lang="en-US" sz="1200" baseline="30000" dirty="0">
                <a:latin typeface="Arial" panose="020B0604020202020204" pitchFamily="34" charset="0"/>
                <a:cs typeface="Arial" panose="020B0604020202020204" pitchFamily="34" charset="0"/>
              </a:rPr>
              <a:t>ǂ</a:t>
            </a:r>
            <a:r>
              <a:rPr lang="en-US" sz="1200" dirty="0">
                <a:latin typeface="Arial" panose="020B0604020202020204" pitchFamily="34" charset="0"/>
                <a:cs typeface="Arial" panose="020B0604020202020204" pitchFamily="34" charset="0"/>
              </a:rPr>
              <a:t>https://creativecommons.org/licenses/by-nc/4.0/]</a:t>
            </a:r>
            <a:endParaRPr lang="en-US" sz="12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5868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7547</TotalTime>
  <Words>11903</Words>
  <Application>Microsoft Office PowerPoint</Application>
  <PresentationFormat>Widescreen</PresentationFormat>
  <Paragraphs>2826</Paragraphs>
  <Slides>72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Arial</vt:lpstr>
      <vt:lpstr>Arial MT</vt:lpstr>
      <vt:lpstr>Arial Narrow</vt:lpstr>
      <vt:lpstr>Calibri</vt:lpstr>
      <vt:lpstr>Calibri Light</vt:lpstr>
      <vt:lpstr>Symbol</vt:lpstr>
      <vt:lpstr>Times New Roman</vt:lpstr>
      <vt:lpstr>Office Theme</vt:lpstr>
      <vt:lpstr>Reduction of Cardiovascular Events with Icosapent Ethyl–Intervention Trial</vt:lpstr>
      <vt:lpstr>Disclosures</vt:lpstr>
      <vt:lpstr>Triglycerides a Causal Risk Factor?</vt:lpstr>
      <vt:lpstr>Low Dose Omega-3 Mixtures Show  No Significant Cardiovascular Benefit </vt:lpstr>
      <vt:lpstr>JELIS Suggests CV Risk Reduction  with EPA in Japanese Hypercholesterolemic Patients</vt:lpstr>
      <vt:lpstr>CONSORT Diagram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REDUCE-IT Study PI and Committees</vt:lpstr>
      <vt:lpstr>Key Baseline Characteristics</vt:lpstr>
      <vt:lpstr>Effects on Biomarkers from Baseline  to Year 1</vt:lpstr>
      <vt:lpstr>Primary End Point: CV Death, MI, Stroke, Coronary Revasc, Unstable Angina</vt:lpstr>
      <vt:lpstr>Primary End Point: CV Death, MI, Stroke, Coronary Revasc, Unstable Angina</vt:lpstr>
      <vt:lpstr>Primary End Point: CV Death, MI, Stroke, Coronary Revasc, Unstable Angina</vt:lpstr>
      <vt:lpstr>Primary End Point: CV Death, MI, Stroke, Coronary Revasc, Unstable Angina</vt:lpstr>
      <vt:lpstr>Key Secondary End Point: CV Death, MI, Stroke</vt:lpstr>
      <vt:lpstr>Key Secondary End Point: CV Death, MI, Stroke</vt:lpstr>
      <vt:lpstr>Key Secondary End Point: CV Death, MI, Stroke</vt:lpstr>
      <vt:lpstr>Key Secondary End Point: CV Death, MI, Stroke</vt:lpstr>
      <vt:lpstr>Primary End Point in Subgroups</vt:lpstr>
      <vt:lpstr>Key Secondary End Point in Subgroups</vt:lpstr>
      <vt:lpstr>Key Secondary End Point in Subgroups</vt:lpstr>
      <vt:lpstr>Key Secondary End Point in Subgroups</vt:lpstr>
      <vt:lpstr>Key Secondary End Point in Subgroups</vt:lpstr>
      <vt:lpstr>Key Secondary End Point in Subgroups</vt:lpstr>
      <vt:lpstr>Key Secondary End Point in Subgroups</vt:lpstr>
      <vt:lpstr>Key Secondary End Point in Subgroups</vt:lpstr>
      <vt:lpstr>Prespecified Hierarchical Testing</vt:lpstr>
      <vt:lpstr>Prespecified Hierarchical Testing</vt:lpstr>
      <vt:lpstr>Prespecified Hierarchical Testing</vt:lpstr>
      <vt:lpstr>Prespecified Hierarchical Testing</vt:lpstr>
      <vt:lpstr>Prespecified Hierarchical Testing</vt:lpstr>
      <vt:lpstr>Prespecified Hierarchical Testing</vt:lpstr>
      <vt:lpstr>Prespecified Hierarchical Testing</vt:lpstr>
      <vt:lpstr>Prespecified Hierarchical Testing</vt:lpstr>
      <vt:lpstr>Prespecified Hierarchical Testing</vt:lpstr>
      <vt:lpstr>Prespecified Hierarchical Testing</vt:lpstr>
      <vt:lpstr>Prespecified Hierarchical Testing</vt:lpstr>
      <vt:lpstr>Treatment-Emergent Adverse Events</vt:lpstr>
      <vt:lpstr>Treatment-Emergent Adverse Event  of Interest: Serious Bleeding</vt:lpstr>
      <vt:lpstr>Most Frequent Treatment-Emergent Adverse Events:  ≥5% in Either Treatment Group and Significantly Different</vt:lpstr>
      <vt:lpstr>Limitations</vt:lpstr>
      <vt:lpstr>Pending Questions</vt:lpstr>
      <vt:lpstr>Conclusions</vt:lpstr>
      <vt:lpstr>Conclusions</vt:lpstr>
      <vt:lpstr>Conclusions</vt:lpstr>
      <vt:lpstr>Conclusions</vt:lpstr>
      <vt:lpstr>Conclusions</vt:lpstr>
      <vt:lpstr>Conclusions</vt:lpstr>
      <vt:lpstr>Conclusions</vt:lpstr>
      <vt:lpstr>Conclusions</vt:lpstr>
      <vt:lpstr>Conclusions</vt:lpstr>
      <vt:lpstr>Conclusions</vt:lpstr>
      <vt:lpstr>PowerPoint Presentation</vt:lpstr>
      <vt:lpstr>PowerPoint Presentation</vt:lpstr>
      <vt:lpstr>PowerPoint Presentation</vt:lpstr>
      <vt:lpstr>Promising Therapies for Hypertriglyceridemia</vt:lpstr>
      <vt:lpstr>Achieved Triglyceride Levels:  &lt;150 mg/dL and ≥150 mg/dL</vt:lpstr>
      <vt:lpstr>EPA and DHA Have Differing Effects  on Cellular Membranes</vt:lpstr>
      <vt:lpstr>REDUCE-IT Design</vt:lpstr>
      <vt:lpstr>PowerPoint Presentation</vt:lpstr>
      <vt:lpstr>PowerPoint Presentation</vt:lpstr>
      <vt:lpstr>PowerPoint Presentation</vt:lpstr>
      <vt:lpstr>Serious Treatment-Emergent Adverse Events Occurring at ≥2% in Either Treatment Group </vt:lpstr>
      <vt:lpstr>Adjudicated Events: Hospitalization  for Atrial Fibrillation or Atrial Flutter</vt:lpstr>
      <vt:lpstr>Tolerability: GI TEAEs &gt;3% in Either  Treatment Arm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 Bronson</dc:creator>
  <cp:lastModifiedBy>Sarah D. Williams</cp:lastModifiedBy>
  <cp:revision>744</cp:revision>
  <cp:lastPrinted>2018-10-30T16:06:38Z</cp:lastPrinted>
  <dcterms:created xsi:type="dcterms:W3CDTF">2018-10-23T17:58:23Z</dcterms:created>
  <dcterms:modified xsi:type="dcterms:W3CDTF">2018-11-09T21:59:59Z</dcterms:modified>
</cp:coreProperties>
</file>